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D78FA-6BCE-4DCF-9735-0CA16D35F67E}" type="datetimeFigureOut">
              <a:rPr lang="en-IN" smtClean="0"/>
              <a:t>10-11-2023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B9194-DBC2-40A0-85E0-E0C74AA9B5E0}" type="slidenum">
              <a:rPr lang="en-IN" smtClean="0"/>
              <a:t>‹#›</a:t>
            </a:fld>
            <a:endParaRPr lang="en-IN"/>
          </a:p>
        </p:txBody>
      </p:sp>
    </p:spTree>
    <p:extLst>
      <p:ext uri="{BB962C8B-B14F-4D97-AF65-F5344CB8AC3E}">
        <p14:creationId xmlns:p14="http://schemas.microsoft.com/office/powerpoint/2010/main" val="166440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B9526-60F4-4C4A-8FCC-AFCB6048C221}" type="datetime1">
              <a:rPr lang="en-IN" smtClean="0"/>
              <a:t>10-11-2023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14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E841D-FB4C-4886-8D34-B5C82900F343}" type="datetime1">
              <a:rPr lang="en-IN" smtClean="0"/>
              <a:t>10-11-2023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50272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A5C5C-351E-4469-8A8D-8BE766A66A89}" type="datetime1">
              <a:rPr lang="en-IN" smtClean="0"/>
              <a:t>10-11-2023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67637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0441-0CF7-4EB7-9A4A-E72544A5B769}" type="datetime1">
              <a:rPr lang="en-IN" smtClean="0"/>
              <a:t>10-11-2023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350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5B6BB-0F49-46AF-ABE9-B7A11CB211B3}" type="datetime1">
              <a:rPr lang="en-IN" smtClean="0"/>
              <a:t>10-11-2023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89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644C6-C12F-4475-9212-55CC3A216038}" type="datetime1">
              <a:rPr lang="en-IN" smtClean="0"/>
              <a:t>10-11-2023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412895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1466-3173-471C-BACE-79E8D03154D0}" type="datetime1">
              <a:rPr lang="en-IN" smtClean="0"/>
              <a:t>10-11-2023</a:t>
            </a:fld>
            <a:endParaRPr lang="en-IN"/>
          </a:p>
        </p:txBody>
      </p:sp>
      <p:sp>
        <p:nvSpPr>
          <p:cNvPr id="8" name="Footer Placeholder 7"/>
          <p:cNvSpPr>
            <a:spLocks noGrp="1"/>
          </p:cNvSpPr>
          <p:nvPr>
            <p:ph type="ftr" sz="quarter" idx="11"/>
          </p:nvPr>
        </p:nvSpPr>
        <p:spPr/>
        <p:txBody>
          <a:body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29624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C3387-BA0F-45B0-B5D7-6149F1F73136}" type="datetime1">
              <a:rPr lang="en-IN" smtClean="0"/>
              <a:t>10-11-2023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357096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9D16D0-FB5D-40EE-B878-0D7F896A9273}" type="datetime1">
              <a:rPr lang="en-IN" smtClean="0"/>
              <a:t>10-11-2023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458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C9984-8E95-4743-9832-13C20D0F4D5F}" type="datetime1">
              <a:rPr lang="en-IN" smtClean="0"/>
              <a:t>10-11-2023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2F7A9-2FFD-42DC-A3E3-57A511687FBE}" type="slidenum">
              <a:rPr lang="en-IN" smtClean="0"/>
              <a:t>‹#›</a:t>
            </a:fld>
            <a:endParaRPr lang="en-IN"/>
          </a:p>
        </p:txBody>
      </p:sp>
    </p:spTree>
    <p:extLst>
      <p:ext uri="{BB962C8B-B14F-4D97-AF65-F5344CB8AC3E}">
        <p14:creationId xmlns:p14="http://schemas.microsoft.com/office/powerpoint/2010/main" val="294604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AF202-41FF-4FE4-93D2-550E3E13421B}" type="datetime1">
              <a:rPr lang="en-IN" smtClean="0"/>
              <a:t>10-11-2023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14977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E12DDD-30CA-44AD-97D5-6F756E8FDC5B}" type="datetime1">
              <a:rPr lang="en-IN" smtClean="0"/>
              <a:t>10-11-2023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Project Title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2F7A9-2FFD-42DC-A3E3-57A511687F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46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77/01655515221118049" TargetMode="External"/><Relationship Id="rId2" Type="http://schemas.openxmlformats.org/officeDocument/2006/relationships/hyperlink" Target="https://doi.org/10.1007/s12652-022-03805-0" TargetMode="External"/><Relationship Id="rId1" Type="http://schemas.openxmlformats.org/officeDocument/2006/relationships/slideLayout" Target="../slideLayouts/slideLayout2.xml"/><Relationship Id="rId5" Type="http://schemas.openxmlformats.org/officeDocument/2006/relationships/hyperlink" Target="https://doi.org/10.29333/ejgm/11316" TargetMode="External"/><Relationship Id="rId4" Type="http://schemas.openxmlformats.org/officeDocument/2006/relationships/hyperlink" Target="https://doi.org/10.1016/j.matpr.2022.04.8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978-981-19-5443-6_27" TargetMode="External"/><Relationship Id="rId2" Type="http://schemas.openxmlformats.org/officeDocument/2006/relationships/hyperlink" Target="https://doi.org/10.1016/j.ijinfomgt.2020.102188" TargetMode="External"/><Relationship Id="rId1" Type="http://schemas.openxmlformats.org/officeDocument/2006/relationships/slideLayout" Target="../slideLayouts/slideLayout2.xml"/><Relationship Id="rId5" Type="http://schemas.openxmlformats.org/officeDocument/2006/relationships/hyperlink" Target="https://doi.org/10.1016/j.eswa.2022.118715" TargetMode="External"/><Relationship Id="rId4" Type="http://schemas.openxmlformats.org/officeDocument/2006/relationships/hyperlink" Target="https://doi.org/10.11591/eei.v12i3.48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77/01655515221118049" TargetMode="External"/><Relationship Id="rId2" Type="http://schemas.openxmlformats.org/officeDocument/2006/relationships/hyperlink" Target="https://doi.org/10.1007/s12652-022-03805-0" TargetMode="External"/><Relationship Id="rId1" Type="http://schemas.openxmlformats.org/officeDocument/2006/relationships/slideLayout" Target="../slideLayouts/slideLayout2.xml"/><Relationship Id="rId4" Type="http://schemas.openxmlformats.org/officeDocument/2006/relationships/hyperlink" Target="https://doi.org/10.1016/j.matpr.2022.04.80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371/journal.pone.0239441" TargetMode="External"/><Relationship Id="rId2" Type="http://schemas.openxmlformats.org/officeDocument/2006/relationships/hyperlink" Target="https://doi.org/10.29333/ejgm/11316" TargetMode="External"/><Relationship Id="rId1" Type="http://schemas.openxmlformats.org/officeDocument/2006/relationships/slideLayout" Target="../slideLayouts/slideLayout2.xml"/><Relationship Id="rId4" Type="http://schemas.openxmlformats.org/officeDocument/2006/relationships/hyperlink" Target="https://doi.org/10.1016/j.ijinfomgt.2020.10218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0F11-2C17-4139-837B-1AE2A5EFB149}"/>
              </a:ext>
            </a:extLst>
          </p:cNvPr>
          <p:cNvSpPr>
            <a:spLocks noGrp="1"/>
          </p:cNvSpPr>
          <p:nvPr>
            <p:ph type="ctrTitle"/>
          </p:nvPr>
        </p:nvSpPr>
        <p:spPr>
          <a:xfrm>
            <a:off x="450979" y="1020278"/>
            <a:ext cx="11290041" cy="3757221"/>
          </a:xfrm>
        </p:spPr>
        <p:txBody>
          <a:bodyPr>
            <a:normAutofit fontScale="90000"/>
          </a:bodyPr>
          <a:lstStyle/>
          <a:p>
            <a:pPr algn="ct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US" sz="4800" b="1" i="0" u="none" strike="noStrike" cap="none" dirty="0">
                <a:solidFill>
                  <a:srgbClr val="000000"/>
                </a:solidFill>
                <a:latin typeface="Times New Roman"/>
                <a:ea typeface="Times New Roman"/>
                <a:cs typeface="Times New Roman"/>
                <a:sym typeface="Times New Roman"/>
              </a:rPr>
              <a:t>Analyzing Public Sentiment Towards COVID-19 Vaccines: Insights From Twitter Opinions</a:t>
            </a:r>
            <a:br>
              <a:rPr lang="en-US" sz="3200" b="0" i="0" u="none" strike="noStrike" cap="none" dirty="0">
                <a:solidFill>
                  <a:srgbClr val="000000"/>
                </a:solidFill>
                <a:latin typeface="Arial"/>
                <a:ea typeface="Arial"/>
                <a:cs typeface="Arial"/>
                <a:sym typeface="Arial"/>
              </a:rPr>
            </a:br>
            <a:br>
              <a:rPr lang="en-IN" sz="4800" b="1" dirty="0"/>
            </a:br>
            <a:r>
              <a:rPr lang="en-IN" sz="1800" b="1" dirty="0"/>
              <a:t>Batch No. 22</a:t>
            </a:r>
            <a:br>
              <a:rPr lang="en-IN" sz="1400" b="1" dirty="0"/>
            </a:br>
            <a:br>
              <a:rPr lang="en-IN" sz="1400" b="1" dirty="0"/>
            </a:br>
            <a:br>
              <a:rPr lang="en-US" sz="4400" dirty="0"/>
            </a:br>
            <a:endParaRPr lang="en-IN" sz="4400" dirty="0"/>
          </a:p>
        </p:txBody>
      </p:sp>
      <p:sp>
        <p:nvSpPr>
          <p:cNvPr id="4" name="Subtitle 2">
            <a:extLst>
              <a:ext uri="{FF2B5EF4-FFF2-40B4-BE49-F238E27FC236}">
                <a16:creationId xmlns:a16="http://schemas.microsoft.com/office/drawing/2014/main" id="{01808CB2-9FD8-42D6-B573-28A7D5F71051}"/>
              </a:ext>
            </a:extLst>
          </p:cNvPr>
          <p:cNvSpPr>
            <a:spLocks noGrp="1"/>
          </p:cNvSpPr>
          <p:nvPr>
            <p:ph type="subTitle" idx="1"/>
          </p:nvPr>
        </p:nvSpPr>
        <p:spPr>
          <a:xfrm>
            <a:off x="1066800" y="4484495"/>
            <a:ext cx="10058400" cy="1693253"/>
          </a:xfrm>
        </p:spPr>
        <p:txBody>
          <a:bodyPr>
            <a:normAutofit/>
          </a:bodyPr>
          <a:lstStyle/>
          <a:p>
            <a:pPr algn="ctr"/>
            <a:r>
              <a:rPr lang="en-US" dirty="0"/>
              <a:t>R p </a:t>
            </a:r>
            <a:r>
              <a:rPr lang="en-US" dirty="0" err="1"/>
              <a:t>sankararaman</a:t>
            </a:r>
            <a:endParaRPr lang="en-US" dirty="0"/>
          </a:p>
          <a:p>
            <a:pPr algn="ctr"/>
            <a:r>
              <a:rPr lang="en-US" dirty="0"/>
              <a:t>S </a:t>
            </a:r>
            <a:r>
              <a:rPr lang="en-US" dirty="0" err="1"/>
              <a:t>kalaimaran</a:t>
            </a:r>
            <a:endParaRPr lang="en-US" dirty="0"/>
          </a:p>
          <a:p>
            <a:pPr algn="ctr"/>
            <a:r>
              <a:rPr lang="en-US" dirty="0"/>
              <a:t>NATIONAL INSTITUTE OF TECHNOLOGY PUDUCHERRY </a:t>
            </a:r>
            <a:endParaRPr lang="en-IN" dirty="0"/>
          </a:p>
        </p:txBody>
      </p:sp>
      <p:sp>
        <p:nvSpPr>
          <p:cNvPr id="6" name="Slide Number Placeholder 5">
            <a:extLst>
              <a:ext uri="{FF2B5EF4-FFF2-40B4-BE49-F238E27FC236}">
                <a16:creationId xmlns:a16="http://schemas.microsoft.com/office/drawing/2014/main" id="{04B62BB1-FE58-4BE2-AE68-9B2551A472AC}"/>
              </a:ext>
            </a:extLst>
          </p:cNvPr>
          <p:cNvSpPr>
            <a:spLocks noGrp="1"/>
          </p:cNvSpPr>
          <p:nvPr>
            <p:ph type="sldNum" sz="quarter" idx="12"/>
          </p:nvPr>
        </p:nvSpPr>
        <p:spPr/>
        <p:txBody>
          <a:bodyPr/>
          <a:lstStyle/>
          <a:p>
            <a:fld id="{DE92F7A9-2FFD-42DC-A3E3-57A511687FBE}" type="slidenum">
              <a:rPr lang="en-IN" smtClean="0"/>
              <a:t>1</a:t>
            </a:fld>
            <a:endParaRPr lang="en-IN"/>
          </a:p>
        </p:txBody>
      </p:sp>
    </p:spTree>
    <p:extLst>
      <p:ext uri="{BB962C8B-B14F-4D97-AF65-F5344CB8AC3E}">
        <p14:creationId xmlns:p14="http://schemas.microsoft.com/office/powerpoint/2010/main" val="938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212-0DC2-9E71-DA81-D7762890ECC9}"/>
              </a:ext>
            </a:extLst>
          </p:cNvPr>
          <p:cNvSpPr>
            <a:spLocks noGrp="1"/>
          </p:cNvSpPr>
          <p:nvPr>
            <p:ph type="title"/>
          </p:nvPr>
        </p:nvSpPr>
        <p:spPr/>
        <p:txBody>
          <a:bodyPr/>
          <a:lstStyle/>
          <a:p>
            <a:pPr algn="ctr"/>
            <a:r>
              <a:rPr lang="en-IN" dirty="0"/>
              <a:t>Proposed Method</a:t>
            </a:r>
          </a:p>
        </p:txBody>
      </p:sp>
      <p:sp>
        <p:nvSpPr>
          <p:cNvPr id="5" name="Slide Number Placeholder 4">
            <a:extLst>
              <a:ext uri="{FF2B5EF4-FFF2-40B4-BE49-F238E27FC236}">
                <a16:creationId xmlns:a16="http://schemas.microsoft.com/office/drawing/2014/main" id="{29D6955C-7188-4535-C620-F7E01B1D46D7}"/>
              </a:ext>
            </a:extLst>
          </p:cNvPr>
          <p:cNvSpPr>
            <a:spLocks noGrp="1"/>
          </p:cNvSpPr>
          <p:nvPr>
            <p:ph type="sldNum" sz="quarter" idx="12"/>
          </p:nvPr>
        </p:nvSpPr>
        <p:spPr/>
        <p:txBody>
          <a:bodyPr/>
          <a:lstStyle/>
          <a:p>
            <a:fld id="{DE92F7A9-2FFD-42DC-A3E3-57A511687FBE}" type="slidenum">
              <a:rPr lang="en-IN" smtClean="0"/>
              <a:t>10</a:t>
            </a:fld>
            <a:endParaRPr lang="en-IN"/>
          </a:p>
        </p:txBody>
      </p:sp>
      <p:sp>
        <p:nvSpPr>
          <p:cNvPr id="6" name="Google Shape;92;p11">
            <a:extLst>
              <a:ext uri="{FF2B5EF4-FFF2-40B4-BE49-F238E27FC236}">
                <a16:creationId xmlns:a16="http://schemas.microsoft.com/office/drawing/2014/main" id="{2EBB46EF-E73F-BB53-9963-10BD566526F9}"/>
              </a:ext>
            </a:extLst>
          </p:cNvPr>
          <p:cNvSpPr txBox="1">
            <a:spLocks noGrp="1"/>
          </p:cNvSpPr>
          <p:nvPr>
            <p:ph idx="1"/>
          </p:nvPr>
        </p:nvSpPr>
        <p:spPr>
          <a:xfrm>
            <a:off x="1154083" y="1737360"/>
            <a:ext cx="10058400" cy="8412519"/>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Data Is Collected By Downloading Data From Kaggle.</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Data Preprocessing -</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Data Cleaning Is Done.</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a:t>
            </a:r>
            <a:r>
              <a:rPr lang="en-US" sz="1600" b="1" i="0" u="none" strike="noStrike" cap="none" dirty="0" err="1">
                <a:solidFill>
                  <a:srgbClr val="000000"/>
                </a:solidFill>
                <a:latin typeface="Arial"/>
                <a:ea typeface="Arial"/>
                <a:cs typeface="Arial"/>
                <a:sym typeface="Arial"/>
              </a:rPr>
              <a:t>Urls</a:t>
            </a:r>
            <a:r>
              <a:rPr lang="en-US" sz="1600" b="1" i="0" u="none" strike="noStrike" cap="none" dirty="0">
                <a:solidFill>
                  <a:srgbClr val="000000"/>
                </a:solidFill>
                <a:latin typeface="Arial"/>
                <a:ea typeface="Arial"/>
                <a:cs typeface="Arial"/>
                <a:sym typeface="Arial"/>
              </a:rPr>
              <a:t> Is Removed.</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Punctuation Marks Is Removed.</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Special Characters Is Removed.</a:t>
            </a:r>
            <a:endParaRPr sz="1600" b="1" i="0" u="none" strike="noStrike" cap="none" dirty="0">
              <a:solidFill>
                <a:srgbClr val="000000"/>
              </a:solidFill>
              <a:latin typeface="Arial"/>
              <a:ea typeface="Arial"/>
              <a:cs typeface="Arial"/>
              <a:sym typeface="Arial"/>
            </a:endParaRPr>
          </a:p>
          <a:p>
            <a:pPr marL="0" marR="0" lvl="0" indent="45720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Unnecessary White Spaces Is Removed.</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Feature Extraction -</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Done Using Td-</a:t>
            </a:r>
            <a:r>
              <a:rPr lang="en-US" sz="1600" b="1" i="0" u="none" strike="noStrike" cap="none" dirty="0" err="1">
                <a:solidFill>
                  <a:srgbClr val="000000"/>
                </a:solidFill>
                <a:latin typeface="Arial"/>
                <a:ea typeface="Arial"/>
                <a:cs typeface="Arial"/>
                <a:sym typeface="Arial"/>
              </a:rPr>
              <a:t>Idf</a:t>
            </a:r>
            <a:r>
              <a:rPr lang="en-US" sz="1600" b="1" i="0" u="none" strike="noStrike" cap="none" dirty="0">
                <a:solidFill>
                  <a:srgbClr val="000000"/>
                </a:solidFill>
                <a:latin typeface="Arial"/>
                <a:ea typeface="Arial"/>
                <a:cs typeface="Arial"/>
                <a:sym typeface="Arial"/>
              </a:rPr>
              <a:t>.</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Sentiment Analysis -</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Done Using Logistic regression , SVM , Naive Bayes Models.</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Result Evaluation - </a:t>
            </a:r>
            <a:endParaRPr sz="1600" b="1"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600" b="1" i="0" u="none" strike="noStrike" cap="none" dirty="0">
                <a:solidFill>
                  <a:srgbClr val="000000"/>
                </a:solidFill>
                <a:latin typeface="Arial"/>
                <a:ea typeface="Arial"/>
                <a:cs typeface="Arial"/>
                <a:sym typeface="Arial"/>
              </a:rPr>
              <a:t>	Using Sentiment Classification.</a:t>
            </a:r>
            <a:endParaRPr sz="1600" b="1" i="0" u="none" strike="noStrike" cap="none" dirty="0">
              <a:solidFill>
                <a:srgbClr val="000000"/>
              </a:solidFill>
              <a:latin typeface="Arial"/>
              <a:ea typeface="Arial"/>
              <a:cs typeface="Arial"/>
              <a:sym typeface="Arial"/>
            </a:endParaRPr>
          </a:p>
          <a:p>
            <a:pPr marL="0" marR="0" lvl="0" indent="457200" algn="l" rtl="0">
              <a:lnSpc>
                <a:spcPct val="150000"/>
              </a:lnSpc>
              <a:spcBef>
                <a:spcPts val="400"/>
              </a:spcBef>
              <a:spcAft>
                <a:spcPts val="0"/>
              </a:spcAft>
              <a:buClr>
                <a:srgbClr val="000000"/>
              </a:buClr>
              <a:buSzPts val="1600"/>
              <a:buFont typeface="Times New Roman"/>
              <a:buNone/>
            </a:pP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600"/>
              <a:buFont typeface="Times New Roman"/>
              <a:buNone/>
            </a:pP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400"/>
              </a:spcBef>
              <a:spcAft>
                <a:spcPts val="0"/>
              </a:spcAft>
              <a:buClr>
                <a:srgbClr val="000000"/>
              </a:buClr>
              <a:buSzPts val="1800"/>
              <a:buFont typeface="Times New Roman"/>
              <a:buNone/>
            </a:pPr>
            <a:endParaRPr sz="1800" b="0" i="0" u="none" strike="noStrike" cap="none" dirty="0">
              <a:solidFill>
                <a:srgbClr val="000000"/>
              </a:solidFill>
              <a:latin typeface="Times New Roman"/>
              <a:ea typeface="Times New Roman"/>
              <a:cs typeface="Times New Roman"/>
              <a:sym typeface="Times New Roman"/>
            </a:endParaRPr>
          </a:p>
          <a:p>
            <a:pPr marL="342900" marR="0" lvl="0" indent="-228600" algn="l" rtl="0">
              <a:lnSpc>
                <a:spcPct val="150000"/>
              </a:lnSpc>
              <a:spcBef>
                <a:spcPts val="40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403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212-0DC2-9E71-DA81-D7762890ECC9}"/>
              </a:ext>
            </a:extLst>
          </p:cNvPr>
          <p:cNvSpPr>
            <a:spLocks noGrp="1"/>
          </p:cNvSpPr>
          <p:nvPr>
            <p:ph type="title"/>
          </p:nvPr>
        </p:nvSpPr>
        <p:spPr/>
        <p:txBody>
          <a:bodyPr/>
          <a:lstStyle/>
          <a:p>
            <a:pPr algn="ctr"/>
            <a:r>
              <a:rPr lang="en-IN" dirty="0"/>
              <a:t>System Architecture</a:t>
            </a:r>
          </a:p>
        </p:txBody>
      </p:sp>
      <p:sp>
        <p:nvSpPr>
          <p:cNvPr id="5" name="Slide Number Placeholder 4">
            <a:extLst>
              <a:ext uri="{FF2B5EF4-FFF2-40B4-BE49-F238E27FC236}">
                <a16:creationId xmlns:a16="http://schemas.microsoft.com/office/drawing/2014/main" id="{29D6955C-7188-4535-C620-F7E01B1D46D7}"/>
              </a:ext>
            </a:extLst>
          </p:cNvPr>
          <p:cNvSpPr>
            <a:spLocks noGrp="1"/>
          </p:cNvSpPr>
          <p:nvPr>
            <p:ph type="sldNum" sz="quarter" idx="12"/>
          </p:nvPr>
        </p:nvSpPr>
        <p:spPr/>
        <p:txBody>
          <a:bodyPr/>
          <a:lstStyle/>
          <a:p>
            <a:fld id="{DE92F7A9-2FFD-42DC-A3E3-57A511687FBE}" type="slidenum">
              <a:rPr lang="en-IN" smtClean="0"/>
              <a:t>11</a:t>
            </a:fld>
            <a:endParaRPr lang="en-IN"/>
          </a:p>
        </p:txBody>
      </p:sp>
      <p:pic>
        <p:nvPicPr>
          <p:cNvPr id="8" name="Content Placeholder 7" descr="A diagram of data cleaning&#10;&#10;Description automatically generated">
            <a:extLst>
              <a:ext uri="{FF2B5EF4-FFF2-40B4-BE49-F238E27FC236}">
                <a16:creationId xmlns:a16="http://schemas.microsoft.com/office/drawing/2014/main" id="{3AFA43EB-46F1-7BB3-32A0-B49834B393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053" y="1836932"/>
            <a:ext cx="6265277" cy="4370224"/>
          </a:xfrm>
        </p:spPr>
      </p:pic>
    </p:spTree>
    <p:extLst>
      <p:ext uri="{BB962C8B-B14F-4D97-AF65-F5344CB8AC3E}">
        <p14:creationId xmlns:p14="http://schemas.microsoft.com/office/powerpoint/2010/main" val="281635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688-559D-8F97-01BB-3F05FF6F6910}"/>
              </a:ext>
            </a:extLst>
          </p:cNvPr>
          <p:cNvSpPr>
            <a:spLocks noGrp="1"/>
          </p:cNvSpPr>
          <p:nvPr>
            <p:ph type="title"/>
          </p:nvPr>
        </p:nvSpPr>
        <p:spPr/>
        <p:txBody>
          <a:bodyPr/>
          <a:lstStyle/>
          <a:p>
            <a:pPr algn="ctr"/>
            <a:r>
              <a:rPr lang="en-IN" dirty="0"/>
              <a:t>Algorithms</a:t>
            </a:r>
          </a:p>
        </p:txBody>
      </p:sp>
      <p:sp>
        <p:nvSpPr>
          <p:cNvPr id="5" name="Slide Number Placeholder 4">
            <a:extLst>
              <a:ext uri="{FF2B5EF4-FFF2-40B4-BE49-F238E27FC236}">
                <a16:creationId xmlns:a16="http://schemas.microsoft.com/office/drawing/2014/main" id="{46D51F76-7FC4-28B5-3F95-C40DD0F82894}"/>
              </a:ext>
            </a:extLst>
          </p:cNvPr>
          <p:cNvSpPr>
            <a:spLocks noGrp="1"/>
          </p:cNvSpPr>
          <p:nvPr>
            <p:ph type="sldNum" sz="quarter" idx="12"/>
          </p:nvPr>
        </p:nvSpPr>
        <p:spPr/>
        <p:txBody>
          <a:bodyPr/>
          <a:lstStyle/>
          <a:p>
            <a:fld id="{DE92F7A9-2FFD-42DC-A3E3-57A511687FBE}" type="slidenum">
              <a:rPr lang="en-IN" smtClean="0"/>
              <a:t>12</a:t>
            </a:fld>
            <a:endParaRPr lang="en-IN"/>
          </a:p>
        </p:txBody>
      </p:sp>
      <p:sp>
        <p:nvSpPr>
          <p:cNvPr id="6" name="Content Placeholder 5">
            <a:extLst>
              <a:ext uri="{FF2B5EF4-FFF2-40B4-BE49-F238E27FC236}">
                <a16:creationId xmlns:a16="http://schemas.microsoft.com/office/drawing/2014/main" id="{A87CFA2A-BF3A-960C-F415-5C21136A86B2}"/>
              </a:ext>
            </a:extLst>
          </p:cNvPr>
          <p:cNvSpPr txBox="1">
            <a:spLocks noGrp="1"/>
          </p:cNvSpPr>
          <p:nvPr>
            <p:ph idx="1"/>
          </p:nvPr>
        </p:nvSpPr>
        <p:spPr>
          <a:xfrm>
            <a:off x="1154083" y="1932636"/>
            <a:ext cx="10058400" cy="40934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rPr>
              <a:t>Pandas (pd): Used for data manipulation and analysis.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rPr>
              <a:t>NumPy (np): Used for numerical computations and data manipulation.</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rPr>
              <a:t>scikit-learn (</a:t>
            </a:r>
            <a:r>
              <a:rPr kumimoji="0" lang="en-US" b="0" i="0" u="none" strike="noStrike" cap="none" spc="0" normalizeH="0" baseline="0" dirty="0" err="1">
                <a:ln>
                  <a:noFill/>
                </a:ln>
                <a:solidFill>
                  <a:srgbClr val="000000"/>
                </a:solidFill>
                <a:effectLst/>
                <a:uFillTx/>
                <a:latin typeface="Times New Roman"/>
                <a:ea typeface="Times New Roman"/>
                <a:cs typeface="Times New Roman"/>
                <a:sym typeface="Times New Roman"/>
              </a:rPr>
              <a:t>sklearn</a:t>
            </a:r>
            <a:r>
              <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rPr>
              <a:t> ): A machine learning library in Python used for various tasks such as splitting data, feature extraction, and training classifiers.</a:t>
            </a:r>
            <a:endParaRPr lang="en-US" dirty="0"/>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Support Vector Machine (SVM) classifier, a popular machine learning algorithm for classification tasks.</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Logistic Regression: Logistic regression is a commonly used classification algorithm.</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Matplotlib (</a:t>
            </a:r>
            <a:r>
              <a:rPr kumimoji="0" lang="en-IN" b="0" i="0" u="none" strike="noStrike" cap="none" spc="0" normalizeH="0" baseline="0" dirty="0" err="1">
                <a:ln>
                  <a:noFill/>
                </a:ln>
                <a:solidFill>
                  <a:srgbClr val="000000"/>
                </a:solidFill>
                <a:effectLst/>
                <a:uFillTx/>
                <a:latin typeface="Times New Roman"/>
                <a:ea typeface="Times New Roman"/>
                <a:cs typeface="Times New Roman"/>
                <a:sym typeface="Times New Roman"/>
              </a:rPr>
              <a:t>plt</a:t>
            </a: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A Python library for creating data visualizations and plots.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NLTK: The Natural Language Toolkit, used for natural language processing tasks such as tokenization and working with </a:t>
            </a:r>
            <a:r>
              <a:rPr kumimoji="0" lang="en-IN" b="0" i="0" u="none" strike="noStrike" cap="none" spc="0" normalizeH="0" baseline="0" dirty="0" err="1">
                <a:ln>
                  <a:noFill/>
                </a:ln>
                <a:solidFill>
                  <a:srgbClr val="000000"/>
                </a:solidFill>
                <a:effectLst/>
                <a:uFillTx/>
                <a:latin typeface="Times New Roman"/>
                <a:ea typeface="Times New Roman"/>
                <a:cs typeface="Times New Roman"/>
                <a:sym typeface="Times New Roman"/>
              </a:rPr>
              <a:t>Stopwords</a:t>
            </a: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a:t>
            </a:r>
            <a:r>
              <a:rPr lang="en-IN" dirty="0" err="1"/>
              <a:t>S</a:t>
            </a:r>
            <a:r>
              <a:rPr kumimoji="0" lang="en-IN" b="0" i="0" u="none" strike="noStrike" cap="none" spc="0" normalizeH="0" baseline="0" dirty="0" err="1">
                <a:ln>
                  <a:noFill/>
                </a:ln>
                <a:solidFill>
                  <a:srgbClr val="000000"/>
                </a:solidFill>
                <a:effectLst/>
                <a:uFillTx/>
                <a:latin typeface="Times New Roman"/>
                <a:ea typeface="Times New Roman"/>
                <a:cs typeface="Times New Roman"/>
                <a:sym typeface="Times New Roman"/>
              </a:rPr>
              <a:t>topwords</a:t>
            </a: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 : A module from NLTK for accessing a list of common </a:t>
            </a:r>
            <a:r>
              <a:rPr kumimoji="0" lang="en-IN" b="0" i="0" u="none" strike="noStrike" cap="none" spc="0" normalizeH="0" baseline="0" dirty="0" err="1">
                <a:ln>
                  <a:noFill/>
                </a:ln>
                <a:solidFill>
                  <a:srgbClr val="000000"/>
                </a:solidFill>
                <a:effectLst/>
                <a:uFillTx/>
                <a:latin typeface="Times New Roman"/>
                <a:ea typeface="Times New Roman"/>
                <a:cs typeface="Times New Roman"/>
                <a:sym typeface="Times New Roman"/>
              </a:rPr>
              <a:t>stopwords</a:t>
            </a: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Tweet Tokenizer: A tokenizer from NLTK specialized for processing social media text.</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rPr>
              <a:t>Regular Expressions (re): Used for text preprocessing and cleaning tasks.</a:t>
            </a:r>
          </a:p>
        </p:txBody>
      </p:sp>
    </p:spTree>
    <p:extLst>
      <p:ext uri="{BB962C8B-B14F-4D97-AF65-F5344CB8AC3E}">
        <p14:creationId xmlns:p14="http://schemas.microsoft.com/office/powerpoint/2010/main" val="16144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32C1-9C9A-2EEF-8EBF-78179CD2FABE}"/>
              </a:ext>
            </a:extLst>
          </p:cNvPr>
          <p:cNvSpPr>
            <a:spLocks noGrp="1"/>
          </p:cNvSpPr>
          <p:nvPr>
            <p:ph type="title"/>
          </p:nvPr>
        </p:nvSpPr>
        <p:spPr/>
        <p:txBody>
          <a:bodyPr/>
          <a:lstStyle/>
          <a:p>
            <a:pPr algn="ctr"/>
            <a:r>
              <a:rPr lang="en-IN" dirty="0"/>
              <a:t>Data Set</a:t>
            </a:r>
          </a:p>
        </p:txBody>
      </p:sp>
      <p:sp>
        <p:nvSpPr>
          <p:cNvPr id="3" name="Content Placeholder 2">
            <a:extLst>
              <a:ext uri="{FF2B5EF4-FFF2-40B4-BE49-F238E27FC236}">
                <a16:creationId xmlns:a16="http://schemas.microsoft.com/office/drawing/2014/main" id="{647E7449-A0DA-356B-CE6F-11F014883FAD}"/>
              </a:ext>
            </a:extLst>
          </p:cNvPr>
          <p:cNvSpPr>
            <a:spLocks noGrp="1"/>
          </p:cNvSpPr>
          <p:nvPr>
            <p:ph idx="1"/>
          </p:nvPr>
        </p:nvSpPr>
        <p:spPr>
          <a:xfrm>
            <a:off x="1097280" y="1845734"/>
            <a:ext cx="10058400" cy="3482046"/>
          </a:xfrm>
        </p:spPr>
        <p:txBody>
          <a:bodyPr>
            <a:normAutofit/>
          </a:bodyPr>
          <a:lstStyle/>
          <a:p>
            <a:pPr algn="just">
              <a:lnSpc>
                <a:spcPct val="150000"/>
              </a:lnSpc>
            </a:pPr>
            <a:r>
              <a:rPr lang="en-US" b="0" i="0" u="none" strike="noStrike" baseline="0" dirty="0">
                <a:solidFill>
                  <a:srgbClr val="000000"/>
                </a:solidFill>
              </a:rPr>
              <a:t>Tweets (opinions) about covid-19 vaccines were downloaded from </a:t>
            </a:r>
            <a:r>
              <a:rPr lang="en-US" b="0" i="0" u="none" strike="noStrike" baseline="0" dirty="0" err="1">
                <a:solidFill>
                  <a:srgbClr val="000000"/>
                </a:solidFill>
              </a:rPr>
              <a:t>kaggle</a:t>
            </a:r>
            <a:r>
              <a:rPr lang="en-US" b="0" i="0" u="none" strike="noStrike" baseline="0" dirty="0">
                <a:solidFill>
                  <a:srgbClr val="000000"/>
                </a:solidFill>
              </a:rPr>
              <a:t>. The dataset which was used was extracted for the project from twitter using </a:t>
            </a:r>
            <a:r>
              <a:rPr lang="en-US" b="0" i="0" u="none" strike="noStrike" baseline="0" dirty="0" err="1">
                <a:solidFill>
                  <a:srgbClr val="000000"/>
                </a:solidFill>
              </a:rPr>
              <a:t>tweepy</a:t>
            </a:r>
            <a:r>
              <a:rPr lang="en-US" b="0" i="0" u="none" strike="noStrike" baseline="0" dirty="0">
                <a:solidFill>
                  <a:srgbClr val="000000"/>
                </a:solidFill>
              </a:rPr>
              <a:t> (with Twitter API )[4]. A set of hashtags were given to extract the tweets related to Covid-19. Then, Twitter authentication was requested and was given. And the required data was extracted and was stored as a dataset.</a:t>
            </a:r>
            <a:endParaRPr lang="en-IN" sz="2400" dirty="0"/>
          </a:p>
        </p:txBody>
      </p:sp>
      <p:sp>
        <p:nvSpPr>
          <p:cNvPr id="5" name="Slide Number Placeholder 4">
            <a:extLst>
              <a:ext uri="{FF2B5EF4-FFF2-40B4-BE49-F238E27FC236}">
                <a16:creationId xmlns:a16="http://schemas.microsoft.com/office/drawing/2014/main" id="{C4F41867-B5B0-8A82-970B-56F4C580237E}"/>
              </a:ext>
            </a:extLst>
          </p:cNvPr>
          <p:cNvSpPr>
            <a:spLocks noGrp="1"/>
          </p:cNvSpPr>
          <p:nvPr>
            <p:ph type="sldNum" sz="quarter" idx="12"/>
          </p:nvPr>
        </p:nvSpPr>
        <p:spPr/>
        <p:txBody>
          <a:bodyPr/>
          <a:lstStyle/>
          <a:p>
            <a:r>
              <a:rPr lang="en-IN" dirty="0"/>
              <a:t>13</a:t>
            </a:r>
          </a:p>
        </p:txBody>
      </p:sp>
      <p:pic>
        <p:nvPicPr>
          <p:cNvPr id="6" name="Picture 5" descr="A diagram of a social media network&#10;&#10;Description automatically generated">
            <a:extLst>
              <a:ext uri="{FF2B5EF4-FFF2-40B4-BE49-F238E27FC236}">
                <a16:creationId xmlns:a16="http://schemas.microsoft.com/office/drawing/2014/main" id="{65AA79DC-2242-187F-AAC2-888A4B6ED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576" y="3698636"/>
            <a:ext cx="3540847" cy="2593724"/>
          </a:xfrm>
          <a:prstGeom prst="rect">
            <a:avLst/>
          </a:prstGeom>
        </p:spPr>
      </p:pic>
    </p:spTree>
    <p:extLst>
      <p:ext uri="{BB962C8B-B14F-4D97-AF65-F5344CB8AC3E}">
        <p14:creationId xmlns:p14="http://schemas.microsoft.com/office/powerpoint/2010/main" val="222340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71E0-F92B-B436-D855-7448C2F72201}"/>
              </a:ext>
            </a:extLst>
          </p:cNvPr>
          <p:cNvSpPr>
            <a:spLocks noGrp="1"/>
          </p:cNvSpPr>
          <p:nvPr>
            <p:ph type="title"/>
          </p:nvPr>
        </p:nvSpPr>
        <p:spPr/>
        <p:txBody>
          <a:bodyPr/>
          <a:lstStyle/>
          <a:p>
            <a:pPr algn="ctr"/>
            <a:r>
              <a:rPr lang="en-IN" dirty="0"/>
              <a:t>Experimental Setup</a:t>
            </a:r>
          </a:p>
        </p:txBody>
      </p:sp>
      <p:sp>
        <p:nvSpPr>
          <p:cNvPr id="3" name="Content Placeholder 2">
            <a:extLst>
              <a:ext uri="{FF2B5EF4-FFF2-40B4-BE49-F238E27FC236}">
                <a16:creationId xmlns:a16="http://schemas.microsoft.com/office/drawing/2014/main" id="{BE6C8012-42CA-04E1-FD9E-04792691BD02}"/>
              </a:ext>
            </a:extLst>
          </p:cNvPr>
          <p:cNvSpPr>
            <a:spLocks noGrp="1"/>
          </p:cNvSpPr>
          <p:nvPr>
            <p:ph idx="1"/>
          </p:nvPr>
        </p:nvSpPr>
        <p:spPr>
          <a:xfrm>
            <a:off x="1097280" y="2086892"/>
            <a:ext cx="10058400" cy="4023360"/>
          </a:xfrm>
        </p:spPr>
        <p:txBody>
          <a:bodyPr>
            <a:noAutofit/>
          </a:bodyPr>
          <a:lstStyle/>
          <a:p>
            <a:pPr algn="just">
              <a:lnSpc>
                <a:spcPct val="150000"/>
              </a:lnSpc>
            </a:pPr>
            <a:r>
              <a:rPr lang="en-US" kern="100" dirty="0">
                <a:effectLst/>
                <a:ea typeface="Calibri" panose="020F0502020204030204" pitchFamily="34" charset="0"/>
                <a:cs typeface="Mangal" panose="02040503050203030202" pitchFamily="18" charset="0"/>
              </a:rPr>
              <a:t>The extracted Twitter data is converted into a sentimental score using pre-trained classifier algorithms such as Logistic Regression, SVM, and Naive Bayes. The extracted data was cleaned up by removing </a:t>
            </a:r>
            <a:r>
              <a:rPr lang="en-US" kern="100" dirty="0" err="1">
                <a:effectLst/>
                <a:ea typeface="Calibri" panose="020F0502020204030204" pitchFamily="34" charset="0"/>
                <a:cs typeface="Mangal" panose="02040503050203030202" pitchFamily="18" charset="0"/>
              </a:rPr>
              <a:t>urls</a:t>
            </a:r>
            <a:r>
              <a:rPr lang="en-US" kern="100" dirty="0">
                <a:effectLst/>
                <a:ea typeface="Calibri" panose="020F0502020204030204" pitchFamily="34" charset="0"/>
                <a:cs typeface="Mangal" panose="02040503050203030202" pitchFamily="18" charset="0"/>
              </a:rPr>
              <a:t>, punctuation, special characters, and unnecessary white spaces, followed by tokenization, </a:t>
            </a:r>
            <a:r>
              <a:rPr lang="en-US" kern="100" dirty="0" err="1">
                <a:effectLst/>
                <a:ea typeface="Calibri" panose="020F0502020204030204" pitchFamily="34" charset="0"/>
                <a:cs typeface="Mangal" panose="02040503050203030202" pitchFamily="18" charset="0"/>
              </a:rPr>
              <a:t>stopword</a:t>
            </a:r>
            <a:r>
              <a:rPr lang="en-US" kern="100" dirty="0">
                <a:effectLst/>
                <a:ea typeface="Calibri" panose="020F0502020204030204" pitchFamily="34" charset="0"/>
                <a:cs typeface="Mangal" panose="02040503050203030202" pitchFamily="18" charset="0"/>
              </a:rPr>
              <a:t> removal, and </a:t>
            </a:r>
            <a:r>
              <a:rPr lang="en-US" kern="100" dirty="0" err="1">
                <a:ea typeface="Calibri" panose="020F0502020204030204" pitchFamily="34" charset="0"/>
                <a:cs typeface="Mangal" panose="02040503050203030202" pitchFamily="18" charset="0"/>
              </a:rPr>
              <a:t>N</a:t>
            </a:r>
            <a:r>
              <a:rPr lang="en-US" kern="100" dirty="0" err="1">
                <a:effectLst/>
                <a:ea typeface="Calibri" panose="020F0502020204030204" pitchFamily="34" charset="0"/>
                <a:cs typeface="Mangal" panose="02040503050203030202" pitchFamily="18" charset="0"/>
              </a:rPr>
              <a:t>ormalisation</a:t>
            </a:r>
            <a:r>
              <a:rPr lang="en-US" kern="100" dirty="0">
                <a:effectLst/>
                <a:ea typeface="Calibri" panose="020F0502020204030204" pitchFamily="34" charset="0"/>
                <a:cs typeface="Mangal" panose="02040503050203030202" pitchFamily="18" charset="0"/>
              </a:rPr>
              <a:t>. The dataset is being divided into two sections 80% training and 20% testing sections. The model’s accuracy  helped assess the prediction capability of the classifier models.</a:t>
            </a:r>
            <a:endParaRPr lang="en-IN" dirty="0"/>
          </a:p>
        </p:txBody>
      </p:sp>
      <p:sp>
        <p:nvSpPr>
          <p:cNvPr id="5" name="Slide Number Placeholder 4">
            <a:extLst>
              <a:ext uri="{FF2B5EF4-FFF2-40B4-BE49-F238E27FC236}">
                <a16:creationId xmlns:a16="http://schemas.microsoft.com/office/drawing/2014/main" id="{CBB0B386-5C59-5686-EB46-6E37236E1AE2}"/>
              </a:ext>
            </a:extLst>
          </p:cNvPr>
          <p:cNvSpPr>
            <a:spLocks noGrp="1"/>
          </p:cNvSpPr>
          <p:nvPr>
            <p:ph type="sldNum" sz="quarter" idx="12"/>
          </p:nvPr>
        </p:nvSpPr>
        <p:spPr/>
        <p:txBody>
          <a:bodyPr/>
          <a:lstStyle/>
          <a:p>
            <a:fld id="{DE92F7A9-2FFD-42DC-A3E3-57A511687FBE}" type="slidenum">
              <a:rPr lang="en-IN" smtClean="0"/>
              <a:t>14</a:t>
            </a:fld>
            <a:endParaRPr lang="en-IN"/>
          </a:p>
        </p:txBody>
      </p:sp>
    </p:spTree>
    <p:extLst>
      <p:ext uri="{BB962C8B-B14F-4D97-AF65-F5344CB8AC3E}">
        <p14:creationId xmlns:p14="http://schemas.microsoft.com/office/powerpoint/2010/main" val="101961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F7F4-5D5F-36A9-C891-D1D9F6E24388}"/>
              </a:ext>
            </a:extLst>
          </p:cNvPr>
          <p:cNvSpPr>
            <a:spLocks noGrp="1"/>
          </p:cNvSpPr>
          <p:nvPr>
            <p:ph type="title"/>
          </p:nvPr>
        </p:nvSpPr>
        <p:spPr/>
        <p:txBody>
          <a:bodyPr/>
          <a:lstStyle/>
          <a:p>
            <a:pPr algn="ctr"/>
            <a:r>
              <a:rPr lang="en-IN" dirty="0"/>
              <a:t>Performance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0668E-AD8C-8B47-5C03-674716318157}"/>
                  </a:ext>
                </a:extLst>
              </p:cNvPr>
              <p:cNvSpPr>
                <a:spLocks noGrp="1"/>
              </p:cNvSpPr>
              <p:nvPr>
                <p:ph idx="1"/>
              </p:nvPr>
            </p:nvSpPr>
            <p:spPr/>
            <p:txBody>
              <a:bodyPr>
                <a:normAutofit/>
              </a:bodyPr>
              <a:lstStyle/>
              <a:p>
                <a:pPr marL="0" indent="0">
                  <a:buNone/>
                </a:pPr>
                <a:r>
                  <a:rPr lang="en-US" sz="1800" i="1" dirty="0">
                    <a:latin typeface="Cambria Math" panose="02040503050406030204" pitchFamily="18" charset="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Accuracy , Precision , Recall and F1 score are used for Performance Metrics</a:t>
                </a: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14:m>
                  <m:oMath xmlns:m="http://schemas.openxmlformats.org/officeDocument/2006/math">
                    <m:r>
                      <a:rPr lang="en-GB" sz="1500" b="0" i="1">
                        <a:latin typeface="Cambria Math" panose="02040503050406030204" pitchFamily="18" charset="0"/>
                      </a:rPr>
                      <m:t>𝐴𝑐𝑐𝑢𝑟𝑎𝑐𝑦</m:t>
                    </m:r>
                    <m:r>
                      <a:rPr lang="en-GB" sz="1500" b="0" i="1">
                        <a:latin typeface="Cambria Math" panose="02040503050406030204" pitchFamily="18" charset="0"/>
                      </a:rPr>
                      <m:t>=</m:t>
                    </m:r>
                    <m:r>
                      <a:rPr lang="en-GB" sz="1500" b="0" i="1">
                        <a:latin typeface="Cambria Math" panose="02040503050406030204" pitchFamily="18" charset="0"/>
                      </a:rPr>
                      <m:t>𝑇𝑁</m:t>
                    </m:r>
                    <m:r>
                      <a:rPr lang="en-GB" sz="1500" b="0" i="1">
                        <a:latin typeface="Cambria Math" panose="02040503050406030204" pitchFamily="18" charset="0"/>
                      </a:rPr>
                      <m:t>+</m:t>
                    </m:r>
                    <m:r>
                      <a:rPr lang="en-GB" sz="1500" b="0" i="1">
                        <a:latin typeface="Cambria Math" panose="02040503050406030204" pitchFamily="18" charset="0"/>
                      </a:rPr>
                      <m:t>𝑇𝑃</m:t>
                    </m:r>
                    <m:r>
                      <a:rPr lang="en-GB" sz="1500" b="0" i="1">
                        <a:latin typeface="Cambria Math" panose="02040503050406030204" pitchFamily="18" charset="0"/>
                      </a:rPr>
                      <m:t>/</m:t>
                    </m:r>
                    <m:r>
                      <a:rPr lang="en-GB" sz="1500" b="0" i="1">
                        <a:latin typeface="Cambria Math" panose="02040503050406030204" pitchFamily="18" charset="0"/>
                      </a:rPr>
                      <m:t>𝑇𝑁</m:t>
                    </m:r>
                    <m:r>
                      <a:rPr lang="en-GB" sz="1500" b="0" i="1">
                        <a:latin typeface="Cambria Math" panose="02040503050406030204" pitchFamily="18" charset="0"/>
                      </a:rPr>
                      <m:t>+</m:t>
                    </m:r>
                    <m:r>
                      <a:rPr lang="en-GB" sz="1500" b="0" i="1">
                        <a:latin typeface="Cambria Math" panose="02040503050406030204" pitchFamily="18" charset="0"/>
                      </a:rPr>
                      <m:t>𝐹𝑃</m:t>
                    </m:r>
                    <m:r>
                      <a:rPr lang="en-GB" sz="1500" b="0" i="1">
                        <a:latin typeface="Cambria Math" panose="02040503050406030204" pitchFamily="18" charset="0"/>
                      </a:rPr>
                      <m:t>+</m:t>
                    </m:r>
                    <m:r>
                      <a:rPr lang="en-GB" sz="1500" b="0" i="1">
                        <a:latin typeface="Cambria Math" panose="02040503050406030204" pitchFamily="18" charset="0"/>
                      </a:rPr>
                      <m:t>𝑇𝑃</m:t>
                    </m:r>
                    <m:r>
                      <a:rPr lang="en-GB" sz="1500" b="0" i="1">
                        <a:latin typeface="Cambria Math" panose="02040503050406030204" pitchFamily="18" charset="0"/>
                      </a:rPr>
                      <m:t>+</m:t>
                    </m:r>
                    <m:r>
                      <a:rPr lang="en-GB" sz="1500" b="0" i="1">
                        <a:latin typeface="Cambria Math" panose="02040503050406030204" pitchFamily="18" charset="0"/>
                      </a:rPr>
                      <m:t>𝐹𝑁</m:t>
                    </m:r>
                  </m:oMath>
                </a14:m>
                <a:endParaRPr lang="en-IN" sz="1500" dirty="0"/>
              </a:p>
              <a:p>
                <a14:m>
                  <m:oMath xmlns:m="http://schemas.openxmlformats.org/officeDocument/2006/math">
                    <m:r>
                      <a:rPr lang="en-GB" sz="1500" b="0" i="1">
                        <a:latin typeface="Cambria Math" panose="02040503050406030204" pitchFamily="18" charset="0"/>
                      </a:rPr>
                      <m:t>𝑃𝑟𝑒𝑐𝑖𝑠𝑖𝑜𝑛</m:t>
                    </m:r>
                    <m:r>
                      <a:rPr lang="en-GB" sz="1500" b="0" i="1">
                        <a:latin typeface="Cambria Math" panose="02040503050406030204" pitchFamily="18" charset="0"/>
                      </a:rPr>
                      <m:t>=</m:t>
                    </m:r>
                    <m:r>
                      <a:rPr lang="en-GB" sz="1500" b="0" i="1">
                        <a:latin typeface="Cambria Math" panose="02040503050406030204" pitchFamily="18" charset="0"/>
                      </a:rPr>
                      <m:t>𝑇𝑃</m:t>
                    </m:r>
                    <m:r>
                      <a:rPr lang="en-GB" sz="1500" b="0" i="1">
                        <a:latin typeface="Cambria Math" panose="02040503050406030204" pitchFamily="18" charset="0"/>
                      </a:rPr>
                      <m:t>/</m:t>
                    </m:r>
                    <m:r>
                      <a:rPr lang="en-GB" sz="1500" b="0" i="1">
                        <a:latin typeface="Cambria Math" panose="02040503050406030204" pitchFamily="18" charset="0"/>
                      </a:rPr>
                      <m:t>𝑇𝑃</m:t>
                    </m:r>
                    <m:r>
                      <a:rPr lang="en-GB" sz="1500" b="0" i="1">
                        <a:latin typeface="Cambria Math" panose="02040503050406030204" pitchFamily="18" charset="0"/>
                      </a:rPr>
                      <m:t>+</m:t>
                    </m:r>
                    <m:r>
                      <a:rPr lang="en-GB" sz="1500" b="0" i="1">
                        <a:latin typeface="Cambria Math" panose="02040503050406030204" pitchFamily="18" charset="0"/>
                      </a:rPr>
                      <m:t>𝐹𝑃</m:t>
                    </m:r>
                  </m:oMath>
                </a14:m>
                <a:endParaRPr lang="en-IN" sz="1500" dirty="0"/>
              </a:p>
              <a:p>
                <a14:m>
                  <m:oMath xmlns:m="http://schemas.openxmlformats.org/officeDocument/2006/math">
                    <m:r>
                      <a:rPr lang="en-GB" sz="1500" b="0" i="1" smtClean="0">
                        <a:latin typeface="Cambria Math" panose="02040503050406030204" pitchFamily="18" charset="0"/>
                      </a:rPr>
                      <m:t>𝑅𝑒𝑐𝑎𝑙𝑙</m:t>
                    </m:r>
                    <m:r>
                      <a:rPr lang="en-GB" sz="1500" b="0" i="1" smtClean="0">
                        <a:latin typeface="Cambria Math" panose="02040503050406030204" pitchFamily="18" charset="0"/>
                      </a:rPr>
                      <m:t>=</m:t>
                    </m:r>
                    <m:r>
                      <a:rPr lang="en-GB" sz="1500" b="0" i="1" smtClean="0">
                        <a:latin typeface="Cambria Math" panose="02040503050406030204" pitchFamily="18" charset="0"/>
                      </a:rPr>
                      <m:t>𝑇𝑃</m:t>
                    </m:r>
                    <m:r>
                      <a:rPr lang="en-GB" sz="1500" b="0" i="1" smtClean="0">
                        <a:latin typeface="Cambria Math" panose="02040503050406030204" pitchFamily="18" charset="0"/>
                      </a:rPr>
                      <m:t>/</m:t>
                    </m:r>
                    <m:r>
                      <a:rPr lang="en-GB" sz="1500" b="0" i="1" smtClean="0">
                        <a:latin typeface="Cambria Math" panose="02040503050406030204" pitchFamily="18" charset="0"/>
                      </a:rPr>
                      <m:t>𝑇𝑃</m:t>
                    </m:r>
                    <m:r>
                      <a:rPr lang="en-GB" sz="1500" b="0" i="1" smtClean="0">
                        <a:latin typeface="Cambria Math" panose="02040503050406030204" pitchFamily="18" charset="0"/>
                      </a:rPr>
                      <m:t>+</m:t>
                    </m:r>
                    <m:r>
                      <a:rPr lang="en-GB" sz="1500" b="0" i="1" smtClean="0">
                        <a:latin typeface="Cambria Math" panose="02040503050406030204" pitchFamily="18" charset="0"/>
                      </a:rPr>
                      <m:t>𝐹𝑁</m:t>
                    </m:r>
                  </m:oMath>
                </a14:m>
                <a:endParaRPr lang="en-IN" sz="1500" dirty="0"/>
              </a:p>
              <a:p>
                <a14:m>
                  <m:oMath xmlns:m="http://schemas.openxmlformats.org/officeDocument/2006/math">
                    <m:r>
                      <a:rPr lang="en-GB" sz="1500" b="0" i="1">
                        <a:latin typeface="Cambria Math" panose="02040503050406030204" pitchFamily="18" charset="0"/>
                      </a:rPr>
                      <m:t>𝐹</m:t>
                    </m:r>
                    <m:r>
                      <a:rPr lang="en-GB" sz="1500" b="0" i="1">
                        <a:latin typeface="Cambria Math" panose="02040503050406030204" pitchFamily="18" charset="0"/>
                      </a:rPr>
                      <m:t>1=2∗ ( </m:t>
                    </m:r>
                    <m:r>
                      <a:rPr lang="en-GB" sz="1500" b="0" i="1">
                        <a:latin typeface="Cambria Math" panose="02040503050406030204" pitchFamily="18" charset="0"/>
                      </a:rPr>
                      <m:t>𝑃𝑟𝑒𝑐𝑖𝑠𝑖𝑜𝑛</m:t>
                    </m:r>
                    <m:r>
                      <a:rPr lang="en-GB" sz="1500" b="0" i="1">
                        <a:latin typeface="Cambria Math" panose="02040503050406030204" pitchFamily="18" charset="0"/>
                      </a:rPr>
                      <m:t>∗</m:t>
                    </m:r>
                    <m:r>
                      <a:rPr lang="en-GB" sz="1500" b="0" i="1">
                        <a:latin typeface="Cambria Math" panose="02040503050406030204" pitchFamily="18" charset="0"/>
                      </a:rPr>
                      <m:t>𝑅𝑒𝑐𝑎𝑙𝑙</m:t>
                    </m:r>
                    <m:r>
                      <a:rPr lang="en-GB" sz="1500" b="0" i="1">
                        <a:latin typeface="Cambria Math" panose="02040503050406030204" pitchFamily="18" charset="0"/>
                      </a:rPr>
                      <m:t>/</m:t>
                    </m:r>
                    <m:r>
                      <a:rPr lang="en-GB" sz="1500" b="0" i="1">
                        <a:latin typeface="Cambria Math" panose="02040503050406030204" pitchFamily="18" charset="0"/>
                      </a:rPr>
                      <m:t>𝑃𝑟𝑒𝑐𝑖𝑠𝑖𝑜𝑛</m:t>
                    </m:r>
                    <m:r>
                      <a:rPr lang="en-GB" sz="1500" b="0" i="1">
                        <a:latin typeface="Cambria Math" panose="02040503050406030204" pitchFamily="18" charset="0"/>
                      </a:rPr>
                      <m:t>+</m:t>
                    </m:r>
                    <m:r>
                      <a:rPr lang="en-GB" sz="1500" b="0" i="1">
                        <a:latin typeface="Cambria Math" panose="02040503050406030204" pitchFamily="18" charset="0"/>
                      </a:rPr>
                      <m:t>𝑅𝑒𝑐𝑎𝑙𝑙</m:t>
                    </m:r>
                    <m:r>
                      <a:rPr lang="en-GB" sz="1500" b="0" i="1">
                        <a:latin typeface="Cambria Math" panose="02040503050406030204" pitchFamily="18" charset="0"/>
                      </a:rPr>
                      <m:t> )</m:t>
                    </m:r>
                  </m:oMath>
                </a14:m>
                <a:endParaRPr lang="en-IN" sz="1500" dirty="0"/>
              </a:p>
              <a:p>
                <a:endParaRPr lang="en-US" sz="1800" dirty="0">
                  <a:effectLst/>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FB0668E-AD8C-8B47-5C03-674716318157}"/>
                  </a:ext>
                </a:extLst>
              </p:cNvPr>
              <p:cNvSpPr>
                <a:spLocks noGrp="1" noRot="1" noChangeAspect="1" noMove="1" noResize="1" noEditPoints="1" noAdjustHandles="1" noChangeArrowheads="1" noChangeShapeType="1" noTextEdit="1"/>
              </p:cNvSpPr>
              <p:nvPr>
                <p:ph idx="1"/>
              </p:nvPr>
            </p:nvSpPr>
            <p:spPr>
              <a:blipFill>
                <a:blip r:embed="rId2"/>
                <a:stretch>
                  <a:fillRect l="-1152" t="-166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009EC60D-AB66-820D-59BD-F1041F5EA95B}"/>
              </a:ext>
            </a:extLst>
          </p:cNvPr>
          <p:cNvSpPr>
            <a:spLocks noGrp="1"/>
          </p:cNvSpPr>
          <p:nvPr>
            <p:ph type="sldNum" sz="quarter" idx="12"/>
          </p:nvPr>
        </p:nvSpPr>
        <p:spPr/>
        <p:txBody>
          <a:bodyPr/>
          <a:lstStyle/>
          <a:p>
            <a:fld id="{DE92F7A9-2FFD-42DC-A3E3-57A511687FBE}" type="slidenum">
              <a:rPr lang="en-IN" smtClean="0"/>
              <a:t>15</a:t>
            </a:fld>
            <a:endParaRPr lang="en-IN"/>
          </a:p>
        </p:txBody>
      </p:sp>
      <p:pic>
        <p:nvPicPr>
          <p:cNvPr id="9" name="image2.png">
            <a:extLst>
              <a:ext uri="{FF2B5EF4-FFF2-40B4-BE49-F238E27FC236}">
                <a16:creationId xmlns:a16="http://schemas.microsoft.com/office/drawing/2014/main" id="{05A843E2-C411-900E-4CE4-9DC0D6F6C33B}"/>
              </a:ext>
            </a:extLst>
          </p:cNvPr>
          <p:cNvPicPr/>
          <p:nvPr/>
        </p:nvPicPr>
        <p:blipFill>
          <a:blip r:embed="rId3"/>
          <a:srcRect/>
          <a:stretch>
            <a:fillRect/>
          </a:stretch>
        </p:blipFill>
        <p:spPr>
          <a:xfrm>
            <a:off x="1933607" y="3710350"/>
            <a:ext cx="6753193" cy="2267118"/>
          </a:xfrm>
          <a:prstGeom prst="rect">
            <a:avLst/>
          </a:prstGeom>
          <a:ln/>
        </p:spPr>
      </p:pic>
    </p:spTree>
    <p:extLst>
      <p:ext uri="{BB962C8B-B14F-4D97-AF65-F5344CB8AC3E}">
        <p14:creationId xmlns:p14="http://schemas.microsoft.com/office/powerpoint/2010/main" val="59295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23F-1EF0-55A2-A374-56D58BDD8DF7}"/>
              </a:ext>
            </a:extLst>
          </p:cNvPr>
          <p:cNvSpPr>
            <a:spLocks noGrp="1"/>
          </p:cNvSpPr>
          <p:nvPr>
            <p:ph type="title"/>
          </p:nvPr>
        </p:nvSpPr>
        <p:spPr/>
        <p:txBody>
          <a:bodyPr/>
          <a:lstStyle/>
          <a:p>
            <a:pPr algn="ctr"/>
            <a:r>
              <a:rPr lang="en-IN" dirty="0"/>
              <a:t>Results</a:t>
            </a:r>
          </a:p>
        </p:txBody>
      </p:sp>
      <p:sp>
        <p:nvSpPr>
          <p:cNvPr id="5" name="Slide Number Placeholder 4">
            <a:extLst>
              <a:ext uri="{FF2B5EF4-FFF2-40B4-BE49-F238E27FC236}">
                <a16:creationId xmlns:a16="http://schemas.microsoft.com/office/drawing/2014/main" id="{FEEE999B-3FB0-D3F1-C3D1-F411E8F22063}"/>
              </a:ext>
            </a:extLst>
          </p:cNvPr>
          <p:cNvSpPr>
            <a:spLocks noGrp="1"/>
          </p:cNvSpPr>
          <p:nvPr>
            <p:ph type="sldNum" sz="quarter" idx="12"/>
          </p:nvPr>
        </p:nvSpPr>
        <p:spPr/>
        <p:txBody>
          <a:bodyPr/>
          <a:lstStyle/>
          <a:p>
            <a:fld id="{DE92F7A9-2FFD-42DC-A3E3-57A511687FBE}" type="slidenum">
              <a:rPr lang="en-IN" smtClean="0"/>
              <a:t>16</a:t>
            </a:fld>
            <a:endParaRPr lang="en-IN"/>
          </a:p>
        </p:txBody>
      </p:sp>
      <p:pic>
        <p:nvPicPr>
          <p:cNvPr id="8" name="image1.png">
            <a:extLst>
              <a:ext uri="{FF2B5EF4-FFF2-40B4-BE49-F238E27FC236}">
                <a16:creationId xmlns:a16="http://schemas.microsoft.com/office/drawing/2014/main" id="{4AFDF07A-4F58-DAD1-30DB-EA0941B0F841}"/>
              </a:ext>
            </a:extLst>
          </p:cNvPr>
          <p:cNvPicPr/>
          <p:nvPr/>
        </p:nvPicPr>
        <p:blipFill>
          <a:blip r:embed="rId2"/>
          <a:srcRect/>
          <a:stretch>
            <a:fillRect/>
          </a:stretch>
        </p:blipFill>
        <p:spPr>
          <a:xfrm>
            <a:off x="820747" y="3699953"/>
            <a:ext cx="5730875" cy="2540000"/>
          </a:xfrm>
          <a:prstGeom prst="rect">
            <a:avLst/>
          </a:prstGeom>
          <a:ln/>
        </p:spPr>
      </p:pic>
      <p:sp>
        <p:nvSpPr>
          <p:cNvPr id="15" name="TextBox 14">
            <a:extLst>
              <a:ext uri="{FF2B5EF4-FFF2-40B4-BE49-F238E27FC236}">
                <a16:creationId xmlns:a16="http://schemas.microsoft.com/office/drawing/2014/main" id="{922E92D3-6D5B-2ABA-BEDB-FBC62C875095}"/>
              </a:ext>
            </a:extLst>
          </p:cNvPr>
          <p:cNvSpPr txBox="1"/>
          <p:nvPr/>
        </p:nvSpPr>
        <p:spPr>
          <a:xfrm>
            <a:off x="1558212" y="2034073"/>
            <a:ext cx="9654271" cy="1200329"/>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output of this proposed model of analysis is the predicted sentiments for the twitter opinions. The accuracy for the predicted sentiments is also found. When the three classifier models are compared, we can say that the 'Logistic Regression' classifier model’s accuracy is the highest in relation to recall and F1 score. However, its precision is lower than that of the (SVM).</a:t>
            </a:r>
            <a:endParaRPr lang="en-IN" dirty="0"/>
          </a:p>
        </p:txBody>
      </p:sp>
      <p:pic>
        <p:nvPicPr>
          <p:cNvPr id="18" name="image6.png">
            <a:extLst>
              <a:ext uri="{FF2B5EF4-FFF2-40B4-BE49-F238E27FC236}">
                <a16:creationId xmlns:a16="http://schemas.microsoft.com/office/drawing/2014/main" id="{76943A98-9B38-4FD2-4B53-B87D0A209A76}"/>
              </a:ext>
            </a:extLst>
          </p:cNvPr>
          <p:cNvPicPr>
            <a:picLocks noGrp="1"/>
          </p:cNvPicPr>
          <p:nvPr>
            <p:ph idx="1"/>
          </p:nvPr>
        </p:nvPicPr>
        <p:blipFill>
          <a:blip r:embed="rId3"/>
          <a:srcRect/>
          <a:stretch>
            <a:fillRect/>
          </a:stretch>
        </p:blipFill>
        <p:spPr>
          <a:xfrm>
            <a:off x="7127704" y="3553295"/>
            <a:ext cx="4243549" cy="2779966"/>
          </a:xfrm>
          <a:prstGeom prst="rect">
            <a:avLst/>
          </a:prstGeom>
          <a:ln/>
        </p:spPr>
      </p:pic>
    </p:spTree>
    <p:extLst>
      <p:ext uri="{BB962C8B-B14F-4D97-AF65-F5344CB8AC3E}">
        <p14:creationId xmlns:p14="http://schemas.microsoft.com/office/powerpoint/2010/main" val="340756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18CF-87C3-4598-559F-2AF7E2FDB38E}"/>
              </a:ext>
            </a:extLst>
          </p:cNvPr>
          <p:cNvSpPr>
            <a:spLocks noGrp="1"/>
          </p:cNvSpPr>
          <p:nvPr>
            <p:ph type="title"/>
          </p:nvPr>
        </p:nvSpPr>
        <p:spPr/>
        <p:txBody>
          <a:bodyPr/>
          <a:lstStyle/>
          <a:p>
            <a:pPr algn="ctr"/>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BD32BB5C-C3A6-7BA6-DA53-3F8D7B6B86CA}"/>
              </a:ext>
            </a:extLst>
          </p:cNvPr>
          <p:cNvSpPr>
            <a:spLocks noGrp="1"/>
          </p:cNvSpPr>
          <p:nvPr>
            <p:ph idx="1"/>
          </p:nvPr>
        </p:nvSpPr>
        <p:spPr>
          <a:xfrm>
            <a:off x="1097280" y="2263185"/>
            <a:ext cx="10058400" cy="2331630"/>
          </a:xfrm>
        </p:spPr>
        <p:txBody>
          <a:bodyPr>
            <a:normAutofit/>
          </a:bodyPr>
          <a:lstStyle/>
          <a:p>
            <a:pPr algn="just"/>
            <a:r>
              <a:rPr lang="en-US" b="0" i="0" u="none" strike="noStrike" baseline="0" dirty="0">
                <a:solidFill>
                  <a:srgbClr val="000000"/>
                </a:solidFill>
              </a:rPr>
              <a:t>Within this paper, We used three distinct classifier models to perform sentiment analysis of twitter opinions (covid-19 vaccines). Logistic Regression was the most effective classifier model as the accuracy of sentiment analysis of logistic regression was the highest. The project shows that many people across the globe have shown a neutral sentiment, many people across the globe have shown positive sentiment and few people have shown a negative sentiment towards the covid-19 vaccines.</a:t>
            </a:r>
            <a:endParaRPr lang="en-IN" sz="2400" dirty="0"/>
          </a:p>
        </p:txBody>
      </p:sp>
      <p:sp>
        <p:nvSpPr>
          <p:cNvPr id="5" name="Slide Number Placeholder 4">
            <a:extLst>
              <a:ext uri="{FF2B5EF4-FFF2-40B4-BE49-F238E27FC236}">
                <a16:creationId xmlns:a16="http://schemas.microsoft.com/office/drawing/2014/main" id="{235813EC-3434-64C2-385D-24361B51B4AC}"/>
              </a:ext>
            </a:extLst>
          </p:cNvPr>
          <p:cNvSpPr>
            <a:spLocks noGrp="1"/>
          </p:cNvSpPr>
          <p:nvPr>
            <p:ph type="sldNum" sz="quarter" idx="12"/>
          </p:nvPr>
        </p:nvSpPr>
        <p:spPr/>
        <p:txBody>
          <a:bodyPr/>
          <a:lstStyle/>
          <a:p>
            <a:fld id="{DE92F7A9-2FFD-42DC-A3E3-57A511687FBE}" type="slidenum">
              <a:rPr lang="en-IN" smtClean="0"/>
              <a:t>17</a:t>
            </a:fld>
            <a:endParaRPr lang="en-IN"/>
          </a:p>
        </p:txBody>
      </p:sp>
    </p:spTree>
    <p:extLst>
      <p:ext uri="{BB962C8B-B14F-4D97-AF65-F5344CB8AC3E}">
        <p14:creationId xmlns:p14="http://schemas.microsoft.com/office/powerpoint/2010/main" val="171560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E43F-0892-595A-1D28-2BE7A528FFB7}"/>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D63E9BE2-80DD-07E9-9DC4-9E6C918C0092}"/>
              </a:ext>
            </a:extLst>
          </p:cNvPr>
          <p:cNvSpPr>
            <a:spLocks noGrp="1"/>
          </p:cNvSpPr>
          <p:nvPr>
            <p:ph idx="1"/>
          </p:nvPr>
        </p:nvSpPr>
        <p:spPr/>
        <p:txBody>
          <a:bodyPr>
            <a:normAutofit/>
          </a:bodyPr>
          <a:lstStyle/>
          <a:p>
            <a:pPr algn="just">
              <a:lnSpc>
                <a:spcPct val="100000"/>
              </a:lnSpc>
            </a:pPr>
            <a:r>
              <a:rPr lang="en-US" sz="2500" dirty="0"/>
              <a:t>This project can be helpful as a reference in future if we are in a pandemic situation again as many people around the globe are showing hesitation towards vaccines.  A hybrid model can be developed with an user interface which gives us the sentimentally </a:t>
            </a:r>
            <a:r>
              <a:rPr lang="en-US" sz="2500" dirty="0" err="1"/>
              <a:t>analysed</a:t>
            </a:r>
            <a:r>
              <a:rPr lang="en-US" sz="2500" dirty="0"/>
              <a:t> output through which a normal citizen can get to know what common people think about a vaccine in social media platforms.</a:t>
            </a:r>
            <a:endParaRPr lang="en-IN" sz="2500" dirty="0"/>
          </a:p>
        </p:txBody>
      </p:sp>
      <p:sp>
        <p:nvSpPr>
          <p:cNvPr id="5" name="Slide Number Placeholder 4">
            <a:extLst>
              <a:ext uri="{FF2B5EF4-FFF2-40B4-BE49-F238E27FC236}">
                <a16:creationId xmlns:a16="http://schemas.microsoft.com/office/drawing/2014/main" id="{40FB49D1-16A4-FE74-8502-5E8F6729319F}"/>
              </a:ext>
            </a:extLst>
          </p:cNvPr>
          <p:cNvSpPr>
            <a:spLocks noGrp="1"/>
          </p:cNvSpPr>
          <p:nvPr>
            <p:ph type="sldNum" sz="quarter" idx="12"/>
          </p:nvPr>
        </p:nvSpPr>
        <p:spPr/>
        <p:txBody>
          <a:bodyPr/>
          <a:lstStyle/>
          <a:p>
            <a:fld id="{DE92F7A9-2FFD-42DC-A3E3-57A511687FBE}" type="slidenum">
              <a:rPr lang="en-IN" smtClean="0"/>
              <a:t>18</a:t>
            </a:fld>
            <a:endParaRPr lang="en-IN"/>
          </a:p>
        </p:txBody>
      </p:sp>
    </p:spTree>
    <p:extLst>
      <p:ext uri="{BB962C8B-B14F-4D97-AF65-F5344CB8AC3E}">
        <p14:creationId xmlns:p14="http://schemas.microsoft.com/office/powerpoint/2010/main" val="424860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p:txBody>
          <a:bodyPr>
            <a:normAutofit/>
          </a:bodyPr>
          <a:lstStyle/>
          <a:p>
            <a:pPr algn="just">
              <a:lnSpc>
                <a:spcPct val="107000"/>
              </a:lnSpc>
              <a:spcAft>
                <a:spcPts val="800"/>
              </a:spcAft>
            </a:pPr>
            <a:r>
              <a:rPr lang="en-GB" sz="1800" dirty="0">
                <a:effectLst/>
                <a:latin typeface="Times New Roman" panose="02020603050405020304" pitchFamily="18" charset="0"/>
                <a:ea typeface="Times New Roman" panose="02020603050405020304" pitchFamily="18" charset="0"/>
              </a:rPr>
              <a:t>[1] </a:t>
            </a:r>
            <a:r>
              <a:rPr lang="en-GB" sz="1800" dirty="0" err="1">
                <a:solidFill>
                  <a:srgbClr val="333333"/>
                </a:solidFill>
                <a:effectLst/>
                <a:latin typeface="Times New Roman" panose="02020603050405020304" pitchFamily="18" charset="0"/>
                <a:ea typeface="Times New Roman" panose="02020603050405020304" pitchFamily="18" charset="0"/>
              </a:rPr>
              <a:t>Sarirete</a:t>
            </a:r>
            <a:r>
              <a:rPr lang="en-GB" sz="1800" dirty="0">
                <a:solidFill>
                  <a:srgbClr val="333333"/>
                </a:solidFill>
                <a:effectLst/>
                <a:latin typeface="Times New Roman" panose="02020603050405020304" pitchFamily="18" charset="0"/>
                <a:ea typeface="Times New Roman" panose="02020603050405020304" pitchFamily="18" charset="0"/>
              </a:rPr>
              <a:t>, A. Sentiment analysis tracking of COVID-19 vaccine through tweets. </a:t>
            </a:r>
            <a:r>
              <a:rPr lang="en-GB" sz="1800" i="1" dirty="0">
                <a:solidFill>
                  <a:srgbClr val="333333"/>
                </a:solidFill>
                <a:effectLst/>
                <a:latin typeface="Times New Roman" panose="02020603050405020304" pitchFamily="18" charset="0"/>
                <a:ea typeface="Times New Roman" panose="02020603050405020304" pitchFamily="18" charset="0"/>
              </a:rPr>
              <a:t>J Ambient </a:t>
            </a:r>
            <a:r>
              <a:rPr lang="en-GB" sz="1800" i="1" dirty="0" err="1">
                <a:solidFill>
                  <a:srgbClr val="333333"/>
                </a:solidFill>
                <a:effectLst/>
                <a:latin typeface="Times New Roman" panose="02020603050405020304" pitchFamily="18" charset="0"/>
                <a:ea typeface="Times New Roman" panose="02020603050405020304" pitchFamily="18" charset="0"/>
              </a:rPr>
              <a:t>Intell</a:t>
            </a:r>
            <a:r>
              <a:rPr lang="en-GB" sz="1800" i="1" dirty="0">
                <a:solidFill>
                  <a:srgbClr val="333333"/>
                </a:solidFill>
                <a:effectLst/>
                <a:latin typeface="Times New Roman" panose="02020603050405020304" pitchFamily="18" charset="0"/>
                <a:ea typeface="Times New Roman" panose="02020603050405020304" pitchFamily="18" charset="0"/>
              </a:rPr>
              <a:t> Human </a:t>
            </a:r>
            <a:r>
              <a:rPr lang="en-GB" sz="1800" i="1" dirty="0" err="1">
                <a:solidFill>
                  <a:srgbClr val="333333"/>
                </a:solidFill>
                <a:effectLst/>
                <a:latin typeface="Times New Roman" panose="02020603050405020304" pitchFamily="18" charset="0"/>
                <a:ea typeface="Times New Roman" panose="02020603050405020304" pitchFamily="18" charset="0"/>
              </a:rPr>
              <a:t>Comput</a:t>
            </a:r>
            <a:r>
              <a:rPr lang="en-GB" sz="1800" dirty="0">
                <a:solidFill>
                  <a:srgbClr val="333333"/>
                </a:solidFill>
                <a:effectLst/>
                <a:latin typeface="Times New Roman" panose="02020603050405020304" pitchFamily="18" charset="0"/>
                <a:ea typeface="Times New Roman" panose="02020603050405020304" pitchFamily="18" charset="0"/>
              </a:rPr>
              <a:t> (2022). </a:t>
            </a:r>
            <a:r>
              <a:rPr lang="en-GB" sz="1800" u="sng" dirty="0">
                <a:solidFill>
                  <a:srgbClr val="1155CC"/>
                </a:solidFill>
                <a:effectLst/>
                <a:latin typeface="Times New Roman" panose="02020603050405020304" pitchFamily="18" charset="0"/>
                <a:ea typeface="Times New Roman" panose="02020603050405020304" pitchFamily="18" charset="0"/>
                <a:hlinkClick r:id="rId2"/>
              </a:rPr>
              <a:t>https://doi.org/10.1007/s12652-022-03805-0</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[2] Mir, A. A., &amp; </a:t>
            </a:r>
            <a:r>
              <a:rPr lang="en-GB" sz="1800" dirty="0" err="1">
                <a:solidFill>
                  <a:srgbClr val="333333"/>
                </a:solidFill>
                <a:effectLst/>
                <a:latin typeface="Times New Roman" panose="02020603050405020304" pitchFamily="18" charset="0"/>
                <a:ea typeface="Times New Roman" panose="02020603050405020304" pitchFamily="18" charset="0"/>
              </a:rPr>
              <a:t>Sevukan</a:t>
            </a:r>
            <a:r>
              <a:rPr lang="en-GB" sz="1800" dirty="0">
                <a:solidFill>
                  <a:srgbClr val="333333"/>
                </a:solidFill>
                <a:effectLst/>
                <a:latin typeface="Times New Roman" panose="02020603050405020304" pitchFamily="18" charset="0"/>
                <a:ea typeface="Times New Roman" panose="02020603050405020304" pitchFamily="18" charset="0"/>
              </a:rPr>
              <a:t>, R. (2022). Sentiment analysis of Indian Tweets about Covid-19 vaccines. Journal of Information Science, 0(0). </a:t>
            </a:r>
            <a:r>
              <a:rPr lang="en-GB" sz="1800" u="sng" dirty="0">
                <a:solidFill>
                  <a:srgbClr val="1155CC"/>
                </a:solidFill>
                <a:effectLst/>
                <a:latin typeface="Times New Roman" panose="02020603050405020304" pitchFamily="18" charset="0"/>
                <a:ea typeface="Times New Roman" panose="02020603050405020304" pitchFamily="18" charset="0"/>
                <a:hlinkClick r:id="rId3"/>
              </a:rPr>
              <a:t>https://doi.org/10.1177/01655515221118049</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[3] P. </a:t>
            </a:r>
            <a:r>
              <a:rPr lang="en-GB" sz="1800" dirty="0" err="1">
                <a:solidFill>
                  <a:srgbClr val="333333"/>
                </a:solidFill>
                <a:effectLst/>
                <a:latin typeface="Times New Roman" panose="02020603050405020304" pitchFamily="18" charset="0"/>
                <a:ea typeface="Times New Roman" panose="02020603050405020304" pitchFamily="18" charset="0"/>
              </a:rPr>
              <a:t>Chinnasamy</a:t>
            </a:r>
            <a:r>
              <a:rPr lang="en-GB" sz="1800" dirty="0">
                <a:solidFill>
                  <a:srgbClr val="333333"/>
                </a:solidFill>
                <a:effectLst/>
                <a:latin typeface="Times New Roman" panose="02020603050405020304" pitchFamily="18" charset="0"/>
                <a:ea typeface="Times New Roman" panose="02020603050405020304" pitchFamily="18" charset="0"/>
              </a:rPr>
              <a:t>, V. Suresh, K. </a:t>
            </a:r>
            <a:r>
              <a:rPr lang="en-GB" sz="1800" dirty="0" err="1">
                <a:solidFill>
                  <a:srgbClr val="333333"/>
                </a:solidFill>
                <a:effectLst/>
                <a:latin typeface="Times New Roman" panose="02020603050405020304" pitchFamily="18" charset="0"/>
                <a:ea typeface="Times New Roman" panose="02020603050405020304" pitchFamily="18" charset="0"/>
              </a:rPr>
              <a:t>Ramprathap</a:t>
            </a:r>
            <a:r>
              <a:rPr lang="en-GB" sz="1800" dirty="0">
                <a:solidFill>
                  <a:srgbClr val="333333"/>
                </a:solidFill>
                <a:effectLst/>
                <a:latin typeface="Times New Roman" panose="02020603050405020304" pitchFamily="18" charset="0"/>
                <a:ea typeface="Times New Roman" panose="02020603050405020304" pitchFamily="18" charset="0"/>
              </a:rPr>
              <a:t>, B. </a:t>
            </a:r>
            <a:r>
              <a:rPr lang="en-GB" sz="1800" dirty="0" err="1">
                <a:solidFill>
                  <a:srgbClr val="333333"/>
                </a:solidFill>
                <a:effectLst/>
                <a:latin typeface="Times New Roman" panose="02020603050405020304" pitchFamily="18" charset="0"/>
                <a:ea typeface="Times New Roman" panose="02020603050405020304" pitchFamily="18" charset="0"/>
              </a:rPr>
              <a:t>Jency</a:t>
            </a:r>
            <a:r>
              <a:rPr lang="en-GB" sz="1800" dirty="0">
                <a:solidFill>
                  <a:srgbClr val="333333"/>
                </a:solidFill>
                <a:effectLst/>
                <a:latin typeface="Times New Roman" panose="02020603050405020304" pitchFamily="18" charset="0"/>
                <a:ea typeface="Times New Roman" panose="02020603050405020304" pitchFamily="18" charset="0"/>
              </a:rPr>
              <a:t> A. </a:t>
            </a:r>
            <a:r>
              <a:rPr lang="en-GB" sz="1800" dirty="0" err="1">
                <a:solidFill>
                  <a:srgbClr val="333333"/>
                </a:solidFill>
                <a:effectLst/>
                <a:latin typeface="Times New Roman" panose="02020603050405020304" pitchFamily="18" charset="0"/>
                <a:ea typeface="Times New Roman" panose="02020603050405020304" pitchFamily="18" charset="0"/>
              </a:rPr>
              <a:t>Jebamani</a:t>
            </a:r>
            <a:r>
              <a:rPr lang="en-GB" sz="1800" dirty="0">
                <a:solidFill>
                  <a:srgbClr val="333333"/>
                </a:solidFill>
                <a:effectLst/>
                <a:latin typeface="Times New Roman" panose="02020603050405020304" pitchFamily="18" charset="0"/>
                <a:ea typeface="Times New Roman" panose="02020603050405020304" pitchFamily="18" charset="0"/>
              </a:rPr>
              <a:t>, K. Srinivas Rao, M. Shiva </a:t>
            </a:r>
            <a:r>
              <a:rPr lang="en-GB" sz="1800" dirty="0" err="1">
                <a:solidFill>
                  <a:srgbClr val="333333"/>
                </a:solidFill>
                <a:effectLst/>
                <a:latin typeface="Times New Roman" panose="02020603050405020304" pitchFamily="18" charset="0"/>
                <a:ea typeface="Times New Roman" panose="02020603050405020304" pitchFamily="18" charset="0"/>
              </a:rPr>
              <a:t>Kranthi</a:t>
            </a:r>
            <a:r>
              <a:rPr lang="en-GB" sz="1800" dirty="0">
                <a:solidFill>
                  <a:srgbClr val="333333"/>
                </a:solidFill>
                <a:effectLst/>
                <a:latin typeface="Times New Roman" panose="02020603050405020304" pitchFamily="18" charset="0"/>
                <a:ea typeface="Times New Roman" panose="02020603050405020304" pitchFamily="18" charset="0"/>
              </a:rPr>
              <a:t>, COVID-19 vaccine sentiment analysis using public opinions on Twitter ,Materials </a:t>
            </a:r>
            <a:r>
              <a:rPr lang="en-GB" sz="1800" dirty="0" err="1">
                <a:solidFill>
                  <a:srgbClr val="333333"/>
                </a:solidFill>
                <a:effectLst/>
                <a:latin typeface="Times New Roman" panose="02020603050405020304" pitchFamily="18" charset="0"/>
                <a:ea typeface="Times New Roman" panose="02020603050405020304" pitchFamily="18" charset="0"/>
              </a:rPr>
              <a:t>Today:Proceedings,Volume</a:t>
            </a:r>
            <a:r>
              <a:rPr lang="en-GB" sz="1800" dirty="0">
                <a:solidFill>
                  <a:srgbClr val="333333"/>
                </a:solidFill>
                <a:effectLst/>
                <a:latin typeface="Times New Roman" panose="02020603050405020304" pitchFamily="18" charset="0"/>
                <a:ea typeface="Times New Roman" panose="02020603050405020304" pitchFamily="18" charset="0"/>
              </a:rPr>
              <a:t> 64, Part 1,2022 </a:t>
            </a:r>
            <a:r>
              <a:rPr lang="en-GB" sz="1800" u="sng" dirty="0">
                <a:solidFill>
                  <a:srgbClr val="1155CC"/>
                </a:solidFill>
                <a:effectLst/>
                <a:latin typeface="Times New Roman" panose="02020603050405020304" pitchFamily="18" charset="0"/>
                <a:ea typeface="Times New Roman" panose="02020603050405020304" pitchFamily="18" charset="0"/>
                <a:hlinkClick r:id="rId4"/>
              </a:rPr>
              <a:t>https://doi.org/10.1016/j.matpr.2022.04.809</a:t>
            </a:r>
            <a:r>
              <a:rPr lang="en-GB" sz="1800" dirty="0">
                <a:solidFill>
                  <a:srgbClr val="333333"/>
                </a:solidFill>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 [4] Ansari MTJ, Khan NA. Worldwide COVID-19 Vaccines Sentiment Analysis Through Twitter Content. Electron J Gen Med. 2021;18(6):em329. </a:t>
            </a:r>
            <a:r>
              <a:rPr lang="en-GB" sz="1800" u="sng" dirty="0">
                <a:solidFill>
                  <a:srgbClr val="1155CC"/>
                </a:solidFill>
                <a:effectLst/>
                <a:latin typeface="Times New Roman" panose="02020603050405020304" pitchFamily="18" charset="0"/>
                <a:ea typeface="Times New Roman" panose="02020603050405020304" pitchFamily="18" charset="0"/>
                <a:hlinkClick r:id="rId5"/>
              </a:rPr>
              <a:t>https://doi.org/10.29333/ejgm/11316</a:t>
            </a:r>
            <a:endParaRPr lang="en-IN" sz="1800" dirty="0">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19</a:t>
            </a:fld>
            <a:endParaRPr lang="en-IN"/>
          </a:p>
        </p:txBody>
      </p:sp>
    </p:spTree>
    <p:extLst>
      <p:ext uri="{BB962C8B-B14F-4D97-AF65-F5344CB8AC3E}">
        <p14:creationId xmlns:p14="http://schemas.microsoft.com/office/powerpoint/2010/main" val="254863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1D2B-C6C1-164C-D329-F0E6EF9CA939}"/>
              </a:ext>
            </a:extLst>
          </p:cNvPr>
          <p:cNvSpPr>
            <a:spLocks noGrp="1"/>
          </p:cNvSpPr>
          <p:nvPr>
            <p:ph type="title"/>
          </p:nvPr>
        </p:nvSpPr>
        <p:spPr/>
        <p:txBody>
          <a:bodyPr/>
          <a:lstStyle/>
          <a:p>
            <a:pPr algn="ctr"/>
            <a:r>
              <a:rPr lang="en-IN" dirty="0"/>
              <a:t>Outline</a:t>
            </a:r>
          </a:p>
        </p:txBody>
      </p:sp>
      <p:sp>
        <p:nvSpPr>
          <p:cNvPr id="3" name="Content Placeholder 2">
            <a:extLst>
              <a:ext uri="{FF2B5EF4-FFF2-40B4-BE49-F238E27FC236}">
                <a16:creationId xmlns:a16="http://schemas.microsoft.com/office/drawing/2014/main" id="{43BF6158-2C3A-D697-FB70-DAB083BBB8D1}"/>
              </a:ext>
            </a:extLst>
          </p:cNvPr>
          <p:cNvSpPr>
            <a:spLocks noGrp="1"/>
          </p:cNvSpPr>
          <p:nvPr>
            <p:ph idx="1"/>
          </p:nvPr>
        </p:nvSpPr>
        <p:spPr>
          <a:xfrm>
            <a:off x="1097280" y="2065325"/>
            <a:ext cx="4918509" cy="4023360"/>
          </a:xfrm>
        </p:spPr>
        <p:txBody>
          <a:bodyPr>
            <a:normAutofit/>
          </a:bodyPr>
          <a:lstStyle/>
          <a:p>
            <a:pPr algn="just">
              <a:buFont typeface="Wingdings" panose="05000000000000000000" pitchFamily="2" charset="2"/>
              <a:buChar char="Ø"/>
            </a:pPr>
            <a:r>
              <a:rPr lang="en-IN" dirty="0"/>
              <a:t> Title</a:t>
            </a:r>
          </a:p>
          <a:p>
            <a:pPr algn="just">
              <a:buFont typeface="Wingdings" panose="05000000000000000000" pitchFamily="2" charset="2"/>
              <a:buChar char="Ø"/>
            </a:pPr>
            <a:r>
              <a:rPr lang="en-IN" dirty="0"/>
              <a:t> Introduction</a:t>
            </a:r>
          </a:p>
          <a:p>
            <a:pPr algn="just">
              <a:buFont typeface="Wingdings" panose="05000000000000000000" pitchFamily="2" charset="2"/>
              <a:buChar char="Ø"/>
            </a:pPr>
            <a:r>
              <a:rPr lang="en-IN" dirty="0"/>
              <a:t> Motivation</a:t>
            </a:r>
          </a:p>
          <a:p>
            <a:pPr algn="just">
              <a:buFont typeface="Wingdings" panose="05000000000000000000" pitchFamily="2" charset="2"/>
              <a:buChar char="Ø"/>
            </a:pPr>
            <a:r>
              <a:rPr lang="en-IN" dirty="0"/>
              <a:t> Literature Survey</a:t>
            </a:r>
          </a:p>
          <a:p>
            <a:pPr algn="just">
              <a:buFont typeface="Wingdings" panose="05000000000000000000" pitchFamily="2" charset="2"/>
              <a:buChar char="Ø"/>
            </a:pPr>
            <a:r>
              <a:rPr lang="en-IN" dirty="0"/>
              <a:t> Drawbacks</a:t>
            </a:r>
          </a:p>
          <a:p>
            <a:pPr algn="just">
              <a:buFont typeface="Wingdings" panose="05000000000000000000" pitchFamily="2" charset="2"/>
              <a:buChar char="Ø"/>
            </a:pPr>
            <a:r>
              <a:rPr lang="en-IN" dirty="0"/>
              <a:t> Objectives</a:t>
            </a:r>
          </a:p>
          <a:p>
            <a:pPr algn="just">
              <a:buFont typeface="Wingdings" panose="05000000000000000000" pitchFamily="2" charset="2"/>
              <a:buChar char="Ø"/>
            </a:pPr>
            <a:r>
              <a:rPr lang="en-IN" dirty="0"/>
              <a:t> Proposed Method</a:t>
            </a:r>
          </a:p>
          <a:p>
            <a:pPr algn="just">
              <a:buFont typeface="Wingdings" panose="05000000000000000000" pitchFamily="2" charset="2"/>
              <a:buChar char="Ø"/>
            </a:pPr>
            <a:r>
              <a:rPr lang="en-IN" dirty="0"/>
              <a:t> System Architecture</a:t>
            </a:r>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87579FC5-4F02-2967-3336-6B0E9124D537}"/>
              </a:ext>
            </a:extLst>
          </p:cNvPr>
          <p:cNvSpPr>
            <a:spLocks noGrp="1"/>
          </p:cNvSpPr>
          <p:nvPr>
            <p:ph type="sldNum" sz="quarter" idx="12"/>
          </p:nvPr>
        </p:nvSpPr>
        <p:spPr/>
        <p:txBody>
          <a:bodyPr/>
          <a:lstStyle/>
          <a:p>
            <a:fld id="{DE92F7A9-2FFD-42DC-A3E3-57A511687FBE}" type="slidenum">
              <a:rPr lang="en-IN" smtClean="0"/>
              <a:t>2</a:t>
            </a:fld>
            <a:endParaRPr lang="en-IN"/>
          </a:p>
        </p:txBody>
      </p:sp>
      <p:sp>
        <p:nvSpPr>
          <p:cNvPr id="6" name="Content Placeholder 2">
            <a:extLst>
              <a:ext uri="{FF2B5EF4-FFF2-40B4-BE49-F238E27FC236}">
                <a16:creationId xmlns:a16="http://schemas.microsoft.com/office/drawing/2014/main" id="{A3C678C4-58A0-1340-7166-1E7BA3546EE7}"/>
              </a:ext>
            </a:extLst>
          </p:cNvPr>
          <p:cNvSpPr txBox="1">
            <a:spLocks/>
          </p:cNvSpPr>
          <p:nvPr/>
        </p:nvSpPr>
        <p:spPr>
          <a:xfrm>
            <a:off x="6176211" y="2065325"/>
            <a:ext cx="491850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IN" dirty="0"/>
              <a:t> Algorithms</a:t>
            </a:r>
          </a:p>
          <a:p>
            <a:pPr algn="just">
              <a:buFont typeface="Wingdings" panose="05000000000000000000" pitchFamily="2" charset="2"/>
              <a:buChar char="Ø"/>
            </a:pPr>
            <a:r>
              <a:rPr lang="en-IN" dirty="0"/>
              <a:t> Data Set</a:t>
            </a:r>
          </a:p>
          <a:p>
            <a:pPr algn="just">
              <a:buFont typeface="Wingdings" panose="05000000000000000000" pitchFamily="2" charset="2"/>
              <a:buChar char="Ø"/>
            </a:pPr>
            <a:r>
              <a:rPr lang="en-IN" dirty="0"/>
              <a:t> Experimental Setup</a:t>
            </a:r>
          </a:p>
          <a:p>
            <a:pPr algn="just">
              <a:buFont typeface="Wingdings" panose="05000000000000000000" pitchFamily="2" charset="2"/>
              <a:buChar char="Ø"/>
            </a:pPr>
            <a:r>
              <a:rPr lang="en-IN" dirty="0"/>
              <a:t> Performance Metrics</a:t>
            </a:r>
          </a:p>
          <a:p>
            <a:pPr algn="just">
              <a:buFont typeface="Wingdings" panose="05000000000000000000" pitchFamily="2" charset="2"/>
              <a:buChar char="Ø"/>
            </a:pPr>
            <a:r>
              <a:rPr lang="en-IN" dirty="0"/>
              <a:t> Results</a:t>
            </a:r>
          </a:p>
          <a:p>
            <a:pPr algn="just">
              <a:buFont typeface="Wingdings" panose="05000000000000000000" pitchFamily="2" charset="2"/>
              <a:buChar char="Ø"/>
            </a:pPr>
            <a:r>
              <a:rPr lang="en-IN" dirty="0"/>
              <a:t> Conclusion</a:t>
            </a:r>
          </a:p>
          <a:p>
            <a:pPr algn="just">
              <a:buFont typeface="Wingdings" panose="05000000000000000000" pitchFamily="2" charset="2"/>
              <a:buChar char="Ø"/>
            </a:pPr>
            <a:r>
              <a:rPr lang="en-IN" dirty="0"/>
              <a:t> Future Work</a:t>
            </a:r>
          </a:p>
          <a:p>
            <a:pPr algn="just">
              <a:buFont typeface="Wingdings" panose="05000000000000000000" pitchFamily="2" charset="2"/>
              <a:buChar char="Ø"/>
            </a:pPr>
            <a:r>
              <a:rPr lang="en-IN" dirty="0"/>
              <a:t> References</a:t>
            </a:r>
          </a:p>
          <a:p>
            <a:pPr marL="0" indent="0" algn="just">
              <a:buNone/>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288105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p:txBody>
          <a:bodyPr>
            <a:normAutofit fontScale="85000" lnSpcReduction="20000"/>
          </a:bodyPr>
          <a:lstStyle/>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[5] Xue</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 J, Chen J, Chen C, Zheng C, Li S, Zhu T (2020) Public discourse and sentiment during the COVID 19 pandemic: Using Latent Dirichlet Allocation for topic modelling on Twitter. </a:t>
            </a:r>
            <a:r>
              <a:rPr lang="en-GB" sz="1800" dirty="0" err="1">
                <a:solidFill>
                  <a:srgbClr val="202020"/>
                </a:solidFill>
                <a:effectLst/>
                <a:highlight>
                  <a:srgbClr val="FFFFFF"/>
                </a:highlight>
                <a:latin typeface="Times New Roman" panose="02020603050405020304" pitchFamily="18" charset="0"/>
                <a:ea typeface="Times New Roman" panose="02020603050405020304" pitchFamily="18" charset="0"/>
              </a:rPr>
              <a:t>PLoS</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 ONE 15(9): e0239441. </a:t>
            </a:r>
            <a:r>
              <a:rPr lang="en-GB" sz="1800" u="sng" dirty="0">
                <a:solidFill>
                  <a:srgbClr val="1155CC"/>
                </a:solidFill>
                <a:highlight>
                  <a:srgbClr val="FFFFFF"/>
                </a:highlight>
                <a:latin typeface="Times New Roman" panose="02020603050405020304" pitchFamily="18" charset="0"/>
                <a:ea typeface="Times New Roman" panose="02020603050405020304" pitchFamily="18" charset="0"/>
              </a:rPr>
              <a:t>https://doi.org/10.1371/journal.pone.0239441</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[6] Teagen </a:t>
            </a:r>
            <a:r>
              <a:rPr lang="en-GB" sz="1800" dirty="0" err="1">
                <a:solidFill>
                  <a:srgbClr val="202020"/>
                </a:solidFill>
                <a:effectLst/>
                <a:highlight>
                  <a:srgbClr val="FFFFFF"/>
                </a:highlight>
                <a:latin typeface="Times New Roman" panose="02020603050405020304" pitchFamily="18" charset="0"/>
                <a:ea typeface="Times New Roman" panose="02020603050405020304" pitchFamily="18" charset="0"/>
              </a:rPr>
              <a:t>Nabity</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-Grover, Christy M.K. Cheung, Jason Bennett </a:t>
            </a:r>
            <a:r>
              <a:rPr lang="en-GB" sz="1800" dirty="0" err="1">
                <a:solidFill>
                  <a:srgbClr val="202020"/>
                </a:solidFill>
                <a:effectLst/>
                <a:highlight>
                  <a:srgbClr val="FFFFFF"/>
                </a:highlight>
                <a:latin typeface="Times New Roman" panose="02020603050405020304" pitchFamily="18" charset="0"/>
                <a:ea typeface="Times New Roman" panose="02020603050405020304" pitchFamily="18" charset="0"/>
              </a:rPr>
              <a:t>Thatcher,Inside</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 out and outside in: How the COVID-19 pandemic affects self-disclosure on social </a:t>
            </a:r>
            <a:r>
              <a:rPr lang="en-GB" sz="1800" dirty="0" err="1">
                <a:solidFill>
                  <a:srgbClr val="202020"/>
                </a:solidFill>
                <a:effectLst/>
                <a:highlight>
                  <a:srgbClr val="FFFFFF"/>
                </a:highlight>
                <a:latin typeface="Times New Roman" panose="02020603050405020304" pitchFamily="18" charset="0"/>
                <a:ea typeface="Times New Roman" panose="02020603050405020304" pitchFamily="18" charset="0"/>
              </a:rPr>
              <a:t>media,International</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 Journal of Information</a:t>
            </a:r>
            <a:r>
              <a:rPr lang="en-GB" sz="1800" dirty="0">
                <a:effectLst/>
                <a:latin typeface="Arial" panose="020B0604020202020204" pitchFamily="34" charset="0"/>
                <a:ea typeface="Arial" panose="020B0604020202020204" pitchFamily="34" charset="0"/>
              </a:rPr>
              <a:t>	</a:t>
            </a:r>
            <a:r>
              <a:rPr lang="en-GB" sz="1800" dirty="0" err="1">
                <a:solidFill>
                  <a:srgbClr val="202020"/>
                </a:solidFill>
                <a:effectLst/>
                <a:highlight>
                  <a:srgbClr val="FFFFFF"/>
                </a:highlight>
                <a:latin typeface="Times New Roman" panose="02020603050405020304" pitchFamily="18" charset="0"/>
                <a:ea typeface="Times New Roman" panose="02020603050405020304" pitchFamily="18" charset="0"/>
              </a:rPr>
              <a:t>Management,Volume</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 55,2020</a:t>
            </a:r>
            <a:r>
              <a:rPr lang="en-GB" sz="1800" u="sng" dirty="0">
                <a:solidFill>
                  <a:srgbClr val="1155CC"/>
                </a:solidFill>
                <a:effectLst/>
                <a:highlight>
                  <a:srgbClr val="FFFFFF"/>
                </a:highlight>
                <a:latin typeface="Times New Roman" panose="02020603050405020304" pitchFamily="18" charset="0"/>
                <a:ea typeface="Times New Roman" panose="02020603050405020304" pitchFamily="18" charset="0"/>
                <a:hlinkClick r:id="rId2"/>
              </a:rPr>
              <a:t>https://doi.org/10.1016/j.ijinfomgt.2020.102188</a:t>
            </a: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202020"/>
                </a:solidFill>
                <a:effectLst/>
                <a:highlight>
                  <a:srgbClr val="FFFFFF"/>
                </a:highlight>
                <a:latin typeface="Times New Roman" panose="02020603050405020304" pitchFamily="18" charset="0"/>
                <a:ea typeface="Times New Roman" panose="02020603050405020304" pitchFamily="18" charset="0"/>
              </a:rPr>
              <a:t>[7] Gaur</a:t>
            </a:r>
            <a:r>
              <a:rPr lang="en-GB" sz="1800" dirty="0">
                <a:solidFill>
                  <a:srgbClr val="333333"/>
                </a:solidFill>
                <a:effectLst/>
                <a:latin typeface="Times New Roman" panose="02020603050405020304" pitchFamily="18" charset="0"/>
                <a:ea typeface="Times New Roman" panose="02020603050405020304" pitchFamily="18" charset="0"/>
              </a:rPr>
              <a:t>, P., </a:t>
            </a:r>
            <a:r>
              <a:rPr lang="en-GB" sz="1800" dirty="0" err="1">
                <a:solidFill>
                  <a:srgbClr val="333333"/>
                </a:solidFill>
                <a:effectLst/>
                <a:latin typeface="Times New Roman" panose="02020603050405020304" pitchFamily="18" charset="0"/>
                <a:ea typeface="Times New Roman" panose="02020603050405020304" pitchFamily="18" charset="0"/>
              </a:rPr>
              <a:t>Vashistha</a:t>
            </a:r>
            <a:r>
              <a:rPr lang="en-GB" sz="1800" dirty="0">
                <a:solidFill>
                  <a:srgbClr val="333333"/>
                </a:solidFill>
                <a:effectLst/>
                <a:latin typeface="Times New Roman" panose="02020603050405020304" pitchFamily="18" charset="0"/>
                <a:ea typeface="Times New Roman" panose="02020603050405020304" pitchFamily="18" charset="0"/>
              </a:rPr>
              <a:t>, S., Jha, P. (2023). Twitter Sentiment Analysis Using Naive Bayes-Based Machine Learning Technique. In: Shakya, S., Du, KL., </a:t>
            </a:r>
            <a:r>
              <a:rPr lang="en-GB" sz="1800" dirty="0" err="1">
                <a:solidFill>
                  <a:srgbClr val="333333"/>
                </a:solidFill>
                <a:effectLst/>
                <a:latin typeface="Times New Roman" panose="02020603050405020304" pitchFamily="18" charset="0"/>
                <a:ea typeface="Times New Roman" panose="02020603050405020304" pitchFamily="18" charset="0"/>
              </a:rPr>
              <a:t>Ntalianis</a:t>
            </a:r>
            <a:r>
              <a:rPr lang="en-GB" sz="1800" dirty="0">
                <a:solidFill>
                  <a:srgbClr val="333333"/>
                </a:solidFill>
                <a:effectLst/>
                <a:latin typeface="Times New Roman" panose="02020603050405020304" pitchFamily="18" charset="0"/>
                <a:ea typeface="Times New Roman" panose="02020603050405020304" pitchFamily="18" charset="0"/>
              </a:rPr>
              <a:t>, K. (eds) Sentiment Analysis and Deep Learning. Advances in Intelligent Systems and Computing, vol 1432. Springer, Singapore. </a:t>
            </a:r>
            <a:r>
              <a:rPr lang="en-GB" sz="1800" u="sng" dirty="0">
                <a:solidFill>
                  <a:srgbClr val="1155CC"/>
                </a:solidFill>
                <a:effectLst/>
                <a:latin typeface="Times New Roman" panose="02020603050405020304" pitchFamily="18" charset="0"/>
                <a:ea typeface="Times New Roman" panose="02020603050405020304" pitchFamily="18" charset="0"/>
                <a:hlinkClick r:id="rId3"/>
              </a:rPr>
              <a:t>https://doi.org/10.1007/978-981-19-5443-6_27</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 [8] Improving sentiment reviews classification performance using support vector machine-fuzzy matching algorithm </a:t>
            </a:r>
            <a:r>
              <a:rPr lang="en-GB" sz="1800" dirty="0" err="1">
                <a:solidFill>
                  <a:srgbClr val="333333"/>
                </a:solidFill>
                <a:effectLst/>
                <a:latin typeface="Times New Roman" panose="02020603050405020304" pitchFamily="18" charset="0"/>
                <a:ea typeface="Times New Roman" panose="02020603050405020304" pitchFamily="18" charset="0"/>
              </a:rPr>
              <a:t>Vivine</a:t>
            </a:r>
            <a:r>
              <a:rPr lang="en-GB" sz="1800" dirty="0">
                <a:solidFill>
                  <a:srgbClr val="333333"/>
                </a:solidFill>
                <a:effectLst/>
                <a:latin typeface="Times New Roman" panose="02020603050405020304" pitchFamily="18" charset="0"/>
                <a:ea typeface="Times New Roman" panose="02020603050405020304" pitchFamily="18" charset="0"/>
              </a:rPr>
              <a:t> Nur </a:t>
            </a:r>
            <a:r>
              <a:rPr lang="en-GB" sz="1800" dirty="0" err="1">
                <a:solidFill>
                  <a:srgbClr val="333333"/>
                </a:solidFill>
                <a:effectLst/>
                <a:latin typeface="Times New Roman" panose="02020603050405020304" pitchFamily="18" charset="0"/>
                <a:ea typeface="Times New Roman" panose="02020603050405020304" pitchFamily="18" charset="0"/>
              </a:rPr>
              <a:t>Cahyawati</a:t>
            </a:r>
            <a:r>
              <a:rPr lang="en-GB" sz="1800" dirty="0">
                <a:solidFill>
                  <a:srgbClr val="333333"/>
                </a:solidFill>
                <a:effectLst/>
                <a:latin typeface="Times New Roman" panose="02020603050405020304" pitchFamily="18" charset="0"/>
                <a:ea typeface="Times New Roman" panose="02020603050405020304" pitchFamily="18" charset="0"/>
              </a:rPr>
              <a:t>, </a:t>
            </a:r>
            <a:r>
              <a:rPr lang="en-GB" sz="1800" dirty="0" err="1">
                <a:solidFill>
                  <a:srgbClr val="333333"/>
                </a:solidFill>
                <a:effectLst/>
                <a:latin typeface="Times New Roman" panose="02020603050405020304" pitchFamily="18" charset="0"/>
                <a:ea typeface="Times New Roman" panose="02020603050405020304" pitchFamily="18" charset="0"/>
              </a:rPr>
              <a:t>Zuriani</a:t>
            </a:r>
            <a:r>
              <a:rPr lang="en-GB" sz="1800" dirty="0">
                <a:solidFill>
                  <a:srgbClr val="333333"/>
                </a:solidFill>
                <a:effectLst/>
                <a:latin typeface="Times New Roman" panose="02020603050405020304" pitchFamily="18" charset="0"/>
                <a:ea typeface="Times New Roman" panose="02020603050405020304" pitchFamily="18" charset="0"/>
              </a:rPr>
              <a:t> </a:t>
            </a:r>
            <a:r>
              <a:rPr lang="en-GB" sz="1800" dirty="0" err="1">
                <a:solidFill>
                  <a:srgbClr val="333333"/>
                </a:solidFill>
                <a:effectLst/>
                <a:latin typeface="Times New Roman" panose="02020603050405020304" pitchFamily="18" charset="0"/>
                <a:ea typeface="Times New Roman" panose="02020603050405020304" pitchFamily="18" charset="0"/>
              </a:rPr>
              <a:t>Mustaffa</a:t>
            </a:r>
            <a:r>
              <a:rPr lang="en-GB" sz="1800" dirty="0">
                <a:solidFill>
                  <a:srgbClr val="333333"/>
                </a:solidFill>
                <a:effectLst/>
                <a:latin typeface="Times New Roman" panose="02020603050405020304" pitchFamily="18" charset="0"/>
                <a:ea typeface="Times New Roman" panose="02020603050405020304" pitchFamily="18" charset="0"/>
              </a:rPr>
              <a:t>  </a:t>
            </a:r>
            <a:r>
              <a:rPr lang="en-GB" sz="1800" u="sng" dirty="0">
                <a:solidFill>
                  <a:srgbClr val="1155CC"/>
                </a:solidFill>
                <a:effectLst/>
                <a:latin typeface="Times New Roman" panose="02020603050405020304" pitchFamily="18" charset="0"/>
                <a:ea typeface="Times New Roman" panose="02020603050405020304" pitchFamily="18" charset="0"/>
                <a:hlinkClick r:id="rId4"/>
              </a:rPr>
              <a:t>https://doi.org/10.11591/eei.v12i3.4830</a:t>
            </a:r>
            <a:endParaRPr lang="en-IN" sz="1800" dirty="0">
              <a:effectLst/>
              <a:latin typeface="Arial" panose="020B0604020202020204" pitchFamily="34" charset="0"/>
              <a:ea typeface="Arial" panose="020B0604020202020204" pitchFamily="34" charset="0"/>
            </a:endParaRPr>
          </a:p>
          <a:p>
            <a:pPr algn="just">
              <a:lnSpc>
                <a:spcPct val="107000"/>
              </a:lnSpc>
              <a:spcAft>
                <a:spcPts val="800"/>
              </a:spcAft>
            </a:pPr>
            <a:r>
              <a:rPr lang="en-GB" sz="1800" dirty="0">
                <a:solidFill>
                  <a:srgbClr val="333333"/>
                </a:solidFill>
                <a:effectLst/>
                <a:latin typeface="Times New Roman" panose="02020603050405020304" pitchFamily="18" charset="0"/>
                <a:ea typeface="Times New Roman" panose="02020603050405020304" pitchFamily="18" charset="0"/>
              </a:rPr>
              <a:t>[9] </a:t>
            </a:r>
            <a:r>
              <a:rPr lang="en-GB" sz="1800" dirty="0" err="1">
                <a:solidFill>
                  <a:srgbClr val="333333"/>
                </a:solidFill>
                <a:effectLst/>
                <a:latin typeface="Times New Roman" panose="02020603050405020304" pitchFamily="18" charset="0"/>
                <a:ea typeface="Times New Roman" panose="02020603050405020304" pitchFamily="18" charset="0"/>
              </a:rPr>
              <a:t>Miftahul</a:t>
            </a:r>
            <a:r>
              <a:rPr lang="en-GB" sz="1800" dirty="0">
                <a:solidFill>
                  <a:srgbClr val="333333"/>
                </a:solidFill>
                <a:effectLst/>
                <a:latin typeface="Times New Roman" panose="02020603050405020304" pitchFamily="18" charset="0"/>
                <a:ea typeface="Times New Roman" panose="02020603050405020304" pitchFamily="18" charset="0"/>
              </a:rPr>
              <a:t> </a:t>
            </a:r>
            <a:r>
              <a:rPr lang="en-GB" sz="1800" dirty="0" err="1">
                <a:solidFill>
                  <a:srgbClr val="333333"/>
                </a:solidFill>
                <a:effectLst/>
                <a:latin typeface="Times New Roman" panose="02020603050405020304" pitchFamily="18" charset="0"/>
                <a:ea typeface="Times New Roman" panose="02020603050405020304" pitchFamily="18" charset="0"/>
              </a:rPr>
              <a:t>Qorib</a:t>
            </a:r>
            <a:r>
              <a:rPr lang="en-GB" sz="1800" dirty="0">
                <a:solidFill>
                  <a:srgbClr val="333333"/>
                </a:solidFill>
                <a:effectLst/>
                <a:latin typeface="Times New Roman" panose="02020603050405020304" pitchFamily="18" charset="0"/>
                <a:ea typeface="Times New Roman" panose="02020603050405020304" pitchFamily="18" charset="0"/>
              </a:rPr>
              <a:t>, Timothy </a:t>
            </a:r>
            <a:r>
              <a:rPr lang="en-GB" sz="1800" dirty="0" err="1">
                <a:solidFill>
                  <a:srgbClr val="333333"/>
                </a:solidFill>
                <a:effectLst/>
                <a:latin typeface="Times New Roman" panose="02020603050405020304" pitchFamily="18" charset="0"/>
                <a:ea typeface="Times New Roman" panose="02020603050405020304" pitchFamily="18" charset="0"/>
              </a:rPr>
              <a:t>Oladunni</a:t>
            </a:r>
            <a:r>
              <a:rPr lang="en-GB" sz="1800" dirty="0">
                <a:solidFill>
                  <a:srgbClr val="333333"/>
                </a:solidFill>
                <a:effectLst/>
                <a:latin typeface="Times New Roman" panose="02020603050405020304" pitchFamily="18" charset="0"/>
                <a:ea typeface="Times New Roman" panose="02020603050405020304" pitchFamily="18" charset="0"/>
              </a:rPr>
              <a:t>, Max Denis, Esther </a:t>
            </a:r>
            <a:r>
              <a:rPr lang="en-GB" sz="1800" dirty="0" err="1">
                <a:solidFill>
                  <a:srgbClr val="333333"/>
                </a:solidFill>
                <a:effectLst/>
                <a:latin typeface="Times New Roman" panose="02020603050405020304" pitchFamily="18" charset="0"/>
                <a:ea typeface="Times New Roman" panose="02020603050405020304" pitchFamily="18" charset="0"/>
              </a:rPr>
              <a:t>Ososanya</a:t>
            </a:r>
            <a:r>
              <a:rPr lang="en-GB" sz="1800" dirty="0">
                <a:solidFill>
                  <a:srgbClr val="333333"/>
                </a:solidFill>
                <a:effectLst/>
                <a:latin typeface="Times New Roman" panose="02020603050405020304" pitchFamily="18" charset="0"/>
                <a:ea typeface="Times New Roman" panose="02020603050405020304" pitchFamily="18" charset="0"/>
              </a:rPr>
              <a:t>, Paul </a:t>
            </a:r>
            <a:r>
              <a:rPr lang="en-GB" sz="1800" dirty="0" err="1">
                <a:solidFill>
                  <a:srgbClr val="333333"/>
                </a:solidFill>
                <a:effectLst/>
                <a:latin typeface="Times New Roman" panose="02020603050405020304" pitchFamily="18" charset="0"/>
                <a:ea typeface="Times New Roman" panose="02020603050405020304" pitchFamily="18" charset="0"/>
              </a:rPr>
              <a:t>Cotae</a:t>
            </a:r>
            <a:r>
              <a:rPr lang="en-GB" sz="1800" dirty="0">
                <a:solidFill>
                  <a:srgbClr val="333333"/>
                </a:solidFill>
                <a:effectLst/>
                <a:latin typeface="Times New Roman" panose="02020603050405020304" pitchFamily="18" charset="0"/>
                <a:ea typeface="Times New Roman" panose="02020603050405020304" pitchFamily="18" charset="0"/>
              </a:rPr>
              <a:t>, Covid-19 vaccine hesitancy: Text mining, sentiment analysis and machine learning on COVID-19 vaccination Twitter </a:t>
            </a:r>
            <a:r>
              <a:rPr lang="en-GB" sz="1800" dirty="0" err="1">
                <a:solidFill>
                  <a:srgbClr val="333333"/>
                </a:solidFill>
                <a:effectLst/>
                <a:latin typeface="Times New Roman" panose="02020603050405020304" pitchFamily="18" charset="0"/>
                <a:ea typeface="Times New Roman" panose="02020603050405020304" pitchFamily="18" charset="0"/>
              </a:rPr>
              <a:t>dataset,Expert</a:t>
            </a:r>
            <a:r>
              <a:rPr lang="en-GB" sz="1800" dirty="0">
                <a:solidFill>
                  <a:srgbClr val="333333"/>
                </a:solidFill>
                <a:effectLst/>
                <a:latin typeface="Times New Roman" panose="02020603050405020304" pitchFamily="18" charset="0"/>
                <a:ea typeface="Times New Roman" panose="02020603050405020304" pitchFamily="18" charset="0"/>
              </a:rPr>
              <a:t> Systems with </a:t>
            </a:r>
            <a:r>
              <a:rPr lang="en-GB" sz="1800" dirty="0" err="1">
                <a:solidFill>
                  <a:srgbClr val="333333"/>
                </a:solidFill>
                <a:effectLst/>
                <a:latin typeface="Times New Roman" panose="02020603050405020304" pitchFamily="18" charset="0"/>
                <a:ea typeface="Times New Roman" panose="02020603050405020304" pitchFamily="18" charset="0"/>
              </a:rPr>
              <a:t>Applications,Volume</a:t>
            </a:r>
            <a:r>
              <a:rPr lang="en-GB" sz="1800" dirty="0">
                <a:solidFill>
                  <a:srgbClr val="333333"/>
                </a:solidFill>
                <a:effectLst/>
                <a:latin typeface="Times New Roman" panose="02020603050405020304" pitchFamily="18" charset="0"/>
                <a:ea typeface="Times New Roman" panose="02020603050405020304" pitchFamily="18" charset="0"/>
              </a:rPr>
              <a:t> 212,2023, </a:t>
            </a:r>
            <a:r>
              <a:rPr lang="en-GB" sz="1800" u="sng" dirty="0">
                <a:solidFill>
                  <a:srgbClr val="1155CC"/>
                </a:solidFill>
                <a:effectLst/>
                <a:latin typeface="Times New Roman" panose="02020603050405020304" pitchFamily="18" charset="0"/>
                <a:ea typeface="Times New Roman" panose="02020603050405020304" pitchFamily="18" charset="0"/>
                <a:hlinkClick r:id="rId5"/>
              </a:rPr>
              <a:t>https://doi.org/10.1016/j.eswa.2022.118715</a:t>
            </a:r>
            <a:r>
              <a:rPr lang="en-GB" sz="1800" dirty="0">
                <a:solidFill>
                  <a:srgbClr val="333333"/>
                </a:solidFill>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pPr marL="0" marR="0" lvl="0" indent="0" algn="l" rtl="0">
              <a:lnSpc>
                <a:spcPct val="100000"/>
              </a:lnSpc>
              <a:spcBef>
                <a:spcPts val="0"/>
              </a:spcBef>
              <a:spcAft>
                <a:spcPts val="0"/>
              </a:spcAft>
              <a:buClr>
                <a:srgbClr val="000000"/>
              </a:buClr>
              <a:buSzPts val="1800"/>
              <a:buFont typeface="Times New Roman"/>
              <a:buNone/>
            </a:pPr>
            <a:endParaRPr lang="en-US" sz="2000" b="0" i="0" u="none" strike="noStrike" cap="none" dirty="0">
              <a:solidFill>
                <a:srgbClr val="000000"/>
              </a:solidFill>
              <a:latin typeface="Times New Roman"/>
              <a:ea typeface="Times New Roman"/>
              <a:cs typeface="Times New Roman"/>
              <a:sym typeface="Times New Roman"/>
            </a:endParaRPr>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20</a:t>
            </a:fld>
            <a:endParaRPr lang="en-IN"/>
          </a:p>
        </p:txBody>
      </p:sp>
    </p:spTree>
    <p:extLst>
      <p:ext uri="{BB962C8B-B14F-4D97-AF65-F5344CB8AC3E}">
        <p14:creationId xmlns:p14="http://schemas.microsoft.com/office/powerpoint/2010/main" val="293253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071-3162-92A5-A592-341E0A16A982}"/>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789DDFF-FD9A-3871-2995-EEA03D2360E2}"/>
              </a:ext>
            </a:extLst>
          </p:cNvPr>
          <p:cNvSpPr>
            <a:spLocks noGrp="1"/>
          </p:cNvSpPr>
          <p:nvPr>
            <p:ph idx="1"/>
          </p:nvPr>
        </p:nvSpPr>
        <p:spPr>
          <a:xfrm>
            <a:off x="1097280" y="1845733"/>
            <a:ext cx="10058400" cy="4304809"/>
          </a:xfrm>
        </p:spPr>
        <p:txBody>
          <a:bodyPr>
            <a:noAutofit/>
          </a:bodyPr>
          <a:lstStyle/>
          <a:p>
            <a:pPr algn="just"/>
            <a:r>
              <a:rPr lang="en-US" b="0" i="0" u="none" strike="noStrike" baseline="0" dirty="0">
                <a:solidFill>
                  <a:srgbClr val="000000"/>
                </a:solidFill>
              </a:rPr>
              <a:t>Through the utilization of Natural Language Processing (NLP) and advanced sentiment analysis techniques, we meticulously analyze a substantial Twitter dataset related to COVID-19 vaccines. This rigorous analysis results in the systematic classification of tweets into positive, negative, or neutral sentiments, providing a comprehensive assessment of the ever-shifting public opinion landscape on vaccines.</a:t>
            </a:r>
          </a:p>
          <a:p>
            <a:pPr algn="just"/>
            <a:r>
              <a:rPr lang="en-US" dirty="0">
                <a:solidFill>
                  <a:srgbClr val="000000"/>
                </a:solidFill>
              </a:rPr>
              <a:t>Machine Learning (ML) serves as a cornerstone in our data analysis, empowering us to predict future outcomes. Foundational ML concepts, such as supervised and unsupervised learning, come into play, with a specific emphasis on supervised machine learning in this paper. Additionally, we explore the capabilities of various ML techniques, including LR, SVM, and NB, aiming to extract nuanced insights and enhance our understanding of sentiment dynamics. The overarching objective of this project is to offer valuable insights into the sentiments of Twitter users regarding COVID-19 vaccines, leveraging emerging machine learning algorithms.</a:t>
            </a:r>
          </a:p>
          <a:p>
            <a:pPr algn="just"/>
            <a:endParaRPr lang="en-IN" dirty="0"/>
          </a:p>
        </p:txBody>
      </p:sp>
      <p:sp>
        <p:nvSpPr>
          <p:cNvPr id="5" name="Slide Number Placeholder 4">
            <a:extLst>
              <a:ext uri="{FF2B5EF4-FFF2-40B4-BE49-F238E27FC236}">
                <a16:creationId xmlns:a16="http://schemas.microsoft.com/office/drawing/2014/main" id="{D96EFE8C-3563-E55E-1A49-E5C36777E028}"/>
              </a:ext>
            </a:extLst>
          </p:cNvPr>
          <p:cNvSpPr>
            <a:spLocks noGrp="1"/>
          </p:cNvSpPr>
          <p:nvPr>
            <p:ph type="sldNum" sz="quarter" idx="12"/>
          </p:nvPr>
        </p:nvSpPr>
        <p:spPr/>
        <p:txBody>
          <a:bodyPr/>
          <a:lstStyle/>
          <a:p>
            <a:fld id="{DE92F7A9-2FFD-42DC-A3E3-57A511687FBE}" type="slidenum">
              <a:rPr lang="en-IN" smtClean="0"/>
              <a:t>3</a:t>
            </a:fld>
            <a:endParaRPr lang="en-IN"/>
          </a:p>
        </p:txBody>
      </p:sp>
    </p:spTree>
    <p:extLst>
      <p:ext uri="{BB962C8B-B14F-4D97-AF65-F5344CB8AC3E}">
        <p14:creationId xmlns:p14="http://schemas.microsoft.com/office/powerpoint/2010/main" val="206886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0D45-A378-273B-B5DD-F20CF0D2C96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50E3629-C115-9CD0-31EF-E715FEE7FDE9}"/>
              </a:ext>
            </a:extLst>
          </p:cNvPr>
          <p:cNvSpPr>
            <a:spLocks noGrp="1"/>
          </p:cNvSpPr>
          <p:nvPr>
            <p:ph idx="1"/>
          </p:nvPr>
        </p:nvSpPr>
        <p:spPr>
          <a:xfrm>
            <a:off x="1097280" y="2163368"/>
            <a:ext cx="10058400" cy="4023360"/>
          </a:xfrm>
        </p:spPr>
        <p:txBody>
          <a:bodyPr>
            <a:normAutofit/>
          </a:bodyPr>
          <a:lstStyle/>
          <a:p>
            <a:pPr algn="just"/>
            <a:r>
              <a:rPr lang="en-US" b="0" i="0" u="none" strike="noStrike" baseline="0" dirty="0">
                <a:solidFill>
                  <a:srgbClr val="000000"/>
                </a:solidFill>
              </a:rPr>
              <a:t>This section serves as an introduction to our project, setting the stage for the subsequent sections. Section 2 encompasses a comprehensive literature review of reference papers, while Section 3 details the methodology employed in our analysis. The outcomes of the project are deliberated in Section 4, and Section 5 covers the project's conclusion and future avenues for exploration. Finally, Section 6 provides a detailed list of references that informed our research. Join us on this exploration of sentiment analysis and machine learning in unraveling the multifaceted landscape of public opinions on COVID-19 vaccines.</a:t>
            </a:r>
          </a:p>
        </p:txBody>
      </p:sp>
      <p:sp>
        <p:nvSpPr>
          <p:cNvPr id="5" name="Slide Number Placeholder 4">
            <a:extLst>
              <a:ext uri="{FF2B5EF4-FFF2-40B4-BE49-F238E27FC236}">
                <a16:creationId xmlns:a16="http://schemas.microsoft.com/office/drawing/2014/main" id="{006533B8-FE27-4705-F710-B11D0E646B8A}"/>
              </a:ext>
            </a:extLst>
          </p:cNvPr>
          <p:cNvSpPr>
            <a:spLocks noGrp="1"/>
          </p:cNvSpPr>
          <p:nvPr>
            <p:ph type="sldNum" sz="quarter" idx="12"/>
          </p:nvPr>
        </p:nvSpPr>
        <p:spPr/>
        <p:txBody>
          <a:bodyPr/>
          <a:lstStyle/>
          <a:p>
            <a:fld id="{DE92F7A9-2FFD-42DC-A3E3-57A511687FBE}" type="slidenum">
              <a:rPr lang="en-IN" smtClean="0"/>
              <a:t>4</a:t>
            </a:fld>
            <a:endParaRPr lang="en-IN"/>
          </a:p>
        </p:txBody>
      </p:sp>
    </p:spTree>
    <p:extLst>
      <p:ext uri="{BB962C8B-B14F-4D97-AF65-F5344CB8AC3E}">
        <p14:creationId xmlns:p14="http://schemas.microsoft.com/office/powerpoint/2010/main" val="135609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0F1B-AEA5-7E61-34CF-020938A037D5}"/>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0FB597C0-51C4-1A04-89B1-15CE17899E88}"/>
              </a:ext>
            </a:extLst>
          </p:cNvPr>
          <p:cNvSpPr>
            <a:spLocks noGrp="1"/>
          </p:cNvSpPr>
          <p:nvPr>
            <p:ph idx="1"/>
          </p:nvPr>
        </p:nvSpPr>
        <p:spPr>
          <a:xfrm>
            <a:off x="1154083" y="2436425"/>
            <a:ext cx="10058400" cy="4023360"/>
          </a:xfrm>
        </p:spPr>
        <p:txBody>
          <a:bodyPr/>
          <a:lstStyle/>
          <a:p>
            <a:pPr algn="just"/>
            <a:r>
              <a:rPr lang="en-US" b="1" dirty="0"/>
              <a:t>Public Health Impact</a:t>
            </a:r>
            <a:r>
              <a:rPr lang="en-US" dirty="0"/>
              <a:t>: Vaccination campaigns are a cornerstone of public health measures against the virus. To successfully achieve widespread vaccination, it's crucial to understand the factors influencing public willingness to get vaccinated. </a:t>
            </a:r>
          </a:p>
          <a:p>
            <a:pPr algn="just"/>
            <a:r>
              <a:rPr lang="en-US" b="1" dirty="0"/>
              <a:t>Policy Implications</a:t>
            </a:r>
            <a:r>
              <a:rPr lang="en-US" dirty="0"/>
              <a:t>: The data-driven insights derived from this study can inform policymakers in crafting effective strategies to address public concerns, build trust, and increase vaccine acceptance rates.</a:t>
            </a:r>
            <a:endParaRPr lang="en-IN" dirty="0"/>
          </a:p>
        </p:txBody>
      </p:sp>
      <p:sp>
        <p:nvSpPr>
          <p:cNvPr id="5" name="Slide Number Placeholder 4">
            <a:extLst>
              <a:ext uri="{FF2B5EF4-FFF2-40B4-BE49-F238E27FC236}">
                <a16:creationId xmlns:a16="http://schemas.microsoft.com/office/drawing/2014/main" id="{FA8B6171-F20F-E650-5407-1EBEB9453CAD}"/>
              </a:ext>
            </a:extLst>
          </p:cNvPr>
          <p:cNvSpPr>
            <a:spLocks noGrp="1"/>
          </p:cNvSpPr>
          <p:nvPr>
            <p:ph type="sldNum" sz="quarter" idx="12"/>
          </p:nvPr>
        </p:nvSpPr>
        <p:spPr/>
        <p:txBody>
          <a:bodyPr/>
          <a:lstStyle/>
          <a:p>
            <a:fld id="{DE92F7A9-2FFD-42DC-A3E3-57A511687FBE}" type="slidenum">
              <a:rPr lang="en-IN" smtClean="0"/>
              <a:t>5</a:t>
            </a:fld>
            <a:endParaRPr lang="en-IN"/>
          </a:p>
        </p:txBody>
      </p:sp>
    </p:spTree>
    <p:extLst>
      <p:ext uri="{BB962C8B-B14F-4D97-AF65-F5344CB8AC3E}">
        <p14:creationId xmlns:p14="http://schemas.microsoft.com/office/powerpoint/2010/main" val="161631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A2FB-4836-1DBA-D6BC-C2C2C1742987}"/>
              </a:ext>
            </a:extLst>
          </p:cNvPr>
          <p:cNvSpPr>
            <a:spLocks noGrp="1"/>
          </p:cNvSpPr>
          <p:nvPr>
            <p:ph type="title"/>
          </p:nvPr>
        </p:nvSpPr>
        <p:spPr/>
        <p:txBody>
          <a:bodyPr/>
          <a:lstStyle/>
          <a:p>
            <a:pPr algn="ctr"/>
            <a:r>
              <a:rPr lang="en-IN" dirty="0"/>
              <a:t>Literature Survey</a:t>
            </a:r>
          </a:p>
        </p:txBody>
      </p:sp>
      <p:sp>
        <p:nvSpPr>
          <p:cNvPr id="5" name="Slide Number Placeholder 4">
            <a:extLst>
              <a:ext uri="{FF2B5EF4-FFF2-40B4-BE49-F238E27FC236}">
                <a16:creationId xmlns:a16="http://schemas.microsoft.com/office/drawing/2014/main" id="{B89DFD56-B052-C036-2511-BA4809F5A9B4}"/>
              </a:ext>
            </a:extLst>
          </p:cNvPr>
          <p:cNvSpPr>
            <a:spLocks noGrp="1"/>
          </p:cNvSpPr>
          <p:nvPr>
            <p:ph type="sldNum" sz="quarter" idx="12"/>
          </p:nvPr>
        </p:nvSpPr>
        <p:spPr/>
        <p:txBody>
          <a:bodyPr/>
          <a:lstStyle/>
          <a:p>
            <a:fld id="{DE92F7A9-2FFD-42DC-A3E3-57A511687FBE}" type="slidenum">
              <a:rPr lang="en-IN" smtClean="0"/>
              <a:t>6</a:t>
            </a:fld>
            <a:endParaRPr lang="en-IN"/>
          </a:p>
        </p:txBody>
      </p:sp>
      <p:sp>
        <p:nvSpPr>
          <p:cNvPr id="8" name="Content Placeholder 7">
            <a:extLst>
              <a:ext uri="{FF2B5EF4-FFF2-40B4-BE49-F238E27FC236}">
                <a16:creationId xmlns:a16="http://schemas.microsoft.com/office/drawing/2014/main" id="{3CE7EE31-883F-EDE0-5A90-46410D72BC09}"/>
              </a:ext>
            </a:extLst>
          </p:cNvPr>
          <p:cNvSpPr>
            <a:spLocks noGrp="1"/>
          </p:cNvSpPr>
          <p:nvPr>
            <p:ph idx="1"/>
          </p:nvPr>
        </p:nvSpPr>
        <p:spPr/>
        <p:txBody>
          <a:bodyPr>
            <a:normAutofit fontScale="92500" lnSpcReduction="10000"/>
          </a:bodyPr>
          <a:lstStyle/>
          <a:p>
            <a:r>
              <a:rPr lang="en-GB" sz="1800" u="sng" dirty="0">
                <a:solidFill>
                  <a:srgbClr val="1155CC"/>
                </a:solidFill>
                <a:effectLst/>
                <a:latin typeface="Times New Roman" panose="02020603050405020304" pitchFamily="18" charset="0"/>
                <a:ea typeface="Times New Roman" panose="02020603050405020304" pitchFamily="18" charset="0"/>
                <a:hlinkClick r:id="rId2"/>
              </a:rPr>
              <a:t>[1]</a:t>
            </a:r>
            <a:r>
              <a:rPr lang="en-GB" sz="1800" dirty="0">
                <a:effectLst/>
                <a:latin typeface="Times New Roman" panose="02020603050405020304" pitchFamily="18" charset="0"/>
                <a:ea typeface="Times New Roman" panose="02020603050405020304" pitchFamily="18" charset="0"/>
              </a:rPr>
              <a:t> aims to analyse sentiments of different people throughout the pandemic by combining sentiment analysis and algorithms for NLP. The ML Models that were used to analyse the sentiments were (1) linear classifiers (SVM and NN ), probabilistic classifiers (NB (Naive bayes)  and Bayesian Network), and decision tree classifiers(2) Lb (lexicon based) way which includes a corpus-based approach (Statistical and Semantic) and a dictionary-based approach(3) a hybrid way of classifier model which combines the previous two approaches</a:t>
            </a:r>
            <a:r>
              <a:rPr lang="en-GB" sz="1800" u="sng" dirty="0">
                <a:solidFill>
                  <a:srgbClr val="1155CC"/>
                </a:solidFill>
                <a:effectLst/>
                <a:latin typeface="Times New Roman" panose="02020603050405020304" pitchFamily="18" charset="0"/>
                <a:ea typeface="Times New Roman" panose="02020603050405020304" pitchFamily="18" charset="0"/>
                <a:hlinkClick r:id="rId2"/>
              </a:rPr>
              <a:t>[1]</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r>
              <a:rPr lang="en-GB" sz="1800" u="sng" dirty="0">
                <a:solidFill>
                  <a:srgbClr val="1155CC"/>
                </a:solidFill>
                <a:effectLst/>
                <a:latin typeface="Times New Roman" panose="02020603050405020304" pitchFamily="18" charset="0"/>
                <a:ea typeface="Times New Roman" panose="02020603050405020304" pitchFamily="18" charset="0"/>
                <a:hlinkClick r:id="rId3"/>
              </a:rPr>
              <a:t>[2],</a:t>
            </a:r>
            <a:r>
              <a:rPr lang="en-GB" sz="1800" dirty="0">
                <a:effectLst/>
                <a:latin typeface="Times New Roman" panose="02020603050405020304" pitchFamily="18" charset="0"/>
                <a:ea typeface="Times New Roman" panose="02020603050405020304" pitchFamily="18" charset="0"/>
              </a:rPr>
              <a:t> By Aasif Ahmad Mir and </a:t>
            </a:r>
            <a:r>
              <a:rPr lang="en-GB" sz="1800" dirty="0" err="1">
                <a:effectLst/>
                <a:latin typeface="Times New Roman" panose="02020603050405020304" pitchFamily="18" charset="0"/>
                <a:ea typeface="Times New Roman" panose="02020603050405020304" pitchFamily="18" charset="0"/>
              </a:rPr>
              <a:t>Rathinam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Sevukan</a:t>
            </a:r>
            <a:r>
              <a:rPr lang="en-GB" sz="1800" dirty="0">
                <a:effectLst/>
                <a:latin typeface="Times New Roman" panose="02020603050405020304" pitchFamily="18" charset="0"/>
                <a:ea typeface="Times New Roman" panose="02020603050405020304" pitchFamily="18" charset="0"/>
              </a:rPr>
              <a:t> illustrates the Indian people's attitudes toward 'Covid-19 vaccines,' gains some insights into overall public communication about the topic, and adds to the existing literature. It can help health policymakers and administrators understand the polarity (positive, negative, and neutral) of Tweets about Covid-19 vaccines on Twitter in order to garner public awareness regarding vaccine misinformation and health concerns.</a:t>
            </a:r>
            <a:endParaRPr lang="en-IN" sz="1800" dirty="0">
              <a:effectLst/>
              <a:latin typeface="Arial" panose="020B0604020202020204" pitchFamily="34" charset="0"/>
              <a:ea typeface="Arial" panose="020B0604020202020204" pitchFamily="34" charset="0"/>
            </a:endParaRPr>
          </a:p>
          <a:p>
            <a:r>
              <a:rPr lang="en-GB" sz="1800" u="sng" dirty="0">
                <a:solidFill>
                  <a:srgbClr val="1155CC"/>
                </a:solidFill>
                <a:effectLst/>
                <a:latin typeface="Times New Roman" panose="02020603050405020304" pitchFamily="18" charset="0"/>
                <a:ea typeface="Times New Roman" panose="02020603050405020304" pitchFamily="18" charset="0"/>
                <a:hlinkClick r:id="rId4"/>
              </a:rPr>
              <a:t>[3]</a:t>
            </a:r>
            <a:r>
              <a:rPr lang="en-GB" sz="1800" dirty="0">
                <a:effectLst/>
                <a:latin typeface="Times New Roman" panose="02020603050405020304" pitchFamily="18" charset="0"/>
                <a:ea typeface="Times New Roman" panose="02020603050405020304" pitchFamily="18" charset="0"/>
              </a:rPr>
              <a:t> used Pandas library to convert the dataset into data frames, simplifying data manipulation and analysis within the proposed system that also used the </a:t>
            </a:r>
            <a:r>
              <a:rPr lang="en-GB" sz="1800" dirty="0" err="1">
                <a:effectLst/>
                <a:latin typeface="Times New Roman" panose="02020603050405020304" pitchFamily="18" charset="0"/>
                <a:ea typeface="Times New Roman" panose="02020603050405020304" pitchFamily="18" charset="0"/>
              </a:rPr>
              <a:t>Nltk</a:t>
            </a:r>
            <a:r>
              <a:rPr lang="en-GB" sz="1800" dirty="0">
                <a:effectLst/>
                <a:latin typeface="Times New Roman" panose="02020603050405020304" pitchFamily="18" charset="0"/>
                <a:ea typeface="Times New Roman" panose="02020603050405020304" pitchFamily="18" charset="0"/>
              </a:rPr>
              <a:t> which is a natural language toolkit. This computational package focusing on linguistics offers simple interfaces to numerous lexical resources. NLTK was used for text pre-processing which includes stemming, </a:t>
            </a:r>
            <a:r>
              <a:rPr lang="en-GB" sz="1800" dirty="0" err="1">
                <a:effectLst/>
                <a:latin typeface="Times New Roman" panose="02020603050405020304" pitchFamily="18" charset="0"/>
                <a:ea typeface="Times New Roman" panose="02020603050405020304" pitchFamily="18" charset="0"/>
              </a:rPr>
              <a:t>stopword</a:t>
            </a:r>
            <a:r>
              <a:rPr lang="en-GB" sz="1800" dirty="0">
                <a:effectLst/>
                <a:latin typeface="Times New Roman" panose="02020603050405020304" pitchFamily="18" charset="0"/>
                <a:ea typeface="Times New Roman" panose="02020603050405020304" pitchFamily="18" charset="0"/>
              </a:rPr>
              <a:t> removal, lemmatization, tokenization, Lexicon-based Analysis of emotions , and analysis of sentiments (NLTK Sentiment Intensity Analyzer). Matplotlib was used to generate interactive and elaborate data visualisations</a:t>
            </a:r>
            <a:r>
              <a:rPr lang="en-GB" sz="1800" u="sng" dirty="0">
                <a:solidFill>
                  <a:srgbClr val="1155CC"/>
                </a:solidFill>
                <a:effectLst/>
                <a:latin typeface="Times New Roman" panose="02020603050405020304" pitchFamily="18" charset="0"/>
                <a:ea typeface="Times New Roman" panose="02020603050405020304" pitchFamily="18" charset="0"/>
                <a:hlinkClick r:id="rId4"/>
              </a:rPr>
              <a:t>[3]</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86904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B806-FE21-774A-135F-7F667CBB8B7B}"/>
              </a:ext>
            </a:extLst>
          </p:cNvPr>
          <p:cNvSpPr>
            <a:spLocks noGrp="1"/>
          </p:cNvSpPr>
          <p:nvPr>
            <p:ph type="title"/>
          </p:nvPr>
        </p:nvSpPr>
        <p:spPr/>
        <p:txBody>
          <a:bodyPr/>
          <a:lstStyle/>
          <a:p>
            <a:pPr algn="ctr"/>
            <a:r>
              <a:rPr lang="en-IN" dirty="0"/>
              <a:t>Literature Survey</a:t>
            </a:r>
          </a:p>
        </p:txBody>
      </p:sp>
      <p:sp>
        <p:nvSpPr>
          <p:cNvPr id="5" name="Slide Number Placeholder 4">
            <a:extLst>
              <a:ext uri="{FF2B5EF4-FFF2-40B4-BE49-F238E27FC236}">
                <a16:creationId xmlns:a16="http://schemas.microsoft.com/office/drawing/2014/main" id="{8009DF9D-2E79-A701-49B4-F468D45AA902}"/>
              </a:ext>
            </a:extLst>
          </p:cNvPr>
          <p:cNvSpPr>
            <a:spLocks noGrp="1"/>
          </p:cNvSpPr>
          <p:nvPr>
            <p:ph type="sldNum" sz="quarter" idx="12"/>
          </p:nvPr>
        </p:nvSpPr>
        <p:spPr/>
        <p:txBody>
          <a:bodyPr/>
          <a:lstStyle/>
          <a:p>
            <a:fld id="{DE92F7A9-2FFD-42DC-A3E3-57A511687FBE}" type="slidenum">
              <a:rPr lang="en-IN" smtClean="0"/>
              <a:t>7</a:t>
            </a:fld>
            <a:endParaRPr lang="en-IN"/>
          </a:p>
        </p:txBody>
      </p:sp>
      <p:sp>
        <p:nvSpPr>
          <p:cNvPr id="9" name="Content Placeholder 8">
            <a:extLst>
              <a:ext uri="{FF2B5EF4-FFF2-40B4-BE49-F238E27FC236}">
                <a16:creationId xmlns:a16="http://schemas.microsoft.com/office/drawing/2014/main" id="{6266AFA4-9E02-6896-065B-6DDD988E77A5}"/>
              </a:ext>
            </a:extLst>
          </p:cNvPr>
          <p:cNvSpPr>
            <a:spLocks noGrp="1"/>
          </p:cNvSpPr>
          <p:nvPr>
            <p:ph idx="1"/>
          </p:nvPr>
        </p:nvSpPr>
        <p:spPr/>
        <p:txBody>
          <a:bodyPr>
            <a:normAutofit lnSpcReduction="10000"/>
          </a:bodyPr>
          <a:lstStyle/>
          <a:p>
            <a:r>
              <a:rPr lang="en-GB" sz="1800" u="sng" dirty="0">
                <a:solidFill>
                  <a:srgbClr val="1155CC"/>
                </a:solidFill>
                <a:effectLst/>
                <a:latin typeface="Times New Roman" panose="02020603050405020304" pitchFamily="18" charset="0"/>
                <a:ea typeface="Times New Roman" panose="02020603050405020304" pitchFamily="18" charset="0"/>
                <a:hlinkClick r:id="rId2"/>
              </a:rPr>
              <a:t>[4]</a:t>
            </a:r>
            <a:r>
              <a:rPr lang="en-GB" sz="1800" dirty="0">
                <a:effectLst/>
                <a:latin typeface="Times New Roman" panose="02020603050405020304" pitchFamily="18" charset="0"/>
                <a:ea typeface="Times New Roman" panose="02020603050405020304" pitchFamily="18" charset="0"/>
              </a:rPr>
              <a:t> By Md Tarique Jamal Ansari and Naseem Ahmad Khan employs </a:t>
            </a:r>
            <a:r>
              <a:rPr lang="en-GB" sz="1800" dirty="0" err="1">
                <a:effectLst/>
                <a:latin typeface="Times New Roman" panose="02020603050405020304" pitchFamily="18" charset="0"/>
                <a:ea typeface="Times New Roman" panose="02020603050405020304" pitchFamily="18" charset="0"/>
              </a:rPr>
              <a:t>Tweepy</a:t>
            </a:r>
            <a:r>
              <a:rPr lang="en-GB" sz="1800" dirty="0">
                <a:effectLst/>
                <a:latin typeface="Times New Roman" panose="02020603050405020304" pitchFamily="18" charset="0"/>
                <a:ea typeface="Times New Roman" panose="02020603050405020304" pitchFamily="18" charset="0"/>
              </a:rPr>
              <a:t>, a Python tool that allows users to browse the Twitter API after creating a Twitter Developer profile and obtaining access credentials, was used in this research study. Sentiment Analysis was carried out using the </a:t>
            </a:r>
            <a:r>
              <a:rPr lang="en-GB" sz="1800" dirty="0" err="1">
                <a:effectLst/>
                <a:latin typeface="Times New Roman" panose="02020603050405020304" pitchFamily="18" charset="0"/>
                <a:ea typeface="Times New Roman" panose="02020603050405020304" pitchFamily="18" charset="0"/>
              </a:rPr>
              <a:t>TextBlob</a:t>
            </a:r>
            <a:r>
              <a:rPr lang="en-GB" sz="1800" dirty="0">
                <a:effectLst/>
                <a:latin typeface="Times New Roman" panose="02020603050405020304" pitchFamily="18" charset="0"/>
                <a:ea typeface="Times New Roman" panose="02020603050405020304" pitchFamily="18" charset="0"/>
              </a:rPr>
              <a:t> library after the data was available. As per the </a:t>
            </a:r>
            <a:r>
              <a:rPr lang="en-GB" sz="1800" dirty="0" err="1">
                <a:effectLst/>
                <a:latin typeface="Times New Roman" panose="02020603050405020304" pitchFamily="18" charset="0"/>
                <a:ea typeface="Times New Roman" panose="02020603050405020304" pitchFamily="18" charset="0"/>
              </a:rPr>
              <a:t>TextBlob</a:t>
            </a:r>
            <a:r>
              <a:rPr lang="en-GB" sz="1800" dirty="0">
                <a:effectLst/>
                <a:latin typeface="Times New Roman" panose="02020603050405020304" pitchFamily="18" charset="0"/>
                <a:ea typeface="Times New Roman" panose="02020603050405020304" pitchFamily="18" charset="0"/>
              </a:rPr>
              <a:t> documentation, </a:t>
            </a:r>
            <a:r>
              <a:rPr lang="en-GB" sz="1800" dirty="0" err="1">
                <a:effectLst/>
                <a:latin typeface="Times New Roman" panose="02020603050405020304" pitchFamily="18" charset="0"/>
                <a:ea typeface="Times New Roman" panose="02020603050405020304" pitchFamily="18" charset="0"/>
              </a:rPr>
              <a:t>TextBlob</a:t>
            </a:r>
            <a:r>
              <a:rPr lang="en-GB" sz="1800" dirty="0">
                <a:effectLst/>
                <a:latin typeface="Times New Roman" panose="02020603050405020304" pitchFamily="18" charset="0"/>
                <a:ea typeface="Times New Roman" panose="02020603050405020304" pitchFamily="18" charset="0"/>
              </a:rPr>
              <a:t> employs the Naive Bayes (NB) categorization model. On NLTK (Natural Language </a:t>
            </a:r>
            <a:r>
              <a:rPr lang="en-GB" sz="1800" dirty="0" err="1">
                <a:effectLst/>
                <a:latin typeface="Times New Roman" panose="02020603050405020304" pitchFamily="18" charset="0"/>
                <a:ea typeface="Times New Roman" panose="02020603050405020304" pitchFamily="18" charset="0"/>
              </a:rPr>
              <a:t>ToolKit</a:t>
            </a:r>
            <a:r>
              <a:rPr lang="en-GB" sz="1800" dirty="0">
                <a:effectLst/>
                <a:latin typeface="Times New Roman" panose="02020603050405020304" pitchFamily="18" charset="0"/>
                <a:ea typeface="Times New Roman" panose="02020603050405020304" pitchFamily="18" charset="0"/>
              </a:rPr>
              <a:t>), NB classification has been taught to recognize the valence of collected tweets. The data was classified as positive sentiment and negative sentiment</a:t>
            </a:r>
            <a:r>
              <a:rPr lang="en-GB" sz="1800" u="sng" dirty="0">
                <a:solidFill>
                  <a:srgbClr val="1155CC"/>
                </a:solidFill>
                <a:effectLst/>
                <a:latin typeface="Times New Roman" panose="02020603050405020304" pitchFamily="18" charset="0"/>
                <a:ea typeface="Times New Roman" panose="02020603050405020304" pitchFamily="18" charset="0"/>
                <a:hlinkClick r:id="rId2"/>
              </a:rPr>
              <a:t>[4]</a:t>
            </a:r>
            <a:r>
              <a:rPr lang="en-GB" sz="1800" dirty="0">
                <a:effectLst/>
                <a:latin typeface="Times New Roman" panose="02020603050405020304" pitchFamily="18" charset="0"/>
                <a:ea typeface="Times New Roman" panose="02020603050405020304" pitchFamily="18" charset="0"/>
              </a:rPr>
              <a:t>.</a:t>
            </a:r>
          </a:p>
          <a:p>
            <a:r>
              <a:rPr lang="en-GB" sz="1800" u="sng" dirty="0">
                <a:solidFill>
                  <a:srgbClr val="1155CC"/>
                </a:solidFill>
                <a:effectLst/>
                <a:latin typeface="Times New Roman" panose="02020603050405020304" pitchFamily="18" charset="0"/>
                <a:ea typeface="Times New Roman" panose="02020603050405020304" pitchFamily="18" charset="0"/>
                <a:hlinkClick r:id="rId3"/>
              </a:rPr>
              <a:t>[5]</a:t>
            </a:r>
            <a:r>
              <a:rPr lang="en-GB" sz="1800" dirty="0">
                <a:effectLst/>
                <a:latin typeface="Times New Roman" panose="02020603050405020304" pitchFamily="18" charset="0"/>
                <a:ea typeface="Times New Roman" panose="02020603050405020304" pitchFamily="18" charset="0"/>
              </a:rPr>
              <a:t> used an approach involving purposive sampling to select all Tweets containing defined hashtags (e.g., #2019nCoV) related to COVID-19 on Twitter, observational study design Natural language processing methods to identify key COVID-19 topics and terms were used. The Twitter data mining strategy included data preparation as well as data analysis. Data preparation consisted of three steps: (1) sampling, (2) data collection, and (3) raw data pre-processing. The data analysis stage after pre-processing the raw dataset has (1) unsupervised machine learning, (2) qualitative methods, and (3) sentiment analysis</a:t>
            </a:r>
            <a:r>
              <a:rPr lang="en-GB" sz="1800" u="sng" dirty="0">
                <a:solidFill>
                  <a:srgbClr val="1155CC"/>
                </a:solidFill>
                <a:effectLst/>
                <a:latin typeface="Times New Roman" panose="02020603050405020304" pitchFamily="18" charset="0"/>
                <a:ea typeface="Times New Roman" panose="02020603050405020304" pitchFamily="18" charset="0"/>
                <a:hlinkClick r:id="rId3"/>
              </a:rPr>
              <a:t>[5]</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r>
              <a:rPr lang="en-GB" sz="1800" u="sng" dirty="0">
                <a:solidFill>
                  <a:srgbClr val="1155CC"/>
                </a:solidFill>
                <a:effectLst/>
                <a:latin typeface="Times New Roman" panose="02020603050405020304" pitchFamily="18" charset="0"/>
                <a:ea typeface="Times New Roman" panose="02020603050405020304" pitchFamily="18" charset="0"/>
                <a:hlinkClick r:id="rId4"/>
              </a:rPr>
              <a:t>[6]</a:t>
            </a:r>
            <a:r>
              <a:rPr lang="en-GB" sz="1800" dirty="0">
                <a:effectLst/>
                <a:latin typeface="Times New Roman" panose="02020603050405020304" pitchFamily="18" charset="0"/>
                <a:ea typeface="Times New Roman" panose="02020603050405020304" pitchFamily="18" charset="0"/>
              </a:rPr>
              <a:t>.By Teagen </a:t>
            </a:r>
            <a:r>
              <a:rPr lang="en-GB" sz="1800" dirty="0" err="1">
                <a:effectLst/>
                <a:latin typeface="Times New Roman" panose="02020603050405020304" pitchFamily="18" charset="0"/>
                <a:ea typeface="Times New Roman" panose="02020603050405020304" pitchFamily="18" charset="0"/>
              </a:rPr>
              <a:t>Nabity</a:t>
            </a:r>
            <a:r>
              <a:rPr lang="en-GB" sz="1800" dirty="0">
                <a:effectLst/>
                <a:latin typeface="Times New Roman" panose="02020603050405020304" pitchFamily="18" charset="0"/>
                <a:ea typeface="Times New Roman" panose="02020603050405020304" pitchFamily="18" charset="0"/>
              </a:rPr>
              <a:t>-Grover, Christy M.K. Cheung, Jason Bennett Thatcher provides a report on  the concept of online self-disclosure and summarises relevant literature for studying this construct during a pandemic. To explain self-disclosure online from the netizens during the pandemic, The concepts of self-focus and other focus has been used in this project</a:t>
            </a:r>
            <a:r>
              <a:rPr lang="en-GB" sz="1800" u="sng" dirty="0">
                <a:solidFill>
                  <a:srgbClr val="1155CC"/>
                </a:solidFill>
                <a:effectLst/>
                <a:latin typeface="Times New Roman" panose="02020603050405020304" pitchFamily="18" charset="0"/>
                <a:ea typeface="Times New Roman" panose="02020603050405020304" pitchFamily="18" charset="0"/>
                <a:hlinkClick r:id="rId4"/>
              </a:rPr>
              <a:t>[6]</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67959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98D6-F908-988A-D153-2E1B19430124}"/>
              </a:ext>
            </a:extLst>
          </p:cNvPr>
          <p:cNvSpPr>
            <a:spLocks noGrp="1"/>
          </p:cNvSpPr>
          <p:nvPr>
            <p:ph type="title"/>
          </p:nvPr>
        </p:nvSpPr>
        <p:spPr/>
        <p:txBody>
          <a:bodyPr/>
          <a:lstStyle/>
          <a:p>
            <a:pPr algn="ctr"/>
            <a:r>
              <a:rPr lang="en-IN" dirty="0"/>
              <a:t>Outcome of the Literature Survey/ Drawbacks</a:t>
            </a:r>
          </a:p>
        </p:txBody>
      </p:sp>
      <p:sp>
        <p:nvSpPr>
          <p:cNvPr id="3" name="Content Placeholder 2">
            <a:extLst>
              <a:ext uri="{FF2B5EF4-FFF2-40B4-BE49-F238E27FC236}">
                <a16:creationId xmlns:a16="http://schemas.microsoft.com/office/drawing/2014/main" id="{C57645E9-2777-D0A0-A811-E822C7C624C1}"/>
              </a:ext>
            </a:extLst>
          </p:cNvPr>
          <p:cNvSpPr>
            <a:spLocks noGrp="1"/>
          </p:cNvSpPr>
          <p:nvPr>
            <p:ph idx="1"/>
          </p:nvPr>
        </p:nvSpPr>
        <p:spPr/>
        <p:txBody>
          <a:bodyPr>
            <a:normAutofit/>
          </a:bodyPr>
          <a:lstStyle/>
          <a:p>
            <a:pPr algn="just"/>
            <a:r>
              <a:rPr lang="en-US" sz="2400" dirty="0"/>
              <a:t>We were able to find a few problems while performing the literature review and those are Contextual Understanding: All three algorithms NB , SVM , and LR struggled to capture language and context nuances. Tweets frequently contain slang, sarcasm, and cultural references which could have been challenging  for these models to interpret accurately, reducing sentiment analysis precision. Data Quality and Noise: Tweets can be noisy, with spelling mistakes, abbreviations, and incomplete sentences. NB, SVM, and LR struggled with noisy data, resulting in misclassification or </a:t>
            </a:r>
            <a:r>
              <a:rPr lang="en-US" sz="2400" dirty="0" err="1"/>
              <a:t>biassed</a:t>
            </a:r>
            <a:r>
              <a:rPr lang="en-US" sz="2400" dirty="0"/>
              <a:t> sentiment analysis results. </a:t>
            </a:r>
            <a:r>
              <a:rPr lang="en-US" sz="2400" dirty="0" err="1"/>
              <a:t>Generalisation</a:t>
            </a:r>
            <a:r>
              <a:rPr lang="en-US" sz="2400" dirty="0"/>
              <a:t> to New Hashtags: Because the algorithms were trained on specific COVID-19 vaccine-related hashtags, the classifier models may not </a:t>
            </a:r>
            <a:r>
              <a:rPr lang="en-US" sz="2400" dirty="0" err="1"/>
              <a:t>generalise</a:t>
            </a:r>
            <a:r>
              <a:rPr lang="en-US" sz="2400" dirty="0"/>
              <a:t> or scale well to new hashtags or emerging trends in vaccine-related discussions.</a:t>
            </a:r>
            <a:endParaRPr lang="en-IN" sz="2400" dirty="0"/>
          </a:p>
        </p:txBody>
      </p:sp>
      <p:sp>
        <p:nvSpPr>
          <p:cNvPr id="5" name="Slide Number Placeholder 4">
            <a:extLst>
              <a:ext uri="{FF2B5EF4-FFF2-40B4-BE49-F238E27FC236}">
                <a16:creationId xmlns:a16="http://schemas.microsoft.com/office/drawing/2014/main" id="{29741C7D-2261-FFF4-44A4-3BAC922B771F}"/>
              </a:ext>
            </a:extLst>
          </p:cNvPr>
          <p:cNvSpPr>
            <a:spLocks noGrp="1"/>
          </p:cNvSpPr>
          <p:nvPr>
            <p:ph type="sldNum" sz="quarter" idx="12"/>
          </p:nvPr>
        </p:nvSpPr>
        <p:spPr/>
        <p:txBody>
          <a:bodyPr/>
          <a:lstStyle/>
          <a:p>
            <a:fld id="{DE92F7A9-2FFD-42DC-A3E3-57A511687FBE}" type="slidenum">
              <a:rPr lang="en-IN" smtClean="0"/>
              <a:t>8</a:t>
            </a:fld>
            <a:endParaRPr lang="en-IN"/>
          </a:p>
        </p:txBody>
      </p:sp>
    </p:spTree>
    <p:extLst>
      <p:ext uri="{BB962C8B-B14F-4D97-AF65-F5344CB8AC3E}">
        <p14:creationId xmlns:p14="http://schemas.microsoft.com/office/powerpoint/2010/main" val="422491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CAD9-0481-6F0C-A031-7E5228093569}"/>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25E7D008-0657-E096-53C4-5413975DA958}"/>
              </a:ext>
            </a:extLst>
          </p:cNvPr>
          <p:cNvSpPr>
            <a:spLocks noGrp="1"/>
          </p:cNvSpPr>
          <p:nvPr>
            <p:ph idx="1"/>
          </p:nvPr>
        </p:nvSpPr>
        <p:spPr>
          <a:xfrm>
            <a:off x="1097280" y="2436425"/>
            <a:ext cx="10058400" cy="4023360"/>
          </a:xfrm>
        </p:spPr>
        <p:txBody>
          <a:bodyPr>
            <a:normAutofit/>
          </a:bodyPr>
          <a:lstStyle/>
          <a:p>
            <a:pPr algn="just">
              <a:lnSpc>
                <a:spcPct val="115000"/>
              </a:lnSpc>
            </a:pPr>
            <a:r>
              <a:rPr lang="en-GB" sz="1800" dirty="0">
                <a:effectLst/>
                <a:latin typeface="Times New Roman" panose="02020603050405020304" pitchFamily="18" charset="0"/>
                <a:ea typeface="Times New Roman" panose="02020603050405020304" pitchFamily="18" charset="0"/>
              </a:rPr>
              <a:t>The primary aim of this study is to create a predictive model for categorising tweets about COVID-19 vaccines into three major sentiment categories: positive, neutral, and negative. Through various methodologies and approaches, the study aims to enhance the accuracy of these sentiment predictions. The paper aims to contribute to more precise and reliable sentiment classification by addressing the challenges and issues associated with sentiment analysis in the context of covid 19 vaccine-related tweets. This proposal is compulsory for the better understanding of public sentiment, facilitating data-driven decision-making, and increasing the overall effectiveness of the sentiment analysis models which were used, ultimately assisting in the evaluation of public perceptions and attitudes regarding COVID-19 vaccines.</a:t>
            </a:r>
            <a:endParaRPr lang="en-IN" sz="1800" dirty="0">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47DCF6E1-3089-08B6-28F8-8CB4C5948D5E}"/>
              </a:ext>
            </a:extLst>
          </p:cNvPr>
          <p:cNvSpPr>
            <a:spLocks noGrp="1"/>
          </p:cNvSpPr>
          <p:nvPr>
            <p:ph type="sldNum" sz="quarter" idx="12"/>
          </p:nvPr>
        </p:nvSpPr>
        <p:spPr/>
        <p:txBody>
          <a:bodyPr/>
          <a:lstStyle/>
          <a:p>
            <a:fld id="{DE92F7A9-2FFD-42DC-A3E3-57A511687FBE}" type="slidenum">
              <a:rPr lang="en-IN" smtClean="0"/>
              <a:t>9</a:t>
            </a:fld>
            <a:endParaRPr lang="en-IN"/>
          </a:p>
        </p:txBody>
      </p:sp>
    </p:spTree>
    <p:extLst>
      <p:ext uri="{BB962C8B-B14F-4D97-AF65-F5344CB8AC3E}">
        <p14:creationId xmlns:p14="http://schemas.microsoft.com/office/powerpoint/2010/main" val="802119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9978</TotalTime>
  <Words>2410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Wingdings</vt:lpstr>
      <vt:lpstr>Retrospect</vt:lpstr>
      <vt:lpstr>               Analyzing Public Sentiment Towards COVID-19 Vaccines: Insights From Twitter Opinions  Batch No. 22   </vt:lpstr>
      <vt:lpstr>Outline</vt:lpstr>
      <vt:lpstr>Introduction</vt:lpstr>
      <vt:lpstr>Introduction</vt:lpstr>
      <vt:lpstr>Motivation</vt:lpstr>
      <vt:lpstr>Literature Survey</vt:lpstr>
      <vt:lpstr>Literature Survey</vt:lpstr>
      <vt:lpstr>Outcome of the Literature Survey/ Drawbacks</vt:lpstr>
      <vt:lpstr>Objectives</vt:lpstr>
      <vt:lpstr>Proposed Method</vt:lpstr>
      <vt:lpstr>System Architecture</vt:lpstr>
      <vt:lpstr>Algorithms</vt:lpstr>
      <vt:lpstr>Data Set</vt:lpstr>
      <vt:lpstr>Experimental Setup</vt:lpstr>
      <vt:lpstr>Performance Metrics</vt:lpstr>
      <vt:lpstr>Results</vt:lpstr>
      <vt:lpstr>Conclusion </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CS206-Unit1</dc:title>
  <dc:creator>Sanjay Bankapur</dc:creator>
  <cp:lastModifiedBy>CS21B1047- Kalai Maran</cp:lastModifiedBy>
  <cp:revision>492</cp:revision>
  <dcterms:created xsi:type="dcterms:W3CDTF">2021-12-30T06:02:42Z</dcterms:created>
  <dcterms:modified xsi:type="dcterms:W3CDTF">2023-11-10T08:22:31Z</dcterms:modified>
</cp:coreProperties>
</file>