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4" r:id="rId3"/>
    <p:sldId id="256" r:id="rId4"/>
    <p:sldId id="258" r:id="rId5"/>
    <p:sldId id="259" r:id="rId6"/>
    <p:sldId id="260" r:id="rId7"/>
    <p:sldId id="272" r:id="rId8"/>
    <p:sldId id="264" r:id="rId9"/>
    <p:sldId id="269" r:id="rId10"/>
    <p:sldId id="283" r:id="rId11"/>
    <p:sldId id="261" r:id="rId12"/>
    <p:sldId id="262" r:id="rId13"/>
    <p:sldId id="263" r:id="rId14"/>
    <p:sldId id="271" r:id="rId15"/>
    <p:sldId id="267" r:id="rId16"/>
    <p:sldId id="270" r:id="rId17"/>
    <p:sldId id="266" r:id="rId18"/>
    <p:sldId id="265" r:id="rId19"/>
    <p:sldId id="268" r:id="rId20"/>
    <p:sldId id="273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H:\SD's%20Workspace\Project\Major%20Project\Resources\Book4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H:\SD's%20Workspace\Project\Major%20Project\Resources\Book3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H:\SD's%20Workspace\Project\Major%20Project\Resources\Book3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H:\SD's%20Workspace\Project\Major%20Project\Resources\Book3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H:\SD's%20Workspace\Project\Major%20Project\Resources\Book3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33"/>
  <c:chart>
    <c:plotArea>
      <c:layout/>
      <c:scatterChart>
        <c:scatterStyle val="lineMarker"/>
        <c:ser>
          <c:idx val="1"/>
          <c:order val="1"/>
          <c:spPr>
            <a:ln w="47625">
              <a:noFill/>
            </a:ln>
          </c:spPr>
          <c:xVal>
            <c:numRef>
              <c:f>Sheet1!$A$2:$A$21</c:f>
              <c:numCache>
                <c:formatCode>General</c:formatCode>
                <c:ptCount val="20"/>
                <c:pt idx="0">
                  <c:v>13</c:v>
                </c:pt>
                <c:pt idx="1">
                  <c:v>7</c:v>
                </c:pt>
                <c:pt idx="2">
                  <c:v>23</c:v>
                </c:pt>
                <c:pt idx="3">
                  <c:v>32</c:v>
                </c:pt>
                <c:pt idx="4">
                  <c:v>45</c:v>
                </c:pt>
                <c:pt idx="5">
                  <c:v>40</c:v>
                </c:pt>
                <c:pt idx="6">
                  <c:v>40</c:v>
                </c:pt>
                <c:pt idx="7">
                  <c:v>7</c:v>
                </c:pt>
                <c:pt idx="8">
                  <c:v>39</c:v>
                </c:pt>
                <c:pt idx="9">
                  <c:v>16</c:v>
                </c:pt>
                <c:pt idx="10">
                  <c:v>21</c:v>
                </c:pt>
                <c:pt idx="11">
                  <c:v>10</c:v>
                </c:pt>
                <c:pt idx="12">
                  <c:v>24</c:v>
                </c:pt>
                <c:pt idx="13">
                  <c:v>38</c:v>
                </c:pt>
                <c:pt idx="14">
                  <c:v>25</c:v>
                </c:pt>
                <c:pt idx="15">
                  <c:v>6</c:v>
                </c:pt>
                <c:pt idx="16">
                  <c:v>31</c:v>
                </c:pt>
                <c:pt idx="17">
                  <c:v>26</c:v>
                </c:pt>
                <c:pt idx="18">
                  <c:v>28</c:v>
                </c:pt>
                <c:pt idx="19">
                  <c:v>4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15</c:v>
                </c:pt>
                <c:pt idx="1">
                  <c:v>29</c:v>
                </c:pt>
                <c:pt idx="2">
                  <c:v>33</c:v>
                </c:pt>
                <c:pt idx="3">
                  <c:v>38</c:v>
                </c:pt>
                <c:pt idx="4">
                  <c:v>39</c:v>
                </c:pt>
                <c:pt idx="5">
                  <c:v>11</c:v>
                </c:pt>
                <c:pt idx="6">
                  <c:v>15</c:v>
                </c:pt>
                <c:pt idx="7">
                  <c:v>8</c:v>
                </c:pt>
                <c:pt idx="8">
                  <c:v>5</c:v>
                </c:pt>
                <c:pt idx="9">
                  <c:v>4</c:v>
                </c:pt>
                <c:pt idx="10">
                  <c:v>41</c:v>
                </c:pt>
                <c:pt idx="11">
                  <c:v>7</c:v>
                </c:pt>
                <c:pt idx="12">
                  <c:v>34</c:v>
                </c:pt>
                <c:pt idx="13">
                  <c:v>24</c:v>
                </c:pt>
                <c:pt idx="14">
                  <c:v>4</c:v>
                </c:pt>
                <c:pt idx="15">
                  <c:v>20</c:v>
                </c:pt>
                <c:pt idx="16">
                  <c:v>27</c:v>
                </c:pt>
                <c:pt idx="17">
                  <c:v>3</c:v>
                </c:pt>
                <c:pt idx="18">
                  <c:v>40</c:v>
                </c:pt>
                <c:pt idx="19">
                  <c:v>47</c:v>
                </c:pt>
              </c:numCache>
            </c:numRef>
          </c:yVal>
        </c:ser>
        <c:ser>
          <c:idx val="0"/>
          <c:order val="0"/>
          <c:spPr>
            <a:ln w="47625">
              <a:noFill/>
            </a:ln>
          </c:spPr>
          <c:marker>
            <c:symbol val="circle"/>
            <c:size val="9"/>
            <c:spPr>
              <a:ln>
                <a:noFill/>
              </a:ln>
            </c:spPr>
          </c:marker>
          <c:dPt>
            <c:idx val="20"/>
            <c:marker>
              <c:spPr>
                <a:solidFill>
                  <a:srgbClr val="FF0000"/>
                </a:solidFill>
                <a:ln>
                  <a:noFill/>
                </a:ln>
              </c:spPr>
            </c:marker>
          </c:dPt>
          <c:dPt>
            <c:idx val="21"/>
            <c:marker>
              <c:spPr>
                <a:solidFill>
                  <a:srgbClr val="00B050"/>
                </a:solidFill>
                <a:ln>
                  <a:noFill/>
                </a:ln>
              </c:spPr>
            </c:marker>
          </c:dPt>
          <c:dPt>
            <c:idx val="22"/>
            <c:marker>
              <c:spPr>
                <a:solidFill>
                  <a:srgbClr val="0000FF"/>
                </a:solidFill>
                <a:ln>
                  <a:noFill/>
                </a:ln>
              </c:spPr>
            </c:marker>
          </c:dPt>
          <c:xVal>
            <c:numRef>
              <c:f>Sheet1!$A$2:$A$24</c:f>
              <c:numCache>
                <c:formatCode>General</c:formatCode>
                <c:ptCount val="23"/>
                <c:pt idx="0">
                  <c:v>13</c:v>
                </c:pt>
                <c:pt idx="1">
                  <c:v>7</c:v>
                </c:pt>
                <c:pt idx="2">
                  <c:v>23</c:v>
                </c:pt>
                <c:pt idx="3">
                  <c:v>32</c:v>
                </c:pt>
                <c:pt idx="4">
                  <c:v>45</c:v>
                </c:pt>
                <c:pt idx="5">
                  <c:v>40</c:v>
                </c:pt>
                <c:pt idx="6">
                  <c:v>40</c:v>
                </c:pt>
                <c:pt idx="7">
                  <c:v>7</c:v>
                </c:pt>
                <c:pt idx="8">
                  <c:v>39</c:v>
                </c:pt>
                <c:pt idx="9">
                  <c:v>16</c:v>
                </c:pt>
                <c:pt idx="10">
                  <c:v>21</c:v>
                </c:pt>
                <c:pt idx="11">
                  <c:v>10</c:v>
                </c:pt>
                <c:pt idx="12">
                  <c:v>24</c:v>
                </c:pt>
                <c:pt idx="13">
                  <c:v>38</c:v>
                </c:pt>
                <c:pt idx="14">
                  <c:v>25</c:v>
                </c:pt>
                <c:pt idx="15">
                  <c:v>6</c:v>
                </c:pt>
                <c:pt idx="16">
                  <c:v>31</c:v>
                </c:pt>
                <c:pt idx="17">
                  <c:v>26</c:v>
                </c:pt>
                <c:pt idx="18">
                  <c:v>28</c:v>
                </c:pt>
                <c:pt idx="19">
                  <c:v>4</c:v>
                </c:pt>
                <c:pt idx="20">
                  <c:v>10</c:v>
                </c:pt>
                <c:pt idx="21">
                  <c:v>20</c:v>
                </c:pt>
                <c:pt idx="22">
                  <c:v>30</c:v>
                </c:pt>
              </c:numCache>
            </c:numRef>
          </c:xVal>
          <c:yVal>
            <c:numRef>
              <c:f>Sheet1!$B$2:$B$24</c:f>
              <c:numCache>
                <c:formatCode>General</c:formatCode>
                <c:ptCount val="23"/>
                <c:pt idx="0">
                  <c:v>15</c:v>
                </c:pt>
                <c:pt idx="1">
                  <c:v>29</c:v>
                </c:pt>
                <c:pt idx="2">
                  <c:v>33</c:v>
                </c:pt>
                <c:pt idx="3">
                  <c:v>38</c:v>
                </c:pt>
                <c:pt idx="4">
                  <c:v>39</c:v>
                </c:pt>
                <c:pt idx="5">
                  <c:v>11</c:v>
                </c:pt>
                <c:pt idx="6">
                  <c:v>15</c:v>
                </c:pt>
                <c:pt idx="7">
                  <c:v>8</c:v>
                </c:pt>
                <c:pt idx="8">
                  <c:v>5</c:v>
                </c:pt>
                <c:pt idx="9">
                  <c:v>4</c:v>
                </c:pt>
                <c:pt idx="10">
                  <c:v>41</c:v>
                </c:pt>
                <c:pt idx="11">
                  <c:v>7</c:v>
                </c:pt>
                <c:pt idx="12">
                  <c:v>34</c:v>
                </c:pt>
                <c:pt idx="13">
                  <c:v>24</c:v>
                </c:pt>
                <c:pt idx="14">
                  <c:v>4</c:v>
                </c:pt>
                <c:pt idx="15">
                  <c:v>20</c:v>
                </c:pt>
                <c:pt idx="16">
                  <c:v>27</c:v>
                </c:pt>
                <c:pt idx="17">
                  <c:v>3</c:v>
                </c:pt>
                <c:pt idx="18">
                  <c:v>40</c:v>
                </c:pt>
                <c:pt idx="19">
                  <c:v>47</c:v>
                </c:pt>
                <c:pt idx="20">
                  <c:v>10</c:v>
                </c:pt>
                <c:pt idx="21">
                  <c:v>20</c:v>
                </c:pt>
                <c:pt idx="22">
                  <c:v>30</c:v>
                </c:pt>
              </c:numCache>
            </c:numRef>
          </c:yVal>
        </c:ser>
        <c:axId val="108168704"/>
        <c:axId val="108170240"/>
      </c:scatterChart>
      <c:valAx>
        <c:axId val="108168704"/>
        <c:scaling>
          <c:orientation val="minMax"/>
        </c:scaling>
        <c:axPos val="b"/>
        <c:numFmt formatCode="General" sourceLinked="1"/>
        <c:majorTickMark val="none"/>
        <c:tickLblPos val="nextTo"/>
        <c:txPr>
          <a:bodyPr/>
          <a:lstStyle/>
          <a:p>
            <a:pPr>
              <a:defRPr>
                <a:solidFill>
                  <a:schemeClr val="tx1"/>
                </a:solidFill>
              </a:defRPr>
            </a:pPr>
            <a:endParaRPr lang="en-US"/>
          </a:p>
        </c:txPr>
        <c:crossAx val="108170240"/>
        <c:crosses val="autoZero"/>
        <c:crossBetween val="midCat"/>
      </c:valAx>
      <c:valAx>
        <c:axId val="108170240"/>
        <c:scaling>
          <c:orientation val="minMax"/>
        </c:scaling>
        <c:axPos val="l"/>
        <c:numFmt formatCode="General" sourceLinked="1"/>
        <c:majorTickMark val="none"/>
        <c:tickLblPos val="nextTo"/>
        <c:txPr>
          <a:bodyPr/>
          <a:lstStyle/>
          <a:p>
            <a:pPr>
              <a:defRPr>
                <a:solidFill>
                  <a:schemeClr val="tx1"/>
                </a:solidFill>
              </a:defRPr>
            </a:pPr>
            <a:endParaRPr lang="en-US"/>
          </a:p>
        </c:txPr>
        <c:crossAx val="108168704"/>
        <c:crosses val="autoZero"/>
        <c:crossBetween val="midCat"/>
      </c:valAx>
      <c:spPr>
        <a:solidFill>
          <a:schemeClr val="tx1"/>
        </a:solidFill>
      </c:spPr>
    </c:plotArea>
    <c:plotVisOnly val="1"/>
  </c:chart>
  <c:spPr>
    <a:noFill/>
    <a:ln>
      <a:noFill/>
    </a:ln>
  </c:spPr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5"/>
  <c:chart>
    <c:plotArea>
      <c:layout/>
      <c:scatterChart>
        <c:scatterStyle val="lineMarker"/>
        <c:ser>
          <c:idx val="0"/>
          <c:order val="0"/>
          <c:tx>
            <c:v>cluster 1</c:v>
          </c:tx>
          <c:spPr>
            <a:ln w="28575">
              <a:noFill/>
            </a:ln>
          </c:spPr>
          <c:marker>
            <c:symbol val="circle"/>
            <c:size val="7"/>
            <c:spPr>
              <a:solidFill>
                <a:srgbClr val="FF0000"/>
              </a:solidFill>
              <a:ln>
                <a:noFill/>
              </a:ln>
            </c:spPr>
          </c:marker>
          <c:xVal>
            <c:numRef>
              <c:f>Sheet1!$A$2:$A$9</c:f>
              <c:numCache>
                <c:formatCode>General</c:formatCode>
                <c:ptCount val="8"/>
                <c:pt idx="0">
                  <c:v>13</c:v>
                </c:pt>
                <c:pt idx="1">
                  <c:v>7</c:v>
                </c:pt>
                <c:pt idx="2">
                  <c:v>16</c:v>
                </c:pt>
                <c:pt idx="3">
                  <c:v>10</c:v>
                </c:pt>
                <c:pt idx="4">
                  <c:v>25</c:v>
                </c:pt>
                <c:pt idx="5">
                  <c:v>6</c:v>
                </c:pt>
                <c:pt idx="6">
                  <c:v>26</c:v>
                </c:pt>
                <c:pt idx="7">
                  <c:v>4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15</c:v>
                </c:pt>
                <c:pt idx="1">
                  <c:v>8</c:v>
                </c:pt>
                <c:pt idx="2">
                  <c:v>4</c:v>
                </c:pt>
                <c:pt idx="3">
                  <c:v>7</c:v>
                </c:pt>
                <c:pt idx="4">
                  <c:v>4</c:v>
                </c:pt>
                <c:pt idx="5">
                  <c:v>20</c:v>
                </c:pt>
                <c:pt idx="6">
                  <c:v>3</c:v>
                </c:pt>
                <c:pt idx="7">
                  <c:v>26</c:v>
                </c:pt>
              </c:numCache>
            </c:numRef>
          </c:yVal>
        </c:ser>
        <c:ser>
          <c:idx val="1"/>
          <c:order val="1"/>
          <c:tx>
            <c:v>cluster 2</c:v>
          </c:tx>
          <c:spPr>
            <a:ln w="28575">
              <a:noFill/>
            </a:ln>
          </c:spPr>
          <c:marker>
            <c:symbol val="circle"/>
            <c:size val="7"/>
            <c:spPr>
              <a:solidFill>
                <a:srgbClr val="00B050"/>
              </a:solidFill>
              <a:ln>
                <a:noFill/>
              </a:ln>
            </c:spPr>
          </c:marker>
          <c:xVal>
            <c:numRef>
              <c:f>Sheet1!$C$2:$C$3</c:f>
              <c:numCache>
                <c:formatCode>General</c:formatCode>
                <c:ptCount val="2"/>
                <c:pt idx="0">
                  <c:v>7</c:v>
                </c:pt>
                <c:pt idx="1">
                  <c:v>39</c:v>
                </c:pt>
              </c:numCache>
            </c:numRef>
          </c:xVal>
          <c:yVal>
            <c:numRef>
              <c:f>Sheet1!$D$2:$D$3</c:f>
              <c:numCache>
                <c:formatCode>General</c:formatCode>
                <c:ptCount val="2"/>
                <c:pt idx="0">
                  <c:v>29</c:v>
                </c:pt>
                <c:pt idx="1">
                  <c:v>5</c:v>
                </c:pt>
              </c:numCache>
            </c:numRef>
          </c:yVal>
        </c:ser>
        <c:ser>
          <c:idx val="2"/>
          <c:order val="2"/>
          <c:tx>
            <c:v>cluster 3</c:v>
          </c:tx>
          <c:spPr>
            <a:ln w="28575">
              <a:noFill/>
            </a:ln>
          </c:spPr>
          <c:marker>
            <c:symbol val="circle"/>
            <c:size val="7"/>
            <c:spPr>
              <a:solidFill>
                <a:srgbClr val="0000FF"/>
              </a:solidFill>
              <a:ln>
                <a:noFill/>
              </a:ln>
            </c:spPr>
          </c:marker>
          <c:xVal>
            <c:numRef>
              <c:f>Sheet1!$E$2:$E$11</c:f>
              <c:numCache>
                <c:formatCode>General</c:formatCode>
                <c:ptCount val="10"/>
                <c:pt idx="0">
                  <c:v>23</c:v>
                </c:pt>
                <c:pt idx="1">
                  <c:v>32</c:v>
                </c:pt>
                <c:pt idx="2">
                  <c:v>45</c:v>
                </c:pt>
                <c:pt idx="3">
                  <c:v>40</c:v>
                </c:pt>
                <c:pt idx="4">
                  <c:v>40</c:v>
                </c:pt>
                <c:pt idx="5">
                  <c:v>21</c:v>
                </c:pt>
                <c:pt idx="6">
                  <c:v>24</c:v>
                </c:pt>
                <c:pt idx="7">
                  <c:v>38</c:v>
                </c:pt>
                <c:pt idx="8">
                  <c:v>31</c:v>
                </c:pt>
                <c:pt idx="9">
                  <c:v>28</c:v>
                </c:pt>
              </c:numCache>
            </c:numRef>
          </c:xVal>
          <c:yVal>
            <c:numRef>
              <c:f>Sheet1!$F$2:$F$11</c:f>
              <c:numCache>
                <c:formatCode>General</c:formatCode>
                <c:ptCount val="10"/>
                <c:pt idx="0">
                  <c:v>33</c:v>
                </c:pt>
                <c:pt idx="1">
                  <c:v>38</c:v>
                </c:pt>
                <c:pt idx="2">
                  <c:v>39</c:v>
                </c:pt>
                <c:pt idx="3">
                  <c:v>11</c:v>
                </c:pt>
                <c:pt idx="4">
                  <c:v>15</c:v>
                </c:pt>
                <c:pt idx="5">
                  <c:v>41</c:v>
                </c:pt>
                <c:pt idx="6">
                  <c:v>34</c:v>
                </c:pt>
                <c:pt idx="7">
                  <c:v>24</c:v>
                </c:pt>
                <c:pt idx="8">
                  <c:v>27</c:v>
                </c:pt>
                <c:pt idx="9">
                  <c:v>40</c:v>
                </c:pt>
              </c:numCache>
            </c:numRef>
          </c:yVal>
        </c:ser>
        <c:axId val="108197376"/>
        <c:axId val="108199296"/>
      </c:scatterChart>
      <c:valAx>
        <c:axId val="108197376"/>
        <c:scaling>
          <c:orientation val="minMax"/>
        </c:scaling>
        <c:axPos val="b"/>
        <c:numFmt formatCode="General" sourceLinked="1"/>
        <c:majorTickMark val="none"/>
        <c:tickLblPos val="nextTo"/>
        <c:crossAx val="108199296"/>
        <c:crosses val="autoZero"/>
        <c:crossBetween val="midCat"/>
      </c:valAx>
      <c:valAx>
        <c:axId val="108199296"/>
        <c:scaling>
          <c:orientation val="minMax"/>
        </c:scaling>
        <c:axPos val="l"/>
        <c:numFmt formatCode="General" sourceLinked="1"/>
        <c:majorTickMark val="none"/>
        <c:tickLblPos val="nextTo"/>
        <c:crossAx val="108197376"/>
        <c:crosses val="autoZero"/>
        <c:crossBetween val="midCat"/>
      </c:valAx>
      <c:spPr>
        <a:solidFill>
          <a:schemeClr val="tx1"/>
        </a:solidFill>
      </c:spPr>
    </c:plotArea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scatterChart>
        <c:scatterStyle val="lineMarker"/>
        <c:ser>
          <c:idx val="0"/>
          <c:order val="0"/>
          <c:tx>
            <c:v>cluster 1</c:v>
          </c:tx>
          <c:spPr>
            <a:ln w="28575">
              <a:noFill/>
            </a:ln>
          </c:spPr>
          <c:marker>
            <c:spPr>
              <a:solidFill>
                <a:srgbClr val="FF0000"/>
              </a:solidFill>
              <a:ln>
                <a:noFill/>
              </a:ln>
            </c:spPr>
          </c:marker>
          <c:xVal>
            <c:numRef>
              <c:f>Sheet1!$A$2:$A$9</c:f>
              <c:numCache>
                <c:formatCode>General</c:formatCode>
                <c:ptCount val="8"/>
                <c:pt idx="0">
                  <c:v>13</c:v>
                </c:pt>
                <c:pt idx="1">
                  <c:v>7</c:v>
                </c:pt>
                <c:pt idx="2">
                  <c:v>16</c:v>
                </c:pt>
                <c:pt idx="3">
                  <c:v>10</c:v>
                </c:pt>
                <c:pt idx="4">
                  <c:v>25</c:v>
                </c:pt>
                <c:pt idx="5">
                  <c:v>6</c:v>
                </c:pt>
                <c:pt idx="6">
                  <c:v>26</c:v>
                </c:pt>
                <c:pt idx="7">
                  <c:v>4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15</c:v>
                </c:pt>
                <c:pt idx="1">
                  <c:v>8</c:v>
                </c:pt>
                <c:pt idx="2">
                  <c:v>4</c:v>
                </c:pt>
                <c:pt idx="3">
                  <c:v>7</c:v>
                </c:pt>
                <c:pt idx="4">
                  <c:v>4</c:v>
                </c:pt>
                <c:pt idx="5">
                  <c:v>20</c:v>
                </c:pt>
                <c:pt idx="6">
                  <c:v>3</c:v>
                </c:pt>
                <c:pt idx="7">
                  <c:v>26</c:v>
                </c:pt>
              </c:numCache>
            </c:numRef>
          </c:yVal>
        </c:ser>
        <c:ser>
          <c:idx val="1"/>
          <c:order val="1"/>
          <c:tx>
            <c:v>cluster 2</c:v>
          </c:tx>
          <c:spPr>
            <a:ln w="28575">
              <a:noFill/>
            </a:ln>
          </c:spPr>
          <c:marker>
            <c:symbol val="diamond"/>
            <c:size val="7"/>
            <c:spPr>
              <a:solidFill>
                <a:srgbClr val="00B050"/>
              </a:solidFill>
              <a:ln>
                <a:noFill/>
              </a:ln>
            </c:spPr>
          </c:marker>
          <c:xVal>
            <c:numRef>
              <c:f>Sheet1!$C$2:$C$3</c:f>
              <c:numCache>
                <c:formatCode>General</c:formatCode>
                <c:ptCount val="2"/>
                <c:pt idx="0">
                  <c:v>7</c:v>
                </c:pt>
                <c:pt idx="1">
                  <c:v>39</c:v>
                </c:pt>
              </c:numCache>
            </c:numRef>
          </c:xVal>
          <c:yVal>
            <c:numRef>
              <c:f>Sheet1!$D$2:$D$3</c:f>
              <c:numCache>
                <c:formatCode>General</c:formatCode>
                <c:ptCount val="2"/>
                <c:pt idx="0">
                  <c:v>29</c:v>
                </c:pt>
                <c:pt idx="1">
                  <c:v>5</c:v>
                </c:pt>
              </c:numCache>
            </c:numRef>
          </c:yVal>
        </c:ser>
        <c:ser>
          <c:idx val="2"/>
          <c:order val="2"/>
          <c:tx>
            <c:v>test</c:v>
          </c:tx>
          <c:spPr>
            <a:ln w="28575">
              <a:noFill/>
            </a:ln>
          </c:spPr>
          <c:marker>
            <c:symbol val="x"/>
            <c:size val="14"/>
            <c:spPr>
              <a:solidFill>
                <a:schemeClr val="accent3">
                  <a:lumMod val="75000"/>
                </a:schemeClr>
              </a:solidFill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c:spPr>
          </c:marker>
          <c:xVal>
            <c:numRef>
              <c:f>Sheet1!$E$12</c:f>
              <c:numCache>
                <c:formatCode>General</c:formatCode>
                <c:ptCount val="1"/>
                <c:pt idx="0">
                  <c:v>25</c:v>
                </c:pt>
              </c:numCache>
            </c:numRef>
          </c:xVal>
          <c:yVal>
            <c:numRef>
              <c:f>Sheet1!$F$12</c:f>
              <c:numCache>
                <c:formatCode>General</c:formatCode>
                <c:ptCount val="1"/>
                <c:pt idx="0">
                  <c:v>30</c:v>
                </c:pt>
              </c:numCache>
            </c:numRef>
          </c:yVal>
        </c:ser>
        <c:ser>
          <c:idx val="3"/>
          <c:order val="3"/>
          <c:tx>
            <c:v>cluster 3</c:v>
          </c:tx>
          <c:spPr>
            <a:ln w="28575">
              <a:noFill/>
            </a:ln>
          </c:spPr>
          <c:marker>
            <c:symbol val="diamond"/>
            <c:size val="7"/>
            <c:spPr>
              <a:solidFill>
                <a:srgbClr val="0000FF"/>
              </a:solidFill>
              <a:ln>
                <a:noFill/>
              </a:ln>
            </c:spPr>
          </c:marker>
          <c:xVal>
            <c:numRef>
              <c:f>Sheet1!$E$2:$E$11</c:f>
              <c:numCache>
                <c:formatCode>General</c:formatCode>
                <c:ptCount val="10"/>
                <c:pt idx="0">
                  <c:v>23</c:v>
                </c:pt>
                <c:pt idx="1">
                  <c:v>32</c:v>
                </c:pt>
                <c:pt idx="2">
                  <c:v>45</c:v>
                </c:pt>
                <c:pt idx="3">
                  <c:v>40</c:v>
                </c:pt>
                <c:pt idx="4">
                  <c:v>40</c:v>
                </c:pt>
                <c:pt idx="5">
                  <c:v>21</c:v>
                </c:pt>
                <c:pt idx="6">
                  <c:v>24</c:v>
                </c:pt>
                <c:pt idx="7">
                  <c:v>38</c:v>
                </c:pt>
                <c:pt idx="8">
                  <c:v>31</c:v>
                </c:pt>
                <c:pt idx="9">
                  <c:v>28</c:v>
                </c:pt>
              </c:numCache>
            </c:numRef>
          </c:xVal>
          <c:yVal>
            <c:numRef>
              <c:f>Sheet1!$F$2:$F$11</c:f>
              <c:numCache>
                <c:formatCode>General</c:formatCode>
                <c:ptCount val="10"/>
                <c:pt idx="0">
                  <c:v>33</c:v>
                </c:pt>
                <c:pt idx="1">
                  <c:v>38</c:v>
                </c:pt>
                <c:pt idx="2">
                  <c:v>39</c:v>
                </c:pt>
                <c:pt idx="3">
                  <c:v>11</c:v>
                </c:pt>
                <c:pt idx="4">
                  <c:v>15</c:v>
                </c:pt>
                <c:pt idx="5">
                  <c:v>41</c:v>
                </c:pt>
                <c:pt idx="6">
                  <c:v>34</c:v>
                </c:pt>
                <c:pt idx="7">
                  <c:v>24</c:v>
                </c:pt>
                <c:pt idx="8">
                  <c:v>27</c:v>
                </c:pt>
                <c:pt idx="9">
                  <c:v>40</c:v>
                </c:pt>
              </c:numCache>
            </c:numRef>
          </c:yVal>
        </c:ser>
        <c:axId val="109941504"/>
        <c:axId val="109943424"/>
      </c:scatterChart>
      <c:valAx>
        <c:axId val="109941504"/>
        <c:scaling>
          <c:orientation val="minMax"/>
        </c:scaling>
        <c:axPos val="b"/>
        <c:numFmt formatCode="General" sourceLinked="1"/>
        <c:majorTickMark val="none"/>
        <c:tickLblPos val="nextTo"/>
        <c:crossAx val="109943424"/>
        <c:crosses val="autoZero"/>
        <c:crossBetween val="midCat"/>
      </c:valAx>
      <c:valAx>
        <c:axId val="109943424"/>
        <c:scaling>
          <c:orientation val="minMax"/>
        </c:scaling>
        <c:axPos val="l"/>
        <c:numFmt formatCode="General" sourceLinked="1"/>
        <c:majorTickMark val="none"/>
        <c:tickLblPos val="nextTo"/>
        <c:crossAx val="109941504"/>
        <c:crosses val="autoZero"/>
        <c:crossBetween val="midCat"/>
      </c:valAx>
      <c:spPr>
        <a:solidFill>
          <a:schemeClr val="tx1"/>
        </a:solidFill>
      </c:spPr>
    </c:plotArea>
    <c:legend>
      <c:legendPos val="b"/>
    </c:legend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scatterChart>
        <c:scatterStyle val="lineMarker"/>
        <c:ser>
          <c:idx val="4"/>
          <c:order val="4"/>
          <c:tx>
            <c:strRef>
              <c:f>"cluster 1"</c:f>
            </c:strRef>
          </c:tx>
          <c:spPr>
            <a:ln w="28575">
              <a:noFill/>
            </a:ln>
          </c:spPr>
          <c:xVal>
            <c:numRef>
              <c:f>Sheet1!$A$2:$A$9</c:f>
            </c:numRef>
          </c:xVal>
          <c:yVal>
            <c:numRef>
              <c:f>Sheet1!$B$2:$B$9</c:f>
            </c:numRef>
          </c:yVal>
        </c:ser>
        <c:ser>
          <c:idx val="5"/>
          <c:order val="5"/>
          <c:tx>
            <c:strRef>
              <c:f>"cluster 2"</c:f>
            </c:strRef>
          </c:tx>
          <c:spPr>
            <a:ln w="28575">
              <a:noFill/>
            </a:ln>
          </c:spPr>
          <c:xVal>
            <c:numRef>
              <c:f>Sheet1!$C$2:$C$3</c:f>
            </c:numRef>
          </c:xVal>
          <c:yVal>
            <c:numRef>
              <c:f>Sheet1!$D$2:$D$3</c:f>
            </c:numRef>
          </c:yVal>
        </c:ser>
        <c:ser>
          <c:idx val="6"/>
          <c:order val="6"/>
          <c:tx>
            <c:strRef>
              <c:f>"test"</c:f>
            </c:strRef>
          </c:tx>
          <c:spPr>
            <a:ln w="28575">
              <a:noFill/>
            </a:ln>
          </c:spPr>
          <c:xVal>
            <c:numRef>
              <c:f>Sheet1!$G$2</c:f>
            </c:numRef>
          </c:xVal>
          <c:yVal>
            <c:numRef>
              <c:f>Sheet1!$H$2</c:f>
            </c:numRef>
          </c:yVal>
        </c:ser>
        <c:ser>
          <c:idx val="7"/>
          <c:order val="7"/>
          <c:tx>
            <c:strRef>
              <c:f>"cluster 3"</c:f>
            </c:strRef>
          </c:tx>
          <c:spPr>
            <a:ln w="28575">
              <a:noFill/>
            </a:ln>
          </c:spPr>
          <c:xVal>
            <c:numRef>
              <c:f>Sheet1!$E$2:$E$11</c:f>
            </c:numRef>
          </c:xVal>
          <c:yVal>
            <c:numRef>
              <c:f>Sheet1!$F$2:$F$11</c:f>
            </c:numRef>
          </c:yVal>
        </c:ser>
        <c:ser>
          <c:idx val="0"/>
          <c:order val="0"/>
          <c:tx>
            <c:v>cluster 1</c:v>
          </c:tx>
          <c:spPr>
            <a:ln w="28575">
              <a:noFill/>
            </a:ln>
          </c:spPr>
          <c:marker>
            <c:spPr>
              <a:solidFill>
                <a:srgbClr val="FF0000"/>
              </a:solidFill>
              <a:ln>
                <a:noFill/>
              </a:ln>
            </c:spPr>
          </c:marker>
          <c:xVal>
            <c:numRef>
              <c:f>[Book3.xlsx]Sheet1!$A$2:$A$9</c:f>
              <c:numCache>
                <c:formatCode>General</c:formatCode>
                <c:ptCount val="8"/>
                <c:pt idx="0">
                  <c:v>25</c:v>
                </c:pt>
                <c:pt idx="1">
                  <c:v>26</c:v>
                </c:pt>
              </c:numCache>
            </c:numRef>
          </c:xVal>
          <c:yVal>
            <c:numRef>
              <c:f>[Book3.xlsx]Sheet1!$B$2:$B$9</c:f>
              <c:numCache>
                <c:formatCode>General</c:formatCode>
                <c:ptCount val="8"/>
                <c:pt idx="0">
                  <c:v>4</c:v>
                </c:pt>
                <c:pt idx="1">
                  <c:v>3</c:v>
                </c:pt>
              </c:numCache>
            </c:numRef>
          </c:yVal>
        </c:ser>
        <c:ser>
          <c:idx val="1"/>
          <c:order val="1"/>
          <c:tx>
            <c:v>cluster 2</c:v>
          </c:tx>
          <c:spPr>
            <a:ln w="28575">
              <a:noFill/>
            </a:ln>
          </c:spPr>
          <c:marker>
            <c:symbol val="diamond"/>
            <c:size val="7"/>
            <c:spPr>
              <a:solidFill>
                <a:srgbClr val="00B050"/>
              </a:solidFill>
              <a:ln>
                <a:noFill/>
              </a:ln>
            </c:spPr>
          </c:marker>
          <c:xVal>
            <c:numRef>
              <c:f>[Book3.xlsx]Sheet1!$C$2:$C$3</c:f>
              <c:numCache>
                <c:formatCode>General</c:formatCode>
                <c:ptCount val="2"/>
              </c:numCache>
            </c:numRef>
          </c:xVal>
          <c:yVal>
            <c:numRef>
              <c:f>[Book3.xlsx]Sheet1!$D$2:$D$3</c:f>
              <c:numCache>
                <c:formatCode>General</c:formatCode>
                <c:ptCount val="2"/>
              </c:numCache>
            </c:numRef>
          </c:yVal>
        </c:ser>
        <c:ser>
          <c:idx val="2"/>
          <c:order val="2"/>
          <c:tx>
            <c:v>test</c:v>
          </c:tx>
          <c:spPr>
            <a:ln w="28575">
              <a:noFill/>
            </a:ln>
          </c:spPr>
          <c:marker>
            <c:symbol val="x"/>
            <c:size val="19"/>
            <c:spPr>
              <a:solidFill>
                <a:schemeClr val="accent3">
                  <a:lumMod val="75000"/>
                </a:schemeClr>
              </a:solidFill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c:spPr>
          </c:marker>
          <c:xVal>
            <c:numRef>
              <c:f>[Book3.xlsx]Sheet1!$G$2</c:f>
              <c:numCache>
                <c:formatCode>General</c:formatCode>
                <c:ptCount val="1"/>
                <c:pt idx="0">
                  <c:v>25</c:v>
                </c:pt>
              </c:numCache>
            </c:numRef>
          </c:xVal>
          <c:yVal>
            <c:numRef>
              <c:f>[Book3.xlsx]Sheet1!$H$2</c:f>
              <c:numCache>
                <c:formatCode>General</c:formatCode>
                <c:ptCount val="1"/>
                <c:pt idx="0">
                  <c:v>30</c:v>
                </c:pt>
              </c:numCache>
            </c:numRef>
          </c:yVal>
        </c:ser>
        <c:ser>
          <c:idx val="3"/>
          <c:order val="3"/>
          <c:tx>
            <c:v>cluster 3</c:v>
          </c:tx>
          <c:spPr>
            <a:ln w="28575">
              <a:noFill/>
            </a:ln>
          </c:spPr>
          <c:marker>
            <c:symbol val="diamond"/>
            <c:size val="7"/>
            <c:spPr>
              <a:solidFill>
                <a:srgbClr val="0000FF"/>
              </a:solidFill>
              <a:ln>
                <a:noFill/>
              </a:ln>
            </c:spPr>
          </c:marker>
          <c:xVal>
            <c:numRef>
              <c:f>[Book3.xlsx]Sheet1!$E$2:$E$11</c:f>
              <c:numCache>
                <c:formatCode>General</c:formatCode>
                <c:ptCount val="10"/>
                <c:pt idx="0">
                  <c:v>24</c:v>
                </c:pt>
                <c:pt idx="1">
                  <c:v>23</c:v>
                </c:pt>
                <c:pt idx="2">
                  <c:v>28</c:v>
                </c:pt>
              </c:numCache>
            </c:numRef>
          </c:xVal>
          <c:yVal>
            <c:numRef>
              <c:f>[Book3.xlsx]Sheet1!$F$2:$F$11</c:f>
              <c:numCache>
                <c:formatCode>General</c:formatCode>
                <c:ptCount val="10"/>
                <c:pt idx="0">
                  <c:v>34</c:v>
                </c:pt>
                <c:pt idx="1">
                  <c:v>33</c:v>
                </c:pt>
                <c:pt idx="2">
                  <c:v>40</c:v>
                </c:pt>
              </c:numCache>
            </c:numRef>
          </c:yVal>
        </c:ser>
        <c:axId val="111377792"/>
        <c:axId val="111388160"/>
      </c:scatterChart>
      <c:valAx>
        <c:axId val="111377792"/>
        <c:scaling>
          <c:orientation val="minMax"/>
        </c:scaling>
        <c:axPos val="b"/>
        <c:numFmt formatCode="General" sourceLinked="1"/>
        <c:majorTickMark val="none"/>
        <c:tickLblPos val="nextTo"/>
        <c:crossAx val="111388160"/>
        <c:crosses val="autoZero"/>
        <c:crossBetween val="midCat"/>
      </c:valAx>
      <c:valAx>
        <c:axId val="111388160"/>
        <c:scaling>
          <c:orientation val="minMax"/>
        </c:scaling>
        <c:axPos val="l"/>
        <c:numFmt formatCode="General" sourceLinked="1"/>
        <c:majorTickMark val="none"/>
        <c:tickLblPos val="nextTo"/>
        <c:crossAx val="111377792"/>
        <c:crosses val="autoZero"/>
        <c:crossBetween val="midCat"/>
      </c:valAx>
      <c:spPr>
        <a:solidFill>
          <a:schemeClr val="tx1"/>
        </a:solidFill>
      </c:spPr>
    </c:plotArea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scatterChart>
        <c:scatterStyle val="lineMarker"/>
        <c:ser>
          <c:idx val="2"/>
          <c:order val="3"/>
          <c:tx>
            <c:strRef>
              <c:f>"cluster 1"</c:f>
            </c:strRef>
          </c:tx>
          <c:spPr>
            <a:ln w="28575">
              <a:noFill/>
            </a:ln>
          </c:spPr>
          <c:xVal>
            <c:numRef>
              <c:f>Sheet1!$A$2:$A$9</c:f>
            </c:numRef>
          </c:xVal>
          <c:yVal>
            <c:numRef>
              <c:f>Sheet1!$B$2:$B$9</c:f>
            </c:numRef>
          </c:yVal>
        </c:ser>
        <c:ser>
          <c:idx val="4"/>
          <c:order val="4"/>
          <c:tx>
            <c:strRef>
              <c:f>"cluster 2"</c:f>
            </c:strRef>
          </c:tx>
          <c:spPr>
            <a:ln w="28575">
              <a:noFill/>
            </a:ln>
          </c:spPr>
          <c:xVal>
            <c:numRef>
              <c:f>Sheet1!$C$2:$C$3</c:f>
            </c:numRef>
          </c:xVal>
          <c:yVal>
            <c:numRef>
              <c:f>Sheet1!$D$2:$D$3</c:f>
            </c:numRef>
          </c:yVal>
        </c:ser>
        <c:ser>
          <c:idx val="5"/>
          <c:order val="5"/>
          <c:tx>
            <c:strRef>
              <c:f>"test"</c:f>
            </c:strRef>
          </c:tx>
          <c:spPr>
            <a:ln w="28575">
              <a:noFill/>
            </a:ln>
          </c:spPr>
          <c:xVal>
            <c:numRef>
              <c:f>Sheet1!$G$2</c:f>
            </c:numRef>
          </c:xVal>
          <c:yVal>
            <c:numRef>
              <c:f>Sheet1!$H$2</c:f>
            </c:numRef>
          </c:yVal>
        </c:ser>
        <c:ser>
          <c:idx val="6"/>
          <c:order val="6"/>
          <c:tx>
            <c:strRef>
              <c:f>"cluster 3"</c:f>
            </c:strRef>
          </c:tx>
          <c:spPr>
            <a:ln w="28575">
              <a:noFill/>
            </a:ln>
          </c:spPr>
          <c:xVal>
            <c:numRef>
              <c:f>Sheet1!$E$2:$E$11</c:f>
            </c:numRef>
          </c:xVal>
          <c:yVal>
            <c:numRef>
              <c:f>Sheet1!$F$2:$F$11</c:f>
            </c:numRef>
          </c:yVal>
        </c:ser>
        <c:ser>
          <c:idx val="7"/>
          <c:order val="7"/>
          <c:tx>
            <c:strRef>
              <c:f>"cluster 1"</c:f>
            </c:strRef>
          </c:tx>
          <c:spPr>
            <a:ln w="28575">
              <a:noFill/>
            </a:ln>
          </c:spPr>
          <c:xVal>
            <c:numRef>
              <c:f>[Book3.xlsx]Sheet1!$A$2:$A$9</c:f>
            </c:numRef>
          </c:xVal>
          <c:yVal>
            <c:numRef>
              <c:f>[Book3.xlsx]Sheet1!$B$2:$B$9</c:f>
            </c:numRef>
          </c:yVal>
        </c:ser>
        <c:ser>
          <c:idx val="8"/>
          <c:order val="8"/>
          <c:tx>
            <c:strRef>
              <c:f>"cluster 2"</c:f>
            </c:strRef>
          </c:tx>
          <c:spPr>
            <a:ln w="28575">
              <a:noFill/>
            </a:ln>
          </c:spPr>
          <c:xVal>
            <c:numRef>
              <c:f>[Book3.xlsx]Sheet1!$C$2:$C$3</c:f>
            </c:numRef>
          </c:xVal>
          <c:yVal>
            <c:numRef>
              <c:f>[Book3.xlsx]Sheet1!$D$2:$D$3</c:f>
            </c:numRef>
          </c:yVal>
        </c:ser>
        <c:ser>
          <c:idx val="9"/>
          <c:order val="9"/>
          <c:tx>
            <c:strRef>
              <c:f>"test"</c:f>
            </c:strRef>
          </c:tx>
          <c:spPr>
            <a:ln w="28575">
              <a:noFill/>
            </a:ln>
          </c:spPr>
          <c:xVal>
            <c:numRef>
              <c:f>[Book3.xlsx]Sheet1!$G$2</c:f>
            </c:numRef>
          </c:xVal>
          <c:yVal>
            <c:numRef>
              <c:f>[Book3.xlsx]Sheet1!$H$2</c:f>
            </c:numRef>
          </c:yVal>
        </c:ser>
        <c:ser>
          <c:idx val="10"/>
          <c:order val="10"/>
          <c:tx>
            <c:strRef>
              <c:f>"cluster 3"</c:f>
            </c:strRef>
          </c:tx>
          <c:spPr>
            <a:ln w="28575">
              <a:noFill/>
            </a:ln>
          </c:spPr>
          <c:xVal>
            <c:numRef>
              <c:f>[Book3.xlsx]Sheet1!$E$2:$E$11</c:f>
            </c:numRef>
          </c:xVal>
          <c:yVal>
            <c:numRef>
              <c:f>[Book3.xlsx]Sheet1!$F$2:$F$11</c:f>
            </c:numRef>
          </c:yVal>
        </c:ser>
        <c:ser>
          <c:idx val="0"/>
          <c:order val="0"/>
          <c:tx>
            <c:v>cluster 1</c:v>
          </c:tx>
          <c:spPr>
            <a:ln w="28575">
              <a:noFill/>
            </a:ln>
          </c:spPr>
          <c:marker>
            <c:spPr>
              <a:solidFill>
                <a:srgbClr val="FF0000"/>
              </a:solidFill>
              <a:ln>
                <a:noFill/>
              </a:ln>
            </c:spPr>
          </c:marker>
          <c:xVal>
            <c:numRef>
              <c:f>[Book3.xlsx]Sheet1!$A$2:$A$9</c:f>
              <c:numCache>
                <c:formatCode>General</c:formatCode>
                <c:ptCount val="8"/>
                <c:pt idx="0">
                  <c:v>13</c:v>
                </c:pt>
                <c:pt idx="1">
                  <c:v>7</c:v>
                </c:pt>
                <c:pt idx="2">
                  <c:v>16</c:v>
                </c:pt>
                <c:pt idx="3">
                  <c:v>10</c:v>
                </c:pt>
                <c:pt idx="4">
                  <c:v>25</c:v>
                </c:pt>
                <c:pt idx="5">
                  <c:v>6</c:v>
                </c:pt>
                <c:pt idx="6">
                  <c:v>26</c:v>
                </c:pt>
                <c:pt idx="7">
                  <c:v>4</c:v>
                </c:pt>
              </c:numCache>
            </c:numRef>
          </c:xVal>
          <c:yVal>
            <c:numRef>
              <c:f>[Book3.xlsx]Sheet1!$B$2:$B$9</c:f>
              <c:numCache>
                <c:formatCode>General</c:formatCode>
                <c:ptCount val="8"/>
                <c:pt idx="0">
                  <c:v>15</c:v>
                </c:pt>
                <c:pt idx="1">
                  <c:v>8</c:v>
                </c:pt>
                <c:pt idx="2">
                  <c:v>4</c:v>
                </c:pt>
                <c:pt idx="3">
                  <c:v>7</c:v>
                </c:pt>
                <c:pt idx="4">
                  <c:v>4</c:v>
                </c:pt>
                <c:pt idx="5">
                  <c:v>20</c:v>
                </c:pt>
                <c:pt idx="6">
                  <c:v>3</c:v>
                </c:pt>
                <c:pt idx="7">
                  <c:v>26</c:v>
                </c:pt>
              </c:numCache>
            </c:numRef>
          </c:yVal>
        </c:ser>
        <c:ser>
          <c:idx val="1"/>
          <c:order val="1"/>
          <c:tx>
            <c:v>cluster 2</c:v>
          </c:tx>
          <c:spPr>
            <a:ln w="28575">
              <a:noFill/>
            </a:ln>
          </c:spPr>
          <c:marker>
            <c:symbol val="diamond"/>
            <c:size val="7"/>
            <c:spPr>
              <a:solidFill>
                <a:srgbClr val="00B050"/>
              </a:solidFill>
              <a:ln>
                <a:noFill/>
              </a:ln>
            </c:spPr>
          </c:marker>
          <c:xVal>
            <c:numRef>
              <c:f>[Book3.xlsx]Sheet1!$C$2:$C$3</c:f>
              <c:numCache>
                <c:formatCode>General</c:formatCode>
                <c:ptCount val="2"/>
                <c:pt idx="0">
                  <c:v>7</c:v>
                </c:pt>
                <c:pt idx="1">
                  <c:v>39</c:v>
                </c:pt>
              </c:numCache>
            </c:numRef>
          </c:xVal>
          <c:yVal>
            <c:numRef>
              <c:f>[Book3.xlsx]Sheet1!$D$2:$D$3</c:f>
              <c:numCache>
                <c:formatCode>General</c:formatCode>
                <c:ptCount val="2"/>
                <c:pt idx="0">
                  <c:v>29</c:v>
                </c:pt>
                <c:pt idx="1">
                  <c:v>5</c:v>
                </c:pt>
              </c:numCache>
            </c:numRef>
          </c:yVal>
        </c:ser>
        <c:ser>
          <c:idx val="3"/>
          <c:order val="2"/>
          <c:tx>
            <c:v>cluster 3</c:v>
          </c:tx>
          <c:spPr>
            <a:ln w="28575">
              <a:noFill/>
            </a:ln>
          </c:spPr>
          <c:marker>
            <c:symbol val="diamond"/>
            <c:size val="7"/>
            <c:spPr>
              <a:solidFill>
                <a:srgbClr val="0000FF"/>
              </a:solidFill>
              <a:ln>
                <a:noFill/>
              </a:ln>
            </c:spPr>
          </c:marker>
          <c:dPt>
            <c:idx val="10"/>
            <c:marker>
              <c:symbol val="triangle"/>
              <c:size val="7"/>
            </c:marker>
          </c:dPt>
          <c:xVal>
            <c:numRef>
              <c:f>[Book3.xlsx]Sheet1!$E$2:$E$12</c:f>
              <c:numCache>
                <c:formatCode>General</c:formatCode>
                <c:ptCount val="11"/>
                <c:pt idx="0">
                  <c:v>23</c:v>
                </c:pt>
                <c:pt idx="1">
                  <c:v>32</c:v>
                </c:pt>
                <c:pt idx="2">
                  <c:v>45</c:v>
                </c:pt>
                <c:pt idx="3">
                  <c:v>40</c:v>
                </c:pt>
                <c:pt idx="4">
                  <c:v>40</c:v>
                </c:pt>
                <c:pt idx="5">
                  <c:v>21</c:v>
                </c:pt>
                <c:pt idx="6">
                  <c:v>24</c:v>
                </c:pt>
                <c:pt idx="7">
                  <c:v>38</c:v>
                </c:pt>
                <c:pt idx="8">
                  <c:v>31</c:v>
                </c:pt>
                <c:pt idx="9">
                  <c:v>28</c:v>
                </c:pt>
                <c:pt idx="10">
                  <c:v>25</c:v>
                </c:pt>
              </c:numCache>
            </c:numRef>
          </c:xVal>
          <c:yVal>
            <c:numRef>
              <c:f>[Book3.xlsx]Sheet1!$F$2:$F$12</c:f>
              <c:numCache>
                <c:formatCode>General</c:formatCode>
                <c:ptCount val="11"/>
                <c:pt idx="0">
                  <c:v>33</c:v>
                </c:pt>
                <c:pt idx="1">
                  <c:v>38</c:v>
                </c:pt>
                <c:pt idx="2">
                  <c:v>39</c:v>
                </c:pt>
                <c:pt idx="3">
                  <c:v>11</c:v>
                </c:pt>
                <c:pt idx="4">
                  <c:v>15</c:v>
                </c:pt>
                <c:pt idx="5">
                  <c:v>41</c:v>
                </c:pt>
                <c:pt idx="6">
                  <c:v>34</c:v>
                </c:pt>
                <c:pt idx="7">
                  <c:v>24</c:v>
                </c:pt>
                <c:pt idx="8">
                  <c:v>27</c:v>
                </c:pt>
                <c:pt idx="9">
                  <c:v>40</c:v>
                </c:pt>
                <c:pt idx="10">
                  <c:v>30</c:v>
                </c:pt>
              </c:numCache>
            </c:numRef>
          </c:yVal>
        </c:ser>
        <c:axId val="111849856"/>
        <c:axId val="111851776"/>
      </c:scatterChart>
      <c:valAx>
        <c:axId val="111849856"/>
        <c:scaling>
          <c:orientation val="minMax"/>
        </c:scaling>
        <c:axPos val="b"/>
        <c:numFmt formatCode="General" sourceLinked="1"/>
        <c:majorTickMark val="none"/>
        <c:tickLblPos val="nextTo"/>
        <c:crossAx val="111851776"/>
        <c:crosses val="autoZero"/>
        <c:crossBetween val="midCat"/>
      </c:valAx>
      <c:valAx>
        <c:axId val="111851776"/>
        <c:scaling>
          <c:orientation val="minMax"/>
        </c:scaling>
        <c:axPos val="l"/>
        <c:numFmt formatCode="General" sourceLinked="1"/>
        <c:majorTickMark val="none"/>
        <c:tickLblPos val="nextTo"/>
        <c:crossAx val="111849856"/>
        <c:crosses val="autoZero"/>
        <c:crossBetween val="midCat"/>
      </c:valAx>
      <c:spPr>
        <a:solidFill>
          <a:schemeClr val="tx1"/>
        </a:solidFill>
      </c:spPr>
    </c:plotArea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B6BD860-2B4B-4939-BE3B-CC4193307751}" type="datetimeFigureOut">
              <a:rPr lang="en-US" smtClean="0"/>
              <a:pPr/>
              <a:t>8/7/2021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5ABBDC3-ABEB-4B18-9589-540837F0D6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6BD860-2B4B-4939-BE3B-CC4193307751}" type="datetimeFigureOut">
              <a:rPr lang="en-US" smtClean="0"/>
              <a:pPr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ABBDC3-ABEB-4B18-9589-540837F0D6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6BD860-2B4B-4939-BE3B-CC4193307751}" type="datetimeFigureOut">
              <a:rPr lang="en-US" smtClean="0"/>
              <a:pPr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ABBDC3-ABEB-4B18-9589-540837F0D6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6BD860-2B4B-4939-BE3B-CC4193307751}" type="datetimeFigureOut">
              <a:rPr lang="en-US" smtClean="0"/>
              <a:pPr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ABBDC3-ABEB-4B18-9589-540837F0D6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6BD860-2B4B-4939-BE3B-CC4193307751}" type="datetimeFigureOut">
              <a:rPr lang="en-US" smtClean="0"/>
              <a:pPr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ABBDC3-ABEB-4B18-9589-540837F0D6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6BD860-2B4B-4939-BE3B-CC4193307751}" type="datetimeFigureOut">
              <a:rPr lang="en-US" smtClean="0"/>
              <a:pPr/>
              <a:t>8/7/2021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ABBDC3-ABEB-4B18-9589-540837F0D6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6BD860-2B4B-4939-BE3B-CC4193307751}" type="datetimeFigureOut">
              <a:rPr lang="en-US" smtClean="0"/>
              <a:pPr/>
              <a:t>8/7/2021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ABBDC3-ABEB-4B18-9589-540837F0D6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6BD860-2B4B-4939-BE3B-CC4193307751}" type="datetimeFigureOut">
              <a:rPr lang="en-US" smtClean="0"/>
              <a:pPr/>
              <a:t>8/7/2021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ABBDC3-ABEB-4B18-9589-540837F0D6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6BD860-2B4B-4939-BE3B-CC4193307751}" type="datetimeFigureOut">
              <a:rPr lang="en-US" smtClean="0"/>
              <a:pPr/>
              <a:t>8/7/2021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ABBDC3-ABEB-4B18-9589-540837F0D6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B6BD860-2B4B-4939-BE3B-CC4193307751}" type="datetimeFigureOut">
              <a:rPr lang="en-US" smtClean="0"/>
              <a:pPr/>
              <a:t>8/7/2021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ABBDC3-ABEB-4B18-9589-540837F0D6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B6BD860-2B4B-4939-BE3B-CC4193307751}" type="datetimeFigureOut">
              <a:rPr lang="en-US" smtClean="0"/>
              <a:pPr/>
              <a:t>8/7/2021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5ABBDC3-ABEB-4B18-9589-540837F0D6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B6BD860-2B4B-4939-BE3B-CC4193307751}" type="datetimeFigureOut">
              <a:rPr lang="en-US" smtClean="0"/>
              <a:pPr/>
              <a:t>8/7/2021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5ABBDC3-ABEB-4B18-9589-540837F0D66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scienceplus.com/k-means-clustering/" TargetMode="External"/><Relationship Id="rId7" Type="http://schemas.openxmlformats.org/officeDocument/2006/relationships/hyperlink" Target="https://w.saedsayad.com/clustering_kmeans.htm" TargetMode="External"/><Relationship Id="rId2" Type="http://schemas.openxmlformats.org/officeDocument/2006/relationships/hyperlink" Target="http://abhijitanaldas.com/ml/kmeans-vs-knn-in-machine-learning.html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tutorialspoint.com/" TargetMode="External"/><Relationship Id="rId5" Type="http://schemas.openxmlformats.org/officeDocument/2006/relationships/hyperlink" Target="https://geeksforgeeks.com/" TargetMode="External"/><Relationship Id="rId4" Type="http://schemas.openxmlformats.org/officeDocument/2006/relationships/hyperlink" Target="https://amete.github.io/DataSciencePortfolio/Udemy/Python-DS-and-ML-Bootcamp/K_Means_Clustering_Project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57364"/>
            <a:ext cx="9144000" cy="2928958"/>
          </a:xfrm>
        </p:spPr>
        <p:txBody>
          <a:bodyPr>
            <a:noAutofit/>
          </a:bodyPr>
          <a:lstStyle/>
          <a:p>
            <a:pPr algn="ctr"/>
            <a:r>
              <a:rPr lang="en-US" sz="4400" dirty="0" smtClean="0">
                <a:latin typeface="Baskerville Old Face" pitchFamily="18" charset="0"/>
              </a:rPr>
              <a:t>Working and Comparison between </a:t>
            </a:r>
            <a:br>
              <a:rPr lang="en-US" sz="4400" dirty="0" smtClean="0">
                <a:latin typeface="Baskerville Old Face" pitchFamily="18" charset="0"/>
              </a:rPr>
            </a:br>
            <a:r>
              <a:rPr lang="en-US" sz="4400" dirty="0" smtClean="0">
                <a:solidFill>
                  <a:srgbClr val="FFFF00"/>
                </a:solidFill>
                <a:latin typeface="Baskerville Old Face" pitchFamily="18" charset="0"/>
              </a:rPr>
              <a:t>K-Means Clustering </a:t>
            </a:r>
            <a:br>
              <a:rPr lang="en-US" sz="4400" dirty="0" smtClean="0">
                <a:solidFill>
                  <a:srgbClr val="FFFF00"/>
                </a:solidFill>
                <a:latin typeface="Baskerville Old Face" pitchFamily="18" charset="0"/>
              </a:rPr>
            </a:br>
            <a:r>
              <a:rPr lang="en-US" sz="4400" dirty="0" smtClean="0">
                <a:latin typeface="Baskerville Old Face" pitchFamily="18" charset="0"/>
              </a:rPr>
              <a:t>and </a:t>
            </a:r>
            <a:br>
              <a:rPr lang="en-US" sz="4400" dirty="0" smtClean="0">
                <a:latin typeface="Baskerville Old Face" pitchFamily="18" charset="0"/>
              </a:rPr>
            </a:br>
            <a:r>
              <a:rPr lang="en-US" sz="4400" dirty="0" smtClean="0">
                <a:solidFill>
                  <a:srgbClr val="FFFF00"/>
                </a:solidFill>
                <a:latin typeface="Baskerville Old Face" pitchFamily="18" charset="0"/>
              </a:rPr>
              <a:t>K-Nearest Neighbor</a:t>
            </a:r>
            <a:endParaRPr lang="en-US" sz="4400" dirty="0">
              <a:solidFill>
                <a:srgbClr val="FFFF00"/>
              </a:solidFill>
              <a:latin typeface="Baskerville Old Face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68478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rgbClr val="FFFF00"/>
                </a:solidFill>
                <a:latin typeface="Baskerville Old Face" pitchFamily="18" charset="0"/>
              </a:rPr>
              <a:t>K-Means Clustering</a:t>
            </a:r>
            <a:br>
              <a:rPr lang="en-US" sz="5400" dirty="0" smtClean="0">
                <a:solidFill>
                  <a:srgbClr val="FFFF00"/>
                </a:solidFill>
                <a:latin typeface="Baskerville Old Face" pitchFamily="18" charset="0"/>
              </a:rPr>
            </a:br>
            <a:r>
              <a:rPr lang="en-US" sz="3600" dirty="0" smtClean="0">
                <a:solidFill>
                  <a:schemeClr val="tx1"/>
                </a:solidFill>
                <a:latin typeface="Baskerville Old Face" pitchFamily="18" charset="0"/>
              </a:rPr>
              <a:t>(Working Structure)</a:t>
            </a:r>
            <a:endParaRPr lang="en-US" sz="3600" dirty="0">
              <a:solidFill>
                <a:schemeClr val="tx1"/>
              </a:solidFill>
              <a:latin typeface="Baskerville Old Face" pitchFamily="18" charset="0"/>
            </a:endParaRPr>
          </a:p>
        </p:txBody>
      </p:sp>
      <p:pic>
        <p:nvPicPr>
          <p:cNvPr id="8" name="Picture 7" descr="KMeans_functionality.png"/>
          <p:cNvPicPr>
            <a:picLocks noChangeAspect="1"/>
          </p:cNvPicPr>
          <p:nvPr/>
        </p:nvPicPr>
        <p:blipFill>
          <a:blip r:embed="rId2"/>
          <a:srcRect l="3125" t="10101" r="3906" b="4896"/>
          <a:stretch>
            <a:fillRect/>
          </a:stretch>
        </p:blipFill>
        <p:spPr>
          <a:xfrm>
            <a:off x="321439" y="2357430"/>
            <a:ext cx="8501122" cy="3500462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25602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rgbClr val="FFFF00"/>
                </a:solidFill>
                <a:latin typeface="Baskerville Old Face" pitchFamily="18" charset="0"/>
              </a:rPr>
              <a:t>K-Means Clustering</a:t>
            </a:r>
            <a:br>
              <a:rPr lang="en-US" sz="5400" dirty="0" smtClean="0">
                <a:solidFill>
                  <a:srgbClr val="FFFF00"/>
                </a:solidFill>
                <a:latin typeface="Baskerville Old Face" pitchFamily="18" charset="0"/>
              </a:rPr>
            </a:br>
            <a:r>
              <a:rPr lang="en-US" sz="3600" dirty="0" smtClean="0">
                <a:solidFill>
                  <a:schemeClr val="tx1"/>
                </a:solidFill>
                <a:latin typeface="Baskerville Old Face" pitchFamily="18" charset="0"/>
              </a:rPr>
              <a:t>(Advantage)</a:t>
            </a:r>
            <a:endParaRPr lang="en-US" sz="3600" dirty="0">
              <a:solidFill>
                <a:srgbClr val="FFFF00"/>
              </a:solidFill>
              <a:latin typeface="Baskerville Old Face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2860" y="1785926"/>
            <a:ext cx="88582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000" dirty="0">
                <a:latin typeface="Lucida Bright" pitchFamily="18" charset="0"/>
              </a:rPr>
              <a:t> </a:t>
            </a:r>
            <a:r>
              <a:rPr lang="en-US" sz="3000" dirty="0" smtClean="0">
                <a:latin typeface="Lucida Bright" pitchFamily="18" charset="0"/>
              </a:rPr>
              <a:t>Ability  of working with big datasets.</a:t>
            </a:r>
          </a:p>
          <a:p>
            <a:pPr>
              <a:buFont typeface="Arial" pitchFamily="34" charset="0"/>
              <a:buChar char="•"/>
            </a:pPr>
            <a:endParaRPr lang="en-US" sz="3000" dirty="0">
              <a:latin typeface="Lucida Bright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3000" dirty="0" smtClean="0">
                <a:latin typeface="Lucida Bright" pitchFamily="18" charset="0"/>
              </a:rPr>
              <a:t> Simple yet efficient working structure.</a:t>
            </a:r>
          </a:p>
          <a:p>
            <a:pPr>
              <a:buFont typeface="Arial" pitchFamily="34" charset="0"/>
              <a:buChar char="•"/>
            </a:pPr>
            <a:endParaRPr lang="en-US" sz="3000" dirty="0">
              <a:latin typeface="Lucida Bright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3000" dirty="0" smtClean="0">
                <a:latin typeface="Lucida Bright" pitchFamily="18" charset="0"/>
              </a:rPr>
              <a:t> Easy to implement using various libraries.</a:t>
            </a:r>
          </a:p>
          <a:p>
            <a:pPr>
              <a:buFont typeface="Arial" pitchFamily="34" charset="0"/>
              <a:buChar char="•"/>
            </a:pPr>
            <a:endParaRPr lang="en-US" sz="3000" dirty="0">
              <a:latin typeface="Lucida Bright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3000" dirty="0" smtClean="0">
                <a:latin typeface="Lucida Bright" pitchFamily="18" charset="0"/>
              </a:rPr>
              <a:t> Able to make clusters of different shapes</a:t>
            </a:r>
          </a:p>
          <a:p>
            <a:r>
              <a:rPr lang="en-US" sz="3000" dirty="0">
                <a:latin typeface="Lucida Bright" pitchFamily="18" charset="0"/>
              </a:rPr>
              <a:t> </a:t>
            </a:r>
            <a:r>
              <a:rPr lang="en-US" sz="3000" dirty="0" smtClean="0">
                <a:latin typeface="Lucida Bright" pitchFamily="18" charset="0"/>
              </a:rPr>
              <a:t> and width on the basis of the dataset and the </a:t>
            </a:r>
          </a:p>
          <a:p>
            <a:r>
              <a:rPr lang="en-US" sz="3000" dirty="0" smtClean="0">
                <a:latin typeface="Lucida Bright" pitchFamily="18" charset="0"/>
              </a:rPr>
              <a:t>  </a:t>
            </a:r>
            <a:r>
              <a:rPr lang="en-US" sz="3000" dirty="0" smtClean="0">
                <a:latin typeface="Lucida Calligraphy" pitchFamily="66" charset="0"/>
              </a:rPr>
              <a:t>k</a:t>
            </a:r>
            <a:r>
              <a:rPr lang="en-US" sz="3000" dirty="0" smtClean="0">
                <a:latin typeface="Lucida Bright" pitchFamily="18" charset="0"/>
              </a:rPr>
              <a:t> value. </a:t>
            </a:r>
            <a:endParaRPr lang="en-US" sz="3000" dirty="0">
              <a:latin typeface="Lucida Bright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25602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rgbClr val="FFFF00"/>
                </a:solidFill>
                <a:latin typeface="Baskerville Old Face" pitchFamily="18" charset="0"/>
              </a:rPr>
              <a:t>K-Means Clustering</a:t>
            </a:r>
            <a:br>
              <a:rPr lang="en-US" sz="5400" dirty="0" smtClean="0">
                <a:solidFill>
                  <a:srgbClr val="FFFF00"/>
                </a:solidFill>
                <a:latin typeface="Baskerville Old Face" pitchFamily="18" charset="0"/>
              </a:rPr>
            </a:br>
            <a:r>
              <a:rPr lang="en-US" sz="3600" dirty="0" smtClean="0">
                <a:solidFill>
                  <a:schemeClr val="tx1"/>
                </a:solidFill>
                <a:latin typeface="Baskerville Old Face" pitchFamily="18" charset="0"/>
              </a:rPr>
              <a:t>(Disadvantage)</a:t>
            </a:r>
            <a:endParaRPr lang="en-US" sz="3600" dirty="0">
              <a:solidFill>
                <a:srgbClr val="FFFF00"/>
              </a:solidFill>
              <a:latin typeface="Baskerville Old Face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2860" y="2319591"/>
            <a:ext cx="885828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000" dirty="0">
                <a:latin typeface="Lucida Bright" pitchFamily="18" charset="0"/>
              </a:rPr>
              <a:t> </a:t>
            </a:r>
            <a:r>
              <a:rPr lang="en-US" sz="3000" dirty="0" smtClean="0">
                <a:latin typeface="Lucida Bright" pitchFamily="18" charset="0"/>
              </a:rPr>
              <a:t>Manual input of </a:t>
            </a:r>
            <a:r>
              <a:rPr lang="en-US" sz="3000" dirty="0" smtClean="0">
                <a:latin typeface="Lucida Calligraphy" pitchFamily="66" charset="0"/>
              </a:rPr>
              <a:t>k </a:t>
            </a:r>
            <a:r>
              <a:rPr lang="en-US" sz="3000" dirty="0" smtClean="0">
                <a:latin typeface="Lucida Bright" pitchFamily="18" charset="0"/>
              </a:rPr>
              <a:t>makes it partially</a:t>
            </a:r>
          </a:p>
          <a:p>
            <a:r>
              <a:rPr lang="en-US" sz="3000" dirty="0">
                <a:latin typeface="Lucida Bright" pitchFamily="18" charset="0"/>
              </a:rPr>
              <a:t> </a:t>
            </a:r>
            <a:r>
              <a:rPr lang="en-US" sz="3000" dirty="0" smtClean="0">
                <a:latin typeface="Lucida Bright" pitchFamily="18" charset="0"/>
              </a:rPr>
              <a:t> automated.</a:t>
            </a:r>
          </a:p>
          <a:p>
            <a:pPr>
              <a:buFont typeface="Arial" pitchFamily="34" charset="0"/>
              <a:buChar char="•"/>
            </a:pPr>
            <a:endParaRPr lang="en-US" sz="3000" dirty="0">
              <a:latin typeface="Lucida Bright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3000" dirty="0">
                <a:latin typeface="Lucida Bright" pitchFamily="18" charset="0"/>
              </a:rPr>
              <a:t> </a:t>
            </a:r>
            <a:r>
              <a:rPr lang="en-US" sz="3000" dirty="0" smtClean="0">
                <a:latin typeface="Lucida Bright" pitchFamily="18" charset="0"/>
              </a:rPr>
              <a:t>Efficiency depends upon </a:t>
            </a:r>
            <a:r>
              <a:rPr lang="en-US" sz="3000" dirty="0" smtClean="0">
                <a:latin typeface="Lucida Calligraphy" pitchFamily="66" charset="0"/>
              </a:rPr>
              <a:t>k </a:t>
            </a:r>
            <a:r>
              <a:rPr lang="en-US" sz="3000" dirty="0" smtClean="0">
                <a:latin typeface="Lucida Bright" pitchFamily="18" charset="0"/>
              </a:rPr>
              <a:t>value.</a:t>
            </a:r>
          </a:p>
          <a:p>
            <a:pPr>
              <a:buFont typeface="Arial" pitchFamily="34" charset="0"/>
              <a:buChar char="•"/>
            </a:pPr>
            <a:endParaRPr lang="en-US" sz="3000" dirty="0">
              <a:latin typeface="Lucida Bright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3000" dirty="0" smtClean="0">
                <a:latin typeface="Lucida Bright" pitchFamily="18" charset="0"/>
              </a:rPr>
              <a:t> Lacks efficiency for clusters with different </a:t>
            </a:r>
          </a:p>
          <a:p>
            <a:r>
              <a:rPr lang="en-US" sz="3000" dirty="0">
                <a:latin typeface="Lucida Bright" pitchFamily="18" charset="0"/>
              </a:rPr>
              <a:t> </a:t>
            </a:r>
            <a:r>
              <a:rPr lang="en-US" sz="3000" dirty="0" smtClean="0">
                <a:latin typeface="Lucida Bright" pitchFamily="18" charset="0"/>
              </a:rPr>
              <a:t> width.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25602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rgbClr val="FFFF00"/>
                </a:solidFill>
                <a:latin typeface="Baskerville Old Face" pitchFamily="18" charset="0"/>
              </a:rPr>
              <a:t>K-Nearest Neighbor</a:t>
            </a:r>
            <a:br>
              <a:rPr lang="en-US" sz="5400" dirty="0" smtClean="0">
                <a:solidFill>
                  <a:srgbClr val="FFFF00"/>
                </a:solidFill>
                <a:latin typeface="Baskerville Old Face" pitchFamily="18" charset="0"/>
              </a:rPr>
            </a:br>
            <a:r>
              <a:rPr lang="en-US" sz="3600" dirty="0" smtClean="0">
                <a:solidFill>
                  <a:schemeClr val="tx1"/>
                </a:solidFill>
                <a:latin typeface="Baskerville Old Face" pitchFamily="18" charset="0"/>
              </a:rPr>
              <a:t>(Overview)</a:t>
            </a:r>
            <a:endParaRPr lang="en-US" sz="3600" dirty="0">
              <a:solidFill>
                <a:srgbClr val="FFFF00"/>
              </a:solidFill>
              <a:latin typeface="Baskerville Old Face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0067" y="2090172"/>
            <a:ext cx="764386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Lucida Bright" pitchFamily="18" charset="0"/>
              </a:rPr>
              <a:t>This is a classification algorithm which classifies a certain test data into a class depending upon a clustered reference data. This algorithm checks which class has the maximum no. of nearest neighbors of the test data. Here </a:t>
            </a:r>
            <a:r>
              <a:rPr lang="en-US" sz="3200" dirty="0" smtClean="0">
                <a:latin typeface="Lucida Calligraphy" pitchFamily="66" charset="0"/>
              </a:rPr>
              <a:t>k</a:t>
            </a:r>
            <a:r>
              <a:rPr lang="en-US" sz="3200" dirty="0" smtClean="0">
                <a:latin typeface="Lucida Bright" pitchFamily="18" charset="0"/>
              </a:rPr>
              <a:t> means the no. of neighbors to be found.</a:t>
            </a:r>
            <a:endParaRPr lang="en-US" sz="3200" dirty="0">
              <a:latin typeface="Lucida Bright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25602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rgbClr val="FFFF00"/>
                </a:solidFill>
                <a:latin typeface="Baskerville Old Face" pitchFamily="18" charset="0"/>
              </a:rPr>
              <a:t>K-Nearest Neighbor</a:t>
            </a:r>
            <a:br>
              <a:rPr lang="en-US" sz="5400" dirty="0" smtClean="0">
                <a:solidFill>
                  <a:srgbClr val="FFFF00"/>
                </a:solidFill>
                <a:latin typeface="Baskerville Old Face" pitchFamily="18" charset="0"/>
              </a:rPr>
            </a:br>
            <a:r>
              <a:rPr lang="en-US" sz="3600" dirty="0" smtClean="0">
                <a:solidFill>
                  <a:schemeClr val="tx1"/>
                </a:solidFill>
                <a:latin typeface="Baskerville Old Face" pitchFamily="18" charset="0"/>
              </a:rPr>
              <a:t>(Functionality)</a:t>
            </a:r>
            <a:endParaRPr lang="en-US" sz="3600" dirty="0">
              <a:solidFill>
                <a:srgbClr val="FFFF00"/>
              </a:solidFill>
              <a:latin typeface="Baskerville Old Face" pitchFamily="18" charset="0"/>
            </a:endParaRPr>
          </a:p>
        </p:txBody>
      </p:sp>
      <p:pic>
        <p:nvPicPr>
          <p:cNvPr id="6" name="Picture 5" descr="KNN_functionality.png"/>
          <p:cNvPicPr>
            <a:picLocks noChangeAspect="1"/>
          </p:cNvPicPr>
          <p:nvPr/>
        </p:nvPicPr>
        <p:blipFill>
          <a:blip r:embed="rId2" cstate="print"/>
          <a:srcRect l="5462"/>
          <a:stretch>
            <a:fillRect/>
          </a:stretch>
        </p:blipFill>
        <p:spPr>
          <a:xfrm>
            <a:off x="401672" y="2321656"/>
            <a:ext cx="8340657" cy="375055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25602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rgbClr val="FFFF00"/>
                </a:solidFill>
                <a:latin typeface="Baskerville Old Face" pitchFamily="18" charset="0"/>
              </a:rPr>
              <a:t>K-Nearest Neighbor</a:t>
            </a:r>
            <a:br>
              <a:rPr lang="en-US" sz="5400" dirty="0" smtClean="0">
                <a:solidFill>
                  <a:srgbClr val="FFFF00"/>
                </a:solidFill>
                <a:latin typeface="Baskerville Old Face" pitchFamily="18" charset="0"/>
              </a:rPr>
            </a:br>
            <a:r>
              <a:rPr lang="en-US" sz="3600" dirty="0" smtClean="0">
                <a:solidFill>
                  <a:schemeClr val="tx1"/>
                </a:solidFill>
                <a:latin typeface="Baskerville Old Face" pitchFamily="18" charset="0"/>
              </a:rPr>
              <a:t>(Working Structure)</a:t>
            </a:r>
            <a:endParaRPr lang="en-US" sz="3600" dirty="0">
              <a:solidFill>
                <a:srgbClr val="FFFF00"/>
              </a:solidFill>
              <a:latin typeface="Baskerville Old Face" pitchFamily="18" charset="0"/>
            </a:endParaRPr>
          </a:p>
        </p:txBody>
      </p:sp>
      <p:pic>
        <p:nvPicPr>
          <p:cNvPr id="3" name="Picture 2" descr="KNN_working_structure.png"/>
          <p:cNvPicPr>
            <a:picLocks noChangeAspect="1"/>
          </p:cNvPicPr>
          <p:nvPr/>
        </p:nvPicPr>
        <p:blipFill>
          <a:blip r:embed="rId2" cstate="print"/>
          <a:srcRect l="4237"/>
          <a:stretch>
            <a:fillRect/>
          </a:stretch>
        </p:blipFill>
        <p:spPr>
          <a:xfrm>
            <a:off x="317563" y="2214554"/>
            <a:ext cx="8508875" cy="3777252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25602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rgbClr val="FFFF00"/>
                </a:solidFill>
                <a:latin typeface="Baskerville Old Face" pitchFamily="18" charset="0"/>
              </a:rPr>
              <a:t>K-Nearest Neighbor</a:t>
            </a:r>
            <a:br>
              <a:rPr lang="en-US" sz="5400" dirty="0" smtClean="0">
                <a:solidFill>
                  <a:srgbClr val="FFFF00"/>
                </a:solidFill>
                <a:latin typeface="Baskerville Old Face" pitchFamily="18" charset="0"/>
              </a:rPr>
            </a:br>
            <a:r>
              <a:rPr lang="en-US" sz="3600" dirty="0" smtClean="0">
                <a:solidFill>
                  <a:schemeClr val="tx1"/>
                </a:solidFill>
                <a:latin typeface="Baskerville Old Face" pitchFamily="18" charset="0"/>
              </a:rPr>
              <a:t>(Working Structure)</a:t>
            </a:r>
            <a:endParaRPr lang="en-US" sz="3600" dirty="0">
              <a:solidFill>
                <a:srgbClr val="FFFF00"/>
              </a:solidFill>
              <a:latin typeface="Baskerville Old Face" pitchFamily="18" charset="0"/>
            </a:endParaRPr>
          </a:p>
        </p:txBody>
      </p:sp>
      <p:pic>
        <p:nvPicPr>
          <p:cNvPr id="4" name="Picture 3" descr="KNNfinal.png"/>
          <p:cNvPicPr>
            <a:picLocks noChangeAspect="1"/>
          </p:cNvPicPr>
          <p:nvPr/>
        </p:nvPicPr>
        <p:blipFill>
          <a:blip r:embed="rId2" cstate="print"/>
          <a:srcRect l="6250"/>
          <a:stretch>
            <a:fillRect/>
          </a:stretch>
        </p:blipFill>
        <p:spPr>
          <a:xfrm>
            <a:off x="285736" y="2185002"/>
            <a:ext cx="8572528" cy="3887204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25602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rgbClr val="FFFF00"/>
                </a:solidFill>
                <a:latin typeface="Baskerville Old Face" pitchFamily="18" charset="0"/>
              </a:rPr>
              <a:t>K-Nearest Neighbor</a:t>
            </a:r>
            <a:br>
              <a:rPr lang="en-US" sz="5400" dirty="0" smtClean="0">
                <a:solidFill>
                  <a:srgbClr val="FFFF00"/>
                </a:solidFill>
                <a:latin typeface="Baskerville Old Face" pitchFamily="18" charset="0"/>
              </a:rPr>
            </a:br>
            <a:r>
              <a:rPr lang="en-US" sz="3600" dirty="0" smtClean="0">
                <a:solidFill>
                  <a:schemeClr val="tx1"/>
                </a:solidFill>
                <a:latin typeface="Baskerville Old Face" pitchFamily="18" charset="0"/>
              </a:rPr>
              <a:t>(Advantage)</a:t>
            </a:r>
            <a:endParaRPr lang="en-US" sz="3600" dirty="0">
              <a:solidFill>
                <a:srgbClr val="FFFF00"/>
              </a:solidFill>
              <a:latin typeface="Baskerville Old Face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2860" y="2000802"/>
            <a:ext cx="8858280" cy="3467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3000" dirty="0">
                <a:latin typeface="Lucida Bright" pitchFamily="18" charset="0"/>
              </a:rPr>
              <a:t> </a:t>
            </a:r>
            <a:r>
              <a:rPr lang="en-US" sz="3000" dirty="0" smtClean="0">
                <a:latin typeface="Lucida Bright" pitchFamily="18" charset="0"/>
              </a:rPr>
              <a:t>Faster execution.</a:t>
            </a:r>
            <a:endParaRPr lang="en-US" sz="3000" dirty="0">
              <a:latin typeface="Lucida Bright" pitchFamily="18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3000" dirty="0" smtClean="0">
                <a:latin typeface="Lucida Bright" pitchFamily="18" charset="0"/>
              </a:rPr>
              <a:t> Simple yet efficient working structure.</a:t>
            </a:r>
            <a:endParaRPr lang="en-US" sz="3000" dirty="0">
              <a:latin typeface="Lucida Bright" pitchFamily="18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3000" dirty="0" smtClean="0">
                <a:latin typeface="Lucida Bright" pitchFamily="18" charset="0"/>
              </a:rPr>
              <a:t> Easy to implement using various libraries.</a:t>
            </a:r>
            <a:endParaRPr lang="en-US" sz="3000" dirty="0">
              <a:latin typeface="Lucida Bright" pitchFamily="18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3000" dirty="0" smtClean="0">
                <a:latin typeface="Lucida Bright" pitchFamily="18" charset="0"/>
              </a:rPr>
              <a:t> Applicable for regression &amp; classification.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3000" dirty="0" smtClean="0">
                <a:latin typeface="Lucida Bright" pitchFamily="18" charset="0"/>
              </a:rPr>
              <a:t> Highly accurate for classification.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25602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rgbClr val="FFFF00"/>
                </a:solidFill>
                <a:latin typeface="Baskerville Old Face" pitchFamily="18" charset="0"/>
              </a:rPr>
              <a:t>K-Nearest Neighbor</a:t>
            </a:r>
            <a:br>
              <a:rPr lang="en-US" sz="5400" dirty="0" smtClean="0">
                <a:solidFill>
                  <a:srgbClr val="FFFF00"/>
                </a:solidFill>
                <a:latin typeface="Baskerville Old Face" pitchFamily="18" charset="0"/>
              </a:rPr>
            </a:br>
            <a:r>
              <a:rPr lang="en-US" sz="3600" dirty="0" smtClean="0">
                <a:solidFill>
                  <a:schemeClr val="tx1"/>
                </a:solidFill>
                <a:latin typeface="Baskerville Old Face" pitchFamily="18" charset="0"/>
              </a:rPr>
              <a:t>(Disadvantage)</a:t>
            </a:r>
            <a:endParaRPr lang="en-US" sz="3600" dirty="0">
              <a:solidFill>
                <a:srgbClr val="FFFF00"/>
              </a:solidFill>
              <a:latin typeface="Baskerville Old Face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2860" y="2319591"/>
            <a:ext cx="88582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000" dirty="0">
                <a:latin typeface="Lucida Bright" pitchFamily="18" charset="0"/>
              </a:rPr>
              <a:t> </a:t>
            </a:r>
            <a:r>
              <a:rPr lang="en-US" sz="3000" dirty="0" smtClean="0">
                <a:latin typeface="Lucida Bright" pitchFamily="18" charset="0"/>
              </a:rPr>
              <a:t>Accuracy is based on the reference dataset.</a:t>
            </a:r>
          </a:p>
          <a:p>
            <a:pPr>
              <a:buFont typeface="Arial" pitchFamily="34" charset="0"/>
              <a:buChar char="•"/>
            </a:pPr>
            <a:endParaRPr lang="en-US" sz="3000" dirty="0">
              <a:latin typeface="Lucida Bright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3000" dirty="0">
                <a:latin typeface="Lucida Bright" pitchFamily="18" charset="0"/>
              </a:rPr>
              <a:t> </a:t>
            </a:r>
            <a:r>
              <a:rPr lang="en-US" sz="3000" dirty="0" smtClean="0">
                <a:latin typeface="Lucida Bright" pitchFamily="18" charset="0"/>
              </a:rPr>
              <a:t>Efficiency is lesser while using large data.</a:t>
            </a:r>
          </a:p>
          <a:p>
            <a:pPr>
              <a:buFont typeface="Arial" pitchFamily="34" charset="0"/>
              <a:buChar char="•"/>
            </a:pPr>
            <a:endParaRPr lang="en-US" sz="3000" dirty="0">
              <a:latin typeface="Lucida Bright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3000" dirty="0" smtClean="0">
                <a:latin typeface="Lucida Bright" pitchFamily="18" charset="0"/>
              </a:rPr>
              <a:t> Larger storage requirement in case for large </a:t>
            </a:r>
          </a:p>
          <a:p>
            <a:r>
              <a:rPr lang="en-US" sz="3000" dirty="0">
                <a:latin typeface="Lucida Bright" pitchFamily="18" charset="0"/>
              </a:rPr>
              <a:t> </a:t>
            </a:r>
            <a:r>
              <a:rPr lang="en-US" sz="3000" dirty="0" smtClean="0">
                <a:latin typeface="Lucida Bright" pitchFamily="18" charset="0"/>
              </a:rPr>
              <a:t> reference data.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2553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 smtClean="0">
                <a:solidFill>
                  <a:srgbClr val="FFFF00"/>
                </a:solidFill>
                <a:latin typeface="Baskerville Old Face" pitchFamily="18" charset="0"/>
              </a:rPr>
              <a:t>Association of K-Means &amp; KNN</a:t>
            </a:r>
            <a:endParaRPr lang="en-US" sz="3600" dirty="0">
              <a:solidFill>
                <a:srgbClr val="FFFF00"/>
              </a:solidFill>
              <a:latin typeface="Baskerville Old Face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5720" y="1500174"/>
            <a:ext cx="85725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>
                <a:latin typeface="Lucida Bright" pitchFamily="18" charset="0"/>
              </a:rPr>
              <a:t>Here in this project we first use K-Means </a:t>
            </a:r>
          </a:p>
          <a:p>
            <a:r>
              <a:rPr lang="en-US" sz="3200" dirty="0" smtClean="0">
                <a:latin typeface="Lucida Bright" pitchFamily="18" charset="0"/>
              </a:rPr>
              <a:t> clustering to cluster a dataset into </a:t>
            </a:r>
          </a:p>
          <a:p>
            <a:r>
              <a:rPr lang="en-US" sz="3200" dirty="0" smtClean="0">
                <a:latin typeface="Lucida Bright" pitchFamily="18" charset="0"/>
              </a:rPr>
              <a:t> certain clusters.</a:t>
            </a:r>
          </a:p>
          <a:p>
            <a:endParaRPr lang="en-US" sz="3200" dirty="0" smtClean="0">
              <a:latin typeface="Lucida Bright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latin typeface="Lucida Bright" pitchFamily="18" charset="0"/>
              </a:rPr>
              <a:t>Then we use that clustered dataset as the </a:t>
            </a:r>
          </a:p>
          <a:p>
            <a:r>
              <a:rPr lang="en-US" sz="3200" dirty="0" smtClean="0">
                <a:latin typeface="Lucida Bright" pitchFamily="18" charset="0"/>
              </a:rPr>
              <a:t> reference data for KNN.</a:t>
            </a:r>
          </a:p>
          <a:p>
            <a:endParaRPr lang="en-US" sz="3200" dirty="0" smtClean="0">
              <a:latin typeface="Lucida Bright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latin typeface="Lucida Bright" pitchFamily="18" charset="0"/>
              </a:rPr>
              <a:t>Then we use KNN to find the cluster or </a:t>
            </a:r>
          </a:p>
          <a:p>
            <a:r>
              <a:rPr lang="en-US" sz="3200" dirty="0" smtClean="0">
                <a:latin typeface="Lucida Bright" pitchFamily="18" charset="0"/>
              </a:rPr>
              <a:t> class value of a given test data point.</a:t>
            </a:r>
            <a:endParaRPr lang="en-US" sz="3200" dirty="0">
              <a:latin typeface="Lucida Bright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rgbClr val="FFFF00"/>
                </a:solidFill>
                <a:latin typeface="Baskerville Old Face" pitchFamily="18" charset="0"/>
              </a:rPr>
              <a:t>Contents</a:t>
            </a:r>
            <a:endParaRPr lang="en-US" sz="5400" dirty="0">
              <a:solidFill>
                <a:srgbClr val="FFFF00"/>
              </a:solidFill>
              <a:latin typeface="Baskerville Old Face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2877" y="1767007"/>
            <a:ext cx="835824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000" dirty="0" smtClean="0">
                <a:latin typeface="Lucida Bright" pitchFamily="18" charset="0"/>
              </a:rPr>
              <a:t> Scope of the work</a:t>
            </a:r>
          </a:p>
          <a:p>
            <a:pPr>
              <a:buFont typeface="Arial" pitchFamily="34" charset="0"/>
              <a:buChar char="•"/>
            </a:pPr>
            <a:r>
              <a:rPr lang="en-US" sz="3000" dirty="0" smtClean="0">
                <a:latin typeface="Lucida Bright" pitchFamily="18" charset="0"/>
              </a:rPr>
              <a:t> Few words about Machine Learning</a:t>
            </a:r>
          </a:p>
          <a:p>
            <a:pPr>
              <a:buFont typeface="Arial" pitchFamily="34" charset="0"/>
              <a:buChar char="•"/>
            </a:pPr>
            <a:r>
              <a:rPr lang="en-US" sz="3000" dirty="0" smtClean="0">
                <a:latin typeface="Lucida Bright" pitchFamily="18" charset="0"/>
              </a:rPr>
              <a:t> K Means Clustering</a:t>
            </a:r>
          </a:p>
          <a:p>
            <a:pPr>
              <a:buFont typeface="Arial" pitchFamily="34" charset="0"/>
              <a:buChar char="•"/>
            </a:pPr>
            <a:r>
              <a:rPr lang="en-US" sz="3000" dirty="0" smtClean="0">
                <a:latin typeface="Lucida Bright" pitchFamily="18" charset="0"/>
              </a:rPr>
              <a:t> K Nearest Neighbor</a:t>
            </a:r>
          </a:p>
          <a:p>
            <a:pPr>
              <a:buFont typeface="Arial" pitchFamily="34" charset="0"/>
              <a:buChar char="•"/>
            </a:pPr>
            <a:r>
              <a:rPr lang="en-US" sz="3000" dirty="0" smtClean="0">
                <a:latin typeface="Lucida Bright" pitchFamily="18" charset="0"/>
              </a:rPr>
              <a:t> How they are working together</a:t>
            </a:r>
          </a:p>
          <a:p>
            <a:pPr>
              <a:buFont typeface="Arial" pitchFamily="34" charset="0"/>
              <a:buChar char="•"/>
            </a:pPr>
            <a:r>
              <a:rPr lang="en-US" sz="3000" dirty="0" smtClean="0">
                <a:latin typeface="Lucida Bright" pitchFamily="18" charset="0"/>
              </a:rPr>
              <a:t> Conclusion</a:t>
            </a:r>
          </a:p>
          <a:p>
            <a:pPr>
              <a:buFont typeface="Arial" pitchFamily="34" charset="0"/>
              <a:buChar char="•"/>
            </a:pPr>
            <a:r>
              <a:rPr lang="en-US" sz="3000" dirty="0" smtClean="0">
                <a:latin typeface="Lucida Bright" pitchFamily="18" charset="0"/>
              </a:rPr>
              <a:t> Acknowledgement</a:t>
            </a:r>
            <a:endParaRPr lang="en-US" sz="3000" dirty="0">
              <a:latin typeface="Lucida Bright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25536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rgbClr val="FFFF00"/>
                </a:solidFill>
                <a:latin typeface="Baskerville Old Face" pitchFamily="18" charset="0"/>
              </a:rPr>
              <a:t>Let’s Understand</a:t>
            </a:r>
            <a:endParaRPr lang="en-US" sz="3600" dirty="0">
              <a:solidFill>
                <a:srgbClr val="FFFF00"/>
              </a:solidFill>
              <a:latin typeface="Baskerville Old Face" pitchFamily="18" charset="0"/>
            </a:endParaRPr>
          </a:p>
        </p:txBody>
      </p:sp>
      <p:pic>
        <p:nvPicPr>
          <p:cNvPr id="4" name="Picture 3" descr="Association.png"/>
          <p:cNvPicPr>
            <a:picLocks noChangeAspect="1"/>
          </p:cNvPicPr>
          <p:nvPr/>
        </p:nvPicPr>
        <p:blipFill>
          <a:blip r:embed="rId2" cstate="print"/>
          <a:srcRect l="3125"/>
          <a:stretch>
            <a:fillRect/>
          </a:stretch>
        </p:blipFill>
        <p:spPr>
          <a:xfrm>
            <a:off x="142860" y="1827812"/>
            <a:ext cx="8858280" cy="3887204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25536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rgbClr val="FFFF00"/>
                </a:solidFill>
                <a:latin typeface="Baskerville Old Face" pitchFamily="18" charset="0"/>
              </a:rPr>
              <a:t>Let’s Visualize</a:t>
            </a:r>
            <a:endParaRPr lang="en-US" sz="5400" dirty="0">
              <a:solidFill>
                <a:srgbClr val="FFFF00"/>
              </a:solidFill>
              <a:latin typeface="Baskerville Old Face" pitchFamily="18" charset="0"/>
            </a:endParaRPr>
          </a:p>
        </p:txBody>
      </p:sp>
      <p:graphicFrame>
        <p:nvGraphicFramePr>
          <p:cNvPr id="7" name="Chart 6"/>
          <p:cNvGraphicFramePr/>
          <p:nvPr/>
        </p:nvGraphicFramePr>
        <p:xfrm>
          <a:off x="892943" y="1500174"/>
          <a:ext cx="7358114" cy="3786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393273" y="5429264"/>
            <a:ext cx="2357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Lucida Bright" pitchFamily="18" charset="0"/>
              </a:rPr>
              <a:t>DATASET</a:t>
            </a:r>
            <a:endParaRPr lang="en-US" sz="3600" dirty="0">
              <a:latin typeface="Lucida Bright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25536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rgbClr val="FFFF00"/>
                </a:solidFill>
                <a:latin typeface="Baskerville Old Face" pitchFamily="18" charset="0"/>
              </a:rPr>
              <a:t>Let’s Visualize</a:t>
            </a:r>
            <a:endParaRPr lang="en-US" sz="5400" dirty="0">
              <a:solidFill>
                <a:srgbClr val="FFFF00"/>
              </a:solidFill>
              <a:latin typeface="Baskerville Old Face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43306" y="5429264"/>
            <a:ext cx="1857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Lucida Bright" pitchFamily="18" charset="0"/>
              </a:rPr>
              <a:t>Cluster</a:t>
            </a:r>
            <a:endParaRPr lang="en-US" sz="3600" dirty="0">
              <a:latin typeface="Lucida Bright" pitchFamily="18" charset="0"/>
            </a:endParaRPr>
          </a:p>
        </p:txBody>
      </p:sp>
      <p:graphicFrame>
        <p:nvGraphicFramePr>
          <p:cNvPr id="5" name="Chart 4"/>
          <p:cNvGraphicFramePr/>
          <p:nvPr/>
        </p:nvGraphicFramePr>
        <p:xfrm>
          <a:off x="642910" y="1357298"/>
          <a:ext cx="7858180" cy="40719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25536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rgbClr val="FFFF00"/>
                </a:solidFill>
                <a:latin typeface="Baskerville Old Face" pitchFamily="18" charset="0"/>
              </a:rPr>
              <a:t>Let’s Visualize</a:t>
            </a:r>
            <a:endParaRPr lang="en-US" sz="5400" dirty="0">
              <a:solidFill>
                <a:srgbClr val="FFFF00"/>
              </a:solidFill>
              <a:latin typeface="Baskerville Old Face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93273" y="5429264"/>
            <a:ext cx="2357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Lucida Bright" pitchFamily="18" charset="0"/>
              </a:rPr>
              <a:t>Test Data</a:t>
            </a:r>
            <a:endParaRPr lang="en-US" sz="3600" dirty="0">
              <a:latin typeface="Lucida Bright" pitchFamily="18" charset="0"/>
            </a:endParaRPr>
          </a:p>
        </p:txBody>
      </p:sp>
      <p:graphicFrame>
        <p:nvGraphicFramePr>
          <p:cNvPr id="5" name="Chart 4"/>
          <p:cNvGraphicFramePr/>
          <p:nvPr/>
        </p:nvGraphicFramePr>
        <p:xfrm>
          <a:off x="571472" y="1357298"/>
          <a:ext cx="8001056" cy="41434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25536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rgbClr val="FFFF00"/>
                </a:solidFill>
                <a:latin typeface="Baskerville Old Face" pitchFamily="18" charset="0"/>
              </a:rPr>
              <a:t>Let’s Visualize</a:t>
            </a:r>
            <a:endParaRPr lang="en-US" sz="5400" dirty="0">
              <a:solidFill>
                <a:srgbClr val="FFFF00"/>
              </a:solidFill>
              <a:latin typeface="Baskerville Old Face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5984" y="5429264"/>
            <a:ext cx="4572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Lucida Bright" pitchFamily="18" charset="0"/>
              </a:rPr>
              <a:t>5 Nearest Neighbors</a:t>
            </a:r>
            <a:endParaRPr lang="en-US" sz="3200" dirty="0">
              <a:latin typeface="Lucida Bright" pitchFamily="18" charset="0"/>
            </a:endParaRPr>
          </a:p>
        </p:txBody>
      </p:sp>
      <p:graphicFrame>
        <p:nvGraphicFramePr>
          <p:cNvPr id="5" name="Chart 4"/>
          <p:cNvGraphicFramePr/>
          <p:nvPr/>
        </p:nvGraphicFramePr>
        <p:xfrm>
          <a:off x="571472" y="1357298"/>
          <a:ext cx="8001056" cy="41434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25536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rgbClr val="FFFF00"/>
                </a:solidFill>
                <a:latin typeface="Baskerville Old Face" pitchFamily="18" charset="0"/>
              </a:rPr>
              <a:t>Let’s Visualize</a:t>
            </a:r>
            <a:endParaRPr lang="en-US" sz="5400" dirty="0">
              <a:solidFill>
                <a:srgbClr val="FFFF00"/>
              </a:solidFill>
              <a:latin typeface="Baskerville Old Face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5984" y="5429264"/>
            <a:ext cx="4572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Lucida Bright" pitchFamily="18" charset="0"/>
              </a:rPr>
              <a:t>Classified to class 3</a:t>
            </a:r>
            <a:endParaRPr lang="en-US" sz="3200" dirty="0">
              <a:latin typeface="Lucida Bright" pitchFamily="18" charset="0"/>
            </a:endParaRPr>
          </a:p>
        </p:txBody>
      </p:sp>
      <p:graphicFrame>
        <p:nvGraphicFramePr>
          <p:cNvPr id="5" name="Chart 4"/>
          <p:cNvGraphicFramePr/>
          <p:nvPr/>
        </p:nvGraphicFramePr>
        <p:xfrm>
          <a:off x="571472" y="1357298"/>
          <a:ext cx="8001056" cy="41434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25536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rgbClr val="FFFF00"/>
                </a:solidFill>
                <a:latin typeface="Baskerville Old Face" pitchFamily="18" charset="0"/>
              </a:rPr>
              <a:t>Conclusion</a:t>
            </a:r>
            <a:endParaRPr lang="en-US" sz="5400" dirty="0">
              <a:solidFill>
                <a:srgbClr val="FFFF00"/>
              </a:solidFill>
              <a:latin typeface="Baskerville Old Face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8629" y="1786488"/>
            <a:ext cx="778674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000" dirty="0" smtClean="0">
                <a:latin typeface="Lucida Bright" pitchFamily="18" charset="0"/>
              </a:rPr>
              <a:t> Steps our first feet into the world of </a:t>
            </a:r>
          </a:p>
          <a:p>
            <a:r>
              <a:rPr lang="en-US" sz="3000" dirty="0" smtClean="0">
                <a:latin typeface="Lucida Bright" pitchFamily="18" charset="0"/>
              </a:rPr>
              <a:t>  Machine Learning.</a:t>
            </a:r>
          </a:p>
          <a:p>
            <a:endParaRPr lang="en-US" sz="3000" dirty="0" smtClean="0">
              <a:latin typeface="Lucida Bright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3000" dirty="0" smtClean="0">
                <a:latin typeface="Lucida Bright" pitchFamily="18" charset="0"/>
              </a:rPr>
              <a:t> Learned about how machine learns </a:t>
            </a:r>
          </a:p>
          <a:p>
            <a:r>
              <a:rPr lang="en-US" sz="3000" dirty="0" smtClean="0">
                <a:latin typeface="Lucida Bright" pitchFamily="18" charset="0"/>
              </a:rPr>
              <a:t>  from past interactions.</a:t>
            </a:r>
          </a:p>
          <a:p>
            <a:endParaRPr lang="en-US" sz="3000" dirty="0" smtClean="0">
              <a:latin typeface="Lucida Bright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3000" dirty="0" smtClean="0">
                <a:latin typeface="Lucida Bright" pitchFamily="18" charset="0"/>
              </a:rPr>
              <a:t> Learned how real life clustering takes </a:t>
            </a:r>
          </a:p>
          <a:p>
            <a:r>
              <a:rPr lang="en-US" sz="3000" dirty="0" smtClean="0">
                <a:latin typeface="Lucida Bright" pitchFamily="18" charset="0"/>
              </a:rPr>
              <a:t>  place in our daily lives.</a:t>
            </a:r>
            <a:endParaRPr lang="en-US" sz="3000" dirty="0">
              <a:latin typeface="Lucida Bright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25536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rgbClr val="FFFF00"/>
                </a:solidFill>
                <a:latin typeface="Baskerville Old Face" pitchFamily="18" charset="0"/>
              </a:rPr>
              <a:t>Acknowledgement</a:t>
            </a:r>
            <a:endParaRPr lang="en-US" sz="5400" dirty="0">
              <a:solidFill>
                <a:srgbClr val="FFFF00"/>
              </a:solidFill>
              <a:latin typeface="Baskerville Old Face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8629" y="1786488"/>
            <a:ext cx="778674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000" dirty="0" smtClean="0">
                <a:latin typeface="Lucida Bright" pitchFamily="18" charset="0"/>
              </a:rPr>
              <a:t> Special thanks to our supervisor Mr.    </a:t>
            </a:r>
          </a:p>
          <a:p>
            <a:r>
              <a:rPr lang="en-US" sz="3000" dirty="0" smtClean="0">
                <a:latin typeface="Lucida Bright" pitchFamily="18" charset="0"/>
              </a:rPr>
              <a:t>  Tanmoy mete.</a:t>
            </a:r>
          </a:p>
          <a:p>
            <a:pPr>
              <a:buFont typeface="Arial" pitchFamily="34" charset="0"/>
              <a:buChar char="•"/>
            </a:pPr>
            <a:r>
              <a:rPr lang="en-US" sz="3000" dirty="0" smtClean="0">
                <a:latin typeface="Lucida Bright" pitchFamily="18" charset="0"/>
              </a:rPr>
              <a:t> Thanks to the team members.</a:t>
            </a:r>
          </a:p>
          <a:p>
            <a:pPr>
              <a:buFont typeface="Arial" pitchFamily="34" charset="0"/>
              <a:buChar char="•"/>
            </a:pPr>
            <a:r>
              <a:rPr lang="en-US" sz="3000" dirty="0" smtClean="0">
                <a:latin typeface="Lucida Bright" pitchFamily="18" charset="0"/>
              </a:rPr>
              <a:t> Thanks to our friends in college.</a:t>
            </a:r>
          </a:p>
          <a:p>
            <a:pPr>
              <a:buFont typeface="Arial" pitchFamily="34" charset="0"/>
              <a:buChar char="•"/>
            </a:pPr>
            <a:r>
              <a:rPr lang="en-US" sz="3000" dirty="0" smtClean="0">
                <a:latin typeface="Lucida Bright" pitchFamily="18" charset="0"/>
              </a:rPr>
              <a:t> Thanks to the websites and channels </a:t>
            </a:r>
          </a:p>
          <a:p>
            <a:r>
              <a:rPr lang="en-US" sz="3000" dirty="0" smtClean="0">
                <a:latin typeface="Lucida Bright" pitchFamily="18" charset="0"/>
              </a:rPr>
              <a:t>  that helped us to understand our work </a:t>
            </a:r>
          </a:p>
          <a:p>
            <a:r>
              <a:rPr lang="en-US" sz="3000" dirty="0" smtClean="0">
                <a:latin typeface="Lucida Bright" pitchFamily="18" charset="0"/>
              </a:rPr>
              <a:t>  more precisely.</a:t>
            </a:r>
            <a:endParaRPr lang="en-US" sz="3000" dirty="0">
              <a:latin typeface="Lucida Bright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25536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rgbClr val="FFFF00"/>
                </a:solidFill>
                <a:latin typeface="Baskerville Old Face" pitchFamily="18" charset="0"/>
              </a:rPr>
              <a:t>Reference</a:t>
            </a:r>
            <a:endParaRPr lang="en-US" sz="5400" dirty="0">
              <a:solidFill>
                <a:srgbClr val="FFFF00"/>
              </a:solidFill>
              <a:latin typeface="Baskerville Old Face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8629" y="1786488"/>
            <a:ext cx="77867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u="sng" dirty="0" smtClean="0">
                <a:latin typeface="Lucida Bright" pitchFamily="18" charset="0"/>
                <a:hlinkClick r:id="rId2"/>
              </a:rPr>
              <a:t>http</a:t>
            </a:r>
            <a:r>
              <a:rPr lang="en-US" u="sng" dirty="0" smtClean="0">
                <a:latin typeface="Lucida Bright" pitchFamily="18" charset="0"/>
                <a:hlinkClick r:id="rId2"/>
              </a:rPr>
              <a:t>://</a:t>
            </a:r>
            <a:r>
              <a:rPr lang="en-US" u="sng" dirty="0" smtClean="0">
                <a:latin typeface="Lucida Bright" pitchFamily="18" charset="0"/>
                <a:hlinkClick r:id="rId2"/>
              </a:rPr>
              <a:t>abhijitanaldas.com/ml/kmeans-vs-knn-in-machine-</a:t>
            </a:r>
          </a:p>
          <a:p>
            <a:r>
              <a:rPr lang="en-US" u="sng" dirty="0" smtClean="0">
                <a:latin typeface="Lucida Bright" pitchFamily="18" charset="0"/>
                <a:hlinkClick r:id="rId2"/>
              </a:rPr>
              <a:t>learning.html</a:t>
            </a:r>
            <a:endParaRPr lang="en-US" dirty="0" smtClean="0">
              <a:latin typeface="Lucida Bright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u="sng" dirty="0" smtClean="0">
                <a:latin typeface="Lucida Bright" pitchFamily="18" charset="0"/>
                <a:hlinkClick r:id="rId3"/>
              </a:rPr>
              <a:t>https://datascienceplus.com/k-means-clustering/</a:t>
            </a:r>
            <a:endParaRPr lang="en-US" dirty="0" smtClean="0">
              <a:latin typeface="Lucida Bright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u="sng" dirty="0" smtClean="0">
                <a:latin typeface="Lucida Bright" pitchFamily="18" charset="0"/>
                <a:hlinkClick r:id="rId4"/>
              </a:rPr>
              <a:t>https://amete.github.io/DataSciencePortfolio/Udemy/Python-DS-and-ML-Bootcamp/K_Means_Clustering_Project.html</a:t>
            </a:r>
            <a:endParaRPr lang="en-US" dirty="0" smtClean="0">
              <a:latin typeface="Lucida Bright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u="sng" dirty="0" smtClean="0">
                <a:latin typeface="Lucida Bright" pitchFamily="18" charset="0"/>
                <a:hlinkClick r:id="rId5"/>
              </a:rPr>
              <a:t>https://geeksforgeeks.com</a:t>
            </a:r>
            <a:endParaRPr lang="en-US" dirty="0" smtClean="0">
              <a:latin typeface="Lucida Bright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u="sng" dirty="0" smtClean="0">
                <a:latin typeface="Lucida Bright" pitchFamily="18" charset="0"/>
                <a:hlinkClick r:id="rId6"/>
              </a:rPr>
              <a:t>https://tutorialspoint.com</a:t>
            </a:r>
            <a:endParaRPr lang="en-US" dirty="0" smtClean="0">
              <a:latin typeface="Lucida Bright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u="sng" dirty="0" smtClean="0">
                <a:latin typeface="Lucida Bright" pitchFamily="18" charset="0"/>
                <a:hlinkClick r:id="rId7"/>
              </a:rPr>
              <a:t>https://w.saedsayad.com/clustering_kmeans.htm</a:t>
            </a:r>
            <a:endParaRPr lang="en-US" dirty="0" smtClean="0">
              <a:latin typeface="Lucida Bright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err="1" smtClean="0">
                <a:latin typeface="Lucida Bright" pitchFamily="18" charset="0"/>
              </a:rPr>
              <a:t>Edureka</a:t>
            </a:r>
            <a:r>
              <a:rPr lang="en-US" dirty="0" smtClean="0">
                <a:latin typeface="Lucida Bright" pitchFamily="18" charset="0"/>
              </a:rPr>
              <a:t> </a:t>
            </a:r>
            <a:r>
              <a:rPr lang="en-US" dirty="0" err="1" smtClean="0">
                <a:latin typeface="Lucida Bright" pitchFamily="18" charset="0"/>
              </a:rPr>
              <a:t>Youtube</a:t>
            </a:r>
            <a:r>
              <a:rPr lang="en-US" dirty="0" smtClean="0">
                <a:latin typeface="Lucida Bright" pitchFamily="18" charset="0"/>
              </a:rPr>
              <a:t> Channel</a:t>
            </a:r>
            <a:endParaRPr lang="en-US" dirty="0">
              <a:latin typeface="Lucida Bright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rgbClr val="FFFF00"/>
                </a:solidFill>
                <a:latin typeface="Baskerville Old Face" pitchFamily="18" charset="0"/>
              </a:rPr>
              <a:t>Scope of the work</a:t>
            </a:r>
            <a:endParaRPr lang="en-US" sz="5400" dirty="0">
              <a:solidFill>
                <a:srgbClr val="FFFF00"/>
              </a:solidFill>
              <a:latin typeface="Baskerville Old Face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0067" y="2090172"/>
            <a:ext cx="76438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500"/>
              </a:spcBef>
              <a:spcAft>
                <a:spcPts val="500"/>
              </a:spcAft>
            </a:pPr>
            <a:r>
              <a:rPr lang="en-US" sz="3000" dirty="0" smtClean="0">
                <a:latin typeface="Lucida Bright" pitchFamily="18" charset="0"/>
              </a:rPr>
              <a:t>In this project we have implemented two algorithms known as “</a:t>
            </a:r>
            <a:r>
              <a:rPr lang="en-US" sz="3000" dirty="0" smtClean="0">
                <a:solidFill>
                  <a:srgbClr val="FFFF00"/>
                </a:solidFill>
                <a:latin typeface="Lucida Bright" pitchFamily="18" charset="0"/>
              </a:rPr>
              <a:t>K-Means Clustering</a:t>
            </a:r>
            <a:r>
              <a:rPr lang="en-US" sz="3000" dirty="0" smtClean="0">
                <a:latin typeface="Lucida Bright" pitchFamily="18" charset="0"/>
              </a:rPr>
              <a:t>” and “</a:t>
            </a:r>
            <a:r>
              <a:rPr lang="en-US" sz="3000" dirty="0" smtClean="0">
                <a:solidFill>
                  <a:srgbClr val="FFFF00"/>
                </a:solidFill>
                <a:latin typeface="Lucida Bright" pitchFamily="18" charset="0"/>
              </a:rPr>
              <a:t>K-Nearest Neighbor</a:t>
            </a:r>
            <a:r>
              <a:rPr lang="en-US" sz="3000" dirty="0" smtClean="0">
                <a:latin typeface="Lucida Bright" pitchFamily="18" charset="0"/>
              </a:rPr>
              <a:t>” which are usually applicable in the domain of </a:t>
            </a:r>
            <a:r>
              <a:rPr lang="en-US" sz="3000" dirty="0" smtClean="0">
                <a:latin typeface="Lucida Calligraphy" pitchFamily="66" charset="0"/>
                <a:ea typeface="Cambria" pitchFamily="18" charset="0"/>
              </a:rPr>
              <a:t>Machine </a:t>
            </a:r>
            <a:r>
              <a:rPr lang="en-US" sz="3000" dirty="0">
                <a:latin typeface="Lucida Calligraphy" pitchFamily="66" charset="0"/>
                <a:ea typeface="Cambria" pitchFamily="18" charset="0"/>
              </a:rPr>
              <a:t>L</a:t>
            </a:r>
            <a:r>
              <a:rPr lang="en-US" sz="3000" dirty="0" smtClean="0">
                <a:latin typeface="Lucida Calligraphy" pitchFamily="66" charset="0"/>
                <a:ea typeface="Cambria" pitchFamily="18" charset="0"/>
              </a:rPr>
              <a:t>earning </a:t>
            </a:r>
            <a:r>
              <a:rPr lang="en-US" sz="3000" dirty="0" smtClean="0">
                <a:latin typeface="Lucida Bright" pitchFamily="18" charset="0"/>
              </a:rPr>
              <a:t>and </a:t>
            </a:r>
            <a:r>
              <a:rPr lang="en-US" sz="3000" dirty="0" smtClean="0">
                <a:latin typeface="Lucida Calligraphy" pitchFamily="66" charset="0"/>
                <a:ea typeface="Cambria" pitchFamily="18" charset="0"/>
              </a:rPr>
              <a:t>Artificial Intelligence</a:t>
            </a:r>
            <a:r>
              <a:rPr lang="en-US" sz="3000" dirty="0" smtClean="0"/>
              <a:t>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400" dirty="0" smtClean="0">
                <a:solidFill>
                  <a:srgbClr val="FFFF00"/>
                </a:solidFill>
                <a:latin typeface="Baskerville Old Face" pitchFamily="18" charset="0"/>
              </a:rPr>
              <a:t>Features of Machine Learning</a:t>
            </a:r>
            <a:endParaRPr lang="en-US" sz="5400" dirty="0">
              <a:solidFill>
                <a:srgbClr val="FFFF00"/>
              </a:solidFill>
              <a:latin typeface="Baskerville Old Face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034" y="1767007"/>
            <a:ext cx="814393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000" dirty="0" smtClean="0">
                <a:latin typeface="Lucida Bright" pitchFamily="18" charset="0"/>
              </a:rPr>
              <a:t> Learning from the past interactions.</a:t>
            </a:r>
          </a:p>
          <a:p>
            <a:pPr>
              <a:buFont typeface="Arial" pitchFamily="34" charset="0"/>
              <a:buChar char="•"/>
            </a:pPr>
            <a:endParaRPr lang="en-US" sz="3000" dirty="0">
              <a:latin typeface="Lucida Bright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3000" dirty="0" smtClean="0">
                <a:latin typeface="Lucida Bright" pitchFamily="18" charset="0"/>
              </a:rPr>
              <a:t> Making assumptions depending upon</a:t>
            </a:r>
          </a:p>
          <a:p>
            <a:r>
              <a:rPr lang="en-US" sz="3000" dirty="0">
                <a:latin typeface="Lucida Bright" pitchFamily="18" charset="0"/>
              </a:rPr>
              <a:t> </a:t>
            </a:r>
            <a:r>
              <a:rPr lang="en-US" sz="3000" dirty="0" smtClean="0">
                <a:latin typeface="Lucida Bright" pitchFamily="18" charset="0"/>
              </a:rPr>
              <a:t> knowledge base.</a:t>
            </a:r>
          </a:p>
          <a:p>
            <a:endParaRPr lang="en-US" sz="3000" dirty="0" smtClean="0">
              <a:latin typeface="Lucida Bright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3000" dirty="0">
                <a:latin typeface="Lucida Bright" pitchFamily="18" charset="0"/>
              </a:rPr>
              <a:t> </a:t>
            </a:r>
            <a:r>
              <a:rPr lang="en-US" sz="3000" dirty="0" smtClean="0">
                <a:latin typeface="Lucida Bright" pitchFamily="18" charset="0"/>
              </a:rPr>
              <a:t>Creating Intelligence to solve real-life </a:t>
            </a:r>
          </a:p>
          <a:p>
            <a:r>
              <a:rPr lang="en-US" sz="3000" dirty="0">
                <a:latin typeface="Lucida Bright" pitchFamily="18" charset="0"/>
              </a:rPr>
              <a:t> </a:t>
            </a:r>
            <a:r>
              <a:rPr lang="en-US" sz="3000" dirty="0" smtClean="0">
                <a:latin typeface="Lucida Bright" pitchFamily="18" charset="0"/>
              </a:rPr>
              <a:t> problems.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6841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 smtClean="0">
                <a:solidFill>
                  <a:srgbClr val="FFFF00"/>
                </a:solidFill>
                <a:latin typeface="Baskerville Old Face" pitchFamily="18" charset="0"/>
              </a:rPr>
              <a:t>Use of Algorithm in the field of Machine Learning</a:t>
            </a:r>
            <a:endParaRPr lang="en-US" sz="5400" dirty="0">
              <a:solidFill>
                <a:srgbClr val="FFFF00"/>
              </a:solidFill>
              <a:latin typeface="Baskerville Old Face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60" y="2000802"/>
            <a:ext cx="88582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Lucida Bright" pitchFamily="18" charset="0"/>
              </a:rPr>
              <a:t>Algorithm helps to:</a:t>
            </a:r>
          </a:p>
          <a:p>
            <a:endParaRPr lang="en-US" sz="3000" dirty="0" smtClean="0">
              <a:latin typeface="Lucida Bright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3000" dirty="0">
                <a:latin typeface="Lucida Bright" pitchFamily="18" charset="0"/>
              </a:rPr>
              <a:t> </a:t>
            </a:r>
            <a:r>
              <a:rPr lang="en-US" sz="3000" dirty="0" smtClean="0">
                <a:latin typeface="Lucida Bright" pitchFamily="18" charset="0"/>
              </a:rPr>
              <a:t>Build the base for the learning of a system.</a:t>
            </a:r>
          </a:p>
          <a:p>
            <a:endParaRPr lang="en-US" sz="3000" dirty="0" smtClean="0">
              <a:latin typeface="Lucida Bright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3000" dirty="0" smtClean="0">
                <a:latin typeface="Lucida Bright" pitchFamily="18" charset="0"/>
              </a:rPr>
              <a:t> Build the base for applying the knowledge on </a:t>
            </a:r>
          </a:p>
          <a:p>
            <a:r>
              <a:rPr lang="en-US" sz="3000" dirty="0">
                <a:latin typeface="Lucida Bright" pitchFamily="18" charset="0"/>
              </a:rPr>
              <a:t> </a:t>
            </a:r>
            <a:r>
              <a:rPr lang="en-US" sz="3000" dirty="0" smtClean="0">
                <a:latin typeface="Lucida Bright" pitchFamily="18" charset="0"/>
              </a:rPr>
              <a:t> a certain data.</a:t>
            </a:r>
          </a:p>
          <a:p>
            <a:endParaRPr lang="en-US" sz="3000" dirty="0" smtClean="0">
              <a:latin typeface="Lucida Bright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3000" dirty="0">
                <a:latin typeface="Lucida Bright" pitchFamily="18" charset="0"/>
              </a:rPr>
              <a:t> </a:t>
            </a:r>
            <a:r>
              <a:rPr lang="en-US" sz="3000" dirty="0" smtClean="0">
                <a:latin typeface="Lucida Bright" pitchFamily="18" charset="0"/>
              </a:rPr>
              <a:t>Build the base for solving real life problems.</a:t>
            </a:r>
            <a:endParaRPr lang="en-US" sz="3000" dirty="0">
              <a:latin typeface="Lucida Bright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68478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rgbClr val="FFFF00"/>
                </a:solidFill>
                <a:latin typeface="Baskerville Old Face" pitchFamily="18" charset="0"/>
              </a:rPr>
              <a:t>K-Means Clustering</a:t>
            </a:r>
            <a:br>
              <a:rPr lang="en-US" sz="5400" dirty="0" smtClean="0">
                <a:solidFill>
                  <a:srgbClr val="FFFF00"/>
                </a:solidFill>
                <a:latin typeface="Baskerville Old Face" pitchFamily="18" charset="0"/>
              </a:rPr>
            </a:br>
            <a:r>
              <a:rPr lang="en-US" sz="3600" dirty="0" smtClean="0">
                <a:solidFill>
                  <a:schemeClr val="tx1"/>
                </a:solidFill>
                <a:latin typeface="Baskerville Old Face" pitchFamily="18" charset="0"/>
              </a:rPr>
              <a:t>(Overview)</a:t>
            </a:r>
            <a:endParaRPr lang="en-US" sz="3600" dirty="0">
              <a:solidFill>
                <a:schemeClr val="tx1"/>
              </a:solidFill>
              <a:latin typeface="Baskerville Old Face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0067" y="2090172"/>
            <a:ext cx="764386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Lucida Bright" pitchFamily="18" charset="0"/>
              </a:rPr>
              <a:t>This is a clustering algorithm. Cluster means small groups of data having different properties. These groups are created over a large dataset with the help of corresponding algorithms. In K-Means clustering the </a:t>
            </a:r>
            <a:r>
              <a:rPr lang="en-US" sz="3200" dirty="0" smtClean="0">
                <a:latin typeface="Lucida Calligraphy" pitchFamily="66" charset="0"/>
              </a:rPr>
              <a:t>k </a:t>
            </a:r>
            <a:r>
              <a:rPr lang="en-US" sz="3200" dirty="0" smtClean="0">
                <a:latin typeface="Lucida Bright" pitchFamily="18" charset="0"/>
              </a:rPr>
              <a:t>value refers to the no. of clusters to be created.</a:t>
            </a:r>
            <a:endParaRPr lang="en-US" sz="3200" dirty="0">
              <a:latin typeface="Lucida Bright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68478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rgbClr val="FFFF00"/>
                </a:solidFill>
                <a:latin typeface="Baskerville Old Face" pitchFamily="18" charset="0"/>
              </a:rPr>
              <a:t>K-Means Clustering</a:t>
            </a:r>
            <a:br>
              <a:rPr lang="en-US" sz="5400" dirty="0" smtClean="0">
                <a:solidFill>
                  <a:srgbClr val="FFFF00"/>
                </a:solidFill>
                <a:latin typeface="Baskerville Old Face" pitchFamily="18" charset="0"/>
              </a:rPr>
            </a:br>
            <a:r>
              <a:rPr lang="en-US" sz="3600" dirty="0" smtClean="0">
                <a:solidFill>
                  <a:schemeClr val="tx1"/>
                </a:solidFill>
                <a:latin typeface="Baskerville Old Face" pitchFamily="18" charset="0"/>
              </a:rPr>
              <a:t>(Functionality)</a:t>
            </a:r>
            <a:endParaRPr lang="en-US" sz="3600" dirty="0">
              <a:solidFill>
                <a:schemeClr val="tx1"/>
              </a:solidFill>
              <a:latin typeface="Baskerville Old Face" pitchFamily="18" charset="0"/>
            </a:endParaRPr>
          </a:p>
        </p:txBody>
      </p:sp>
      <p:pic>
        <p:nvPicPr>
          <p:cNvPr id="8" name="Picture 7" descr="KMeans_functionality.png"/>
          <p:cNvPicPr>
            <a:picLocks noChangeAspect="1"/>
          </p:cNvPicPr>
          <p:nvPr/>
        </p:nvPicPr>
        <p:blipFill>
          <a:blip r:embed="rId2"/>
          <a:srcRect l="3125" t="10101" r="3906" b="4896"/>
          <a:stretch>
            <a:fillRect/>
          </a:stretch>
        </p:blipFill>
        <p:spPr>
          <a:xfrm>
            <a:off x="321439" y="2357430"/>
            <a:ext cx="8501122" cy="3500462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68478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rgbClr val="FFFF00"/>
                </a:solidFill>
                <a:latin typeface="Baskerville Old Face" pitchFamily="18" charset="0"/>
              </a:rPr>
              <a:t>K-Means Clustering</a:t>
            </a:r>
            <a:br>
              <a:rPr lang="en-US" sz="5400" dirty="0" smtClean="0">
                <a:solidFill>
                  <a:srgbClr val="FFFF00"/>
                </a:solidFill>
                <a:latin typeface="Baskerville Old Face" pitchFamily="18" charset="0"/>
              </a:rPr>
            </a:br>
            <a:r>
              <a:rPr lang="en-US" sz="3600" dirty="0" smtClean="0">
                <a:solidFill>
                  <a:schemeClr val="tx1"/>
                </a:solidFill>
                <a:latin typeface="Baskerville Old Face" pitchFamily="18" charset="0"/>
              </a:rPr>
              <a:t>(Working Structure)</a:t>
            </a:r>
            <a:endParaRPr lang="en-US" sz="3600" dirty="0">
              <a:solidFill>
                <a:schemeClr val="tx1"/>
              </a:solidFill>
              <a:latin typeface="Baskerville Old Face" pitchFamily="18" charset="0"/>
            </a:endParaRPr>
          </a:p>
        </p:txBody>
      </p:sp>
      <p:pic>
        <p:nvPicPr>
          <p:cNvPr id="5" name="Picture 4" descr="K-Means_working_structu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428868"/>
            <a:ext cx="8605104" cy="3658114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68478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rgbClr val="FFFF00"/>
                </a:solidFill>
                <a:latin typeface="Baskerville Old Face" pitchFamily="18" charset="0"/>
              </a:rPr>
              <a:t>K-Means Clustering</a:t>
            </a:r>
            <a:br>
              <a:rPr lang="en-US" sz="5400" dirty="0" smtClean="0">
                <a:solidFill>
                  <a:srgbClr val="FFFF00"/>
                </a:solidFill>
                <a:latin typeface="Baskerville Old Face" pitchFamily="18" charset="0"/>
              </a:rPr>
            </a:br>
            <a:r>
              <a:rPr lang="en-US" sz="3600" dirty="0" smtClean="0">
                <a:solidFill>
                  <a:schemeClr val="tx1"/>
                </a:solidFill>
                <a:latin typeface="Baskerville Old Face" pitchFamily="18" charset="0"/>
              </a:rPr>
              <a:t>(Working Structure)</a:t>
            </a:r>
            <a:endParaRPr lang="en-US" sz="3600" dirty="0">
              <a:solidFill>
                <a:schemeClr val="tx1"/>
              </a:solidFill>
              <a:latin typeface="Baskerville Old Face" pitchFamily="18" charset="0"/>
            </a:endParaRPr>
          </a:p>
        </p:txBody>
      </p:sp>
      <p:pic>
        <p:nvPicPr>
          <p:cNvPr id="6" name="Picture 5" descr="K-Means_zoom.png"/>
          <p:cNvPicPr>
            <a:picLocks noChangeAspect="1"/>
          </p:cNvPicPr>
          <p:nvPr/>
        </p:nvPicPr>
        <p:blipFill>
          <a:blip r:embed="rId2" cstate="print"/>
          <a:srcRect r="4688"/>
          <a:stretch>
            <a:fillRect/>
          </a:stretch>
        </p:blipFill>
        <p:spPr>
          <a:xfrm>
            <a:off x="142908" y="2327878"/>
            <a:ext cx="8715372" cy="38872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43438" y="3728869"/>
            <a:ext cx="37862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= min(D1,D2,D3)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= D1</a:t>
            </a:r>
          </a:p>
          <a:p>
            <a:pPr>
              <a:buFont typeface="Symbol"/>
              <a:buChar char="Þ"/>
            </a:pPr>
            <a:r>
              <a:rPr lang="en-US" dirty="0" smtClean="0">
                <a:solidFill>
                  <a:schemeClr val="bg1"/>
                </a:solidFill>
              </a:rPr>
              <a:t>Nearest centroid = RED</a:t>
            </a:r>
          </a:p>
          <a:p>
            <a:pPr>
              <a:buFont typeface="Symbol"/>
              <a:buChar char="Þ"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Cluster_value (Point 1) = RED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452</TotalTime>
  <Words>616</Words>
  <Application>Microsoft Office PowerPoint</Application>
  <PresentationFormat>On-screen Show (4:3)</PresentationFormat>
  <Paragraphs>121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Concourse</vt:lpstr>
      <vt:lpstr>Working and Comparison between  K-Means Clustering  and  K-Nearest Neighbor</vt:lpstr>
      <vt:lpstr>Contents</vt:lpstr>
      <vt:lpstr>Scope of the work</vt:lpstr>
      <vt:lpstr>Features of Machine Learning</vt:lpstr>
      <vt:lpstr>Use of Algorithm in the field of Machine Learning</vt:lpstr>
      <vt:lpstr>K-Means Clustering (Overview)</vt:lpstr>
      <vt:lpstr>K-Means Clustering (Functionality)</vt:lpstr>
      <vt:lpstr>K-Means Clustering (Working Structure)</vt:lpstr>
      <vt:lpstr>K-Means Clustering (Working Structure)</vt:lpstr>
      <vt:lpstr>K-Means Clustering (Working Structure)</vt:lpstr>
      <vt:lpstr>K-Means Clustering (Advantage)</vt:lpstr>
      <vt:lpstr>K-Means Clustering (Disadvantage)</vt:lpstr>
      <vt:lpstr>K-Nearest Neighbor (Overview)</vt:lpstr>
      <vt:lpstr>K-Nearest Neighbor (Functionality)</vt:lpstr>
      <vt:lpstr>K-Nearest Neighbor (Working Structure)</vt:lpstr>
      <vt:lpstr>K-Nearest Neighbor (Working Structure)</vt:lpstr>
      <vt:lpstr>K-Nearest Neighbor (Advantage)</vt:lpstr>
      <vt:lpstr>K-Nearest Neighbor (Disadvantage)</vt:lpstr>
      <vt:lpstr>Association of K-Means &amp; KNN</vt:lpstr>
      <vt:lpstr>Let’s Understand</vt:lpstr>
      <vt:lpstr>Let’s Visualize</vt:lpstr>
      <vt:lpstr>Let’s Visualize</vt:lpstr>
      <vt:lpstr>Let’s Visualize</vt:lpstr>
      <vt:lpstr>Let’s Visualize</vt:lpstr>
      <vt:lpstr>Let’s Visualize</vt:lpstr>
      <vt:lpstr>Conclusion</vt:lpstr>
      <vt:lpstr>Acknowledgement</vt:lpstr>
      <vt:lpstr>Reference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and Comparison between  K-Means Clustering  and  K-Nearest Neighbor</dc:title>
  <dc:creator>Sagnik</dc:creator>
  <cp:lastModifiedBy>Sagnik</cp:lastModifiedBy>
  <cp:revision>53</cp:revision>
  <dcterms:created xsi:type="dcterms:W3CDTF">2021-08-04T12:26:39Z</dcterms:created>
  <dcterms:modified xsi:type="dcterms:W3CDTF">2021-08-07T06:48:39Z</dcterms:modified>
</cp:coreProperties>
</file>