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1"/>
  </p:normalViewPr>
  <p:slideViewPr>
    <p:cSldViewPr snapToGrid="0">
      <p:cViewPr varScale="1">
        <p:scale>
          <a:sx n="103" d="100"/>
          <a:sy n="103" d="100"/>
        </p:scale>
        <p:origin x="8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CEBB-2AB1-F437-01CD-EE10763688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2DBB5-EC66-F035-1538-2370D6BC1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A0C1A-EE07-8E91-2450-3ECF9AC28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0B42-6C96-8993-7A94-FF05AD8CC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D1469-32D2-068C-658D-7FEE4B06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2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A155-370A-F993-D826-1021656C9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EB796-1371-3752-AFF7-27878C20F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A6CDC-5BD9-BAA2-027A-B76806E55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C8917-8FC4-5142-32D7-F6BA0C4C1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987A7-07CB-D390-42AA-2B7F375D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6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CE209-E8A4-98A6-70B9-7EF919AD7C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6CA6E-1189-1546-F6F7-90E05DEBD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67E2-A8FD-F82A-F1B3-7F55E59A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E830A-C4E8-8B5E-254B-C14B7B7B0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F3118-1E00-C0DB-471E-972940C8C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8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25ED-DF7C-5694-4514-98D852A8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754F-1372-731A-A3E5-A99D6A556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DB129-A76F-4AF0-11A8-3A97B078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89A3-22AA-F83A-A562-68226750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BB49-757A-E57F-9F7F-AE21AE74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4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4E2A-10C9-8B5B-23AC-C0497B09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A8DB6-D0F0-F397-0669-327E75DB0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3D886-47CA-7229-D709-417DC2AA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83615-C7DD-4EE3-4E3F-27678E7A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F13A-8E11-ECEB-44D4-6413E85A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07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D25F-24EC-9248-0267-166D5B74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4439D-75CF-569F-58FF-D802F15E3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D3E9B-BC5D-E6A1-6C29-B7801B87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C113A-ACD5-4D01-9760-1CC8D3D5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8163F-1CF9-E946-20B1-48D270303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373CE-1F51-06C8-29AE-553341E0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8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635D-1FA0-27C4-F80A-E54E90B2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CAF1-3D79-41E1-4041-F49B4592A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D8D3E-D510-5121-B2D7-D4E9FB561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34C14-8F27-DC89-5F5C-940B233A7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E101F-BD53-38AB-3E4E-0FCFE6979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08BC26-C257-06E0-5FE0-6B4FCC26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F5E52-C3DB-6634-F953-FAECCAB8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554E1-C685-ECD3-50AF-B10707E2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8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4D95-3A25-9738-24E1-EC4B7535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26F4B-5E41-368C-C86B-65638C2D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9626D-D4FA-014E-CF2F-8AF286270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77171-FAA1-3E1C-3A29-4AFB9327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8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8D909-FF84-A945-DDA6-113A54E1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7A7DC0-B6E4-E07E-FDB4-E749424B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9B3C0-68B8-B6CE-6D06-125061412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AE20E-4641-9C0B-200C-B456AA63B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573A-B91F-A92C-96F4-81A22544F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5F8CF6-E5AF-A8C5-BE85-F604B2BB3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B45BD-22D2-FD2A-12E5-3F40D6D5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30DF56-5E30-0DFA-4DF9-3102E9566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C08C-09D3-BC05-A2A2-69838B76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9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CC8E-6904-2049-29A9-B769C1E7E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E3517-0369-D667-6571-7C3000CD9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0792F-6D6B-AED7-7899-3C4BEC595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5EA27-3323-52CA-73A1-0F57C835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BE87C-8A91-3197-7FAC-F7A10DB79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E799C-3F2B-E982-7AA3-BDB1B76A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3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1082C-251A-3300-2946-A3715143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0C8C5-CD42-710A-DCB2-87399041D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0056-3354-C5FC-4522-FA342701D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1CF6F-6320-8A41-BB09-5A262D57894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1CC8-EF62-60A6-AB5C-380A0E254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B436-6E0A-95E4-ADAB-31129A113A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19830-D293-1748-841C-E847BB0F6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5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D431-E13C-BB54-FCB6-C9F5CE0C6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RAP: Internet Route Access Protocol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8BD8C-978C-0600-B949-A7DED88FE1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Santanu Mondal</a:t>
            </a:r>
          </a:p>
          <a:p>
            <a:pPr algn="r"/>
            <a:r>
              <a:rPr lang="en-US" dirty="0"/>
              <a:t>MTech NIS 2</a:t>
            </a:r>
            <a:r>
              <a:rPr lang="en-US" baseline="30000" dirty="0"/>
              <a:t>nd</a:t>
            </a:r>
            <a:r>
              <a:rPr lang="en-US" dirty="0"/>
              <a:t> Semester</a:t>
            </a:r>
          </a:p>
          <a:p>
            <a:pPr algn="r"/>
            <a:r>
              <a:rPr lang="en-US" dirty="0"/>
              <a:t>Pondicherry University</a:t>
            </a:r>
          </a:p>
        </p:txBody>
      </p:sp>
    </p:spTree>
    <p:extLst>
      <p:ext uri="{BB962C8B-B14F-4D97-AF65-F5344CB8AC3E}">
        <p14:creationId xmlns:p14="http://schemas.microsoft.com/office/powerpoint/2010/main" val="1162421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466C-A2C1-F23F-4BE2-74ED85D9E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79CEE-298D-EA36-1926-C43E69D93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404040"/>
                </a:solidFill>
                <a:effectLst/>
              </a:rPr>
              <a:t>RAP (Route Access Protocol) is an early Internet protocol designed for exchanging routing information between gateways (routers).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404040"/>
                </a:solidFill>
                <a:effectLst/>
              </a:rPr>
              <a:t>Purpose: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IN" b="0" i="0" dirty="0">
                <a:solidFill>
                  <a:srgbClr val="404040"/>
                </a:solidFill>
                <a:effectLst/>
              </a:rPr>
              <a:t>Facilitates dynamic routing updates in early IP networks.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IN" b="0" i="0" dirty="0">
                <a:solidFill>
                  <a:srgbClr val="404040"/>
                </a:solidFill>
                <a:effectLst/>
              </a:rPr>
              <a:t>Predecessor to modern protocols like RIP, OSPF, and BGP.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400" b="0" i="0" dirty="0">
              <a:solidFill>
                <a:srgbClr val="40404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7435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514B3-AC60-BE9F-BB5C-4105DE68E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Historical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7658-ABD2-E149-7263-A6CB9D67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Developed in the </a:t>
            </a:r>
            <a:r>
              <a:rPr lang="en-IN" b="1" i="0" dirty="0">
                <a:solidFill>
                  <a:srgbClr val="404040"/>
                </a:solidFill>
                <a:effectLst/>
              </a:rPr>
              <a:t>late 1970s / early 1980s</a:t>
            </a:r>
            <a:r>
              <a:rPr lang="en-IN" b="0" i="0" dirty="0">
                <a:solidFill>
                  <a:srgbClr val="404040"/>
                </a:solidFill>
                <a:effectLst/>
              </a:rPr>
              <a:t> for ARPANET.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Part of the </a:t>
            </a:r>
            <a:r>
              <a:rPr lang="en-IN" b="1" i="0" dirty="0">
                <a:solidFill>
                  <a:srgbClr val="404040"/>
                </a:solidFill>
                <a:effectLst/>
              </a:rPr>
              <a:t>Gateway-to-Gateway Protocol (GGP)</a:t>
            </a:r>
            <a:r>
              <a:rPr lang="en-IN" b="0" i="0" dirty="0">
                <a:solidFill>
                  <a:srgbClr val="404040"/>
                </a:solidFill>
                <a:effectLst/>
              </a:rPr>
              <a:t> family.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Evolved into more advanced routing protocols like </a:t>
            </a:r>
            <a:r>
              <a:rPr lang="en-IN" b="1" i="0" dirty="0">
                <a:solidFill>
                  <a:srgbClr val="404040"/>
                </a:solidFill>
                <a:effectLst/>
              </a:rPr>
              <a:t>RIP (Routing Information Protocol)</a:t>
            </a:r>
            <a:r>
              <a:rPr lang="en-IN" b="0" i="0" dirty="0">
                <a:solidFill>
                  <a:srgbClr val="404040"/>
                </a:solidFill>
                <a:effectLst/>
              </a:rPr>
              <a:t>.</a:t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36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7BC39-D379-AAAD-DF8C-39C3B6F32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6EAF8-3B0E-23F3-BA14-C5C94668F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Distance-Vector Protocol:</a:t>
            </a:r>
          </a:p>
          <a:p>
            <a:pPr lvl="1"/>
            <a:r>
              <a:rPr lang="en-US" sz="2800" dirty="0"/>
              <a:t>Routers share routing tables with neighbors.</a:t>
            </a:r>
          </a:p>
          <a:p>
            <a:pPr lvl="1"/>
            <a:r>
              <a:rPr lang="en-US" sz="2800" dirty="0"/>
              <a:t>Uses hop count as a metric.</a:t>
            </a:r>
          </a:p>
          <a:p>
            <a:r>
              <a:rPr lang="en-US" dirty="0"/>
              <a:t>RAP Packet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46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417F-2052-DC51-5C3C-F27CA195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D5A9A-8B9C-2709-B491-72509A610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Simplicity: Easy to implement in early networks.</a:t>
            </a:r>
          </a:p>
          <a:p>
            <a:r>
              <a:rPr lang="en-US" dirty="0"/>
              <a:t>Dynamic Routing: Adapts to topology changes.</a:t>
            </a:r>
          </a:p>
          <a:p>
            <a:r>
              <a:rPr lang="en-US" dirty="0"/>
              <a:t>Foundation: Inspired later protocols like RIP.</a:t>
            </a:r>
          </a:p>
        </p:txBody>
      </p:sp>
    </p:spTree>
    <p:extLst>
      <p:ext uri="{BB962C8B-B14F-4D97-AF65-F5344CB8AC3E}">
        <p14:creationId xmlns:p14="http://schemas.microsoft.com/office/powerpoint/2010/main" val="161853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7696-70A5-9653-B7A2-9660F12C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BA419-E018-4B4F-7669-0A9DC3090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 Issues: Not suitable for large networks.</a:t>
            </a:r>
          </a:p>
          <a:p>
            <a:r>
              <a:rPr lang="en-US" dirty="0"/>
              <a:t>Slow Convergence: Takes time to stabilize after changes.</a:t>
            </a:r>
          </a:p>
          <a:p>
            <a:r>
              <a:rPr lang="en-US" dirty="0"/>
              <a:t>No Authentication: Vulnerable to misconfigurations or attacks.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3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7693-54F2-BECC-CE24-64C54509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Legacy and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9CCD2-0CA5-7C9A-8CBB-E41CA1C55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Replaced by RIP (Routing Information Protocol) in the 1980s.</a:t>
            </a:r>
          </a:p>
          <a:p>
            <a:r>
              <a:rPr lang="en-US" dirty="0"/>
              <a:t>Modern networks use OSPF (for internal routing) and BGP (for inter-domain routing).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1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B92D-1B30-458B-518A-9B1B1F2B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FE285-D6CB-7476-49B6-8FAA6420D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RFC 1476</a:t>
            </a:r>
            <a:r>
              <a:rPr lang="en-IN" dirty="0"/>
              <a:t> (proposed by P. Jones, June 1992).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0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7983-D2AB-A730-9C73-76C37A6FE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5797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226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RAP: Internet Route Access Protocol</vt:lpstr>
      <vt:lpstr>Introduction to RAP</vt:lpstr>
      <vt:lpstr>Historical Context</vt:lpstr>
      <vt:lpstr>How RAP Works</vt:lpstr>
      <vt:lpstr>Advantages of RAP</vt:lpstr>
      <vt:lpstr>Limitations of RAP</vt:lpstr>
      <vt:lpstr>Legacy and Evolution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Santanu Mondal</dc:creator>
  <cp:lastModifiedBy>Santanu Mondal</cp:lastModifiedBy>
  <cp:revision>3</cp:revision>
  <dcterms:created xsi:type="dcterms:W3CDTF">2025-04-04T08:04:58Z</dcterms:created>
  <dcterms:modified xsi:type="dcterms:W3CDTF">2025-04-17T09:17:50Z</dcterms:modified>
</cp:coreProperties>
</file>