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97" r:id="rId3"/>
    <p:sldId id="262" r:id="rId4"/>
    <p:sldId id="279" r:id="rId5"/>
    <p:sldId id="282" r:id="rId6"/>
    <p:sldId id="283" r:id="rId7"/>
    <p:sldId id="284" r:id="rId8"/>
    <p:sldId id="298" r:id="rId9"/>
    <p:sldId id="285" r:id="rId10"/>
    <p:sldId id="288" r:id="rId11"/>
    <p:sldId id="289" r:id="rId12"/>
    <p:sldId id="300" r:id="rId13"/>
    <p:sldId id="301" r:id="rId14"/>
    <p:sldId id="302" r:id="rId15"/>
    <p:sldId id="303" r:id="rId16"/>
    <p:sldId id="304" r:id="rId17"/>
    <p:sldId id="305" r:id="rId18"/>
    <p:sldId id="290" r:id="rId19"/>
    <p:sldId id="291" r:id="rId20"/>
    <p:sldId id="312" r:id="rId21"/>
    <p:sldId id="292" r:id="rId22"/>
    <p:sldId id="311" r:id="rId23"/>
    <p:sldId id="310" r:id="rId24"/>
    <p:sldId id="308" r:id="rId25"/>
    <p:sldId id="309" r:id="rId26"/>
    <p:sldId id="306" r:id="rId27"/>
    <p:sldId id="293" r:id="rId28"/>
    <p:sldId id="294" r:id="rId29"/>
    <p:sldId id="296" r:id="rId30"/>
    <p:sldId id="276" r:id="rId31"/>
    <p:sldId id="27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6" autoAdjust="0"/>
    <p:restoredTop sz="94660"/>
  </p:normalViewPr>
  <p:slideViewPr>
    <p:cSldViewPr snapToGrid="0">
      <p:cViewPr varScale="1">
        <p:scale>
          <a:sx n="76" d="100"/>
          <a:sy n="76" d="100"/>
        </p:scale>
        <p:origin x="510" y="60"/>
      </p:cViewPr>
      <p:guideLst/>
    </p:cSldViewPr>
  </p:slideViewPr>
  <p:notesTextViewPr>
    <p:cViewPr>
      <p:scale>
        <a:sx n="1" d="1"/>
        <a:sy n="1" d="1"/>
      </p:scale>
      <p:origin x="0" y="0"/>
    </p:cViewPr>
  </p:notesTextViewPr>
  <p:sorterViewPr>
    <p:cViewPr>
      <p:scale>
        <a:sx n="100" d="100"/>
        <a:sy n="100" d="100"/>
      </p:scale>
      <p:origin x="0" y="-371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696C6C-F19F-4334-A7AE-B40E995878B7}" type="datetimeFigureOut">
              <a:rPr lang="en-IN" smtClean="0"/>
              <a:t>26-03-2018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211520-D293-4644-B709-16FFFCE4BE2D}" type="slidenum">
              <a:rPr lang="en-IN" smtClean="0"/>
              <a:t>‹#›</a:t>
            </a:fld>
            <a:endParaRPr lang="en-IN"/>
          </a:p>
        </p:txBody>
      </p:sp>
    </p:spTree>
    <p:extLst>
      <p:ext uri="{BB962C8B-B14F-4D97-AF65-F5344CB8AC3E}">
        <p14:creationId xmlns:p14="http://schemas.microsoft.com/office/powerpoint/2010/main" val="3033801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4211520-D293-4644-B709-16FFFCE4BE2D}" type="slidenum">
              <a:rPr lang="en-IN" smtClean="0"/>
              <a:t>16</a:t>
            </a:fld>
            <a:endParaRPr lang="en-IN"/>
          </a:p>
        </p:txBody>
      </p:sp>
    </p:spTree>
    <p:extLst>
      <p:ext uri="{BB962C8B-B14F-4D97-AF65-F5344CB8AC3E}">
        <p14:creationId xmlns:p14="http://schemas.microsoft.com/office/powerpoint/2010/main" val="282418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1EADB9D-E949-4543-B763-4E1F58BD5B08}" type="datetimeFigureOut">
              <a:rPr lang="en-IN" smtClean="0"/>
              <a:t>26-03-2018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7D21BE-79E3-4691-9AED-E84C8E6D20C2}" type="slidenum">
              <a:rPr lang="en-IN" smtClean="0"/>
              <a:t>‹#›</a:t>
            </a:fld>
            <a:endParaRPr lang="en-IN"/>
          </a:p>
        </p:txBody>
      </p:sp>
    </p:spTree>
    <p:extLst>
      <p:ext uri="{BB962C8B-B14F-4D97-AF65-F5344CB8AC3E}">
        <p14:creationId xmlns:p14="http://schemas.microsoft.com/office/powerpoint/2010/main" val="208133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EADB9D-E949-4543-B763-4E1F58BD5B08}" type="datetimeFigureOut">
              <a:rPr lang="en-IN" smtClean="0"/>
              <a:t>26-03-2018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7D21BE-79E3-4691-9AED-E84C8E6D20C2}" type="slidenum">
              <a:rPr lang="en-IN" smtClean="0"/>
              <a:t>‹#›</a:t>
            </a:fld>
            <a:endParaRPr lang="en-IN"/>
          </a:p>
        </p:txBody>
      </p:sp>
    </p:spTree>
    <p:extLst>
      <p:ext uri="{BB962C8B-B14F-4D97-AF65-F5344CB8AC3E}">
        <p14:creationId xmlns:p14="http://schemas.microsoft.com/office/powerpoint/2010/main" val="3380817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EADB9D-E949-4543-B763-4E1F58BD5B08}" type="datetimeFigureOut">
              <a:rPr lang="en-IN" smtClean="0"/>
              <a:t>26-03-2018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7D21BE-79E3-4691-9AED-E84C8E6D20C2}" type="slidenum">
              <a:rPr lang="en-IN" smtClean="0"/>
              <a:t>‹#›</a:t>
            </a:fld>
            <a:endParaRPr lang="en-IN"/>
          </a:p>
        </p:txBody>
      </p:sp>
    </p:spTree>
    <p:extLst>
      <p:ext uri="{BB962C8B-B14F-4D97-AF65-F5344CB8AC3E}">
        <p14:creationId xmlns:p14="http://schemas.microsoft.com/office/powerpoint/2010/main" val="456581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EADB9D-E949-4543-B763-4E1F58BD5B08}" type="datetimeFigureOut">
              <a:rPr lang="en-IN" smtClean="0"/>
              <a:t>26-03-2018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7D21BE-79E3-4691-9AED-E84C8E6D20C2}" type="slidenum">
              <a:rPr lang="en-IN" smtClean="0"/>
              <a:t>‹#›</a:t>
            </a:fld>
            <a:endParaRPr lang="en-IN"/>
          </a:p>
        </p:txBody>
      </p:sp>
    </p:spTree>
    <p:extLst>
      <p:ext uri="{BB962C8B-B14F-4D97-AF65-F5344CB8AC3E}">
        <p14:creationId xmlns:p14="http://schemas.microsoft.com/office/powerpoint/2010/main" val="816729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EADB9D-E949-4543-B763-4E1F58BD5B08}" type="datetimeFigureOut">
              <a:rPr lang="en-IN" smtClean="0"/>
              <a:t>26-03-2018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7D21BE-79E3-4691-9AED-E84C8E6D20C2}" type="slidenum">
              <a:rPr lang="en-IN" smtClean="0"/>
              <a:t>‹#›</a:t>
            </a:fld>
            <a:endParaRPr lang="en-IN"/>
          </a:p>
        </p:txBody>
      </p:sp>
    </p:spTree>
    <p:extLst>
      <p:ext uri="{BB962C8B-B14F-4D97-AF65-F5344CB8AC3E}">
        <p14:creationId xmlns:p14="http://schemas.microsoft.com/office/powerpoint/2010/main" val="3911658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1EADB9D-E949-4543-B763-4E1F58BD5B08}" type="datetimeFigureOut">
              <a:rPr lang="en-IN" smtClean="0"/>
              <a:t>26-03-2018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7D21BE-79E3-4691-9AED-E84C8E6D20C2}" type="slidenum">
              <a:rPr lang="en-IN" smtClean="0"/>
              <a:t>‹#›</a:t>
            </a:fld>
            <a:endParaRPr lang="en-IN"/>
          </a:p>
        </p:txBody>
      </p:sp>
    </p:spTree>
    <p:extLst>
      <p:ext uri="{BB962C8B-B14F-4D97-AF65-F5344CB8AC3E}">
        <p14:creationId xmlns:p14="http://schemas.microsoft.com/office/powerpoint/2010/main" val="2361203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1EADB9D-E949-4543-B763-4E1F58BD5B08}" type="datetimeFigureOut">
              <a:rPr lang="en-IN" smtClean="0"/>
              <a:t>26-03-2018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7D21BE-79E3-4691-9AED-E84C8E6D20C2}" type="slidenum">
              <a:rPr lang="en-IN" smtClean="0"/>
              <a:t>‹#›</a:t>
            </a:fld>
            <a:endParaRPr lang="en-IN"/>
          </a:p>
        </p:txBody>
      </p:sp>
    </p:spTree>
    <p:extLst>
      <p:ext uri="{BB962C8B-B14F-4D97-AF65-F5344CB8AC3E}">
        <p14:creationId xmlns:p14="http://schemas.microsoft.com/office/powerpoint/2010/main" val="2949403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1EADB9D-E949-4543-B763-4E1F58BD5B08}" type="datetimeFigureOut">
              <a:rPr lang="en-IN" smtClean="0"/>
              <a:t>26-03-2018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7D21BE-79E3-4691-9AED-E84C8E6D20C2}" type="slidenum">
              <a:rPr lang="en-IN" smtClean="0"/>
              <a:t>‹#›</a:t>
            </a:fld>
            <a:endParaRPr lang="en-IN"/>
          </a:p>
        </p:txBody>
      </p:sp>
    </p:spTree>
    <p:extLst>
      <p:ext uri="{BB962C8B-B14F-4D97-AF65-F5344CB8AC3E}">
        <p14:creationId xmlns:p14="http://schemas.microsoft.com/office/powerpoint/2010/main" val="1452691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EADB9D-E949-4543-B763-4E1F58BD5B08}" type="datetimeFigureOut">
              <a:rPr lang="en-IN" smtClean="0"/>
              <a:t>26-03-2018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7D21BE-79E3-4691-9AED-E84C8E6D20C2}" type="slidenum">
              <a:rPr lang="en-IN" smtClean="0"/>
              <a:t>‹#›</a:t>
            </a:fld>
            <a:endParaRPr lang="en-IN"/>
          </a:p>
        </p:txBody>
      </p:sp>
    </p:spTree>
    <p:extLst>
      <p:ext uri="{BB962C8B-B14F-4D97-AF65-F5344CB8AC3E}">
        <p14:creationId xmlns:p14="http://schemas.microsoft.com/office/powerpoint/2010/main" val="2818014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EADB9D-E949-4543-B763-4E1F58BD5B08}" type="datetimeFigureOut">
              <a:rPr lang="en-IN" smtClean="0"/>
              <a:t>26-03-2018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7D21BE-79E3-4691-9AED-E84C8E6D20C2}" type="slidenum">
              <a:rPr lang="en-IN" smtClean="0"/>
              <a:t>‹#›</a:t>
            </a:fld>
            <a:endParaRPr lang="en-IN"/>
          </a:p>
        </p:txBody>
      </p:sp>
    </p:spTree>
    <p:extLst>
      <p:ext uri="{BB962C8B-B14F-4D97-AF65-F5344CB8AC3E}">
        <p14:creationId xmlns:p14="http://schemas.microsoft.com/office/powerpoint/2010/main" val="1278366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EADB9D-E949-4543-B763-4E1F58BD5B08}" type="datetimeFigureOut">
              <a:rPr lang="en-IN" smtClean="0"/>
              <a:t>26-03-2018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7D21BE-79E3-4691-9AED-E84C8E6D20C2}" type="slidenum">
              <a:rPr lang="en-IN" smtClean="0"/>
              <a:t>‹#›</a:t>
            </a:fld>
            <a:endParaRPr lang="en-IN"/>
          </a:p>
        </p:txBody>
      </p:sp>
    </p:spTree>
    <p:extLst>
      <p:ext uri="{BB962C8B-B14F-4D97-AF65-F5344CB8AC3E}">
        <p14:creationId xmlns:p14="http://schemas.microsoft.com/office/powerpoint/2010/main" val="286270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EADB9D-E949-4543-B763-4E1F58BD5B08}" type="datetimeFigureOut">
              <a:rPr lang="en-IN" smtClean="0"/>
              <a:t>26-03-2018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7D21BE-79E3-4691-9AED-E84C8E6D20C2}" type="slidenum">
              <a:rPr lang="en-IN" smtClean="0"/>
              <a:t>‹#›</a:t>
            </a:fld>
            <a:endParaRPr lang="en-IN"/>
          </a:p>
        </p:txBody>
      </p:sp>
    </p:spTree>
    <p:extLst>
      <p:ext uri="{BB962C8B-B14F-4D97-AF65-F5344CB8AC3E}">
        <p14:creationId xmlns:p14="http://schemas.microsoft.com/office/powerpoint/2010/main" val="22360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0099" y="1218942"/>
            <a:ext cx="2811428" cy="2959397"/>
          </a:xfrm>
          <a:prstGeom prst="rect">
            <a:avLst/>
          </a:prstGeom>
        </p:spPr>
      </p:pic>
      <p:sp>
        <p:nvSpPr>
          <p:cNvPr id="6" name="TextBox 5"/>
          <p:cNvSpPr txBox="1"/>
          <p:nvPr/>
        </p:nvSpPr>
        <p:spPr>
          <a:xfrm>
            <a:off x="1361255" y="254833"/>
            <a:ext cx="9818559" cy="707886"/>
          </a:xfrm>
          <a:prstGeom prst="rect">
            <a:avLst/>
          </a:prstGeom>
          <a:noFill/>
        </p:spPr>
        <p:txBody>
          <a:bodyPr wrap="square" rtlCol="0">
            <a:spAutoFit/>
          </a:bodyPr>
          <a:lstStyle/>
          <a:p>
            <a:r>
              <a:rPr lang="en-US" sz="4000" b="1" dirty="0" err="1" smtClean="0">
                <a:latin typeface="Times New Roman" panose="02020603050405020304" pitchFamily="18" charset="0"/>
                <a:cs typeface="Times New Roman" panose="02020603050405020304" pitchFamily="18" charset="0"/>
              </a:rPr>
              <a:t>Manikya</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Lal</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Verma</a:t>
            </a:r>
            <a:r>
              <a:rPr lang="en-US" sz="4000" b="1" dirty="0" smtClean="0">
                <a:latin typeface="Times New Roman" panose="02020603050405020304" pitchFamily="18" charset="0"/>
                <a:cs typeface="Times New Roman" panose="02020603050405020304" pitchFamily="18" charset="0"/>
              </a:rPr>
              <a:t> Textile &amp; Eng. College</a:t>
            </a:r>
            <a:endParaRPr lang="en-IN" sz="40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989352" y="4751882"/>
            <a:ext cx="2788170" cy="1446550"/>
          </a:xfrm>
          <a:prstGeom prst="rect">
            <a:avLst/>
          </a:prstGeom>
          <a:noFill/>
        </p:spPr>
        <p:txBody>
          <a:bodyPr wrap="square" rtlCol="0">
            <a:spAutoFit/>
          </a:bodyPr>
          <a:lstStyle/>
          <a:p>
            <a:r>
              <a:rPr lang="en-US" sz="2200" b="1" dirty="0" smtClean="0"/>
              <a:t>Submitted To</a:t>
            </a:r>
          </a:p>
          <a:p>
            <a:r>
              <a:rPr lang="en-US" sz="2200" dirty="0" smtClean="0"/>
              <a:t>Mrs. </a:t>
            </a:r>
            <a:r>
              <a:rPr lang="en-US" sz="2200" dirty="0" err="1" smtClean="0"/>
              <a:t>Hareeta</a:t>
            </a:r>
            <a:r>
              <a:rPr lang="en-US" sz="2200" dirty="0" smtClean="0"/>
              <a:t> </a:t>
            </a:r>
            <a:r>
              <a:rPr lang="en-US" sz="2200" dirty="0" err="1" smtClean="0"/>
              <a:t>Malani</a:t>
            </a:r>
            <a:endParaRPr lang="en-US" sz="2200" dirty="0" smtClean="0"/>
          </a:p>
          <a:p>
            <a:r>
              <a:rPr lang="en-US" sz="2200" dirty="0" smtClean="0"/>
              <a:t>(Project Guide, Asst. </a:t>
            </a:r>
            <a:r>
              <a:rPr lang="en-US" sz="2200" smtClean="0"/>
              <a:t>ECE Department</a:t>
            </a:r>
            <a:r>
              <a:rPr lang="en-US" sz="2200" dirty="0" smtClean="0"/>
              <a:t>)</a:t>
            </a:r>
            <a:endParaRPr lang="en-IN" sz="2200" dirty="0"/>
          </a:p>
        </p:txBody>
      </p:sp>
      <p:sp>
        <p:nvSpPr>
          <p:cNvPr id="8" name="TextBox 7"/>
          <p:cNvSpPr txBox="1"/>
          <p:nvPr/>
        </p:nvSpPr>
        <p:spPr>
          <a:xfrm>
            <a:off x="8391644" y="4751882"/>
            <a:ext cx="2788170" cy="2123658"/>
          </a:xfrm>
          <a:prstGeom prst="rect">
            <a:avLst/>
          </a:prstGeom>
          <a:noFill/>
        </p:spPr>
        <p:txBody>
          <a:bodyPr wrap="square" rtlCol="0">
            <a:spAutoFit/>
          </a:bodyPr>
          <a:lstStyle/>
          <a:p>
            <a:r>
              <a:rPr lang="en-US" sz="2200" b="1" dirty="0" smtClean="0"/>
              <a:t>Submitted By</a:t>
            </a:r>
          </a:p>
          <a:p>
            <a:r>
              <a:rPr lang="en-US" sz="2200" dirty="0" smtClean="0"/>
              <a:t>Ashish </a:t>
            </a:r>
            <a:r>
              <a:rPr lang="en-US" sz="2200" dirty="0" err="1" smtClean="0"/>
              <a:t>Sahu</a:t>
            </a:r>
            <a:endParaRPr lang="en-US" sz="2200" dirty="0" smtClean="0"/>
          </a:p>
          <a:p>
            <a:r>
              <a:rPr lang="en-US" sz="2200" dirty="0" err="1" smtClean="0"/>
              <a:t>Shubham</a:t>
            </a:r>
            <a:r>
              <a:rPr lang="en-US" sz="2200" dirty="0" smtClean="0"/>
              <a:t> Sharma</a:t>
            </a:r>
          </a:p>
          <a:p>
            <a:r>
              <a:rPr lang="en-US" sz="2200" dirty="0" smtClean="0"/>
              <a:t>Vishal Yadav</a:t>
            </a:r>
          </a:p>
          <a:p>
            <a:r>
              <a:rPr lang="en-US" sz="2200" dirty="0" err="1"/>
              <a:t>Dharmendra</a:t>
            </a:r>
            <a:r>
              <a:rPr lang="en-US" sz="2200" dirty="0"/>
              <a:t> </a:t>
            </a:r>
            <a:r>
              <a:rPr lang="en-US" sz="2200" dirty="0" smtClean="0"/>
              <a:t>Saini</a:t>
            </a:r>
          </a:p>
          <a:p>
            <a:r>
              <a:rPr lang="en-US" sz="2200" dirty="0" smtClean="0"/>
              <a:t>Santosh Yadav</a:t>
            </a:r>
          </a:p>
        </p:txBody>
      </p:sp>
      <p:sp>
        <p:nvSpPr>
          <p:cNvPr id="2" name="TextBox 1"/>
          <p:cNvSpPr txBox="1"/>
          <p:nvPr/>
        </p:nvSpPr>
        <p:spPr>
          <a:xfrm>
            <a:off x="5849655" y="4178339"/>
            <a:ext cx="1152394" cy="369332"/>
          </a:xfrm>
          <a:prstGeom prst="rect">
            <a:avLst/>
          </a:prstGeom>
          <a:noFill/>
        </p:spPr>
        <p:txBody>
          <a:bodyPr wrap="square" rtlCol="0">
            <a:spAutoFit/>
          </a:bodyPr>
          <a:lstStyle/>
          <a:p>
            <a:r>
              <a:rPr lang="en-US" b="1" dirty="0" smtClean="0"/>
              <a:t>Q.G. - 11</a:t>
            </a:r>
            <a:endParaRPr lang="en-IN" b="1" dirty="0"/>
          </a:p>
        </p:txBody>
      </p:sp>
    </p:spTree>
    <p:extLst>
      <p:ext uri="{BB962C8B-B14F-4D97-AF65-F5344CB8AC3E}">
        <p14:creationId xmlns:p14="http://schemas.microsoft.com/office/powerpoint/2010/main" val="36370662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53238"/>
            <a:ext cx="7457143" cy="5704762"/>
          </a:xfrm>
          <a:prstGeom prst="rect">
            <a:avLst/>
          </a:prstGeom>
        </p:spPr>
      </p:pic>
      <p:sp>
        <p:nvSpPr>
          <p:cNvPr id="3" name="Title 1"/>
          <p:cNvSpPr txBox="1">
            <a:spLocks/>
          </p:cNvSpPr>
          <p:nvPr/>
        </p:nvSpPr>
        <p:spPr>
          <a:xfrm>
            <a:off x="4233797" y="237994"/>
            <a:ext cx="3382028" cy="676080"/>
          </a:xfrm>
          <a:prstGeom prst="rect">
            <a:avLst/>
          </a:prstGeom>
        </p:spPr>
        <p:txBody>
          <a:bodyP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Coding Section</a:t>
            </a:r>
            <a:endParaRPr lang="en-IN" b="1" dirty="0"/>
          </a:p>
        </p:txBody>
      </p:sp>
    </p:spTree>
    <p:extLst>
      <p:ext uri="{BB962C8B-B14F-4D97-AF65-F5344CB8AC3E}">
        <p14:creationId xmlns:p14="http://schemas.microsoft.com/office/powerpoint/2010/main" val="28708352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510" y="1309904"/>
            <a:ext cx="10183440" cy="2999050"/>
          </a:xfrm>
          <a:prstGeom prst="rect">
            <a:avLst/>
          </a:prstGeom>
        </p:spPr>
      </p:pic>
      <p:sp>
        <p:nvSpPr>
          <p:cNvPr id="3" name="Title 1"/>
          <p:cNvSpPr txBox="1">
            <a:spLocks/>
          </p:cNvSpPr>
          <p:nvPr/>
        </p:nvSpPr>
        <p:spPr>
          <a:xfrm>
            <a:off x="3345820" y="112733"/>
            <a:ext cx="5448823" cy="951979"/>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Coding Section for User</a:t>
            </a:r>
            <a:endParaRPr lang="en-IN" b="1" dirty="0"/>
          </a:p>
        </p:txBody>
      </p:sp>
    </p:spTree>
    <p:extLst>
      <p:ext uri="{BB962C8B-B14F-4D97-AF65-F5344CB8AC3E}">
        <p14:creationId xmlns:p14="http://schemas.microsoft.com/office/powerpoint/2010/main" val="36458416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8144" t="10603" r="497" b="20511"/>
          <a:stretch/>
        </p:blipFill>
        <p:spPr>
          <a:xfrm>
            <a:off x="1114816" y="1240076"/>
            <a:ext cx="9346794" cy="5073042"/>
          </a:xfrm>
          <a:prstGeom prst="rect">
            <a:avLst/>
          </a:prstGeom>
        </p:spPr>
      </p:pic>
      <p:sp>
        <p:nvSpPr>
          <p:cNvPr id="3" name="TextBox 2"/>
          <p:cNvSpPr txBox="1"/>
          <p:nvPr/>
        </p:nvSpPr>
        <p:spPr>
          <a:xfrm>
            <a:off x="4229911" y="112734"/>
            <a:ext cx="3116604" cy="830997"/>
          </a:xfrm>
          <a:prstGeom prst="rect">
            <a:avLst/>
          </a:prstGeom>
          <a:noFill/>
        </p:spPr>
        <p:txBody>
          <a:bodyPr wrap="square" rtlCol="0">
            <a:spAutoFit/>
          </a:bodyPr>
          <a:lstStyle/>
          <a:p>
            <a:r>
              <a:rPr lang="en-US" sz="4800" b="1" dirty="0" smtClean="0"/>
              <a:t>Simulator</a:t>
            </a:r>
            <a:endParaRPr lang="en-IN" sz="4800" b="1" dirty="0"/>
          </a:p>
        </p:txBody>
      </p:sp>
    </p:spTree>
    <p:extLst>
      <p:ext uri="{BB962C8B-B14F-4D97-AF65-F5344CB8AC3E}">
        <p14:creationId xmlns:p14="http://schemas.microsoft.com/office/powerpoint/2010/main" val="7806825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890" y="764088"/>
            <a:ext cx="8768140" cy="5968653"/>
          </a:xfrm>
          <a:prstGeom prst="rect">
            <a:avLst/>
          </a:prstGeom>
        </p:spPr>
      </p:pic>
      <p:sp>
        <p:nvSpPr>
          <p:cNvPr id="3" name="TextBox 2"/>
          <p:cNvSpPr txBox="1"/>
          <p:nvPr/>
        </p:nvSpPr>
        <p:spPr>
          <a:xfrm>
            <a:off x="1950174" y="117757"/>
            <a:ext cx="8133278" cy="646331"/>
          </a:xfrm>
          <a:prstGeom prst="rect">
            <a:avLst/>
          </a:prstGeom>
          <a:noFill/>
        </p:spPr>
        <p:txBody>
          <a:bodyPr wrap="square" rtlCol="0">
            <a:spAutoFit/>
          </a:bodyPr>
          <a:lstStyle/>
          <a:p>
            <a:r>
              <a:rPr lang="en-US" sz="3600" dirty="0" smtClean="0"/>
              <a:t>Coding Screenshots of Fingerprint Section</a:t>
            </a:r>
            <a:endParaRPr lang="en-IN" sz="3600" dirty="0"/>
          </a:p>
        </p:txBody>
      </p:sp>
      <p:sp>
        <p:nvSpPr>
          <p:cNvPr id="4" name="Oval 3"/>
          <p:cNvSpPr/>
          <p:nvPr/>
        </p:nvSpPr>
        <p:spPr>
          <a:xfrm>
            <a:off x="789140" y="2279737"/>
            <a:ext cx="2943616" cy="132775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Arrow Connector 4"/>
          <p:cNvCxnSpPr>
            <a:stCxn id="4" idx="6"/>
          </p:cNvCxnSpPr>
          <p:nvPr/>
        </p:nvCxnSpPr>
        <p:spPr>
          <a:xfrm flipV="1">
            <a:off x="3732756" y="2868461"/>
            <a:ext cx="2680570" cy="75156"/>
          </a:xfrm>
          <a:prstGeom prst="straightConnector1">
            <a:avLst/>
          </a:prstGeom>
          <a:ln>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501008" y="2981195"/>
            <a:ext cx="3782860" cy="369332"/>
          </a:xfrm>
          <a:prstGeom prst="rect">
            <a:avLst/>
          </a:prstGeom>
          <a:noFill/>
        </p:spPr>
        <p:txBody>
          <a:bodyPr wrap="square" rtlCol="0">
            <a:spAutoFit/>
          </a:bodyPr>
          <a:lstStyle/>
          <a:p>
            <a:r>
              <a:rPr lang="en-US" dirty="0" smtClean="0"/>
              <a:t>Function for LCD command</a:t>
            </a:r>
            <a:endParaRPr lang="en-IN" dirty="0"/>
          </a:p>
        </p:txBody>
      </p:sp>
    </p:spTree>
    <p:extLst>
      <p:ext uri="{BB962C8B-B14F-4D97-AF65-F5344CB8AC3E}">
        <p14:creationId xmlns:p14="http://schemas.microsoft.com/office/powerpoint/2010/main" val="40892798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687611" cy="6736354"/>
          </a:xfrm>
          <a:prstGeom prst="rect">
            <a:avLst/>
          </a:prstGeom>
        </p:spPr>
      </p:pic>
      <p:sp>
        <p:nvSpPr>
          <p:cNvPr id="3" name="Oval 2"/>
          <p:cNvSpPr/>
          <p:nvPr/>
        </p:nvSpPr>
        <p:spPr>
          <a:xfrm>
            <a:off x="1352811" y="2342367"/>
            <a:ext cx="2943616" cy="132775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Arrow Connector 4"/>
          <p:cNvCxnSpPr>
            <a:stCxn id="3" idx="6"/>
          </p:cNvCxnSpPr>
          <p:nvPr/>
        </p:nvCxnSpPr>
        <p:spPr>
          <a:xfrm flipV="1">
            <a:off x="4296427" y="2931091"/>
            <a:ext cx="2680570" cy="75156"/>
          </a:xfrm>
          <a:prstGeom prst="straightConnector1">
            <a:avLst/>
          </a:prstGeom>
          <a:ln>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976997" y="2909263"/>
            <a:ext cx="3507287" cy="369332"/>
          </a:xfrm>
          <a:prstGeom prst="rect">
            <a:avLst/>
          </a:prstGeom>
          <a:noFill/>
        </p:spPr>
        <p:txBody>
          <a:bodyPr wrap="square" rtlCol="0">
            <a:spAutoFit/>
          </a:bodyPr>
          <a:lstStyle/>
          <a:p>
            <a:r>
              <a:rPr lang="en-US" dirty="0" smtClean="0"/>
              <a:t>Display message fro LCD</a:t>
            </a:r>
            <a:endParaRPr lang="en-IN" dirty="0"/>
          </a:p>
        </p:txBody>
      </p:sp>
      <p:sp>
        <p:nvSpPr>
          <p:cNvPr id="11" name="Oval 10"/>
          <p:cNvSpPr/>
          <p:nvPr/>
        </p:nvSpPr>
        <p:spPr>
          <a:xfrm>
            <a:off x="1653435" y="5530241"/>
            <a:ext cx="2943616" cy="132775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5223353" y="5937338"/>
            <a:ext cx="3507287" cy="369332"/>
          </a:xfrm>
          <a:prstGeom prst="rect">
            <a:avLst/>
          </a:prstGeom>
          <a:noFill/>
        </p:spPr>
        <p:txBody>
          <a:bodyPr wrap="square" rtlCol="0">
            <a:spAutoFit/>
          </a:bodyPr>
          <a:lstStyle/>
          <a:p>
            <a:r>
              <a:rPr lang="en-US" dirty="0" smtClean="0"/>
              <a:t>Message for User for enroll</a:t>
            </a:r>
            <a:endParaRPr lang="en-IN" dirty="0"/>
          </a:p>
        </p:txBody>
      </p:sp>
    </p:spTree>
    <p:extLst>
      <p:ext uri="{BB962C8B-B14F-4D97-AF65-F5344CB8AC3E}">
        <p14:creationId xmlns:p14="http://schemas.microsoft.com/office/powerpoint/2010/main" val="28246890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Load and Wireless </a:t>
            </a:r>
            <a:r>
              <a:rPr lang="en-US" b="1" dirty="0" smtClean="0"/>
              <a:t>Unit</a:t>
            </a:r>
            <a:endParaRPr lang="en-IN" dirty="0"/>
          </a:p>
        </p:txBody>
      </p:sp>
      <p:sp>
        <p:nvSpPr>
          <p:cNvPr id="6" name="Content Placeholder 5"/>
          <p:cNvSpPr>
            <a:spLocks noGrp="1"/>
          </p:cNvSpPr>
          <p:nvPr>
            <p:ph idx="1"/>
          </p:nvPr>
        </p:nvSpPr>
        <p:spPr/>
        <p:txBody>
          <a:bodyPr/>
          <a:lstStyle/>
          <a:p>
            <a:pPr algn="just"/>
            <a:r>
              <a:rPr lang="en-IN" dirty="0"/>
              <a:t>Protection of home main door is the important part in security system which done in this system by using electromagnetic lock in conjunction with fingerprint module</a:t>
            </a:r>
            <a:r>
              <a:rPr lang="en-IN" dirty="0" smtClean="0"/>
              <a:t>.</a:t>
            </a:r>
          </a:p>
          <a:p>
            <a:pPr algn="just"/>
            <a:r>
              <a:rPr lang="en-IN" dirty="0"/>
              <a:t>The owner using this biometric for valid user which is display on LCD and if the fingerprint matched is correct then the electromagnetic lock is opened. Otherwise if does not matched, the door will still locked.</a:t>
            </a:r>
          </a:p>
        </p:txBody>
      </p:sp>
    </p:spTree>
    <p:extLst>
      <p:ext uri="{BB962C8B-B14F-4D97-AF65-F5344CB8AC3E}">
        <p14:creationId xmlns:p14="http://schemas.microsoft.com/office/powerpoint/2010/main" val="18547063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25122" y="0"/>
            <a:ext cx="8133278" cy="646331"/>
          </a:xfrm>
          <a:prstGeom prst="rect">
            <a:avLst/>
          </a:prstGeom>
          <a:noFill/>
        </p:spPr>
        <p:txBody>
          <a:bodyPr wrap="square" rtlCol="0">
            <a:spAutoFit/>
          </a:bodyPr>
          <a:lstStyle/>
          <a:p>
            <a:r>
              <a:rPr lang="en-US" sz="3600" dirty="0" smtClean="0"/>
              <a:t>Coding Screenshots of ESP8266 Section</a:t>
            </a:r>
            <a:endParaRPr lang="en-IN" sz="3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03" y="646331"/>
            <a:ext cx="11636679" cy="6211669"/>
          </a:xfrm>
          <a:prstGeom prst="rect">
            <a:avLst/>
          </a:prstGeom>
        </p:spPr>
      </p:pic>
      <p:sp>
        <p:nvSpPr>
          <p:cNvPr id="8" name="Oval 7"/>
          <p:cNvSpPr/>
          <p:nvPr/>
        </p:nvSpPr>
        <p:spPr>
          <a:xfrm>
            <a:off x="453314" y="764088"/>
            <a:ext cx="2943616" cy="132775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6165182" y="1465546"/>
            <a:ext cx="3782860" cy="369332"/>
          </a:xfrm>
          <a:prstGeom prst="rect">
            <a:avLst/>
          </a:prstGeom>
          <a:noFill/>
        </p:spPr>
        <p:txBody>
          <a:bodyPr wrap="square" rtlCol="0">
            <a:spAutoFit/>
          </a:bodyPr>
          <a:lstStyle/>
          <a:p>
            <a:r>
              <a:rPr lang="en-US" dirty="0" smtClean="0"/>
              <a:t>Library and User Authentication   </a:t>
            </a:r>
            <a:endParaRPr lang="en-IN" dirty="0"/>
          </a:p>
        </p:txBody>
      </p:sp>
      <p:cxnSp>
        <p:nvCxnSpPr>
          <p:cNvPr id="11" name="Straight Arrow Connector 10"/>
          <p:cNvCxnSpPr>
            <a:stCxn id="8" idx="6"/>
            <a:endCxn id="9" idx="1"/>
          </p:cNvCxnSpPr>
          <p:nvPr/>
        </p:nvCxnSpPr>
        <p:spPr>
          <a:xfrm>
            <a:off x="3396930" y="1427968"/>
            <a:ext cx="2768252" cy="222244"/>
          </a:xfrm>
          <a:prstGeom prst="straightConnector1">
            <a:avLst/>
          </a:prstGeom>
          <a:ln w="127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404997" y="1465546"/>
            <a:ext cx="2480154" cy="18466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1766170" y="1834878"/>
            <a:ext cx="851770" cy="25696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617703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7305"/>
            <a:ext cx="12040505" cy="6350695"/>
          </a:xfrm>
          <a:prstGeom prst="rect">
            <a:avLst/>
          </a:prstGeom>
        </p:spPr>
      </p:pic>
    </p:spTree>
    <p:extLst>
      <p:ext uri="{BB962C8B-B14F-4D97-AF65-F5344CB8AC3E}">
        <p14:creationId xmlns:p14="http://schemas.microsoft.com/office/powerpoint/2010/main" val="20594901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331211" y="112733"/>
            <a:ext cx="7100887" cy="951979"/>
          </a:xfrm>
          <a:prstGeom prst="rect">
            <a:avLst/>
          </a:prstGeom>
        </p:spPr>
        <p:txBody>
          <a:bodyP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PCB Layout of Transmitter Section</a:t>
            </a:r>
            <a:endParaRPr lang="en-IN"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267" y="1064712"/>
            <a:ext cx="9829800" cy="5534025"/>
          </a:xfrm>
          <a:prstGeom prst="rect">
            <a:avLst/>
          </a:prstGeom>
        </p:spPr>
      </p:pic>
    </p:spTree>
    <p:extLst>
      <p:ext uri="{BB962C8B-B14F-4D97-AF65-F5344CB8AC3E}">
        <p14:creationId xmlns:p14="http://schemas.microsoft.com/office/powerpoint/2010/main" val="34734738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331211" y="112733"/>
            <a:ext cx="7100887" cy="951979"/>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PCB Layout of </a:t>
            </a:r>
            <a:r>
              <a:rPr lang="en-US" b="1" dirty="0" err="1" smtClean="0"/>
              <a:t>Atmega</a:t>
            </a:r>
            <a:r>
              <a:rPr lang="en-US" b="1" dirty="0" smtClean="0"/>
              <a:t> 8 Section</a:t>
            </a:r>
            <a:endParaRPr lang="en-IN"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437" y="914400"/>
            <a:ext cx="10204677" cy="5745075"/>
          </a:xfrm>
          <a:prstGeom prst="rect">
            <a:avLst/>
          </a:prstGeom>
        </p:spPr>
      </p:pic>
    </p:spTree>
    <p:extLst>
      <p:ext uri="{BB962C8B-B14F-4D97-AF65-F5344CB8AC3E}">
        <p14:creationId xmlns:p14="http://schemas.microsoft.com/office/powerpoint/2010/main" val="3360964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0281" y="2594758"/>
            <a:ext cx="8618951" cy="1325563"/>
          </a:xfrm>
        </p:spPr>
        <p:txBody>
          <a:bodyPr>
            <a:normAutofit/>
          </a:bodyPr>
          <a:lstStyle/>
          <a:p>
            <a:r>
              <a:rPr lang="en-US" sz="6000" b="1" dirty="0" smtClean="0"/>
              <a:t>Advance Security System</a:t>
            </a:r>
            <a:endParaRPr lang="en-IN" sz="6000" b="1" dirty="0"/>
          </a:p>
        </p:txBody>
      </p:sp>
    </p:spTree>
    <p:extLst>
      <p:ext uri="{BB962C8B-B14F-4D97-AF65-F5344CB8AC3E}">
        <p14:creationId xmlns:p14="http://schemas.microsoft.com/office/powerpoint/2010/main" val="15951943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6957"/>
          </a:xfrm>
        </p:spPr>
        <p:txBody>
          <a:bodyPr>
            <a:normAutofit fontScale="90000"/>
          </a:bodyPr>
          <a:lstStyle/>
          <a:p>
            <a:pPr algn="ctr"/>
            <a:r>
              <a:rPr lang="en-US" b="1" dirty="0" smtClean="0"/>
              <a:t>Overall View</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6200000">
            <a:off x="3114678" y="-565957"/>
            <a:ext cx="5962643" cy="8885270"/>
          </a:xfrm>
        </p:spPr>
      </p:pic>
    </p:spTree>
    <p:extLst>
      <p:ext uri="{BB962C8B-B14F-4D97-AF65-F5344CB8AC3E}">
        <p14:creationId xmlns:p14="http://schemas.microsoft.com/office/powerpoint/2010/main" val="10484405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331211" y="112733"/>
            <a:ext cx="7100887" cy="951979"/>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G</a:t>
            </a:r>
            <a:r>
              <a:rPr lang="en-US" b="1" dirty="0" smtClean="0"/>
              <a:t>SM UNIT</a:t>
            </a:r>
            <a:endParaRPr lang="en-IN"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383" y="786008"/>
            <a:ext cx="10500302" cy="5821472"/>
          </a:xfrm>
          <a:prstGeom prst="rect">
            <a:avLst/>
          </a:prstGeom>
        </p:spPr>
      </p:pic>
    </p:spTree>
    <p:extLst>
      <p:ext uri="{BB962C8B-B14F-4D97-AF65-F5344CB8AC3E}">
        <p14:creationId xmlns:p14="http://schemas.microsoft.com/office/powerpoint/2010/main" val="8425646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4431"/>
          </a:xfrm>
        </p:spPr>
        <p:txBody>
          <a:bodyPr>
            <a:normAutofit fontScale="90000"/>
          </a:bodyPr>
          <a:lstStyle/>
          <a:p>
            <a:pPr algn="ctr"/>
            <a:r>
              <a:rPr lang="en-US" b="1" dirty="0" err="1" smtClean="0"/>
              <a:t>IoT</a:t>
            </a:r>
            <a:r>
              <a:rPr lang="en-US" b="1" dirty="0" smtClean="0"/>
              <a:t> and Main Control Unit</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5619" y="1189972"/>
            <a:ext cx="6539630" cy="6156921"/>
          </a:xfrm>
        </p:spPr>
      </p:pic>
    </p:spTree>
    <p:extLst>
      <p:ext uri="{BB962C8B-B14F-4D97-AF65-F5344CB8AC3E}">
        <p14:creationId xmlns:p14="http://schemas.microsoft.com/office/powerpoint/2010/main" val="35652984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2635" y="0"/>
            <a:ext cx="10515600" cy="687061"/>
          </a:xfrm>
        </p:spPr>
        <p:txBody>
          <a:bodyPr>
            <a:normAutofit fontScale="90000"/>
          </a:bodyPr>
          <a:lstStyle/>
          <a:p>
            <a:pPr algn="ctr"/>
            <a:r>
              <a:rPr lang="en-US" dirty="0" smtClean="0"/>
              <a:t>Door Control Section</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317" y="613775"/>
            <a:ext cx="11178235" cy="6244225"/>
          </a:xfrm>
        </p:spPr>
      </p:pic>
    </p:spTree>
    <p:extLst>
      <p:ext uri="{BB962C8B-B14F-4D97-AF65-F5344CB8AC3E}">
        <p14:creationId xmlns:p14="http://schemas.microsoft.com/office/powerpoint/2010/main" val="24857654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770" y="489031"/>
            <a:ext cx="10860065" cy="6275024"/>
          </a:xfrm>
          <a:prstGeom prst="rect">
            <a:avLst/>
          </a:prstGeom>
        </p:spPr>
      </p:pic>
    </p:spTree>
    <p:extLst>
      <p:ext uri="{BB962C8B-B14F-4D97-AF65-F5344CB8AC3E}">
        <p14:creationId xmlns:p14="http://schemas.microsoft.com/office/powerpoint/2010/main" val="33158383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199" y="189760"/>
            <a:ext cx="11725405" cy="549275"/>
          </a:xfrm>
        </p:spPr>
        <p:txBody>
          <a:bodyPr>
            <a:normAutofit fontScale="90000"/>
          </a:bodyPr>
          <a:lstStyle/>
          <a:p>
            <a:pPr algn="ctr"/>
            <a:r>
              <a:rPr lang="en-US" b="1" dirty="0" smtClean="0"/>
              <a:t>IMAGE IS CAPTURED BY </a:t>
            </a:r>
            <a:r>
              <a:rPr lang="en-US" b="1" dirty="0" smtClean="0"/>
              <a:t>WEBCAM During Invalid User</a:t>
            </a:r>
            <a:endParaRPr lang="en-IN"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6943" y="1515323"/>
            <a:ext cx="8718114" cy="5085894"/>
          </a:xfrm>
          <a:prstGeom prst="rect">
            <a:avLst/>
          </a:prstGeom>
        </p:spPr>
      </p:pic>
    </p:spTree>
    <p:extLst>
      <p:ext uri="{BB962C8B-B14F-4D97-AF65-F5344CB8AC3E}">
        <p14:creationId xmlns:p14="http://schemas.microsoft.com/office/powerpoint/2010/main" val="2833778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2208" y="1085526"/>
            <a:ext cx="3256766" cy="5772474"/>
          </a:xfrm>
          <a:prstGeom prst="rect">
            <a:avLst/>
          </a:prstGeom>
        </p:spPr>
      </p:pic>
      <p:sp>
        <p:nvSpPr>
          <p:cNvPr id="3" name="Title 2"/>
          <p:cNvSpPr txBox="1">
            <a:spLocks/>
          </p:cNvSpPr>
          <p:nvPr/>
        </p:nvSpPr>
        <p:spPr>
          <a:xfrm>
            <a:off x="838199" y="189760"/>
            <a:ext cx="11725405" cy="549275"/>
          </a:xfrm>
          <a:prstGeom prst="rect">
            <a:avLst/>
          </a:prstGeom>
        </p:spPr>
        <p:txBody>
          <a:bodyP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err="1" smtClean="0"/>
              <a:t>IoT</a:t>
            </a:r>
            <a:r>
              <a:rPr lang="en-US" b="1" dirty="0" smtClean="0"/>
              <a:t> Application Overview</a:t>
            </a:r>
            <a:endParaRPr lang="en-IN" b="1" dirty="0"/>
          </a:p>
        </p:txBody>
      </p:sp>
    </p:spTree>
    <p:extLst>
      <p:ext uri="{BB962C8B-B14F-4D97-AF65-F5344CB8AC3E}">
        <p14:creationId xmlns:p14="http://schemas.microsoft.com/office/powerpoint/2010/main" val="625685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Result</a:t>
            </a:r>
            <a:endParaRPr lang="en-IN" b="1" dirty="0"/>
          </a:p>
        </p:txBody>
      </p:sp>
      <p:sp>
        <p:nvSpPr>
          <p:cNvPr id="4" name="Content Placeholder 3"/>
          <p:cNvSpPr>
            <a:spLocks noGrp="1"/>
          </p:cNvSpPr>
          <p:nvPr>
            <p:ph idx="1"/>
          </p:nvPr>
        </p:nvSpPr>
        <p:spPr>
          <a:xfrm>
            <a:off x="462419" y="1525000"/>
            <a:ext cx="10515600" cy="4351338"/>
          </a:xfrm>
        </p:spPr>
        <p:txBody>
          <a:bodyPr/>
          <a:lstStyle/>
          <a:p>
            <a:r>
              <a:rPr lang="en-IN" dirty="0" smtClean="0"/>
              <a:t>Figure </a:t>
            </a:r>
            <a:r>
              <a:rPr lang="en-IN" dirty="0"/>
              <a:t>shows the screenshot of the message for the theft detector operation. The user can </a:t>
            </a:r>
            <a:r>
              <a:rPr lang="en-IN" dirty="0" smtClean="0"/>
              <a:t>query all </a:t>
            </a:r>
            <a:r>
              <a:rPr lang="en-IN" dirty="0"/>
              <a:t>records of comings and goings </a:t>
            </a:r>
            <a:r>
              <a:rPr lang="en-IN" dirty="0" smtClean="0"/>
              <a:t>from the </a:t>
            </a:r>
            <a:r>
              <a:rPr lang="en-IN" dirty="0"/>
              <a:t>` Log (Access Record)' menu.</a:t>
            </a:r>
            <a:endParaRPr lang="en-IN"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2419" y="2742009"/>
            <a:ext cx="2546960" cy="3878889"/>
          </a:xfrm>
          <a:prstGeom prst="rect">
            <a:avLst/>
          </a:prstGeom>
        </p:spPr>
      </p:pic>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1806" r="3820" b="19342"/>
          <a:stretch/>
        </p:blipFill>
        <p:spPr>
          <a:xfrm>
            <a:off x="5311920" y="2850563"/>
            <a:ext cx="5853990" cy="3398055"/>
          </a:xfrm>
          <a:prstGeom prst="rect">
            <a:avLst/>
          </a:prstGeom>
        </p:spPr>
      </p:pic>
    </p:spTree>
    <p:extLst>
      <p:ext uri="{BB962C8B-B14F-4D97-AF65-F5344CB8AC3E}">
        <p14:creationId xmlns:p14="http://schemas.microsoft.com/office/powerpoint/2010/main" val="40292723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Conclusion</a:t>
            </a:r>
          </a:p>
        </p:txBody>
      </p:sp>
      <p:sp>
        <p:nvSpPr>
          <p:cNvPr id="3" name="Content Placeholder 2"/>
          <p:cNvSpPr>
            <a:spLocks noGrp="1"/>
          </p:cNvSpPr>
          <p:nvPr>
            <p:ph idx="1"/>
          </p:nvPr>
        </p:nvSpPr>
        <p:spPr/>
        <p:txBody>
          <a:bodyPr/>
          <a:lstStyle/>
          <a:p>
            <a:pPr algn="just"/>
            <a:r>
              <a:rPr lang="en-IN" dirty="0"/>
              <a:t>The GSM and IOT based advance security system has been designed and tested with the </a:t>
            </a:r>
            <a:r>
              <a:rPr lang="en-IN" dirty="0" smtClean="0"/>
              <a:t>mobile network.</a:t>
            </a:r>
          </a:p>
          <a:p>
            <a:pPr algn="just"/>
            <a:r>
              <a:rPr lang="en-IN" dirty="0"/>
              <a:t>The user can get alerts anywhere through the GSM technology thus making the </a:t>
            </a:r>
            <a:r>
              <a:rPr lang="en-IN" dirty="0" smtClean="0"/>
              <a:t>system location </a:t>
            </a:r>
            <a:r>
              <a:rPr lang="en-IN" dirty="0"/>
              <a:t>independent</a:t>
            </a:r>
            <a:r>
              <a:rPr lang="en-IN" dirty="0" smtClean="0"/>
              <a:t>.</a:t>
            </a:r>
          </a:p>
          <a:p>
            <a:pPr algn="just"/>
            <a:r>
              <a:rPr lang="en-IN" dirty="0"/>
              <a:t>The web camera based </a:t>
            </a:r>
            <a:r>
              <a:rPr lang="en-IN" dirty="0" smtClean="0"/>
              <a:t>security system </a:t>
            </a:r>
            <a:r>
              <a:rPr lang="en-IN" dirty="0"/>
              <a:t>is very easy, user friendly and software has many features</a:t>
            </a:r>
            <a:r>
              <a:rPr lang="en-IN" dirty="0" smtClean="0"/>
              <a:t>.</a:t>
            </a:r>
          </a:p>
          <a:p>
            <a:pPr algn="just"/>
            <a:r>
              <a:rPr lang="en-IN" dirty="0"/>
              <a:t>By installing the web camera at the door site, </a:t>
            </a:r>
            <a:r>
              <a:rPr lang="en-IN" dirty="0" smtClean="0"/>
              <a:t>intruder can </a:t>
            </a:r>
            <a:r>
              <a:rPr lang="en-IN" dirty="0"/>
              <a:t>be detected and owner can receive a message telling the intruder entry in a home.</a:t>
            </a:r>
          </a:p>
        </p:txBody>
      </p:sp>
    </p:spTree>
    <p:extLst>
      <p:ext uri="{BB962C8B-B14F-4D97-AF65-F5344CB8AC3E}">
        <p14:creationId xmlns:p14="http://schemas.microsoft.com/office/powerpoint/2010/main" val="14255516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p:txBody>
          <a:bodyPr/>
          <a:lstStyle/>
          <a:p>
            <a:r>
              <a:rPr lang="en-US" b="1" dirty="0" smtClean="0"/>
              <a:t>References</a:t>
            </a:r>
            <a:endParaRPr lang="en-IN" b="1" dirty="0"/>
          </a:p>
        </p:txBody>
      </p:sp>
      <p:sp>
        <p:nvSpPr>
          <p:cNvPr id="2" name="Content Placeholder 1"/>
          <p:cNvSpPr>
            <a:spLocks noGrp="1"/>
          </p:cNvSpPr>
          <p:nvPr>
            <p:ph idx="1"/>
          </p:nvPr>
        </p:nvSpPr>
        <p:spPr/>
        <p:txBody>
          <a:bodyPr>
            <a:normAutofit fontScale="92500" lnSpcReduction="10000"/>
          </a:bodyPr>
          <a:lstStyle/>
          <a:p>
            <a:pPr marL="514350" indent="-514350" algn="just">
              <a:buFont typeface="+mj-lt"/>
              <a:buAutoNum type="arabicPeriod"/>
            </a:pPr>
            <a:r>
              <a:rPr lang="en-IN" dirty="0" err="1"/>
              <a:t>Yanbo</a:t>
            </a:r>
            <a:r>
              <a:rPr lang="en-IN" dirty="0"/>
              <a:t> Zhao , </a:t>
            </a:r>
            <a:r>
              <a:rPr lang="en-IN" dirty="0" err="1"/>
              <a:t>Zhaohui</a:t>
            </a:r>
            <a:r>
              <a:rPr lang="en-IN" dirty="0"/>
              <a:t> Ye "A low cost GSM/GPRS based wireless home security system" IEEE Transactions on Consumer Electronics ( Volume: 54, Issue: 2 ),2008.</a:t>
            </a:r>
          </a:p>
          <a:p>
            <a:pPr marL="514350" indent="-514350" algn="just">
              <a:buFont typeface="+mj-lt"/>
              <a:buAutoNum type="arabicPeriod"/>
            </a:pPr>
            <a:r>
              <a:rPr lang="en-IN" dirty="0"/>
              <a:t>C. </a:t>
            </a:r>
            <a:r>
              <a:rPr lang="en-IN" dirty="0" err="1"/>
              <a:t>Pyo</a:t>
            </a:r>
            <a:r>
              <a:rPr lang="en-IN" dirty="0"/>
              <a:t>, H. Gang, N. Kim and H. Bang, \Technology trends and prospects of development of </a:t>
            </a:r>
            <a:r>
              <a:rPr lang="en-IN" dirty="0" err="1"/>
              <a:t>IoT</a:t>
            </a:r>
            <a:r>
              <a:rPr lang="en-IN" dirty="0"/>
              <a:t> (M2M)," OSIA Standards &amp; Technology Review, vol. 26, no. 2, (2013), pp. 8-17.</a:t>
            </a:r>
          </a:p>
          <a:p>
            <a:pPr marL="514350" indent="-514350" algn="just">
              <a:buFont typeface="+mj-lt"/>
              <a:buAutoNum type="arabicPeriod"/>
            </a:pPr>
            <a:r>
              <a:rPr lang="en-IN" dirty="0"/>
              <a:t>Y. </a:t>
            </a:r>
            <a:r>
              <a:rPr lang="en-IN" dirty="0" err="1"/>
              <a:t>Ko</a:t>
            </a:r>
            <a:r>
              <a:rPr lang="en-IN" dirty="0"/>
              <a:t>, \Study of Policies of Major Countries on Internet of Things and Market Forecast," In </a:t>
            </a:r>
            <a:r>
              <a:rPr lang="en-IN" dirty="0" err="1"/>
              <a:t>ternational</a:t>
            </a:r>
            <a:r>
              <a:rPr lang="en-IN" dirty="0"/>
              <a:t> Commerce and Information Review, vol. 16, no. 5, (2014),pp. 27-47.</a:t>
            </a:r>
          </a:p>
          <a:p>
            <a:pPr marL="514350" indent="-514350" algn="just">
              <a:buFont typeface="+mj-lt"/>
              <a:buAutoNum type="arabicPeriod"/>
            </a:pPr>
            <a:r>
              <a:rPr lang="en-IN" dirty="0"/>
              <a:t>D. </a:t>
            </a:r>
            <a:r>
              <a:rPr lang="en-IN" dirty="0" err="1"/>
              <a:t>Seo</a:t>
            </a:r>
            <a:r>
              <a:rPr lang="en-IN" dirty="0"/>
              <a:t>, H. </a:t>
            </a:r>
            <a:r>
              <a:rPr lang="en-IN" dirty="0" err="1"/>
              <a:t>Ko</a:t>
            </a:r>
            <a:r>
              <a:rPr lang="en-IN" dirty="0"/>
              <a:t> and Y. Noh, \Design and Implementation of Digital Door Lock by </a:t>
            </a:r>
            <a:r>
              <a:rPr lang="en-IN" dirty="0" err="1"/>
              <a:t>IoT</a:t>
            </a:r>
            <a:r>
              <a:rPr lang="en-IN" dirty="0"/>
              <a:t>," KIISE Transactions on Computing Practices (KTCP), vol. 21, no. 3, (2015), pp. 215-222.</a:t>
            </a:r>
          </a:p>
          <a:p>
            <a:pPr algn="just"/>
            <a:endParaRPr lang="en-IN" dirty="0"/>
          </a:p>
        </p:txBody>
      </p:sp>
    </p:spTree>
    <p:extLst>
      <p:ext uri="{BB962C8B-B14F-4D97-AF65-F5344CB8AC3E}">
        <p14:creationId xmlns:p14="http://schemas.microsoft.com/office/powerpoint/2010/main" val="34067074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5400" b="1" dirty="0" smtClean="0"/>
              <a:t>Overview</a:t>
            </a:r>
            <a:endParaRPr lang="en-IN" sz="5400" b="1" dirty="0"/>
          </a:p>
        </p:txBody>
      </p:sp>
      <p:sp>
        <p:nvSpPr>
          <p:cNvPr id="2" name="Content Placeholder 1"/>
          <p:cNvSpPr>
            <a:spLocks noGrp="1"/>
          </p:cNvSpPr>
          <p:nvPr>
            <p:ph idx="1"/>
          </p:nvPr>
        </p:nvSpPr>
        <p:spPr/>
        <p:txBody>
          <a:bodyPr>
            <a:normAutofit/>
          </a:bodyPr>
          <a:lstStyle/>
          <a:p>
            <a:r>
              <a:rPr lang="en-US" sz="3600" dirty="0" smtClean="0"/>
              <a:t>Introduction</a:t>
            </a:r>
          </a:p>
          <a:p>
            <a:r>
              <a:rPr lang="en-US" sz="3600" dirty="0" smtClean="0"/>
              <a:t>Block diagram and flow chart</a:t>
            </a:r>
          </a:p>
          <a:p>
            <a:r>
              <a:rPr lang="en-US" sz="3600" dirty="0" smtClean="0"/>
              <a:t>Simulation</a:t>
            </a:r>
          </a:p>
          <a:p>
            <a:r>
              <a:rPr lang="en-US" sz="3600" dirty="0" smtClean="0"/>
              <a:t>PCB layouts </a:t>
            </a:r>
          </a:p>
          <a:p>
            <a:r>
              <a:rPr lang="en-US" sz="3600" dirty="0" smtClean="0"/>
              <a:t>Implementation </a:t>
            </a:r>
          </a:p>
          <a:p>
            <a:endParaRPr lang="en-IN" sz="3600" dirty="0"/>
          </a:p>
        </p:txBody>
      </p:sp>
    </p:spTree>
    <p:extLst>
      <p:ext uri="{BB962C8B-B14F-4D97-AF65-F5344CB8AC3E}">
        <p14:creationId xmlns:p14="http://schemas.microsoft.com/office/powerpoint/2010/main" val="39378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5935" y="288098"/>
            <a:ext cx="5373666" cy="6234293"/>
          </a:xfrm>
          <a:prstGeom prst="rect">
            <a:avLst/>
          </a:prstGeom>
        </p:spPr>
      </p:pic>
    </p:spTree>
    <p:extLst>
      <p:ext uri="{BB962C8B-B14F-4D97-AF65-F5344CB8AC3E}">
        <p14:creationId xmlns:p14="http://schemas.microsoft.com/office/powerpoint/2010/main" val="18158564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532" y="2165670"/>
            <a:ext cx="6094938" cy="1569660"/>
          </a:xfrm>
          <a:prstGeom prst="rect">
            <a:avLst/>
          </a:prstGeom>
          <a:noFill/>
        </p:spPr>
        <p:txBody>
          <a:bodyPr wrap="none" lIns="91440" tIns="45720" rIns="91440" bIns="45720">
            <a:spAutoFit/>
          </a:bodyPr>
          <a:lstStyle/>
          <a:p>
            <a:pPr algn="ctr"/>
            <a:r>
              <a:rPr lang="en-US" sz="96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dobe Fan Heiti Std B" panose="020B0700000000000000" pitchFamily="34" charset="-128"/>
                <a:ea typeface="Adobe Fan Heiti Std B" panose="020B0700000000000000" pitchFamily="34" charset="-128"/>
              </a:rPr>
              <a:t>Thank You</a:t>
            </a:r>
            <a:endParaRPr lang="en-IN" sz="9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42341485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 Security System</a:t>
            </a:r>
            <a:endParaRPr lang="en-IN" dirty="0"/>
          </a:p>
        </p:txBody>
      </p:sp>
      <p:sp>
        <p:nvSpPr>
          <p:cNvPr id="3" name="Content Placeholder 2"/>
          <p:cNvSpPr>
            <a:spLocks noGrp="1"/>
          </p:cNvSpPr>
          <p:nvPr>
            <p:ph idx="1"/>
          </p:nvPr>
        </p:nvSpPr>
        <p:spPr/>
        <p:txBody>
          <a:bodyPr>
            <a:normAutofit/>
          </a:bodyPr>
          <a:lstStyle/>
          <a:p>
            <a:r>
              <a:rPr lang="en-IN" dirty="0"/>
              <a:t>The aim of our project is to provide privacy and security to a particular Home or companies </a:t>
            </a:r>
            <a:r>
              <a:rPr lang="en-IN" dirty="0" smtClean="0"/>
              <a:t>from remote locations </a:t>
            </a:r>
            <a:r>
              <a:rPr lang="en-IN" dirty="0"/>
              <a:t>from a central Server system</a:t>
            </a:r>
            <a:r>
              <a:rPr lang="en-IN" dirty="0" smtClean="0"/>
              <a:t>.</a:t>
            </a:r>
          </a:p>
          <a:p>
            <a:r>
              <a:rPr lang="en-IN" dirty="0"/>
              <a:t>the system allows the home owner or company owner to monitor </a:t>
            </a:r>
            <a:r>
              <a:rPr lang="en-IN" dirty="0" smtClean="0"/>
              <a:t>and</a:t>
            </a:r>
            <a:r>
              <a:rPr lang="en-IN" dirty="0"/>
              <a:t> </a:t>
            </a:r>
            <a:r>
              <a:rPr lang="en-IN" dirty="0" smtClean="0"/>
              <a:t>control </a:t>
            </a:r>
            <a:r>
              <a:rPr lang="en-IN" dirty="0"/>
              <a:t>the house security like Whose entered, Door lock or door unlocked, which can be </a:t>
            </a:r>
            <a:r>
              <a:rPr lang="en-IN" dirty="0" smtClean="0"/>
              <a:t>switched on </a:t>
            </a:r>
            <a:r>
              <a:rPr lang="en-IN" dirty="0"/>
              <a:t>or o via the mobile phone set by sending commands in the form of SMS and also the home </a:t>
            </a:r>
            <a:r>
              <a:rPr lang="en-IN" dirty="0" smtClean="0"/>
              <a:t>owner can </a:t>
            </a:r>
            <a:r>
              <a:rPr lang="en-IN" dirty="0"/>
              <a:t>receive the appliances status.</a:t>
            </a:r>
          </a:p>
        </p:txBody>
      </p:sp>
    </p:spTree>
    <p:extLst>
      <p:ext uri="{BB962C8B-B14F-4D97-AF65-F5344CB8AC3E}">
        <p14:creationId xmlns:p14="http://schemas.microsoft.com/office/powerpoint/2010/main" val="24341896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3797" y="237994"/>
            <a:ext cx="3382028" cy="676080"/>
          </a:xfrm>
        </p:spPr>
        <p:txBody>
          <a:bodyPr>
            <a:normAutofit fontScale="90000"/>
          </a:bodyPr>
          <a:lstStyle/>
          <a:p>
            <a:r>
              <a:rPr lang="en-US" b="1" dirty="0" smtClean="0"/>
              <a:t>Block Diagram</a:t>
            </a:r>
            <a:endParaRPr lang="en-IN"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318" y="914074"/>
            <a:ext cx="9738986" cy="5783328"/>
          </a:xfrm>
          <a:prstGeom prst="rect">
            <a:avLst/>
          </a:prstGeom>
        </p:spPr>
      </p:pic>
    </p:spTree>
    <p:extLst>
      <p:ext uri="{BB962C8B-B14F-4D97-AF65-F5344CB8AC3E}">
        <p14:creationId xmlns:p14="http://schemas.microsoft.com/office/powerpoint/2010/main" val="36992231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233797" y="237994"/>
            <a:ext cx="3382028" cy="676080"/>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Flow Chart</a:t>
            </a:r>
            <a:endParaRPr lang="en-IN" b="1"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611" y="733948"/>
            <a:ext cx="10058400" cy="6124052"/>
          </a:xfrm>
          <a:prstGeom prst="rect">
            <a:avLst/>
          </a:prstGeom>
        </p:spPr>
      </p:pic>
      <p:cxnSp>
        <p:nvCxnSpPr>
          <p:cNvPr id="10" name="Elbow Connector 9"/>
          <p:cNvCxnSpPr/>
          <p:nvPr/>
        </p:nvCxnSpPr>
        <p:spPr>
          <a:xfrm rot="16200000" flipH="1">
            <a:off x="9369469" y="1052186"/>
            <a:ext cx="313151" cy="288098"/>
          </a:xfrm>
          <a:prstGeom prst="bentConnector3">
            <a:avLst>
              <a:gd name="adj1" fmla="val 599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30292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233797" y="237994"/>
            <a:ext cx="3382028" cy="676080"/>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Algorithm</a:t>
            </a:r>
            <a:endParaRPr lang="en-IN" b="1" dirty="0"/>
          </a:p>
        </p:txBody>
      </p:sp>
      <p:sp>
        <p:nvSpPr>
          <p:cNvPr id="6" name="TextBox 5"/>
          <p:cNvSpPr txBox="1"/>
          <p:nvPr/>
        </p:nvSpPr>
        <p:spPr>
          <a:xfrm>
            <a:off x="1077239" y="1164920"/>
            <a:ext cx="10634597" cy="5355312"/>
          </a:xfrm>
          <a:prstGeom prst="rect">
            <a:avLst/>
          </a:prstGeom>
          <a:noFill/>
        </p:spPr>
        <p:txBody>
          <a:bodyPr wrap="square" rtlCol="0">
            <a:spAutoFit/>
          </a:bodyPr>
          <a:lstStyle/>
          <a:p>
            <a:r>
              <a:rPr lang="en-IN" dirty="0"/>
              <a:t>STEP 1 : </a:t>
            </a:r>
            <a:r>
              <a:rPr lang="en-IN" b="1" dirty="0"/>
              <a:t>START</a:t>
            </a:r>
          </a:p>
          <a:p>
            <a:r>
              <a:rPr lang="en-IN" dirty="0"/>
              <a:t>STEP 2 : </a:t>
            </a:r>
            <a:r>
              <a:rPr lang="en-IN" b="1" dirty="0"/>
              <a:t>FOR</a:t>
            </a:r>
            <a:r>
              <a:rPr lang="en-IN" dirty="0"/>
              <a:t> each user</a:t>
            </a:r>
          </a:p>
          <a:p>
            <a:r>
              <a:rPr lang="en-IN" dirty="0"/>
              <a:t>STEP 3 </a:t>
            </a:r>
            <a:r>
              <a:rPr lang="en-IN" dirty="0" smtClean="0"/>
              <a:t>: 	</a:t>
            </a:r>
            <a:r>
              <a:rPr lang="en-IN" b="1" dirty="0" smtClean="0"/>
              <a:t>INPUT</a:t>
            </a:r>
            <a:r>
              <a:rPr lang="en-IN" dirty="0" smtClean="0"/>
              <a:t> Action</a:t>
            </a:r>
            <a:endParaRPr lang="en-IN" dirty="0"/>
          </a:p>
          <a:p>
            <a:r>
              <a:rPr lang="en-IN" dirty="0"/>
              <a:t>STEP 4 : </a:t>
            </a:r>
            <a:r>
              <a:rPr lang="en-IN" dirty="0" smtClean="0"/>
              <a:t>		</a:t>
            </a:r>
            <a:r>
              <a:rPr lang="en-IN" b="1" dirty="0" smtClean="0"/>
              <a:t>SWITCH</a:t>
            </a:r>
            <a:r>
              <a:rPr lang="en-IN" dirty="0" smtClean="0"/>
              <a:t> </a:t>
            </a:r>
            <a:r>
              <a:rPr lang="en-IN" dirty="0"/>
              <a:t>Action</a:t>
            </a:r>
          </a:p>
          <a:p>
            <a:r>
              <a:rPr lang="en-IN" dirty="0"/>
              <a:t>STEP 5 : </a:t>
            </a:r>
            <a:r>
              <a:rPr lang="en-IN" dirty="0" smtClean="0"/>
              <a:t>		</a:t>
            </a:r>
            <a:r>
              <a:rPr lang="en-IN" b="1" dirty="0" smtClean="0"/>
              <a:t>CASE</a:t>
            </a:r>
            <a:r>
              <a:rPr lang="en-IN" dirty="0" smtClean="0"/>
              <a:t> “fingerprint”</a:t>
            </a:r>
            <a:endParaRPr lang="en-IN" dirty="0"/>
          </a:p>
          <a:p>
            <a:r>
              <a:rPr lang="en-IN" dirty="0"/>
              <a:t>STEP 6 : </a:t>
            </a:r>
            <a:r>
              <a:rPr lang="en-IN" dirty="0" smtClean="0"/>
              <a:t>			</a:t>
            </a:r>
            <a:r>
              <a:rPr lang="en-IN" b="1" dirty="0" smtClean="0"/>
              <a:t>IF</a:t>
            </a:r>
            <a:r>
              <a:rPr lang="en-IN" dirty="0" smtClean="0"/>
              <a:t> fingerprint </a:t>
            </a:r>
            <a:r>
              <a:rPr lang="en-IN" dirty="0"/>
              <a:t>does not match THEN take and send image</a:t>
            </a:r>
          </a:p>
          <a:p>
            <a:r>
              <a:rPr lang="en-IN" dirty="0"/>
              <a:t>STEP 7 : </a:t>
            </a:r>
            <a:r>
              <a:rPr lang="en-IN" dirty="0" smtClean="0"/>
              <a:t>			</a:t>
            </a:r>
            <a:r>
              <a:rPr lang="en-IN" b="1" dirty="0" smtClean="0"/>
              <a:t>ELSE </a:t>
            </a:r>
            <a:r>
              <a:rPr lang="en-IN" b="1" dirty="0"/>
              <a:t>IF</a:t>
            </a:r>
            <a:r>
              <a:rPr lang="en-IN" dirty="0"/>
              <a:t> </a:t>
            </a:r>
            <a:r>
              <a:rPr lang="en-IN" dirty="0" smtClean="0"/>
              <a:t>fingerprint </a:t>
            </a:r>
            <a:r>
              <a:rPr lang="en-IN" dirty="0"/>
              <a:t>is valid THEN open the door</a:t>
            </a:r>
          </a:p>
          <a:p>
            <a:r>
              <a:rPr lang="en-IN" dirty="0"/>
              <a:t>STEP 8 : </a:t>
            </a:r>
            <a:r>
              <a:rPr lang="en-IN" dirty="0" smtClean="0"/>
              <a:t>			</a:t>
            </a:r>
            <a:r>
              <a:rPr lang="en-IN" b="1" dirty="0" smtClean="0"/>
              <a:t>ELSE </a:t>
            </a:r>
            <a:r>
              <a:rPr lang="en-IN" b="1" dirty="0"/>
              <a:t>IF</a:t>
            </a:r>
            <a:r>
              <a:rPr lang="en-IN" dirty="0"/>
              <a:t> number of mismatch greater then 3 THEN take and send image</a:t>
            </a:r>
          </a:p>
          <a:p>
            <a:r>
              <a:rPr lang="en-IN" dirty="0"/>
              <a:t>STEP 9 : </a:t>
            </a:r>
            <a:r>
              <a:rPr lang="en-IN" dirty="0" smtClean="0"/>
              <a:t>			</a:t>
            </a:r>
            <a:r>
              <a:rPr lang="en-IN" b="1" dirty="0" smtClean="0"/>
              <a:t>ELSE</a:t>
            </a:r>
            <a:r>
              <a:rPr lang="en-IN" dirty="0" smtClean="0"/>
              <a:t> </a:t>
            </a:r>
            <a:r>
              <a:rPr lang="en-IN" dirty="0"/>
              <a:t>go to STEP 2</a:t>
            </a:r>
          </a:p>
          <a:p>
            <a:r>
              <a:rPr lang="en-IN" dirty="0"/>
              <a:t>STEP 10 : </a:t>
            </a:r>
            <a:r>
              <a:rPr lang="en-IN" dirty="0" smtClean="0"/>
              <a:t>		 </a:t>
            </a:r>
            <a:r>
              <a:rPr lang="en-IN" b="1" dirty="0" smtClean="0"/>
              <a:t>CASE</a:t>
            </a:r>
            <a:r>
              <a:rPr lang="en-IN" dirty="0" smtClean="0"/>
              <a:t> “impact”</a:t>
            </a:r>
            <a:endParaRPr lang="en-IN" dirty="0"/>
          </a:p>
          <a:p>
            <a:r>
              <a:rPr lang="en-IN" dirty="0"/>
              <a:t>STEP 11 : </a:t>
            </a:r>
            <a:r>
              <a:rPr lang="en-IN" dirty="0" smtClean="0"/>
              <a:t>		 Impact </a:t>
            </a:r>
            <a:r>
              <a:rPr lang="en-IN" dirty="0"/>
              <a:t>Sensor operation</a:t>
            </a:r>
          </a:p>
          <a:p>
            <a:r>
              <a:rPr lang="en-IN" dirty="0"/>
              <a:t>STEP 12 : </a:t>
            </a:r>
            <a:r>
              <a:rPr lang="en-IN" dirty="0" smtClean="0"/>
              <a:t>			</a:t>
            </a:r>
            <a:r>
              <a:rPr lang="en-IN" b="1" dirty="0" smtClean="0"/>
              <a:t>IF</a:t>
            </a:r>
            <a:r>
              <a:rPr lang="en-IN" dirty="0" smtClean="0"/>
              <a:t> </a:t>
            </a:r>
            <a:r>
              <a:rPr lang="en-IN" dirty="0"/>
              <a:t>impact value greater then threshold </a:t>
            </a:r>
            <a:r>
              <a:rPr lang="en-IN" dirty="0" err="1"/>
              <a:t>valu</a:t>
            </a:r>
            <a:r>
              <a:rPr lang="en-IN" dirty="0"/>
              <a:t> THEN camera sensor operation</a:t>
            </a:r>
          </a:p>
          <a:p>
            <a:r>
              <a:rPr lang="en-IN" dirty="0"/>
              <a:t>STEP 13 : </a:t>
            </a:r>
            <a:r>
              <a:rPr lang="en-IN" dirty="0" smtClean="0"/>
              <a:t>			</a:t>
            </a:r>
            <a:r>
              <a:rPr lang="en-IN" b="1" dirty="0" smtClean="0"/>
              <a:t>ELSE</a:t>
            </a:r>
            <a:r>
              <a:rPr lang="en-IN" dirty="0" smtClean="0"/>
              <a:t> </a:t>
            </a:r>
            <a:r>
              <a:rPr lang="en-IN" dirty="0"/>
              <a:t>go to STEP 2</a:t>
            </a:r>
          </a:p>
          <a:p>
            <a:r>
              <a:rPr lang="en-IN" dirty="0"/>
              <a:t>STEP 14 : </a:t>
            </a:r>
            <a:r>
              <a:rPr lang="en-IN" dirty="0" smtClean="0"/>
              <a:t>		 </a:t>
            </a:r>
            <a:r>
              <a:rPr lang="en-IN" b="1" dirty="0" smtClean="0"/>
              <a:t>CASE</a:t>
            </a:r>
            <a:r>
              <a:rPr lang="en-IN" dirty="0" smtClean="0"/>
              <a:t> “proximity”</a:t>
            </a:r>
            <a:endParaRPr lang="en-IN" dirty="0"/>
          </a:p>
          <a:p>
            <a:r>
              <a:rPr lang="en-IN" dirty="0"/>
              <a:t>STEP 15 : </a:t>
            </a:r>
            <a:r>
              <a:rPr lang="en-IN" dirty="0" smtClean="0"/>
              <a:t>			</a:t>
            </a:r>
            <a:r>
              <a:rPr lang="en-IN" b="1" dirty="0" smtClean="0"/>
              <a:t>IF</a:t>
            </a:r>
            <a:r>
              <a:rPr lang="en-IN" dirty="0" smtClean="0"/>
              <a:t> </a:t>
            </a:r>
            <a:r>
              <a:rPr lang="en-IN" dirty="0"/>
              <a:t>distance greater then threshold value </a:t>
            </a:r>
            <a:r>
              <a:rPr lang="en-IN" b="1" dirty="0"/>
              <a:t>THEN</a:t>
            </a:r>
            <a:r>
              <a:rPr lang="en-IN" dirty="0"/>
              <a:t> mobile device synchronization</a:t>
            </a:r>
          </a:p>
          <a:p>
            <a:r>
              <a:rPr lang="en-IN" dirty="0"/>
              <a:t>STEP 16 : </a:t>
            </a:r>
            <a:r>
              <a:rPr lang="en-IN" dirty="0" smtClean="0"/>
              <a:t>				</a:t>
            </a:r>
            <a:r>
              <a:rPr lang="en-IN" b="1" dirty="0" smtClean="0"/>
              <a:t>IF</a:t>
            </a:r>
            <a:r>
              <a:rPr lang="en-IN" dirty="0" smtClean="0"/>
              <a:t> </a:t>
            </a:r>
            <a:r>
              <a:rPr lang="en-IN" dirty="0"/>
              <a:t>valid user </a:t>
            </a:r>
            <a:r>
              <a:rPr lang="en-IN" b="1" dirty="0"/>
              <a:t>THEN</a:t>
            </a:r>
            <a:r>
              <a:rPr lang="en-IN" dirty="0"/>
              <a:t> open the door</a:t>
            </a:r>
          </a:p>
          <a:p>
            <a:r>
              <a:rPr lang="en-IN" dirty="0"/>
              <a:t>STEP 17 : </a:t>
            </a:r>
            <a:r>
              <a:rPr lang="en-IN" dirty="0" smtClean="0"/>
              <a:t>				</a:t>
            </a:r>
            <a:r>
              <a:rPr lang="en-IN" b="1" dirty="0" smtClean="0"/>
              <a:t>ELSE</a:t>
            </a:r>
            <a:r>
              <a:rPr lang="en-IN" dirty="0" smtClean="0"/>
              <a:t> </a:t>
            </a:r>
            <a:r>
              <a:rPr lang="en-IN" dirty="0"/>
              <a:t>go to STEP 2</a:t>
            </a:r>
          </a:p>
          <a:p>
            <a:r>
              <a:rPr lang="en-IN" dirty="0"/>
              <a:t>STEP 18 : </a:t>
            </a:r>
            <a:r>
              <a:rPr lang="en-IN" dirty="0" smtClean="0"/>
              <a:t>			</a:t>
            </a:r>
            <a:r>
              <a:rPr lang="en-IN" b="1" dirty="0" smtClean="0"/>
              <a:t>ELSE</a:t>
            </a:r>
            <a:r>
              <a:rPr lang="en-IN" dirty="0" smtClean="0"/>
              <a:t> </a:t>
            </a:r>
            <a:r>
              <a:rPr lang="en-IN" dirty="0"/>
              <a:t>go to STEP 2</a:t>
            </a:r>
          </a:p>
          <a:p>
            <a:r>
              <a:rPr lang="en-IN" dirty="0"/>
              <a:t>STEP 19 : </a:t>
            </a:r>
            <a:r>
              <a:rPr lang="en-IN" b="1" dirty="0"/>
              <a:t>END</a:t>
            </a:r>
          </a:p>
        </p:txBody>
      </p:sp>
    </p:spTree>
    <p:extLst>
      <p:ext uri="{BB962C8B-B14F-4D97-AF65-F5344CB8AC3E}">
        <p14:creationId xmlns:p14="http://schemas.microsoft.com/office/powerpoint/2010/main" val="21183355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2186" y="0"/>
            <a:ext cx="10158609" cy="769441"/>
          </a:xfrm>
          <a:prstGeom prst="rect">
            <a:avLst/>
          </a:prstGeom>
          <a:noFill/>
        </p:spPr>
        <p:txBody>
          <a:bodyPr wrap="square" rtlCol="0">
            <a:spAutoFit/>
          </a:bodyPr>
          <a:lstStyle/>
          <a:p>
            <a:endParaRPr lang="en-IN" sz="4400" b="1" dirty="0"/>
          </a:p>
        </p:txBody>
      </p:sp>
      <p:sp>
        <p:nvSpPr>
          <p:cNvPr id="3" name="Title 2"/>
          <p:cNvSpPr>
            <a:spLocks noGrp="1"/>
          </p:cNvSpPr>
          <p:nvPr>
            <p:ph type="title"/>
          </p:nvPr>
        </p:nvSpPr>
        <p:spPr/>
        <p:txBody>
          <a:bodyPr/>
          <a:lstStyle/>
          <a:p>
            <a:r>
              <a:rPr lang="en-US" b="1" dirty="0"/>
              <a:t>Motion Detector or Theft Detection Unit</a:t>
            </a:r>
            <a:r>
              <a:rPr lang="en-IN" b="1" dirty="0"/>
              <a:t/>
            </a:r>
            <a:br>
              <a:rPr lang="en-IN" b="1" dirty="0"/>
            </a:br>
            <a:endParaRPr lang="en-IN" dirty="0"/>
          </a:p>
        </p:txBody>
      </p:sp>
      <p:sp>
        <p:nvSpPr>
          <p:cNvPr id="4" name="Content Placeholder 3"/>
          <p:cNvSpPr>
            <a:spLocks noGrp="1"/>
          </p:cNvSpPr>
          <p:nvPr>
            <p:ph idx="1"/>
          </p:nvPr>
        </p:nvSpPr>
        <p:spPr/>
        <p:txBody>
          <a:bodyPr/>
          <a:lstStyle/>
          <a:p>
            <a:pPr algn="just"/>
            <a:r>
              <a:rPr lang="en-IN" dirty="0"/>
              <a:t>The motion sensor gives digital output which has been used as microcontrollers input. When motion has been detected, motion detector gives logical one to the microcontroller</a:t>
            </a:r>
            <a:r>
              <a:rPr lang="en-IN" dirty="0" smtClean="0"/>
              <a:t>.</a:t>
            </a:r>
          </a:p>
          <a:p>
            <a:pPr algn="just"/>
            <a:r>
              <a:rPr lang="en-IN" dirty="0"/>
              <a:t>As a motion sensor we used PIR sensor which allow you to sense motion, almost always used to detect whether a human has moved in or out of the sensor’s range</a:t>
            </a:r>
            <a:r>
              <a:rPr lang="en-IN" dirty="0" smtClean="0"/>
              <a:t>.</a:t>
            </a:r>
          </a:p>
          <a:p>
            <a:pPr algn="just"/>
            <a:r>
              <a:rPr lang="en-IN" dirty="0"/>
              <a:t>They are often referred to as PIR, ”Passive Infrared”, ”Piezoelectric”, or ”IR motion” sensors. </a:t>
            </a:r>
          </a:p>
        </p:txBody>
      </p:sp>
    </p:spTree>
    <p:extLst>
      <p:ext uri="{BB962C8B-B14F-4D97-AF65-F5344CB8AC3E}">
        <p14:creationId xmlns:p14="http://schemas.microsoft.com/office/powerpoint/2010/main" val="13390066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233797" y="237994"/>
            <a:ext cx="3382028" cy="676080"/>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Simulation</a:t>
            </a:r>
            <a:endParaRPr lang="en-IN"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039" y="809279"/>
            <a:ext cx="10058400" cy="5710518"/>
          </a:xfrm>
          <a:prstGeom prst="rect">
            <a:avLst/>
          </a:prstGeom>
        </p:spPr>
      </p:pic>
    </p:spTree>
    <p:extLst>
      <p:ext uri="{BB962C8B-B14F-4D97-AF65-F5344CB8AC3E}">
        <p14:creationId xmlns:p14="http://schemas.microsoft.com/office/powerpoint/2010/main" val="42267573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1039</TotalTime>
  <Words>674</Words>
  <Application>Microsoft Office PowerPoint</Application>
  <PresentationFormat>Widescreen</PresentationFormat>
  <Paragraphs>82</Paragraphs>
  <Slides>31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Adobe Fan Heiti Std B</vt:lpstr>
      <vt:lpstr>Arial</vt:lpstr>
      <vt:lpstr>Calibri</vt:lpstr>
      <vt:lpstr>Calibri Light</vt:lpstr>
      <vt:lpstr>Times New Roman</vt:lpstr>
      <vt:lpstr>Office Theme</vt:lpstr>
      <vt:lpstr>PowerPoint Presentation</vt:lpstr>
      <vt:lpstr>Advance Security System</vt:lpstr>
      <vt:lpstr>Overview</vt:lpstr>
      <vt:lpstr>Advance Security System</vt:lpstr>
      <vt:lpstr>Block Diagram</vt:lpstr>
      <vt:lpstr>PowerPoint Presentation</vt:lpstr>
      <vt:lpstr>PowerPoint Presentation</vt:lpstr>
      <vt:lpstr>Motion Detector or Theft Detection Unit </vt:lpstr>
      <vt:lpstr>PowerPoint Presentation</vt:lpstr>
      <vt:lpstr>PowerPoint Presentation</vt:lpstr>
      <vt:lpstr>PowerPoint Presentation</vt:lpstr>
      <vt:lpstr>PowerPoint Presentation</vt:lpstr>
      <vt:lpstr>PowerPoint Presentation</vt:lpstr>
      <vt:lpstr>PowerPoint Presentation</vt:lpstr>
      <vt:lpstr>Load and Wireless Unit</vt:lpstr>
      <vt:lpstr>PowerPoint Presentation</vt:lpstr>
      <vt:lpstr>PowerPoint Presentation</vt:lpstr>
      <vt:lpstr>PowerPoint Presentation</vt:lpstr>
      <vt:lpstr>PowerPoint Presentation</vt:lpstr>
      <vt:lpstr>Overall View</vt:lpstr>
      <vt:lpstr>PowerPoint Presentation</vt:lpstr>
      <vt:lpstr>IoT and Main Control Unit</vt:lpstr>
      <vt:lpstr>Door Control Section</vt:lpstr>
      <vt:lpstr>PowerPoint Presentation</vt:lpstr>
      <vt:lpstr>IMAGE IS CAPTURED BY WEBCAM During Invalid User</vt:lpstr>
      <vt:lpstr>PowerPoint Presentation</vt:lpstr>
      <vt:lpstr>Result</vt:lpstr>
      <vt:lpstr>Conclusion</vt:lpstr>
      <vt:lpstr>References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Shubhanshu yadav</dc:creator>
  <cp:lastModifiedBy>Shubhanshu yadav</cp:lastModifiedBy>
  <cp:revision>79</cp:revision>
  <dcterms:created xsi:type="dcterms:W3CDTF">2017-09-15T02:17:04Z</dcterms:created>
  <dcterms:modified xsi:type="dcterms:W3CDTF">2018-03-25T20:24:03Z</dcterms:modified>
</cp:coreProperties>
</file>