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1602" r:id="rId2"/>
    <p:sldId id="1603" r:id="rId3"/>
    <p:sldId id="1620" r:id="rId4"/>
    <p:sldId id="1611" r:id="rId5"/>
    <p:sldId id="1604" r:id="rId6"/>
    <p:sldId id="1605" r:id="rId7"/>
    <p:sldId id="1606" r:id="rId8"/>
    <p:sldId id="1665" r:id="rId9"/>
    <p:sldId id="1666" r:id="rId10"/>
    <p:sldId id="1607" r:id="rId11"/>
    <p:sldId id="1667" r:id="rId12"/>
    <p:sldId id="1608" r:id="rId13"/>
    <p:sldId id="1692" r:id="rId14"/>
    <p:sldId id="1612" r:id="rId15"/>
    <p:sldId id="1613" r:id="rId16"/>
    <p:sldId id="1614" r:id="rId17"/>
    <p:sldId id="1615" r:id="rId18"/>
    <p:sldId id="1616" r:id="rId19"/>
    <p:sldId id="1617" r:id="rId20"/>
    <p:sldId id="1672" r:id="rId21"/>
    <p:sldId id="1668" r:id="rId22"/>
    <p:sldId id="1618" r:id="rId23"/>
    <p:sldId id="1673" r:id="rId24"/>
    <p:sldId id="1674" r:id="rId25"/>
    <p:sldId id="1676" r:id="rId26"/>
    <p:sldId id="1677" r:id="rId27"/>
    <p:sldId id="1678" r:id="rId28"/>
    <p:sldId id="1679" r:id="rId29"/>
    <p:sldId id="1680" r:id="rId30"/>
    <p:sldId id="1682" r:id="rId31"/>
    <p:sldId id="1683" r:id="rId32"/>
    <p:sldId id="1684" r:id="rId33"/>
    <p:sldId id="1685" r:id="rId34"/>
    <p:sldId id="1686" r:id="rId35"/>
    <p:sldId id="1687" r:id="rId36"/>
    <p:sldId id="1688" r:id="rId37"/>
    <p:sldId id="1689" r:id="rId38"/>
    <p:sldId id="1690" r:id="rId39"/>
    <p:sldId id="1691" r:id="rId40"/>
    <p:sldId id="1693" r:id="rId41"/>
    <p:sldId id="1694" r:id="rId42"/>
    <p:sldId id="1695" r:id="rId43"/>
    <p:sldId id="1670" r:id="rId44"/>
    <p:sldId id="1696" r:id="rId45"/>
    <p:sldId id="1671" r:id="rId46"/>
    <p:sldId id="1697" r:id="rId47"/>
    <p:sldId id="1698" r:id="rId48"/>
    <p:sldId id="1699" r:id="rId49"/>
    <p:sldId id="1701" r:id="rId50"/>
    <p:sldId id="1700" r:id="rId51"/>
    <p:sldId id="1702" r:id="rId52"/>
    <p:sldId id="1703" r:id="rId53"/>
    <p:sldId id="1704" r:id="rId54"/>
    <p:sldId id="1705" r:id="rId55"/>
    <p:sldId id="1706" r:id="rId56"/>
    <p:sldId id="1707" r:id="rId57"/>
    <p:sldId id="1708" r:id="rId58"/>
    <p:sldId id="1622" r:id="rId59"/>
    <p:sldId id="1626" r:id="rId60"/>
    <p:sldId id="1623" r:id="rId61"/>
    <p:sldId id="1624" r:id="rId62"/>
    <p:sldId id="1625" r:id="rId63"/>
    <p:sldId id="1627" r:id="rId64"/>
    <p:sldId id="1651" r:id="rId65"/>
    <p:sldId id="1652" r:id="rId66"/>
    <p:sldId id="1639" r:id="rId67"/>
    <p:sldId id="1629" r:id="rId68"/>
    <p:sldId id="1663" r:id="rId69"/>
    <p:sldId id="1662" r:id="rId70"/>
    <p:sldId id="1661" r:id="rId71"/>
    <p:sldId id="1630" r:id="rId72"/>
    <p:sldId id="1653" r:id="rId73"/>
    <p:sldId id="1656" r:id="rId74"/>
    <p:sldId id="1659" r:id="rId75"/>
    <p:sldId id="1660" r:id="rId76"/>
    <p:sldId id="1715" r:id="rId77"/>
    <p:sldId id="1716" r:id="rId78"/>
    <p:sldId id="1654" r:id="rId79"/>
    <p:sldId id="1655" r:id="rId80"/>
    <p:sldId id="1709" r:id="rId81"/>
    <p:sldId id="1710" r:id="rId82"/>
    <p:sldId id="1711" r:id="rId83"/>
    <p:sldId id="1712" r:id="rId84"/>
    <p:sldId id="1713" r:id="rId85"/>
    <p:sldId id="1714" r:id="rId86"/>
    <p:sldId id="1636" r:id="rId87"/>
    <p:sldId id="1635" r:id="rId88"/>
    <p:sldId id="1637" r:id="rId89"/>
    <p:sldId id="1634" r:id="rId90"/>
    <p:sldId id="1638" r:id="rId91"/>
    <p:sldId id="1640" r:id="rId92"/>
    <p:sldId id="1641" r:id="rId93"/>
    <p:sldId id="1642" r:id="rId94"/>
    <p:sldId id="1643" r:id="rId95"/>
    <p:sldId id="1644" r:id="rId96"/>
    <p:sldId id="1645" r:id="rId97"/>
    <p:sldId id="1646" r:id="rId98"/>
    <p:sldId id="1647" r:id="rId99"/>
    <p:sldId id="1648" r:id="rId100"/>
    <p:sldId id="1649" r:id="rId101"/>
    <p:sldId id="1650" r:id="rId102"/>
    <p:sldId id="1717" r:id="rId103"/>
    <p:sldId id="1718" r:id="rId104"/>
    <p:sldId id="1664" r:id="rId105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108"/>
      <p:bold r:id="rId109"/>
      <p:italic r:id="rId110"/>
      <p:boldItalic r:id="rId111"/>
    </p:embeddedFont>
    <p:embeddedFont>
      <p:font typeface="Consolas" panose="020B0609020204030204" pitchFamily="49" charset="0"/>
      <p:regular r:id="rId112"/>
      <p:bold r:id="rId113"/>
      <p:italic r:id="rId114"/>
      <p:boldItalic r:id="rId115"/>
    </p:embeddedFont>
    <p:embeddedFont>
      <p:font typeface="Lucida Console" panose="020B0609040504020204" pitchFamily="49" charset="0"/>
      <p:regular r:id="rId116"/>
    </p:embeddedFont>
    <p:embeddedFont>
      <p:font typeface="Marlett" pitchFamily="2" charset="2"/>
      <p:regular r:id="rId117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  <a:srgbClr val="FFCCFF"/>
    <a:srgbClr val="FF0066"/>
    <a:srgbClr val="CCECFF"/>
    <a:srgbClr val="FFFFCC"/>
    <a:srgbClr val="FFFF00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102" d="100"/>
          <a:sy n="102" d="100"/>
        </p:scale>
        <p:origin x="138" y="102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0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6.fntdata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11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openxmlformats.org/officeDocument/2006/relationships/font" Target="fonts/font7.fntdata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3.fntdata"/><Relationship Id="rId11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elba it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56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5435504" y="888321"/>
            <a:ext cx="14814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Solidity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065211" y="2459453"/>
            <a:ext cx="222208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CS1951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2019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605951" y="4800798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99"/>
                </a:solidFill>
                <a:latin typeface="Arial" panose="020B0604020202020204" pitchFamily="34" charset="0"/>
              </a:rPr>
              <a:t>Maurice </a:t>
            </a:r>
            <a:r>
              <a:rPr lang="en-US" sz="2800" b="1" dirty="0" err="1">
                <a:solidFill>
                  <a:srgbClr val="00CC99"/>
                </a:solidFill>
                <a:latin typeface="Arial" panose="020B0604020202020204" pitchFamily="34" charset="0"/>
              </a:rPr>
              <a:t>Herlihy</a:t>
            </a:r>
            <a:endParaRPr lang="en-US" sz="2800" b="1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CC99"/>
                </a:solidFill>
                <a:latin typeface="Arial" panose="020B0604020202020204" pitchFamily="34" charset="0"/>
              </a:rPr>
              <a:t>Brown University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8578" y="3825438"/>
            <a:ext cx="312457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</a:rPr>
              <a:t>19 February 2019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1980" y="3421976"/>
            <a:ext cx="7688580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42139" y="4654719"/>
            <a:ext cx="290496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42139" y="5326023"/>
            <a:ext cx="589514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221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hash(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.(v’s slot))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3871573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mapping(T1 =&gt; T2)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v[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3763" y="5806440"/>
            <a:ext cx="8196475" cy="30777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https://programtheblockchain.com/posts/2018/03/09/understanding-ethereum-smart-contract-storage/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0449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101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584" y="5706505"/>
            <a:ext cx="55194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 layouts in EVM memory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584" y="3082824"/>
            <a:ext cx="1645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7584" y="3957385"/>
            <a:ext cx="3567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require() and assert()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7584" y="1333702"/>
            <a:ext cx="2385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example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37584" y="4831946"/>
            <a:ext cx="289752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Features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7584" y="2208263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748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102</a:t>
            </a:fld>
            <a:endParaRPr lang="en-US" dirty="0"/>
          </a:p>
        </p:txBody>
      </p:sp>
      <p:pic>
        <p:nvPicPr>
          <p:cNvPr id="41986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106035" y="3675628"/>
            <a:ext cx="48205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vs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blockchains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106035" y="4779405"/>
            <a:ext cx="19848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106035" y="1468074"/>
            <a:ext cx="36792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vs Private keys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106035" y="2571851"/>
            <a:ext cx="43444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and signatures</a:t>
            </a:r>
          </a:p>
        </p:txBody>
      </p:sp>
    </p:spTree>
    <p:extLst>
      <p:ext uri="{BB962C8B-B14F-4D97-AF65-F5344CB8AC3E}">
        <p14:creationId xmlns:p14="http://schemas.microsoft.com/office/powerpoint/2010/main" val="25838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175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-1491079"/>
            <a:ext cx="9037320" cy="858696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pragma solidity </a:t>
            </a:r>
            <a:r>
              <a:rPr lang="en-US" dirty="0">
                <a:latin typeface="Courier New" panose="02070309020205020404" pitchFamily="49" charset="0"/>
              </a:rPr>
              <a:t>^0.5.2;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contract</a:t>
            </a:r>
            <a:r>
              <a:rPr lang="en-US" dirty="0">
                <a:latin typeface="Courier New" panose="02070309020205020404" pitchFamily="49" charset="0"/>
              </a:rPr>
              <a:t> Coin {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</a:rPr>
              <a:t> minter;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mapping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</a:rPr>
              <a:t> =&gt;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</a:rPr>
              <a:t>) balances;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constructor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  minter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msg</a:t>
            </a:r>
            <a:r>
              <a:rPr lang="en-US" dirty="0" err="1">
                <a:latin typeface="Courier New" panose="02070309020205020404" pitchFamily="49" charset="0"/>
              </a:rPr>
              <a:t>.sender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</a:rPr>
              <a:t> mint(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</a:rPr>
              <a:t> owner,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uint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amount)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msg</a:t>
            </a:r>
            <a:r>
              <a:rPr lang="en-US" dirty="0" err="1">
                <a:latin typeface="Courier New" panose="02070309020205020404" pitchFamily="49" charset="0"/>
              </a:rPr>
              <a:t>.sender</a:t>
            </a:r>
            <a:r>
              <a:rPr lang="en-US" dirty="0">
                <a:latin typeface="Courier New" panose="02070309020205020404" pitchFamily="49" charset="0"/>
              </a:rPr>
              <a:t> != minter)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  balances[owner] += amount;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</a:rPr>
              <a:t> send(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address</a:t>
            </a:r>
            <a:r>
              <a:rPr lang="en-US" dirty="0">
                <a:latin typeface="Courier New" panose="02070309020205020404" pitchFamily="49" charset="0"/>
              </a:rPr>
              <a:t> receiver,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uint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amount)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</a:rPr>
              <a:t> (balances[</a:t>
            </a:r>
            <a:r>
              <a:rPr lang="en-US" dirty="0" err="1">
                <a:latin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</a:rPr>
              <a:t>] &lt; amount)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balances[</a:t>
            </a:r>
            <a:r>
              <a:rPr lang="en-US" dirty="0" err="1">
                <a:latin typeface="Courier New" panose="02070309020205020404" pitchFamily="49" charset="0"/>
              </a:rPr>
              <a:t>msg.sender</a:t>
            </a:r>
            <a:r>
              <a:rPr lang="en-US" dirty="0">
                <a:latin typeface="Courier New" panose="02070309020205020404" pitchFamily="49" charset="0"/>
              </a:rPr>
              <a:t>] -= amount; 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balances[receiver] += amount;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queryBalance</a:t>
            </a:r>
            <a:r>
              <a:rPr lang="en-US" dirty="0">
                <a:latin typeface="Courier New" panose="02070309020205020404" pitchFamily="49" charset="0"/>
              </a:rPr>
              <a:t>(address </a:t>
            </a:r>
            <a:r>
              <a:rPr lang="en-US" dirty="0" err="1">
                <a:latin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public view returns 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</a:rPr>
              <a:t> balance) {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</a:rPr>
              <a:t> balances[</a:t>
            </a:r>
            <a:r>
              <a:rPr lang="en-US" dirty="0" err="1">
                <a:latin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dirty="0">
                <a:latin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0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1980" y="3421976"/>
            <a:ext cx="7688580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42139" y="4654719"/>
            <a:ext cx="290496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42139" y="5326023"/>
            <a:ext cx="589514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42139" y="5997328"/>
            <a:ext cx="3729995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Tracks client balances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4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794394"/>
            <a:ext cx="9037320" cy="360098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minter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40849" y="3444240"/>
            <a:ext cx="5565591" cy="1203960"/>
          </a:xfrm>
          <a:prstGeom prst="wedgeRoundRectCallout">
            <a:avLst>
              <a:gd name="adj1" fmla="val -8416"/>
              <a:gd name="adj2" fmla="val 69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70141" y="5008546"/>
            <a:ext cx="334258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Initializes a contract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0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794394"/>
            <a:ext cx="9037320" cy="360098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public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minter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41432" y="3916680"/>
            <a:ext cx="2555408" cy="731520"/>
          </a:xfrm>
          <a:prstGeom prst="wedgeRoundRectCallout">
            <a:avLst>
              <a:gd name="adj1" fmla="val -8416"/>
              <a:gd name="adj2" fmla="val 9049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0861" y="5008546"/>
            <a:ext cx="5742278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contract making the 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9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06680" y="1825172"/>
            <a:ext cx="9037320" cy="353943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constructor() public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minter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9600" y="3991124"/>
            <a:ext cx="4602480" cy="535156"/>
          </a:xfrm>
          <a:prstGeom prst="wedgeRoundRectCallout">
            <a:avLst>
              <a:gd name="adj1" fmla="val -8881"/>
              <a:gd name="adj2" fmla="val 1131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6781" y="5010478"/>
            <a:ext cx="553113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creator’s address.</a:t>
            </a:r>
          </a:p>
        </p:txBody>
      </p:sp>
    </p:spTree>
    <p:extLst>
      <p:ext uri="{BB962C8B-B14F-4D97-AF65-F5344CB8AC3E}">
        <p14:creationId xmlns:p14="http://schemas.microsoft.com/office/powerpoint/2010/main" val="1641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mint(address owner,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minter) return;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balances[owner] += amount;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89560" y="3410247"/>
            <a:ext cx="7696200" cy="1007596"/>
          </a:xfrm>
          <a:prstGeom prst="wedgeRoundRectCallout">
            <a:avLst>
              <a:gd name="adj1" fmla="val -9079"/>
              <a:gd name="adj2" fmla="val 1108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82040" y="5130161"/>
            <a:ext cx="4560287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like a method. </a:t>
            </a:r>
          </a:p>
        </p:txBody>
      </p:sp>
    </p:spTree>
    <p:extLst>
      <p:ext uri="{BB962C8B-B14F-4D97-AF65-F5344CB8AC3E}">
        <p14:creationId xmlns:p14="http://schemas.microsoft.com/office/powerpoint/2010/main" val="65847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582067"/>
            <a:ext cx="9037320" cy="569386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mint(address owner,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minter)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balances[owner] += amount;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4360" y="3989367"/>
            <a:ext cx="7330440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05815" y="2594043"/>
            <a:ext cx="6680034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caller is not authorized, just return. </a:t>
            </a:r>
          </a:p>
        </p:txBody>
      </p:sp>
    </p:spTree>
    <p:extLst>
      <p:ext uri="{BB962C8B-B14F-4D97-AF65-F5344CB8AC3E}">
        <p14:creationId xmlns:p14="http://schemas.microsoft.com/office/powerpoint/2010/main" val="267422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582067"/>
            <a:ext cx="9037320" cy="569386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mint(address owner,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minter) return;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balances[owner] += amount;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94360" y="4463563"/>
            <a:ext cx="5806440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7358" y="3030998"/>
            <a:ext cx="8389284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credit the amount to the owner’s balance</a:t>
            </a:r>
          </a:p>
        </p:txBody>
      </p:sp>
    </p:spTree>
    <p:extLst>
      <p:ext uri="{BB962C8B-B14F-4D97-AF65-F5344CB8AC3E}">
        <p14:creationId xmlns:p14="http://schemas.microsoft.com/office/powerpoint/2010/main" val="347271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982177"/>
            <a:ext cx="9037320" cy="4893647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send(address receiver,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(balances[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amount)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balances[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amount; 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balances[receiver] += amount;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59080" y="2834640"/>
            <a:ext cx="8290560" cy="2392680"/>
          </a:xfrm>
          <a:prstGeom prst="wedgeRoundRectCallout">
            <a:avLst>
              <a:gd name="adj1" fmla="val -7875"/>
              <a:gd name="adj2" fmla="val -796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44880" y="1616544"/>
            <a:ext cx="6700873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party transfers coins to counterparty</a:t>
            </a:r>
          </a:p>
        </p:txBody>
      </p:sp>
    </p:spTree>
    <p:extLst>
      <p:ext uri="{BB962C8B-B14F-4D97-AF65-F5344CB8AC3E}">
        <p14:creationId xmlns:p14="http://schemas.microsoft.com/office/powerpoint/2010/main" val="174230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96700"/>
            <a:ext cx="9037320" cy="4893647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send(address receiver,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(balances[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amount)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balances[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-= amount; 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balances[receiver] += amount;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236720"/>
            <a:ext cx="7818120" cy="5943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06880" y="3271140"/>
            <a:ext cx="3893951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 if insufficient funds</a:t>
            </a:r>
          </a:p>
        </p:txBody>
      </p:sp>
    </p:spTree>
    <p:extLst>
      <p:ext uri="{BB962C8B-B14F-4D97-AF65-F5344CB8AC3E}">
        <p14:creationId xmlns:p14="http://schemas.microsoft.com/office/powerpoint/2010/main" val="13414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lid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99" y="1702681"/>
            <a:ext cx="3686003" cy="49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Tutorial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3"/>
          <p:cNvSpPr txBox="1"/>
          <p:nvPr/>
        </p:nvSpPr>
        <p:spPr bwMode="auto">
          <a:xfrm>
            <a:off x="336706" y="2054642"/>
            <a:ext cx="8470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is usual high-level language for the EVM</a:t>
            </a:r>
          </a:p>
        </p:txBody>
      </p:sp>
      <p:sp>
        <p:nvSpPr>
          <p:cNvPr id="4" name="TextBox 7"/>
          <p:cNvSpPr txBox="1"/>
          <p:nvPr/>
        </p:nvSpPr>
        <p:spPr bwMode="auto">
          <a:xfrm>
            <a:off x="336706" y="3022208"/>
            <a:ext cx="3684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Based on </a:t>
            </a:r>
            <a:r>
              <a:rPr lang="en-US" sz="2800" b="1" dirty="0" err="1">
                <a:solidFill>
                  <a:srgbClr val="FFFF00"/>
                </a:solidFill>
                <a:latin typeface="Arial" panose="020B0604020202020204" pitchFamily="34" charset="0"/>
              </a:rPr>
              <a:t>Javascript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 bwMode="auto">
          <a:xfrm>
            <a:off x="336706" y="3989774"/>
            <a:ext cx="51010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Here, example-based tutorial</a:t>
            </a:r>
          </a:p>
        </p:txBody>
      </p:sp>
      <p:sp>
        <p:nvSpPr>
          <p:cNvPr id="6" name="TextBox 8"/>
          <p:cNvSpPr txBox="1"/>
          <p:nvPr/>
        </p:nvSpPr>
        <p:spPr bwMode="auto">
          <a:xfrm>
            <a:off x="336706" y="4957340"/>
            <a:ext cx="67762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Use on-line docs and compiler to learn</a:t>
            </a:r>
          </a:p>
        </p:txBody>
      </p:sp>
    </p:spTree>
    <p:extLst>
      <p:ext uri="{BB962C8B-B14F-4D97-AF65-F5344CB8AC3E}">
        <p14:creationId xmlns:p14="http://schemas.microsoft.com/office/powerpoint/2010/main" val="143402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96700"/>
            <a:ext cx="9037320" cy="4893647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send(address receiver,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(balances[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amount) return;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balances[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amount; 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balances[receiver] += amount;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617720"/>
            <a:ext cx="6004560" cy="8991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49003" y="3482740"/>
            <a:ext cx="7502375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amount from one account to the other</a:t>
            </a:r>
          </a:p>
        </p:txBody>
      </p:sp>
    </p:spTree>
    <p:extLst>
      <p:ext uri="{BB962C8B-B14F-4D97-AF65-F5344CB8AC3E}">
        <p14:creationId xmlns:p14="http://schemas.microsoft.com/office/powerpoint/2010/main" val="272737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</a:t>
            </a:r>
            <a:r>
              <a:rPr lang="en-US" dirty="0" err="1">
                <a:solidFill>
                  <a:srgbClr val="FFFF00"/>
                </a:solidFill>
              </a:rPr>
              <a:t>Flippening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 bwMode="auto">
          <a:xfrm>
            <a:off x="839654" y="2054642"/>
            <a:ext cx="58801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Alice and Bob want to flip a fair coin</a:t>
            </a:r>
          </a:p>
        </p:txBody>
      </p:sp>
      <p:sp>
        <p:nvSpPr>
          <p:cNvPr id="10" name="TextBox 7"/>
          <p:cNvSpPr txBox="1"/>
          <p:nvPr/>
        </p:nvSpPr>
        <p:spPr bwMode="auto">
          <a:xfrm>
            <a:off x="839654" y="3052986"/>
            <a:ext cx="45223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Each one is willing to cheat</a:t>
            </a:r>
          </a:p>
        </p:txBody>
      </p:sp>
      <p:sp>
        <p:nvSpPr>
          <p:cNvPr id="11" name="TextBox 8"/>
          <p:cNvSpPr txBox="1"/>
          <p:nvPr/>
        </p:nvSpPr>
        <p:spPr bwMode="auto">
          <a:xfrm>
            <a:off x="839654" y="4051330"/>
            <a:ext cx="567976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Obvious sources of randomness: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time, block hashes, etc. don’t work</a:t>
            </a:r>
          </a:p>
        </p:txBody>
      </p:sp>
      <p:sp>
        <p:nvSpPr>
          <p:cNvPr id="12" name="TextBox 8"/>
          <p:cNvSpPr txBox="1"/>
          <p:nvPr/>
        </p:nvSpPr>
        <p:spPr bwMode="auto">
          <a:xfrm>
            <a:off x="839654" y="5480560"/>
            <a:ext cx="39564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Let’s try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</a:rPr>
              <a:t>sometihng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else</a:t>
            </a:r>
          </a:p>
        </p:txBody>
      </p:sp>
    </p:spTree>
    <p:extLst>
      <p:ext uri="{BB962C8B-B14F-4D97-AF65-F5344CB8AC3E}">
        <p14:creationId xmlns:p14="http://schemas.microsoft.com/office/powerpoint/2010/main" val="42006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Contract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solidity ^0.5.1;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163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solidity ^0.5.1;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address[2] player;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28600" y="1951732"/>
            <a:ext cx="6004560" cy="89916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89265" y="4617720"/>
            <a:ext cx="616547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contract and compiler version</a:t>
            </a:r>
          </a:p>
        </p:txBody>
      </p:sp>
    </p:spTree>
    <p:extLst>
      <p:ext uri="{BB962C8B-B14F-4D97-AF65-F5344CB8AC3E}">
        <p14:creationId xmlns:p14="http://schemas.microsoft.com/office/powerpoint/2010/main" val="4193604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07720" y="2590800"/>
            <a:ext cx="3550920" cy="65532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767" y="4617720"/>
            <a:ext cx="7978466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want to restrict interactions to the two players</a:t>
            </a:r>
          </a:p>
        </p:txBody>
      </p:sp>
    </p:spTree>
    <p:extLst>
      <p:ext uri="{BB962C8B-B14F-4D97-AF65-F5344CB8AC3E}">
        <p14:creationId xmlns:p14="http://schemas.microsoft.com/office/powerpoint/2010/main" val="361832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2918460"/>
            <a:ext cx="5943600" cy="655320"/>
          </a:xfrm>
          <a:prstGeom prst="wedgeRoundRectCallout">
            <a:avLst>
              <a:gd name="adj1" fmla="val 8793"/>
              <a:gd name="adj2" fmla="val 20340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30329" y="4617720"/>
            <a:ext cx="588334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contributes to the result</a:t>
            </a:r>
          </a:p>
        </p:txBody>
      </p:sp>
    </p:spTree>
    <p:extLst>
      <p:ext uri="{BB962C8B-B14F-4D97-AF65-F5344CB8AC3E}">
        <p14:creationId xmlns:p14="http://schemas.microsoft.com/office/powerpoint/2010/main" val="296744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3429000"/>
            <a:ext cx="6278880" cy="65532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9709" y="4617720"/>
            <a:ext cx="5264583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gets one move only</a:t>
            </a:r>
          </a:p>
        </p:txBody>
      </p:sp>
    </p:spTree>
    <p:extLst>
      <p:ext uri="{BB962C8B-B14F-4D97-AF65-F5344CB8AC3E}">
        <p14:creationId xmlns:p14="http://schemas.microsoft.com/office/powerpoint/2010/main" val="245830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played;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3627120"/>
            <a:ext cx="2499360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2520" y="5425440"/>
            <a:ext cx="3305713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outcome</a:t>
            </a:r>
          </a:p>
        </p:txBody>
      </p:sp>
    </p:spTree>
    <p:extLst>
      <p:ext uri="{BB962C8B-B14F-4D97-AF65-F5344CB8AC3E}">
        <p14:creationId xmlns:p14="http://schemas.microsoft.com/office/powerpoint/2010/main" val="352531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720840"/>
            <a:ext cx="903732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solidity ^0.5.1;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(address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address bob)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player[0]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player[1] = bob;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810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720840"/>
            <a:ext cx="903732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CoinFlipMaybe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 (address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address bob)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player[0]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player[1] = bob;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239" y="3566160"/>
            <a:ext cx="3640993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12520" y="5425440"/>
            <a:ext cx="580319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just remembers players</a:t>
            </a:r>
          </a:p>
        </p:txBody>
      </p:sp>
    </p:spTree>
    <p:extLst>
      <p:ext uri="{BB962C8B-B14F-4D97-AF65-F5344CB8AC3E}">
        <p14:creationId xmlns:p14="http://schemas.microsoft.com/office/powerpoint/2010/main" val="78413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^0.5.2; 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Coin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_vote)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(played[player[0]] &amp;&amp; played[player[1]])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0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1608077" cy="68580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123" y="3239422"/>
            <a:ext cx="8281434" cy="1384995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require(condition)</a:t>
            </a:r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abort computation if condition not satisfied. </a:t>
            </a:r>
          </a:p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throwing an exception</a:t>
            </a:r>
          </a:p>
        </p:txBody>
      </p:sp>
    </p:spTree>
    <p:extLst>
      <p:ext uri="{BB962C8B-B14F-4D97-AF65-F5344CB8AC3E}">
        <p14:creationId xmlns:p14="http://schemas.microsoft.com/office/powerpoint/2010/main" val="2952007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6896357" cy="1036320"/>
          </a:xfrm>
          <a:prstGeom prst="wedgeRoundRectCallout">
            <a:avLst>
              <a:gd name="adj1" fmla="val 10853"/>
              <a:gd name="adj2" fmla="val 3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1188" y="5932468"/>
            <a:ext cx="5701625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Alice and Bob allowed to play</a:t>
            </a:r>
          </a:p>
        </p:txBody>
      </p:sp>
    </p:spTree>
    <p:extLst>
      <p:ext uri="{BB962C8B-B14F-4D97-AF65-F5344CB8AC3E}">
        <p14:creationId xmlns:p14="http://schemas.microsoft.com/office/powerpoint/2010/main" val="2921719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2834640"/>
            <a:ext cx="5570477" cy="518160"/>
          </a:xfrm>
          <a:prstGeom prst="wedgeRoundRectCallout">
            <a:avLst>
              <a:gd name="adj1" fmla="val 7844"/>
              <a:gd name="adj2" fmla="val 49383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90203" y="5932468"/>
            <a:ext cx="5163594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can play only once</a:t>
            </a:r>
          </a:p>
        </p:txBody>
      </p:sp>
    </p:spTree>
    <p:extLst>
      <p:ext uri="{BB962C8B-B14F-4D97-AF65-F5344CB8AC3E}">
        <p14:creationId xmlns:p14="http://schemas.microsoft.com/office/powerpoint/2010/main" val="159327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093720"/>
            <a:ext cx="5570477" cy="518160"/>
          </a:xfrm>
          <a:prstGeom prst="wedgeRoundRectCallout">
            <a:avLst>
              <a:gd name="adj1" fmla="val 10032"/>
              <a:gd name="adj2" fmla="val 4820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06095" y="5932468"/>
            <a:ext cx="333181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player’s vote</a:t>
            </a:r>
          </a:p>
        </p:txBody>
      </p:sp>
    </p:spTree>
    <p:extLst>
      <p:ext uri="{BB962C8B-B14F-4D97-AF65-F5344CB8AC3E}">
        <p14:creationId xmlns:p14="http://schemas.microsoft.com/office/powerpoint/2010/main" val="3631976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444240"/>
            <a:ext cx="5052317" cy="518160"/>
          </a:xfrm>
          <a:prstGeom prst="wedgeRoundRectCallout">
            <a:avLst>
              <a:gd name="adj1" fmla="val 7920"/>
              <a:gd name="adj2" fmla="val 41147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9726" y="5932468"/>
            <a:ext cx="3964548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that player voted</a:t>
            </a:r>
          </a:p>
        </p:txBody>
      </p:sp>
    </p:spTree>
    <p:extLst>
      <p:ext uri="{BB962C8B-B14F-4D97-AF65-F5344CB8AC3E}">
        <p14:creationId xmlns:p14="http://schemas.microsoft.com/office/powerpoint/2010/main" val="3160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916680"/>
            <a:ext cx="8024117" cy="518160"/>
          </a:xfrm>
          <a:prstGeom prst="wedgeRoundRectCallout">
            <a:avLst>
              <a:gd name="adj1" fmla="val 8109"/>
              <a:gd name="adj2" fmla="val 30559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9716" y="5932468"/>
            <a:ext cx="5684569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done if both players voted</a:t>
            </a:r>
          </a:p>
        </p:txBody>
      </p:sp>
    </p:spTree>
    <p:extLst>
      <p:ext uri="{BB962C8B-B14F-4D97-AF65-F5344CB8AC3E}">
        <p14:creationId xmlns:p14="http://schemas.microsoft.com/office/powerpoint/2010/main" val="1218897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4175760"/>
            <a:ext cx="2766317" cy="518160"/>
          </a:xfrm>
          <a:prstGeom prst="wedgeRoundRectCallout">
            <a:avLst>
              <a:gd name="adj1" fmla="val 58242"/>
              <a:gd name="adj2" fmla="val 24677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18589" y="5932468"/>
            <a:ext cx="390684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we are done</a:t>
            </a:r>
          </a:p>
        </p:txBody>
      </p:sp>
    </p:spTree>
    <p:extLst>
      <p:ext uri="{BB962C8B-B14F-4D97-AF65-F5344CB8AC3E}">
        <p14:creationId xmlns:p14="http://schemas.microsoft.com/office/powerpoint/2010/main" val="463680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(vote[player[0]] ^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18589" y="4556760"/>
            <a:ext cx="3309771" cy="868680"/>
          </a:xfrm>
          <a:prstGeom prst="wedgeRoundRectCallout">
            <a:avLst>
              <a:gd name="adj1" fmla="val 31996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22550" y="5932468"/>
            <a:ext cx="3098926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XOR of votes</a:t>
            </a:r>
          </a:p>
        </p:txBody>
      </p:sp>
    </p:spTree>
    <p:extLst>
      <p:ext uri="{BB962C8B-B14F-4D97-AF65-F5344CB8AC3E}">
        <p14:creationId xmlns:p14="http://schemas.microsoft.com/office/powerpoint/2010/main" val="9226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play(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_vote)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vote[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_vote;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played[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(played[player[0]] &amp;&amp; played[player[1]])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((vote[player[0]] ^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vote[player[1]])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481" y="4556760"/>
            <a:ext cx="7330440" cy="868680"/>
          </a:xfrm>
          <a:prstGeom prst="wedgeRoundRectCallout">
            <a:avLst>
              <a:gd name="adj1" fmla="val 33243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3433" y="5932468"/>
            <a:ext cx="5577168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value is parity of XOR of votes</a:t>
            </a:r>
          </a:p>
        </p:txBody>
      </p:sp>
    </p:spTree>
    <p:extLst>
      <p:ext uri="{BB962C8B-B14F-4D97-AF65-F5344CB8AC3E}">
        <p14:creationId xmlns:p14="http://schemas.microsoft.com/office/powerpoint/2010/main" val="390197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6244" y="2138154"/>
            <a:ext cx="5126355" cy="590252"/>
          </a:xfrm>
          <a:prstGeom prst="wedgeRoundRectCallout">
            <a:avLst>
              <a:gd name="adj1" fmla="val -958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5976" y="3032492"/>
            <a:ext cx="8225329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program needs compiler version 0.5.2 or later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3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459504"/>
            <a:ext cx="903732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public view returns (bool)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 (done);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459504"/>
            <a:ext cx="903732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public view returns (bool) {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require (done);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5280" y="2459504"/>
            <a:ext cx="8610599" cy="868680"/>
          </a:xfrm>
          <a:prstGeom prst="wedgeRoundRectCallout">
            <a:avLst>
              <a:gd name="adj1" fmla="val 8464"/>
              <a:gd name="adj2" fmla="val 1257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59325" y="4136886"/>
            <a:ext cx="482536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request outcome</a:t>
            </a:r>
          </a:p>
        </p:txBody>
      </p:sp>
    </p:spTree>
    <p:extLst>
      <p:ext uri="{BB962C8B-B14F-4D97-AF65-F5344CB8AC3E}">
        <p14:creationId xmlns:p14="http://schemas.microsoft.com/office/powerpoint/2010/main" val="2138421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459504"/>
            <a:ext cx="903732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public view returns (bool)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 (done);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239" y="3160544"/>
            <a:ext cx="3108961" cy="868680"/>
          </a:xfrm>
          <a:prstGeom prst="wedgeRoundRectCallout">
            <a:avLst>
              <a:gd name="adj1" fmla="val 54052"/>
              <a:gd name="adj2" fmla="val 9238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16684" y="4136886"/>
            <a:ext cx="470353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outcome is ready</a:t>
            </a:r>
          </a:p>
        </p:txBody>
      </p:sp>
    </p:spTree>
    <p:extLst>
      <p:ext uri="{BB962C8B-B14F-4D97-AF65-F5344CB8AC3E}">
        <p14:creationId xmlns:p14="http://schemas.microsoft.com/office/powerpoint/2010/main" val="3449967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375">
            <a:off x="310942" y="1763129"/>
            <a:ext cx="88677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Contract is Insecure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27341" y="2343644"/>
            <a:ext cx="40809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Alice plays first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27341" y="4184638"/>
            <a:ext cx="5160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his vote after seeing hers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727341" y="3264141"/>
            <a:ext cx="803938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then observes contract state on Etherscan.io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27341" y="5105134"/>
            <a:ext cx="49824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controls coin flip outcome</a:t>
            </a:r>
          </a:p>
        </p:txBody>
      </p:sp>
    </p:spTree>
    <p:extLst>
      <p:ext uri="{BB962C8B-B14F-4D97-AF65-F5344CB8AC3E}">
        <p14:creationId xmlns:p14="http://schemas.microsoft.com/office/powerpoint/2010/main" val="36126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44785" y="2114258"/>
            <a:ext cx="77989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One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commit to a value without revealing it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785" y="3742401"/>
            <a:ext cx="58565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Two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Wait for others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2940960" y="2928330"/>
            <a:ext cx="53964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change your value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4785" y="4556472"/>
            <a:ext cx="48974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Three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reveal your value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4654974" y="5370544"/>
            <a:ext cx="3682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check validity</a:t>
            </a:r>
          </a:p>
        </p:txBody>
      </p:sp>
    </p:spTree>
    <p:extLst>
      <p:ext uri="{BB962C8B-B14F-4D97-AF65-F5344CB8AC3E}">
        <p14:creationId xmlns:p14="http://schemas.microsoft.com/office/powerpoint/2010/main" val="4240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98120" y="2114258"/>
            <a:ext cx="54649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generates a random value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8120" y="3742400"/>
            <a:ext cx="49776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waits for Bob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98120" y="2928329"/>
            <a:ext cx="83373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commits to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sending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hash(r)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8120" y="4556471"/>
            <a:ext cx="42210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reveals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198120" y="5370544"/>
            <a:ext cx="60837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outcome when Bob reveals</a:t>
            </a:r>
          </a:p>
        </p:txBody>
      </p:sp>
      <p:sp>
        <p:nvSpPr>
          <p:cNvPr id="16" name="TextBox 3"/>
          <p:cNvSpPr txBox="1"/>
          <p:nvPr/>
        </p:nvSpPr>
        <p:spPr bwMode="auto">
          <a:xfrm>
            <a:off x="6434119" y="4341027"/>
            <a:ext cx="2466041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done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off-chain!</a:t>
            </a:r>
          </a:p>
        </p:txBody>
      </p:sp>
    </p:spTree>
    <p:extLst>
      <p:ext uri="{BB962C8B-B14F-4D97-AF65-F5344CB8AC3E}">
        <p14:creationId xmlns:p14="http://schemas.microsoft.com/office/powerpoint/2010/main" val="40074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CoinFlipCR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commitment;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revelation;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committed;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revealed;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73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CoinFlipCR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address[2] player;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commitment;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revelation;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committed;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mapping (address =&gt; bool) revealed;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result;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done;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8160" y="2726204"/>
            <a:ext cx="7239000" cy="1510516"/>
          </a:xfrm>
          <a:prstGeom prst="wedgeRoundRectCallout">
            <a:avLst>
              <a:gd name="adj1" fmla="val 33690"/>
              <a:gd name="adj2" fmla="val 7019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0541" y="4660106"/>
            <a:ext cx="4802918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both commit and reveal</a:t>
            </a:r>
          </a:p>
        </p:txBody>
      </p:sp>
    </p:spTree>
    <p:extLst>
      <p:ext uri="{BB962C8B-B14F-4D97-AF65-F5344CB8AC3E}">
        <p14:creationId xmlns:p14="http://schemas.microsoft.com/office/powerpoint/2010/main" val="1871507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_commit)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require(!committed[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commitment[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_commit;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committed[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7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commit(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_commit)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require(!committed[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commitment[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_commit;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committed[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4840" y="2528084"/>
            <a:ext cx="7239000" cy="755258"/>
          </a:xfrm>
          <a:prstGeom prst="wedgeRoundRectCallout">
            <a:avLst>
              <a:gd name="adj1" fmla="val 9901"/>
              <a:gd name="adj2" fmla="val 2134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49553" y="4660106"/>
            <a:ext cx="2444901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only</a:t>
            </a:r>
          </a:p>
        </p:txBody>
      </p:sp>
    </p:spTree>
    <p:extLst>
      <p:ext uri="{BB962C8B-B14F-4D97-AF65-F5344CB8AC3E}">
        <p14:creationId xmlns:p14="http://schemas.microsoft.com/office/powerpoint/2010/main" val="37200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Coin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minter;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80060" y="2520881"/>
            <a:ext cx="2994660" cy="590252"/>
          </a:xfrm>
          <a:prstGeom prst="wedgeRoundRectCallout">
            <a:avLst>
              <a:gd name="adj1" fmla="val -958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82980" y="3474543"/>
            <a:ext cx="6892534" cy="954107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contract is like a class.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contract manages a simple coin</a:t>
            </a:r>
          </a:p>
        </p:txBody>
      </p:sp>
    </p:spTree>
    <p:extLst>
      <p:ext uri="{BB962C8B-B14F-4D97-AF65-F5344CB8AC3E}">
        <p14:creationId xmlns:p14="http://schemas.microsoft.com/office/powerpoint/2010/main" val="3317623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commit(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_commit) public {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require(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require(!committed[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commitment[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_commit;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committed[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38200" y="3230880"/>
            <a:ext cx="6294120" cy="502920"/>
          </a:xfrm>
          <a:prstGeom prst="wedgeRoundRectCallout">
            <a:avLst>
              <a:gd name="adj1" fmla="val 32479"/>
              <a:gd name="adj2" fmla="val 2004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27236" y="4660106"/>
            <a:ext cx="3689536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commit once</a:t>
            </a:r>
          </a:p>
        </p:txBody>
      </p:sp>
    </p:spTree>
    <p:extLst>
      <p:ext uri="{BB962C8B-B14F-4D97-AF65-F5344CB8AC3E}">
        <p14:creationId xmlns:p14="http://schemas.microsoft.com/office/powerpoint/2010/main" val="3219791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commit(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_commit) public {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require(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require(!committed[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commitment[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_commit;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committed[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38200" y="3611880"/>
            <a:ext cx="6294120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9594" y="5183326"/>
            <a:ext cx="2404826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the deal</a:t>
            </a:r>
          </a:p>
        </p:txBody>
      </p:sp>
    </p:spTree>
    <p:extLst>
      <p:ext uri="{BB962C8B-B14F-4D97-AF65-F5344CB8AC3E}">
        <p14:creationId xmlns:p14="http://schemas.microsoft.com/office/powerpoint/2010/main" val="1550914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reveal(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_reveal)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require(!revealed[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commitment[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]==hash(_reveal));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revelation[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_reveal;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revealed[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(revealed[player[0]] &amp;&amp;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revealed[player[1]])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((revelation[player[0]] ^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revelation[player[1]])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% 2) == 1;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95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reveal(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_reveal) public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require(!revealed[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commitment[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]==hash(_reveal));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revelation[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_reveal;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(revealed[player[0]] &amp;&amp;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revealed[player[1]])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((revelation[player[0]]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revelation[player[1]])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20" y="777240"/>
            <a:ext cx="6400800" cy="129540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99542" y="2692063"/>
            <a:ext cx="3704861" cy="954107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 preconditions</a:t>
            </a:r>
          </a:p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 we actually care?)</a:t>
            </a:r>
          </a:p>
        </p:txBody>
      </p:sp>
    </p:spTree>
    <p:extLst>
      <p:ext uri="{BB962C8B-B14F-4D97-AF65-F5344CB8AC3E}">
        <p14:creationId xmlns:p14="http://schemas.microsoft.com/office/powerpoint/2010/main" val="2072415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reveal(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_reveal)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commitment[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]==hash(_reveal));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revelation[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_reveal;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(revealed[player[0]] &amp;&amp;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revealed[player[1]])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((revelation[player[0]]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revelation[player[1]])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57200" y="2026920"/>
            <a:ext cx="7711440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69097" y="3598366"/>
            <a:ext cx="4564071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reveal is sincere</a:t>
            </a:r>
          </a:p>
        </p:txBody>
      </p:sp>
    </p:spTree>
    <p:extLst>
      <p:ext uri="{BB962C8B-B14F-4D97-AF65-F5344CB8AC3E}">
        <p14:creationId xmlns:p14="http://schemas.microsoft.com/office/powerpoint/2010/main" val="3872741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reveal(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_reveal)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commitment[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]==hash(_reveal));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revelation[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_reveal;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revealed[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(revealed[player[0]] &amp;&amp;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revealed[player[1]])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result = ((revelation[player[0]] ^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revelation[player[1]])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% 2) == 1;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2440" y="2697480"/>
            <a:ext cx="6217920" cy="89916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51086" y="4184272"/>
            <a:ext cx="2866490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revelation</a:t>
            </a:r>
          </a:p>
        </p:txBody>
      </p:sp>
    </p:spTree>
    <p:extLst>
      <p:ext uri="{BB962C8B-B14F-4D97-AF65-F5344CB8AC3E}">
        <p14:creationId xmlns:p14="http://schemas.microsoft.com/office/powerpoint/2010/main" val="947134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reveal(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_reveal) public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player[0] ||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player[1]);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require(!revealed[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require(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commitment[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]==hash(_reveal));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revelation[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_reveal;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revealed[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(revealed[player[0]] &amp;&amp;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revealed[player[1]])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done = true;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result = ((revelation[player[0]] ^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revelation[player[1]])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% 2) == 1;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20040" y="3322320"/>
            <a:ext cx="6736080" cy="2468880"/>
          </a:xfrm>
          <a:prstGeom prst="wedgeRoundRectCallout">
            <a:avLst>
              <a:gd name="adj1" fmla="val 32518"/>
              <a:gd name="adj2" fmla="val -10055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257" y="1547752"/>
            <a:ext cx="5942653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done, compute outcome as before</a:t>
            </a:r>
          </a:p>
        </p:txBody>
      </p:sp>
    </p:spTree>
    <p:extLst>
      <p:ext uri="{BB962C8B-B14F-4D97-AF65-F5344CB8AC3E}">
        <p14:creationId xmlns:p14="http://schemas.microsoft.com/office/powerpoint/2010/main" val="3377370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4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Scalar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2039" y="2712407"/>
            <a:ext cx="5339923" cy="224676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int8, … int256 = </a:t>
            </a:r>
            <a:r>
              <a:rPr lang="en-US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uint8, …, uint256 = </a:t>
            </a:r>
            <a:r>
              <a:rPr lang="en-US" sz="2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en-US" sz="2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bytes1, …,bytes32</a:t>
            </a:r>
          </a:p>
        </p:txBody>
      </p:sp>
    </p:spTree>
    <p:extLst>
      <p:ext uri="{BB962C8B-B14F-4D97-AF65-F5344CB8AC3E}">
        <p14:creationId xmlns:p14="http://schemas.microsoft.com/office/powerpoint/2010/main" val="2601932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Enums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2855" y="2828835"/>
            <a:ext cx="8738290" cy="1200329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Actions{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GoLeft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GoRight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GoStraight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Actions choice;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default =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Actions.GoStraight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8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6244" y="3034814"/>
            <a:ext cx="7960995" cy="1003786"/>
          </a:xfrm>
          <a:prstGeom prst="wedgeRoundRectCallout">
            <a:avLst>
              <a:gd name="adj1" fmla="val -958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0602" y="4584948"/>
            <a:ext cx="6621748" cy="954107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contract encompasses long-lived state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lives in the EVM’s storage</a:t>
            </a:r>
          </a:p>
        </p:txBody>
      </p:sp>
    </p:spTree>
    <p:extLst>
      <p:ext uri="{BB962C8B-B14F-4D97-AF65-F5344CB8AC3E}">
        <p14:creationId xmlns:p14="http://schemas.microsoft.com/office/powerpoint/2010/main" val="2160921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90442" y="3198168"/>
            <a:ext cx="5763116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a;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8 256-bit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86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5830" y="3198168"/>
            <a:ext cx="8552341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 =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[](8);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8 256-bit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1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Structs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92081" y="2644170"/>
            <a:ext cx="3159839" cy="156966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Funder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address </a:t>
            </a:r>
            <a:r>
              <a:rPr lang="en-US" b="1" dirty="0" err="1">
                <a:latin typeface="Courier New" panose="02070309020205020404" pitchFamily="49" charset="0"/>
              </a:rPr>
              <a:t>addr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amount;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}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83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nsolas" pitchFamily="49" charset="0"/>
                <a:cs typeface="Arial" pitchFamily="34" charset="0"/>
              </a:rPr>
              <a:t>struct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Funder {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address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addr;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02000"/>
                </a:solidFill>
                <a:effectLst/>
                <a:latin typeface="Consolas" pitchFamily="49" charset="0"/>
                <a:cs typeface="Arial" pitchFamily="34" charset="0"/>
              </a:rPr>
              <a:t>uint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itchFamily="49" charset="0"/>
                <a:cs typeface="Arial" pitchFamily="34" charset="0"/>
              </a:rPr>
              <a:t> amount; 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13497" y="3198167"/>
            <a:ext cx="4833374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mapping (address =&gt;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49103" y="4088438"/>
            <a:ext cx="69621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Every key implicitly bound to all-zero 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16840" y="5040264"/>
            <a:ext cx="3826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binding always defined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4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Call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4188009" y="3816803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48453" y="5819170"/>
            <a:ext cx="53158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B’s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3632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37793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DelegateCall</a:t>
            </a:r>
            <a:r>
              <a:rPr lang="en-US" dirty="0">
                <a:solidFill>
                  <a:srgbClr val="FFFF00"/>
                </a:solidFill>
              </a:rPr>
              <a:t>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>
            <a:off x="1144645" y="3843801"/>
            <a:ext cx="2053328" cy="1104245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48453" y="5819170"/>
            <a:ext cx="526932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A’s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50138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delegatecalls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41995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9103" y="2508795"/>
            <a:ext cx="5433223" cy="1200329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library </a:t>
            </a:r>
            <a:r>
              <a:rPr lang="en-US" b="1" dirty="0" err="1">
                <a:latin typeface="Courier New" panose="02070309020205020404" pitchFamily="49" charset="0"/>
              </a:rPr>
              <a:t>SafeMath</a:t>
            </a:r>
            <a:r>
              <a:rPr lang="en-US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…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49103" y="4088438"/>
            <a:ext cx="2642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Syntactic sugar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49103" y="5040264"/>
            <a:ext cx="560281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Contract where every function call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a delegate call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7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Abstract Contracts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96511" y="5191065"/>
            <a:ext cx="795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function implementation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1638014"/>
            <a:ext cx="804011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contract </a:t>
            </a:r>
            <a:r>
              <a:rPr lang="en-US" b="1" dirty="0" err="1">
                <a:latin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// defined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</a:rPr>
              <a:t>name()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returns </a:t>
            </a:r>
            <a:r>
              <a:rPr lang="en-US" b="1" dirty="0">
                <a:latin typeface="Courier New" panose="02070309020205020404" pitchFamily="49" charset="0"/>
              </a:rPr>
              <a:t>(string) return “</a:t>
            </a:r>
            <a:r>
              <a:rPr lang="en-US" b="1" dirty="0" err="1">
                <a:latin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</a:rPr>
              <a:t>”;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}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// undefined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</a:rPr>
              <a:t>lookup(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id)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returns </a:t>
            </a:r>
            <a:r>
              <a:rPr lang="en-US" b="1" dirty="0">
                <a:latin typeface="Courier New" panose="02070309020205020404" pitchFamily="49" charset="0"/>
              </a:rPr>
              <a:t>(address);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86604" y="4729400"/>
            <a:ext cx="65742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function implementations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2561344"/>
            <a:ext cx="8040110" cy="156966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interface </a:t>
            </a:r>
            <a:r>
              <a:rPr lang="en-US" b="1" dirty="0" err="1">
                <a:latin typeface="Courier New" panose="02070309020205020404" pitchFamily="49" charset="0"/>
              </a:rPr>
              <a:t>Config</a:t>
            </a:r>
            <a:r>
              <a:rPr lang="en-US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 function </a:t>
            </a:r>
            <a:r>
              <a:rPr lang="en-US" b="1" dirty="0">
                <a:latin typeface="Courier New" panose="02070309020205020404" pitchFamily="49" charset="0"/>
              </a:rPr>
              <a:t>lookup(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id)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returns </a:t>
            </a:r>
            <a:r>
              <a:rPr lang="en-US" b="1" dirty="0">
                <a:latin typeface="Courier New" panose="02070309020205020404" pitchFamily="49" charset="0"/>
              </a:rPr>
              <a:t>(address);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1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1945" y="1536174"/>
            <a:ext cx="8040110" cy="378565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contract </a:t>
            </a:r>
            <a:r>
              <a:rPr lang="en-US" b="1" dirty="0">
                <a:latin typeface="Courier New" panose="02070309020205020404" pitchFamily="49" charset="0"/>
              </a:rPr>
              <a:t>Feline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</a:rPr>
              <a:t>utterance() 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 returns </a:t>
            </a:r>
            <a:r>
              <a:rPr lang="en-US" b="1" dirty="0">
                <a:latin typeface="Courier New" panose="02070309020205020404" pitchFamily="49" charset="0"/>
              </a:rPr>
              <a:t>(bytes32);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} 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contract </a:t>
            </a:r>
            <a:r>
              <a:rPr lang="en-US" b="1" dirty="0">
                <a:latin typeface="Courier New" panose="02070309020205020404" pitchFamily="49" charset="0"/>
              </a:rPr>
              <a:t>Cat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is </a:t>
            </a:r>
            <a:r>
              <a:rPr lang="en-US" b="1" dirty="0">
                <a:latin typeface="Courier New" panose="02070309020205020404" pitchFamily="49" charset="0"/>
              </a:rPr>
              <a:t>Feline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</a:rPr>
              <a:t>utterance()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 returns </a:t>
            </a:r>
            <a:r>
              <a:rPr lang="en-US" b="1" dirty="0">
                <a:latin typeface="Courier New" panose="02070309020205020404" pitchFamily="49" charset="0"/>
              </a:rPr>
              <a:t>(bytes32)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</a:rPr>
              <a:t>"meow";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 bwMode="auto">
          <a:xfrm>
            <a:off x="2681098" y="5060216"/>
            <a:ext cx="37818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3333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89268" y="2849880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7098" y="3982998"/>
            <a:ext cx="6742551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966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417321" y="19118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An event is a public record that something happened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241" y="3160377"/>
            <a:ext cx="8305800" cy="1200329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>
                <a:latin typeface="Courier New" panose="02070309020205020404" pitchFamily="49" charset="0"/>
              </a:rPr>
              <a:t> Deposit(address from,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value);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emit </a:t>
            </a:r>
            <a:r>
              <a:rPr lang="en-US" b="1" dirty="0">
                <a:latin typeface="Courier New" panose="02070309020205020404" pitchFamily="49" charset="0"/>
              </a:rPr>
              <a:t>Deposit(</a:t>
            </a:r>
            <a:r>
              <a:rPr lang="en-US" b="1" dirty="0" err="1">
                <a:latin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msg.value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17321" y="46550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Events can be monitored from outside the blockchain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8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Visibility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4422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External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from outside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1042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Public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internal or external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4259651"/>
            <a:ext cx="67233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or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5292598"/>
            <a:ext cx="6782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Private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not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8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3711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Transaction data includes: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4457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Function selector (hashed name)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4259651"/>
            <a:ext cx="336502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Function arguments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993404"/>
            <a:ext cx="698754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contract</a:t>
            </a:r>
            <a:r>
              <a:rPr lang="en-US" b="1" dirty="0">
                <a:latin typeface="Courier New" panose="02070309020205020404" pitchFamily="49" charset="0"/>
              </a:rPr>
              <a:t> Example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x = 0;</a:t>
            </a:r>
          </a:p>
          <a:p>
            <a:pPr algn="l"/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foo()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baseline="0" dirty="0">
                <a:latin typeface="Courier New" panose="02070309020205020404" pitchFamily="49" charset="0"/>
              </a:rPr>
              <a:t>    x</a:t>
            </a:r>
            <a:r>
              <a:rPr lang="en-US" b="1" dirty="0">
                <a:latin typeface="Courier New" panose="02070309020205020404" pitchFamily="49" charset="0"/>
              </a:rPr>
              <a:t> = 1;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</a:rPr>
              <a:t> ()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 payable 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  x = 2;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582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993404"/>
            <a:ext cx="698754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contract Example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x = 0;</a:t>
            </a:r>
          </a:p>
          <a:p>
            <a:pPr algn="l"/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foo()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baseline="0" dirty="0">
                <a:latin typeface="Courier New" panose="02070309020205020404" pitchFamily="49" charset="0"/>
              </a:rPr>
              <a:t>    x</a:t>
            </a:r>
            <a:r>
              <a:rPr lang="en-US" b="1" dirty="0">
                <a:latin typeface="Courier New" panose="02070309020205020404" pitchFamily="49" charset="0"/>
              </a:rPr>
              <a:t> = 1;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 function () public payable 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   x = 2;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63718" y="2668160"/>
            <a:ext cx="5037082" cy="1172319"/>
          </a:xfrm>
          <a:prstGeom prst="wedgeRoundRectCallout">
            <a:avLst>
              <a:gd name="adj1" fmla="val 61172"/>
              <a:gd name="adj2" fmla="val -212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29547" y="2360993"/>
            <a:ext cx="1263487" cy="1200329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3407877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993404"/>
            <a:ext cx="6987540" cy="341632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contract Example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uint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x = 0;</a:t>
            </a:r>
          </a:p>
          <a:p>
            <a:pPr algn="l"/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foo()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baseline="0" dirty="0">
                <a:latin typeface="Courier New" panose="02070309020205020404" pitchFamily="49" charset="0"/>
              </a:rPr>
              <a:t>    x</a:t>
            </a:r>
            <a:r>
              <a:rPr lang="en-US" b="1" dirty="0">
                <a:latin typeface="Courier New" panose="02070309020205020404" pitchFamily="49" charset="0"/>
              </a:rPr>
              <a:t> = 1;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</a:rPr>
              <a:t> ()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 payable 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  x = 2;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63718" y="2668160"/>
            <a:ext cx="5037082" cy="1172319"/>
          </a:xfrm>
          <a:prstGeom prst="wedgeRoundRectCallout">
            <a:avLst>
              <a:gd name="adj1" fmla="val 61172"/>
              <a:gd name="adj2" fmla="val -212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363718" y="3916678"/>
            <a:ext cx="5037082" cy="1172319"/>
          </a:xfrm>
          <a:prstGeom prst="wedgeRoundRectCallout">
            <a:avLst>
              <a:gd name="adj1" fmla="val 61172"/>
              <a:gd name="adj2" fmla="val -212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29547" y="3682744"/>
            <a:ext cx="1503938" cy="1200329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nameless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29547" y="2360993"/>
            <a:ext cx="1263487" cy="1200329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868170" y="5781020"/>
            <a:ext cx="52613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used to receive payments</a:t>
            </a:r>
          </a:p>
        </p:txBody>
      </p:sp>
    </p:spTree>
    <p:extLst>
      <p:ext uri="{BB962C8B-B14F-4D97-AF65-F5344CB8AC3E}">
        <p14:creationId xmlns:p14="http://schemas.microsoft.com/office/powerpoint/2010/main" val="31480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 Idiosyncrasies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1070" y="3139558"/>
            <a:ext cx="6987540" cy="1200329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</a:rPr>
              <a:t> ()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balances[</a:t>
            </a:r>
            <a:r>
              <a:rPr lang="en-US" b="1" dirty="0" err="1">
                <a:latin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</a:rPr>
              <a:t>msg.value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41070" y="2187298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477559" y="4078277"/>
            <a:ext cx="292259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This will not work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31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 Idiosyncrasies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1070" y="2585561"/>
            <a:ext cx="6987540" cy="2308324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</a:rPr>
              <a:t> ()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revert();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 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</a:rPr>
              <a:t> deposit()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external</a:t>
            </a:r>
            <a:r>
              <a:rPr lang="en-US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balances[</a:t>
            </a:r>
            <a:r>
              <a:rPr lang="en-US" b="1" dirty="0" err="1">
                <a:latin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</a:rPr>
              <a:t>msg.value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 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55639" y="4632275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This works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66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CC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78602" y="2683169"/>
            <a:ext cx="1611208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“bar”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4720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“foo”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31505" y="3141708"/>
            <a:ext cx="744855" cy="510778"/>
          </a:xfrm>
          <a:prstGeom prst="wedgeRoundRectCallout">
            <a:avLst>
              <a:gd name="adj1" fmla="val -132197"/>
              <a:gd name="adj2" fmla="val 2126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</p:spTree>
    <p:extLst>
      <p:ext uri="{BB962C8B-B14F-4D97-AF65-F5344CB8AC3E}">
        <p14:creationId xmlns:p14="http://schemas.microsoft.com/office/powerpoint/2010/main" val="912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solidFill>
            <a:srgbClr val="FFCC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643813" y="2683169"/>
            <a:ext cx="1922197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xyzzy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8696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xyzzy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777173" y="2889986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838046" y="4791871"/>
            <a:ext cx="2158852" cy="510778"/>
          </a:xfrm>
          <a:prstGeom prst="wedgeRoundRectCallout">
            <a:avLst>
              <a:gd name="adj1" fmla="val -40430"/>
              <a:gd name="adj2" fmla="val -12791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me, by default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(address =&gt;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89268" y="2849880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1789" y="4622115"/>
            <a:ext cx="682270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Here, only one allowed to mint new coins.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7098" y="3982998"/>
            <a:ext cx="6742551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57404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48853"/>
            <a:ext cx="698754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address.send</a:t>
            </a:r>
            <a:r>
              <a:rPr lang="en-US" b="1" dirty="0">
                <a:latin typeface="Courier New" panose="020703090202050204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1812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returns Boolean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re-entrancy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32848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Programming pitfall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59458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fallback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924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48853"/>
            <a:ext cx="698754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address.transfer</a:t>
            </a:r>
            <a:r>
              <a:rPr lang="en-US" b="1" dirty="0">
                <a:latin typeface="Courier New" panose="020703090202050204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re-entrancy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59458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fallback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30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2" y="2248853"/>
            <a:ext cx="7138347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address.call.value</a:t>
            </a:r>
            <a:r>
              <a:rPr lang="en-US" b="1" dirty="0">
                <a:latin typeface="Courier New" panose="02070309020205020404" pitchFamily="49" charset="0"/>
              </a:rPr>
              <a:t>(amount).gas(extra);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4823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Can specify how much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re-entrancy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52213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non-trivial fallback functions OK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2" y="2248853"/>
            <a:ext cx="7138347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address.fun.value</a:t>
            </a:r>
            <a:r>
              <a:rPr lang="en-US" b="1" dirty="0">
                <a:latin typeface="Courier New" panose="02070309020205020404" pitchFamily="49" charset="0"/>
              </a:rPr>
              <a:t>(amount)(</a:t>
            </a:r>
            <a:r>
              <a:rPr lang="en-US" b="1" dirty="0" err="1">
                <a:latin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9231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Uses as much gas as needed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re-entrancy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43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" y="2244393"/>
            <a:ext cx="8454701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address.fun.value</a:t>
            </a:r>
            <a:r>
              <a:rPr lang="en-US" b="1" dirty="0">
                <a:latin typeface="Courier New" panose="02070309020205020404" pitchFamily="49" charset="0"/>
              </a:rPr>
              <a:t>(amount).gas(limit)(</a:t>
            </a:r>
            <a:r>
              <a:rPr lang="en-US" b="1" dirty="0" err="1">
                <a:latin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4227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Limits gas as shown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re-entrancy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4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49215" y="2248802"/>
            <a:ext cx="45223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breaks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abstaction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49215" y="3899024"/>
            <a:ext cx="4862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you know what it does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49215" y="3073913"/>
            <a:ext cx="77852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know how to call a fallback function …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49215" y="4724134"/>
            <a:ext cx="47019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later lectures on pitfalls!</a:t>
            </a:r>
          </a:p>
        </p:txBody>
      </p:sp>
    </p:spTree>
    <p:extLst>
      <p:ext uri="{BB962C8B-B14F-4D97-AF65-F5344CB8AC3E}">
        <p14:creationId xmlns:p14="http://schemas.microsoft.com/office/powerpoint/2010/main" val="24248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require() and assert()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25470" y="3274352"/>
            <a:ext cx="5391219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require(</a:t>
            </a:r>
            <a:r>
              <a:rPr lang="en-US" b="1" dirty="0" err="1">
                <a:latin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</a:rPr>
              <a:t> == owner)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068751" y="4097595"/>
            <a:ext cx="53046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require() might fail if input is bad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25470" y="4982393"/>
            <a:ext cx="5178021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assert(</a:t>
            </a:r>
            <a:r>
              <a:rPr lang="en-US" b="1" dirty="0" err="1">
                <a:latin typeface="Courier New" panose="02070309020205020404" pitchFamily="49" charset="0"/>
              </a:rPr>
              <a:t>msg.sender</a:t>
            </a:r>
            <a:r>
              <a:rPr lang="en-US" b="1" dirty="0">
                <a:latin typeface="Courier New" panose="02070309020205020404" pitchFamily="49" charset="0"/>
              </a:rPr>
              <a:t> == owner)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658656" y="5805637"/>
            <a:ext cx="41248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assert() should never fail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609764" y="2389554"/>
            <a:ext cx="42226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Roll back if condition fails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31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modifier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ownerOnly</a:t>
            </a:r>
            <a:r>
              <a:rPr lang="en-US" b="1" dirty="0"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require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msg.sender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== owner);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63718" y="2429024"/>
            <a:ext cx="5616202" cy="478274"/>
          </a:xfrm>
          <a:prstGeom prst="wedgeRoundRectCallout">
            <a:avLst>
              <a:gd name="adj1" fmla="val -10088"/>
              <a:gd name="adj2" fmla="val 26083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45189" y="3996504"/>
            <a:ext cx="2388795" cy="461665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291590" y="2907298"/>
            <a:ext cx="724162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1401" y="4554301"/>
            <a:ext cx="3214341" cy="461665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42300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</a:rPr>
              <a:t>pay(address _</a:t>
            </a:r>
            <a:r>
              <a:rPr lang="en-US" b="1" dirty="0" err="1">
                <a:latin typeface="Courier New" panose="02070309020205020404" pitchFamily="49" charset="0"/>
              </a:rPr>
              <a:t>payto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amount)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ownerOnly</a:t>
            </a:r>
            <a:r>
              <a:rPr lang="en-US" b="1" dirty="0"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balance[_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payTo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] +=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</a:rPr>
              <a:t> amount;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31485" y="3018703"/>
            <a:ext cx="2414256" cy="478274"/>
          </a:xfrm>
          <a:prstGeom prst="wedgeRoundRectCallout">
            <a:avLst>
              <a:gd name="adj1" fmla="val 56193"/>
              <a:gd name="adj2" fmla="val -1629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5741" y="1854473"/>
            <a:ext cx="2388795" cy="461665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695580" y="3451257"/>
            <a:ext cx="5147179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44960" y="5139892"/>
            <a:ext cx="3214341" cy="461665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4442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Self Destruction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14475" y="2234527"/>
            <a:ext cx="507873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selfDestruct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sendMoneyTo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14475" y="3203531"/>
            <a:ext cx="32431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terminates contract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14475" y="4234090"/>
            <a:ext cx="620714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sends remaining balance to argument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14475" y="5264648"/>
            <a:ext cx="42049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beneficiary cannot refuse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2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36245" y="2090172"/>
            <a:ext cx="8271510" cy="2677656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solidity ^0.5.2; 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 Coin {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 minter;</a:t>
            </a:r>
          </a:p>
          <a:p>
            <a:pPr algn="l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mapping (address =&gt;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balances;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algn="l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1980" y="3421976"/>
            <a:ext cx="7688580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442139" y="4654719"/>
            <a:ext cx="2904962" cy="523220"/>
          </a:xfrm>
          <a:prstGeom prst="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458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2193757"/>
            <a:ext cx="32047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 or memory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3226704"/>
            <a:ext cx="68210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memory is default for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arg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&amp; result passing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4259651"/>
            <a:ext cx="50626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 is default for local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vars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463" y="5292598"/>
            <a:ext cx="61638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assignment across regions is copying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58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1">
              <a:lumMod val="5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00302"/>
            <a:ext cx="3393440" cy="2859098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Ethereum</a:t>
            </a:r>
            <a:r>
              <a:rPr lang="en-US" dirty="0">
                <a:solidFill>
                  <a:srgbClr val="FFFF00"/>
                </a:solidFill>
              </a:rPr>
              <a:t>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1084615" y="2555692"/>
            <a:ext cx="305269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 very, very big array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1083329" y="5715000"/>
            <a:ext cx="869950" cy="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746298" y="5892800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bytes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6477000" y="2555692"/>
            <a:ext cx="193193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Initially all 0s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1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 animBg="1"/>
      <p:bldP spid="7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2017574"/>
            <a:ext cx="4699000" cy="1569660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contract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aContract</a:t>
            </a:r>
            <a:r>
              <a:rPr lang="en-US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uint256 a;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</a:rPr>
              <a:t>  …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}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14" name="Flowchart: Punched Tape 13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 bwMode="auto">
            <a:xfrm>
              <a:off x="952500" y="5682355"/>
              <a:ext cx="401072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urier New" panose="020703090202050204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3027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49300" y="3079571"/>
            <a:ext cx="469900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uint256[2] b;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20" name="Flowchart: Punched Tape 19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 bwMode="auto">
            <a:xfrm>
              <a:off x="952500" y="5682355"/>
              <a:ext cx="401072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urier New" panose="020703090202050204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85884" y="4925732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555364" y="4925732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596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Structs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aStruct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 uint256 id;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 uint256 value;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aStruct</a:t>
            </a:r>
            <a:r>
              <a:rPr lang="en-US" b="1" dirty="0">
                <a:latin typeface="Courier New" panose="02070309020205020404" pitchFamily="49" charset="0"/>
              </a:rPr>
              <a:t> c;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39" name="Flowchart: Punched Tape 38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 bwMode="auto">
            <a:xfrm>
              <a:off x="952500" y="5682355"/>
              <a:ext cx="401072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urier New" panose="020703090202050204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85884" y="4900984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555364" y="4900984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90835" y="4900984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060315" y="4900984"/>
            <a:ext cx="40107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35719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36047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90228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24" name="Flowchart: Punched Tape 23"/>
          <p:cNvSpPr/>
          <p:nvPr/>
        </p:nvSpPr>
        <p:spPr bwMode="auto">
          <a:xfrm rot="16200000">
            <a:off x="6978249" y="5130742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Flowchart: Punched Tape 24"/>
          <p:cNvSpPr/>
          <p:nvPr/>
        </p:nvSpPr>
        <p:spPr bwMode="auto">
          <a:xfrm rot="16200000">
            <a:off x="3668122" y="5130743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163787" y="4954215"/>
            <a:ext cx="3514352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 wrap="none" rtlCol="0">
            <a:no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8351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71775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9715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89063" y="6188541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Hash(5)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1023" y="4983545"/>
            <a:ext cx="2478078" cy="1118331"/>
            <a:chOff x="1405695" y="4983545"/>
            <a:chExt cx="2478078" cy="1118331"/>
          </a:xfrm>
        </p:grpSpPr>
        <p:sp>
          <p:nvSpPr>
            <p:cNvPr id="43" name="Flowchart: Punched Tape 42"/>
            <p:cNvSpPr/>
            <p:nvPr/>
          </p:nvSpPr>
          <p:spPr bwMode="auto">
            <a:xfrm rot="16200000">
              <a:off x="2941971" y="5160073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44" name="Flowchart: Punched Tape 43"/>
            <p:cNvSpPr/>
            <p:nvPr/>
          </p:nvSpPr>
          <p:spPr bwMode="auto">
            <a:xfrm rot="16200000">
              <a:off x="1229167" y="5160074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828800" y="4983546"/>
              <a:ext cx="1549422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1">
              <a:noAutofit/>
            </a:bodyPr>
            <a:lstStyle/>
            <a:p>
              <a:pPr algn="l"/>
              <a:r>
                <a:rPr lang="en-US" dirty="0" err="1">
                  <a:latin typeface="Courier New" panose="02070309020205020404" pitchFamily="49" charset="0"/>
                </a:rPr>
                <a:t>d.length</a:t>
              </a:r>
              <a:endParaRPr lang="en-US" dirty="0">
                <a:latin typeface="Courier New" panose="02070309020205020404" pitchFamily="49" charset="0"/>
              </a:endParaRPr>
            </a:p>
            <a:p>
              <a:pPr algn="l"/>
              <a:endPara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20745" y="618854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aStruct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 uint256 id;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  uint256 value;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pPr algn="l"/>
            <a:r>
              <a:rPr lang="en-US" b="1" dirty="0" err="1">
                <a:latin typeface="Courier New" panose="02070309020205020404" pitchFamily="49" charset="0"/>
              </a:rPr>
              <a:t>aStruct</a:t>
            </a:r>
            <a:r>
              <a:rPr lang="en-US" b="1" dirty="0">
                <a:latin typeface="Courier New" panose="02070309020205020404" pitchFamily="49" charset="0"/>
              </a:rPr>
              <a:t> d[];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40445" y="522848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65072" y="522848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15099" y="522848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d[1]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79426" y="522848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d[1]</a:t>
            </a:r>
          </a:p>
        </p:txBody>
      </p:sp>
    </p:spTree>
    <p:extLst>
      <p:ext uri="{BB962C8B-B14F-4D97-AF65-F5344CB8AC3E}">
        <p14:creationId xmlns:p14="http://schemas.microsoft.com/office/powerpoint/2010/main" val="201030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10235" y="1885960"/>
            <a:ext cx="614045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mapping(uint256 =&gt; </a:t>
            </a:r>
            <a:r>
              <a:rPr lang="en-US" b="1" dirty="0" err="1">
                <a:latin typeface="Courier New" panose="02070309020205020404" pitchFamily="49" charset="0"/>
              </a:rPr>
              <a:t>uint</a:t>
            </a:r>
            <a:r>
              <a:rPr lang="en-US" b="1" dirty="0">
                <a:latin typeface="Courier New" panose="02070309020205020404" pitchFamily="49" charset="0"/>
              </a:rPr>
              <a:t> 256) e;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346053" y="3924449"/>
            <a:ext cx="1880643" cy="1796154"/>
            <a:chOff x="2936225" y="3963666"/>
            <a:chExt cx="1880643" cy="1796154"/>
          </a:xfrm>
        </p:grpSpPr>
        <p:sp>
          <p:nvSpPr>
            <p:cNvPr id="40" name="Rectangle 39"/>
            <p:cNvSpPr/>
            <p:nvPr/>
          </p:nvSpPr>
          <p:spPr>
            <a:xfrm>
              <a:off x="2936225" y="5298155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Hash(123,6)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50096" y="3963666"/>
              <a:ext cx="1852901" cy="1118331"/>
              <a:chOff x="3140355" y="3963666"/>
              <a:chExt cx="1852901" cy="1118331"/>
            </a:xfrm>
          </p:grpSpPr>
          <p:sp>
            <p:nvSpPr>
              <p:cNvPr id="54" name="Flowchart: Punched Tape 53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55" name="Flowchart: Punched Tape 54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11927" y="4291997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Arial" panose="020B0604020202020204" pitchFamily="34" charset="0"/>
                  </a:rPr>
                  <a:t>e[123]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6098525" y="3924449"/>
            <a:ext cx="1880643" cy="1796154"/>
            <a:chOff x="6098525" y="3885233"/>
            <a:chExt cx="1880643" cy="1796154"/>
          </a:xfrm>
        </p:grpSpPr>
        <p:sp>
          <p:nvSpPr>
            <p:cNvPr id="69" name="Rectangle 68"/>
            <p:cNvSpPr/>
            <p:nvPr/>
          </p:nvSpPr>
          <p:spPr>
            <a:xfrm>
              <a:off x="6098525" y="5219722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Hash(345,6)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12396" y="3885233"/>
              <a:ext cx="1852901" cy="1118331"/>
              <a:chOff x="3140355" y="3963666"/>
              <a:chExt cx="1852901" cy="1118331"/>
            </a:xfrm>
          </p:grpSpPr>
          <p:sp>
            <p:nvSpPr>
              <p:cNvPr id="71" name="Flowchart: Punched Tape 70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72" name="Flowchart: Punched Tape 71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11927" y="4291997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Arial" panose="020B0604020202020204" pitchFamily="34" charset="0"/>
                  </a:rPr>
                  <a:t>e[345</a:t>
                </a:r>
                <a:r>
                  <a:rPr lang="en-US" dirty="0">
                    <a:latin typeface="Courier New" panose="02070309020205020404" pitchFamily="49" charset="0"/>
                    <a:cs typeface="Arial" panose="020B0604020202020204" pitchFamily="34" charset="0"/>
                  </a:rPr>
                  <a:t>]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07452" y="3937782"/>
            <a:ext cx="1852901" cy="1769489"/>
            <a:chOff x="607452" y="3990331"/>
            <a:chExt cx="1852901" cy="1769489"/>
          </a:xfrm>
        </p:grpSpPr>
        <p:sp>
          <p:nvSpPr>
            <p:cNvPr id="43" name="Rectangle 42"/>
            <p:cNvSpPr/>
            <p:nvPr/>
          </p:nvSpPr>
          <p:spPr>
            <a:xfrm>
              <a:off x="1355808" y="5298155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7452" y="3990331"/>
              <a:ext cx="1852901" cy="1118331"/>
              <a:chOff x="3140355" y="3963666"/>
              <a:chExt cx="1852901" cy="1118331"/>
            </a:xfrm>
          </p:grpSpPr>
          <p:sp>
            <p:nvSpPr>
              <p:cNvPr id="76" name="Flowchart: Punched Tape 75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77" name="Flowchart: Punched Tape 76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459491" y="4291997"/>
                <a:ext cx="1114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 dirty="0">
                    <a:latin typeface="Courier New" panose="02070309020205020404" pitchFamily="49" charset="0"/>
                    <a:cs typeface="Arial" panose="020B0604020202020204" pitchFamily="34" charset="0"/>
                  </a:rPr>
                  <a:t>empty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6075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17043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v’s slot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93218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T v;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424180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0644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Fixed-Size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444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(v’s slot)+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T)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672253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T[10]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V[1]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34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hash(v’s slot)+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T)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672253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T[10]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Courier New" panose="02070309020205020404" pitchFamily="49" charset="0"/>
              </a:rPr>
              <a:t>v[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38252" y="4658200"/>
            <a:ext cx="1735428" cy="461665"/>
          </a:xfrm>
          <a:prstGeom prst="rect">
            <a:avLst/>
          </a:prstGeom>
          <a:solidFill>
            <a:srgbClr val="FFFFCC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</a:rPr>
              <a:t>v.length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95040" y="4690587"/>
            <a:ext cx="177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v’s slot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455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77338</TotalTime>
  <Words>3639</Words>
  <Application>Microsoft Office PowerPoint</Application>
  <PresentationFormat>Overhead</PresentationFormat>
  <Paragraphs>1077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Courier New</vt:lpstr>
      <vt:lpstr>Arial</vt:lpstr>
      <vt:lpstr>Lucida Console</vt:lpstr>
      <vt:lpstr>Comic Sans MS</vt:lpstr>
      <vt:lpstr>Consolas</vt:lpstr>
      <vt:lpstr>Marlett</vt:lpstr>
      <vt:lpstr>Blank Presentation</vt:lpstr>
      <vt:lpstr>PowerPoint Presentation</vt:lpstr>
      <vt:lpstr>Solidity Tutorial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The Flippening</vt:lpstr>
      <vt:lpstr>Coin Flip Contract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This Contract is Insecure</vt:lpstr>
      <vt:lpstr>Commit-Reveal Pattern</vt:lpstr>
      <vt:lpstr>Commit-Reveal Pattern</vt:lpstr>
      <vt:lpstr>Commit-Reveal Flip</vt:lpstr>
      <vt:lpstr>Commit-Reveal Flip</vt:lpstr>
      <vt:lpstr>Commit-Reveal Flip</vt:lpstr>
      <vt:lpstr>Commit-Reveal Flip</vt:lpstr>
      <vt:lpstr>Commit-Reveal Flip</vt:lpstr>
      <vt:lpstr>Commit-Reveal Flip</vt:lpstr>
      <vt:lpstr>Coin Flip Example</vt:lpstr>
      <vt:lpstr>Coin Flip Example</vt:lpstr>
      <vt:lpstr>Coin Flip Example</vt:lpstr>
      <vt:lpstr>Coin Flip Example</vt:lpstr>
      <vt:lpstr>Coin Flip Example</vt:lpstr>
      <vt:lpstr>Solidity Details</vt:lpstr>
      <vt:lpstr>Scalar Types</vt:lpstr>
      <vt:lpstr>Enums</vt:lpstr>
      <vt:lpstr>Static Arrays</vt:lpstr>
      <vt:lpstr>Dynamic Arrays</vt:lpstr>
      <vt:lpstr>Structs</vt:lpstr>
      <vt:lpstr>Mappings</vt:lpstr>
      <vt:lpstr>Call Opcode</vt:lpstr>
      <vt:lpstr>DelegateCall Opcode</vt:lpstr>
      <vt:lpstr>Library</vt:lpstr>
      <vt:lpstr>Abstract Contracts</vt:lpstr>
      <vt:lpstr>Interfaces</vt:lpstr>
      <vt:lpstr>Inheritance</vt:lpstr>
      <vt:lpstr>Events</vt:lpstr>
      <vt:lpstr>Function Visibility</vt:lpstr>
      <vt:lpstr>Fallback Function</vt:lpstr>
      <vt:lpstr>Fallback Function</vt:lpstr>
      <vt:lpstr>Fallback Function</vt:lpstr>
      <vt:lpstr>Fallback Function</vt:lpstr>
      <vt:lpstr>Fallback Function Idiosyncrasies</vt:lpstr>
      <vt:lpstr>Fallback Function Idiosyncrasies</vt:lpstr>
      <vt:lpstr>Function Call</vt:lpstr>
      <vt:lpstr>Fallback Function</vt:lpstr>
      <vt:lpstr>Sending Ether to a Payable Fallback Function</vt:lpstr>
      <vt:lpstr>Sending Ether to a Payable Fallback Function</vt:lpstr>
      <vt:lpstr>Sending Ether to a Payable Fallback Function</vt:lpstr>
      <vt:lpstr>Sending Ether to a Payable Named Function</vt:lpstr>
      <vt:lpstr>Sending Ether to a Payable Named Function</vt:lpstr>
      <vt:lpstr>Moral</vt:lpstr>
      <vt:lpstr>require() and assert()</vt:lpstr>
      <vt:lpstr>Function Modifiers</vt:lpstr>
      <vt:lpstr>Function Modifiers</vt:lpstr>
      <vt:lpstr>Self Destruction</vt:lpstr>
      <vt:lpstr>Data Location</vt:lpstr>
      <vt:lpstr>Ethereum Storage</vt:lpstr>
      <vt:lpstr>Variables</vt:lpstr>
      <vt:lpstr>Static Arrays</vt:lpstr>
      <vt:lpstr>Structs</vt:lpstr>
      <vt:lpstr>Dynamic Arrays</vt:lpstr>
      <vt:lpstr>Mappings</vt:lpstr>
      <vt:lpstr>Simple Variable</vt:lpstr>
      <vt:lpstr>Fixed-Size Arrays</vt:lpstr>
      <vt:lpstr>Dynamic Arrays</vt:lpstr>
      <vt:lpstr>Mappings</vt:lpstr>
      <vt:lpstr>PowerPoint Presentation</vt:lpstr>
      <vt:lpstr>PowerPoint Presentation</vt:lpstr>
      <vt:lpstr>PowerPoint Presentation</vt:lpstr>
      <vt:lpstr>Variables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Sandeep K Shukla</cp:lastModifiedBy>
  <cp:revision>1305</cp:revision>
  <cp:lastPrinted>2003-10-06T20:31:57Z</cp:lastPrinted>
  <dcterms:created xsi:type="dcterms:W3CDTF">1999-05-12T13:47:53Z</dcterms:created>
  <dcterms:modified xsi:type="dcterms:W3CDTF">2019-02-28T11:18:42Z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