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f" ContentType="image/tiff"/>
  <Default Extension="vml" ContentType="application/vnd.openxmlformats-officedocument.vmlDrawing"/>
  <Default Extension="xlsm" ContentType="application/vnd.ms-excel.sheet.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5.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6.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67" r:id="rId2"/>
    <p:sldMasterId id="2147483774" r:id="rId3"/>
    <p:sldMasterId id="2147483781" r:id="rId4"/>
    <p:sldMasterId id="2147483788" r:id="rId5"/>
    <p:sldMasterId id="2147483795" r:id="rId6"/>
    <p:sldMasterId id="2147483802" r:id="rId7"/>
  </p:sldMasterIdLst>
  <p:notesMasterIdLst>
    <p:notesMasterId r:id="rId16"/>
  </p:notesMasterIdLst>
  <p:handoutMasterIdLst>
    <p:handoutMasterId r:id="rId17"/>
  </p:handoutMasterIdLst>
  <p:sldIdLst>
    <p:sldId id="350" r:id="rId8"/>
    <p:sldId id="351" r:id="rId9"/>
    <p:sldId id="352" r:id="rId10"/>
    <p:sldId id="353" r:id="rId11"/>
    <p:sldId id="354" r:id="rId12"/>
    <p:sldId id="355" r:id="rId13"/>
    <p:sldId id="357" r:id="rId14"/>
    <p:sldId id="359" r:id="rId15"/>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805" userDrawn="1">
          <p15:clr>
            <a:srgbClr val="A4A3A4"/>
          </p15:clr>
        </p15:guide>
        <p15:guide id="2" orient="horz" pos="204" userDrawn="1">
          <p15:clr>
            <a:srgbClr val="A4A3A4"/>
          </p15:clr>
        </p15:guide>
        <p15:guide id="3" orient="horz" pos="3116" userDrawn="1">
          <p15:clr>
            <a:srgbClr val="A4A3A4"/>
          </p15:clr>
        </p15:guide>
        <p15:guide id="4" pos="302" userDrawn="1">
          <p15:clr>
            <a:srgbClr val="A4A3A4"/>
          </p15:clr>
        </p15:guide>
        <p15:guide id="5" pos="5478" userDrawn="1">
          <p15:clr>
            <a:srgbClr val="A4A3A4"/>
          </p15:clr>
        </p15:guide>
        <p15:guide id="6" pos="400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663"/>
    <a:srgbClr val="00A3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00" autoAdjust="0"/>
    <p:restoredTop sz="94638"/>
  </p:normalViewPr>
  <p:slideViewPr>
    <p:cSldViewPr snapToGrid="0" showGuides="1">
      <p:cViewPr varScale="1">
        <p:scale>
          <a:sx n="123" d="100"/>
          <a:sy n="123" d="100"/>
        </p:scale>
        <p:origin x="379" y="96"/>
      </p:cViewPr>
      <p:guideLst>
        <p:guide orient="horz" pos="805"/>
        <p:guide orient="horz" pos="204"/>
        <p:guide orient="horz" pos="3116"/>
        <p:guide pos="302"/>
        <p:guide pos="5478"/>
        <p:guide pos="4002"/>
      </p:guideLst>
    </p:cSldViewPr>
  </p:slid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5B5A1699-07DC-6341-A542-EDE38A062D5D}" type="datetime1">
              <a:rPr lang="en-US"/>
              <a:pPr>
                <a:defRPr/>
              </a:pPr>
              <a:t>10/3/2019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AB584260-858E-7D42-9572-289239DD66D7}" type="slidenum">
              <a:rPr lang="en-US"/>
              <a:pPr>
                <a:defRPr/>
              </a:pPr>
              <a:t>‹#›</a:t>
            </a:fld>
            <a:endParaRPr lang="en-US" dirty="0"/>
          </a:p>
        </p:txBody>
      </p:sp>
    </p:spTree>
    <p:extLst>
      <p:ext uri="{BB962C8B-B14F-4D97-AF65-F5344CB8AC3E}">
        <p14:creationId xmlns:p14="http://schemas.microsoft.com/office/powerpoint/2010/main" val="14642482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E7882F77-E135-8344-9837-CD6552BB96D3}" type="datetime1">
              <a:rPr lang="en-US"/>
              <a:pPr>
                <a:defRPr/>
              </a:pPr>
              <a:t>10/3/2019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95172E71-CA9A-5B48-9FDB-7CE7372289BC}" type="slidenum">
              <a:rPr lang="en-US"/>
              <a:pPr>
                <a:defRPr/>
              </a:pPr>
              <a:t>‹#›</a:t>
            </a:fld>
            <a:endParaRPr lang="en-US" dirty="0"/>
          </a:p>
        </p:txBody>
      </p:sp>
    </p:spTree>
    <p:extLst>
      <p:ext uri="{BB962C8B-B14F-4D97-AF65-F5344CB8AC3E}">
        <p14:creationId xmlns:p14="http://schemas.microsoft.com/office/powerpoint/2010/main" val="1903053846"/>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ea typeface="+mn-ea"/>
              <a:cs typeface="+mn-cs"/>
            </a:endParaRPr>
          </a:p>
        </p:txBody>
      </p:sp>
      <p:sp>
        <p:nvSpPr>
          <p:cNvPr id="11268" name="Slide Number Placeholder 3"/>
          <p:cNvSpPr>
            <a:spLocks noGrp="1"/>
          </p:cNvSpPr>
          <p:nvPr>
            <p:ph type="sldNum" sz="quarter" idx="5"/>
          </p:nvPr>
        </p:nvSpPr>
        <p:spPr bwMode="auto">
          <a:noFill/>
          <a:ln>
            <a:miter lim="800000"/>
            <a:headEnd/>
            <a:tailEnd/>
          </a:ln>
        </p:spPr>
        <p:txBody>
          <a:bodyPr/>
          <a:lstStyle/>
          <a:p>
            <a:fld id="{FFCF4217-BED4-6C4D-91F9-FB468DF30686}" type="slidenum">
              <a:rPr lang="en-US">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767601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ea typeface="+mn-ea"/>
              <a:cs typeface="+mn-cs"/>
            </a:endParaRPr>
          </a:p>
        </p:txBody>
      </p:sp>
      <p:sp>
        <p:nvSpPr>
          <p:cNvPr id="11268" name="Slide Number Placeholder 3"/>
          <p:cNvSpPr>
            <a:spLocks noGrp="1"/>
          </p:cNvSpPr>
          <p:nvPr>
            <p:ph type="sldNum" sz="quarter" idx="5"/>
          </p:nvPr>
        </p:nvSpPr>
        <p:spPr bwMode="auto">
          <a:noFill/>
          <a:ln>
            <a:miter lim="800000"/>
            <a:headEnd/>
            <a:tailEnd/>
          </a:ln>
        </p:spPr>
        <p:txBody>
          <a:bodyPr/>
          <a:lstStyle/>
          <a:p>
            <a:fld id="{FFCF4217-BED4-6C4D-91F9-FB468DF30686}" type="slidenum">
              <a:rPr lang="en-US">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403249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ea typeface="+mn-ea"/>
              <a:cs typeface="+mn-cs"/>
            </a:endParaRPr>
          </a:p>
        </p:txBody>
      </p:sp>
      <p:sp>
        <p:nvSpPr>
          <p:cNvPr id="11268" name="Slide Number Placeholder 3"/>
          <p:cNvSpPr>
            <a:spLocks noGrp="1"/>
          </p:cNvSpPr>
          <p:nvPr>
            <p:ph type="sldNum" sz="quarter" idx="5"/>
          </p:nvPr>
        </p:nvSpPr>
        <p:spPr bwMode="auto">
          <a:noFill/>
          <a:ln>
            <a:miter lim="800000"/>
            <a:headEnd/>
            <a:tailEnd/>
          </a:ln>
        </p:spPr>
        <p:txBody>
          <a:bodyPr/>
          <a:lstStyle/>
          <a:p>
            <a:fld id="{FFCF4217-BED4-6C4D-91F9-FB468DF30686}" type="slidenum">
              <a:rPr lang="en-US">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6292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ea typeface="+mn-ea"/>
              <a:cs typeface="+mn-cs"/>
            </a:endParaRPr>
          </a:p>
        </p:txBody>
      </p:sp>
      <p:sp>
        <p:nvSpPr>
          <p:cNvPr id="11268" name="Slide Number Placeholder 3"/>
          <p:cNvSpPr>
            <a:spLocks noGrp="1"/>
          </p:cNvSpPr>
          <p:nvPr>
            <p:ph type="sldNum" sz="quarter" idx="5"/>
          </p:nvPr>
        </p:nvSpPr>
        <p:spPr bwMode="auto">
          <a:noFill/>
          <a:ln>
            <a:miter lim="800000"/>
            <a:headEnd/>
            <a:tailEnd/>
          </a:ln>
        </p:spPr>
        <p:txBody>
          <a:bodyPr/>
          <a:lstStyle/>
          <a:p>
            <a:fld id="{FFCF4217-BED4-6C4D-91F9-FB468DF30686}" type="slidenum">
              <a:rPr lang="en-US">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4202672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ea typeface="+mn-ea"/>
              <a:cs typeface="+mn-cs"/>
            </a:endParaRPr>
          </a:p>
        </p:txBody>
      </p:sp>
      <p:sp>
        <p:nvSpPr>
          <p:cNvPr id="11268" name="Slide Number Placeholder 3"/>
          <p:cNvSpPr>
            <a:spLocks noGrp="1"/>
          </p:cNvSpPr>
          <p:nvPr>
            <p:ph type="sldNum" sz="quarter" idx="5"/>
          </p:nvPr>
        </p:nvSpPr>
        <p:spPr bwMode="auto">
          <a:noFill/>
          <a:ln>
            <a:miter lim="800000"/>
            <a:headEnd/>
            <a:tailEnd/>
          </a:ln>
        </p:spPr>
        <p:txBody>
          <a:bodyPr/>
          <a:lstStyle/>
          <a:p>
            <a:fld id="{FFCF4217-BED4-6C4D-91F9-FB468DF30686}" type="slidenum">
              <a:rPr lang="en-US">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3434794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ea typeface="+mn-ea"/>
              <a:cs typeface="+mn-cs"/>
            </a:endParaRPr>
          </a:p>
        </p:txBody>
      </p:sp>
      <p:sp>
        <p:nvSpPr>
          <p:cNvPr id="11268" name="Slide Number Placeholder 3"/>
          <p:cNvSpPr>
            <a:spLocks noGrp="1"/>
          </p:cNvSpPr>
          <p:nvPr>
            <p:ph type="sldNum" sz="quarter" idx="5"/>
          </p:nvPr>
        </p:nvSpPr>
        <p:spPr bwMode="auto">
          <a:noFill/>
          <a:ln>
            <a:miter lim="800000"/>
            <a:headEnd/>
            <a:tailEnd/>
          </a:ln>
        </p:spPr>
        <p:txBody>
          <a:bodyPr/>
          <a:lstStyle/>
          <a:p>
            <a:fld id="{FFCF4217-BED4-6C4D-91F9-FB468DF30686}" type="slidenum">
              <a:rPr lang="en-US">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3129388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pPr>
                <a:defRPr/>
              </a:pPr>
              <a:t>‹#›</a:t>
            </a:fld>
            <a:endParaRPr lang="en-US" dirty="0"/>
          </a:p>
        </p:txBody>
      </p:sp>
      <p:sp>
        <p:nvSpPr>
          <p:cNvPr id="5"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399730"/>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596315716"/>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4146716648"/>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4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3066502680"/>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391994" y="4924481"/>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6" name="Title 1"/>
          <p:cNvSpPr>
            <a:spLocks noGrp="1"/>
          </p:cNvSpPr>
          <p:nvPr>
            <p:ph type="title"/>
          </p:nvPr>
        </p:nvSpPr>
        <p:spPr>
          <a:xfrm>
            <a:off x="387746" y="140582"/>
            <a:ext cx="8229600" cy="747596"/>
          </a:xfrm>
        </p:spPr>
        <p:txBody>
          <a:bodyPr/>
          <a:lstStyle/>
          <a:p>
            <a:r>
              <a:rPr lang="en-US" dirty="0"/>
              <a:t>Click to edit Master title style</a:t>
            </a:r>
          </a:p>
        </p:txBody>
      </p:sp>
      <p:sp>
        <p:nvSpPr>
          <p:cNvPr id="7"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2255390"/>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746" y="397414"/>
            <a:ext cx="8229600" cy="747596"/>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5" name="Text Placeholder 4"/>
          <p:cNvSpPr>
            <a:spLocks noGrp="1"/>
          </p:cNvSpPr>
          <p:nvPr>
            <p:ph type="body" sz="quarter" idx="11"/>
          </p:nvPr>
        </p:nvSpPr>
        <p:spPr>
          <a:xfrm>
            <a:off x="387350" y="1145010"/>
            <a:ext cx="6508750" cy="2487216"/>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34206"/>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1"/>
            <a:ext cx="9144000" cy="2563586"/>
          </a:xfrm>
          <a:prstGeom prst="rect">
            <a:avLst/>
          </a:prstGeo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
        <p:nvSpPr>
          <p:cNvPr id="19" name="Text Placeholder 18"/>
          <p:cNvSpPr>
            <a:spLocks noGrp="1"/>
          </p:cNvSpPr>
          <p:nvPr>
            <p:ph type="body" sz="quarter" idx="11"/>
          </p:nvPr>
        </p:nvSpPr>
        <p:spPr>
          <a:xfrm>
            <a:off x="0" y="2563587"/>
            <a:ext cx="9144000" cy="2579913"/>
          </a:xfrm>
          <a:prstGeom prst="rect">
            <a:avLst/>
          </a:prstGeo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charset="0"/>
                <a:ea typeface="BentonSans" charset="0"/>
                <a:cs typeface="BentonSans" charset="0"/>
              </a:defRPr>
            </a:lvl2pPr>
            <a:lvl3pPr algn="r">
              <a:defRPr b="1">
                <a:solidFill>
                  <a:schemeClr val="bg1"/>
                </a:solidFill>
                <a:latin typeface="BentonSans" charset="0"/>
                <a:ea typeface="BentonSans" charset="0"/>
                <a:cs typeface="BentonSans" charset="0"/>
              </a:defRPr>
            </a:lvl3pPr>
            <a:lvl4pPr algn="r">
              <a:defRPr b="1">
                <a:solidFill>
                  <a:schemeClr val="bg1"/>
                </a:solidFill>
                <a:latin typeface="BentonSans" charset="0"/>
                <a:ea typeface="BentonSans" charset="0"/>
                <a:cs typeface="BentonSans" charset="0"/>
              </a:defRPr>
            </a:lvl4pPr>
            <a:lvl5pPr algn="r">
              <a:defRPr b="1">
                <a:solidFill>
                  <a:schemeClr val="bg1"/>
                </a:solidFill>
                <a:latin typeface="BentonSans" charset="0"/>
                <a:ea typeface="BentonSans" charset="0"/>
                <a:cs typeface="BentonSans" charset="0"/>
              </a:defRPr>
            </a:lvl5pPr>
          </a:lstStyle>
          <a:p>
            <a:pPr lvl="0"/>
            <a:r>
              <a:rPr lang="en-US"/>
              <a:t>Click to edit Master text styles</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1147806316"/>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1629871361"/>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237660101"/>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4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1971256556"/>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391994" y="4924481"/>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6" name="Title 1"/>
          <p:cNvSpPr>
            <a:spLocks noGrp="1"/>
          </p:cNvSpPr>
          <p:nvPr>
            <p:ph type="title"/>
          </p:nvPr>
        </p:nvSpPr>
        <p:spPr>
          <a:xfrm>
            <a:off x="387746" y="140582"/>
            <a:ext cx="8229600" cy="747596"/>
          </a:xfrm>
        </p:spPr>
        <p:txBody>
          <a:bodyPr/>
          <a:lstStyle/>
          <a:p>
            <a:r>
              <a:rPr lang="en-US" dirty="0"/>
              <a:t>Click to edit Master title style</a:t>
            </a:r>
          </a:p>
        </p:txBody>
      </p:sp>
      <p:sp>
        <p:nvSpPr>
          <p:cNvPr id="7"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7624216"/>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pPr>
                <a:defRPr/>
              </a:pPr>
              <a:t>‹#›</a:t>
            </a:fld>
            <a:endParaRPr lang="en-US" dirty="0"/>
          </a:p>
        </p:txBody>
      </p:sp>
      <p:sp>
        <p:nvSpPr>
          <p:cNvPr id="5"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746" y="397414"/>
            <a:ext cx="8229600" cy="747596"/>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5" name="Text Placeholder 4"/>
          <p:cNvSpPr>
            <a:spLocks noGrp="1"/>
          </p:cNvSpPr>
          <p:nvPr>
            <p:ph type="body" sz="quarter" idx="11"/>
          </p:nvPr>
        </p:nvSpPr>
        <p:spPr>
          <a:xfrm>
            <a:off x="387350" y="1145010"/>
            <a:ext cx="6508750" cy="2487216"/>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55829521"/>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1"/>
            <a:ext cx="9144000" cy="2563586"/>
          </a:xfrm>
          <a:prstGeom prst="rect">
            <a:avLst/>
          </a:prstGeo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
        <p:nvSpPr>
          <p:cNvPr id="19" name="Text Placeholder 18"/>
          <p:cNvSpPr>
            <a:spLocks noGrp="1"/>
          </p:cNvSpPr>
          <p:nvPr>
            <p:ph type="body" sz="quarter" idx="11"/>
          </p:nvPr>
        </p:nvSpPr>
        <p:spPr>
          <a:xfrm>
            <a:off x="0" y="2563587"/>
            <a:ext cx="9144000" cy="2579913"/>
          </a:xfrm>
          <a:prstGeom prst="rect">
            <a:avLst/>
          </a:prstGeo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charset="0"/>
                <a:ea typeface="BentonSans" charset="0"/>
                <a:cs typeface="BentonSans" charset="0"/>
              </a:defRPr>
            </a:lvl2pPr>
            <a:lvl3pPr algn="r">
              <a:defRPr b="1">
                <a:solidFill>
                  <a:schemeClr val="bg1"/>
                </a:solidFill>
                <a:latin typeface="BentonSans" charset="0"/>
                <a:ea typeface="BentonSans" charset="0"/>
                <a:cs typeface="BentonSans" charset="0"/>
              </a:defRPr>
            </a:lvl3pPr>
            <a:lvl4pPr algn="r">
              <a:defRPr b="1">
                <a:solidFill>
                  <a:schemeClr val="bg1"/>
                </a:solidFill>
                <a:latin typeface="BentonSans" charset="0"/>
                <a:ea typeface="BentonSans" charset="0"/>
                <a:cs typeface="BentonSans" charset="0"/>
              </a:defRPr>
            </a:lvl4pPr>
            <a:lvl5pPr algn="r">
              <a:defRPr b="1">
                <a:solidFill>
                  <a:schemeClr val="bg1"/>
                </a:solidFill>
                <a:latin typeface="BentonSans" charset="0"/>
                <a:ea typeface="BentonSans" charset="0"/>
                <a:cs typeface="BentonSans" charset="0"/>
              </a:defRPr>
            </a:lvl5pPr>
          </a:lstStyle>
          <a:p>
            <a:pPr lvl="0"/>
            <a:r>
              <a:rPr lang="en-US"/>
              <a:t>Click to edit Master text styles</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592682971"/>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656542633"/>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1877605526"/>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4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4097146736"/>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391994" y="4924481"/>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6" name="Title 1"/>
          <p:cNvSpPr>
            <a:spLocks noGrp="1"/>
          </p:cNvSpPr>
          <p:nvPr>
            <p:ph type="title"/>
          </p:nvPr>
        </p:nvSpPr>
        <p:spPr>
          <a:xfrm>
            <a:off x="387746" y="140582"/>
            <a:ext cx="8229600" cy="747596"/>
          </a:xfrm>
        </p:spPr>
        <p:txBody>
          <a:bodyPr/>
          <a:lstStyle/>
          <a:p>
            <a:r>
              <a:rPr lang="en-US" dirty="0"/>
              <a:t>Click to edit Master title style</a:t>
            </a:r>
          </a:p>
        </p:txBody>
      </p:sp>
      <p:sp>
        <p:nvSpPr>
          <p:cNvPr id="7"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9203255"/>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746" y="397414"/>
            <a:ext cx="8229600" cy="747596"/>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5" name="Text Placeholder 4"/>
          <p:cNvSpPr>
            <a:spLocks noGrp="1"/>
          </p:cNvSpPr>
          <p:nvPr>
            <p:ph type="body" sz="quarter" idx="11"/>
          </p:nvPr>
        </p:nvSpPr>
        <p:spPr>
          <a:xfrm>
            <a:off x="387350" y="1145010"/>
            <a:ext cx="6508750" cy="2487216"/>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6204645"/>
      </p:ext>
    </p:extLst>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1"/>
            <a:ext cx="9144000" cy="2563586"/>
          </a:xfrm>
          <a:prstGeom prst="rect">
            <a:avLst/>
          </a:prstGeo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
        <p:nvSpPr>
          <p:cNvPr id="19" name="Text Placeholder 18"/>
          <p:cNvSpPr>
            <a:spLocks noGrp="1"/>
          </p:cNvSpPr>
          <p:nvPr>
            <p:ph type="body" sz="quarter" idx="11"/>
          </p:nvPr>
        </p:nvSpPr>
        <p:spPr>
          <a:xfrm>
            <a:off x="0" y="2563587"/>
            <a:ext cx="9144000" cy="2579913"/>
          </a:xfrm>
          <a:prstGeom prst="rect">
            <a:avLst/>
          </a:prstGeo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charset="0"/>
                <a:ea typeface="BentonSans" charset="0"/>
                <a:cs typeface="BentonSans" charset="0"/>
              </a:defRPr>
            </a:lvl2pPr>
            <a:lvl3pPr algn="r">
              <a:defRPr b="1">
                <a:solidFill>
                  <a:schemeClr val="bg1"/>
                </a:solidFill>
                <a:latin typeface="BentonSans" charset="0"/>
                <a:ea typeface="BentonSans" charset="0"/>
                <a:cs typeface="BentonSans" charset="0"/>
              </a:defRPr>
            </a:lvl3pPr>
            <a:lvl4pPr algn="r">
              <a:defRPr b="1">
                <a:solidFill>
                  <a:schemeClr val="bg1"/>
                </a:solidFill>
                <a:latin typeface="BentonSans" charset="0"/>
                <a:ea typeface="BentonSans" charset="0"/>
                <a:cs typeface="BentonSans" charset="0"/>
              </a:defRPr>
            </a:lvl4pPr>
            <a:lvl5pPr algn="r">
              <a:defRPr b="1">
                <a:solidFill>
                  <a:schemeClr val="bg1"/>
                </a:solidFill>
                <a:latin typeface="BentonSans" charset="0"/>
                <a:ea typeface="BentonSans" charset="0"/>
                <a:cs typeface="BentonSans" charset="0"/>
              </a:defRPr>
            </a:lvl5pPr>
          </a:lstStyle>
          <a:p>
            <a:pPr lvl="0"/>
            <a:r>
              <a:rPr lang="en-US"/>
              <a:t>Click to edit Master text styles</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177330357"/>
      </p:ext>
    </p:extLst>
  </p:cSld>
  <p:clrMapOvr>
    <a:masterClrMapping/>
  </p:clrMapOvr>
  <p:transition spd="slow"/>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3784889086"/>
      </p:ext>
    </p:extLst>
  </p:cSld>
  <p:clrMapOvr>
    <a:masterClrMapping/>
  </p:clrMapOvr>
  <p:transition spd="slow"/>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3642905032"/>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1"/>
            <a:ext cx="9144000" cy="2563586"/>
          </a:xfr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
        <p:nvSpPr>
          <p:cNvPr id="19" name="Text Placeholder 18"/>
          <p:cNvSpPr>
            <a:spLocks noGrp="1"/>
          </p:cNvSpPr>
          <p:nvPr>
            <p:ph type="body" sz="quarter" idx="11"/>
          </p:nvPr>
        </p:nvSpPr>
        <p:spPr>
          <a:xfrm>
            <a:off x="0" y="2563587"/>
            <a:ext cx="9144000" cy="2579913"/>
          </a:xfr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charset="0"/>
                <a:ea typeface="BentonSans" charset="0"/>
                <a:cs typeface="BentonSans" charset="0"/>
              </a:defRPr>
            </a:lvl2pPr>
            <a:lvl3pPr algn="r">
              <a:defRPr b="1">
                <a:solidFill>
                  <a:schemeClr val="bg1"/>
                </a:solidFill>
                <a:latin typeface="BentonSans" charset="0"/>
                <a:ea typeface="BentonSans" charset="0"/>
                <a:cs typeface="BentonSans" charset="0"/>
              </a:defRPr>
            </a:lvl3pPr>
            <a:lvl4pPr algn="r">
              <a:defRPr b="1">
                <a:solidFill>
                  <a:schemeClr val="bg1"/>
                </a:solidFill>
                <a:latin typeface="BentonSans" charset="0"/>
                <a:ea typeface="BentonSans" charset="0"/>
                <a:cs typeface="BentonSans" charset="0"/>
              </a:defRPr>
            </a:lvl4pPr>
            <a:lvl5pPr algn="r">
              <a:defRPr b="1">
                <a:solidFill>
                  <a:schemeClr val="bg1"/>
                </a:solidFill>
                <a:latin typeface="BentonSans" charset="0"/>
                <a:ea typeface="BentonSans" charset="0"/>
                <a:cs typeface="BentonSans" charset="0"/>
              </a:defRPr>
            </a:lvl5pPr>
          </a:lstStyle>
          <a:p>
            <a:pPr lvl="0"/>
            <a:r>
              <a:rPr lang="en-US"/>
              <a:t>Click to edit Master text styles</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96105" y="4652689"/>
            <a:ext cx="1654233" cy="428875"/>
          </a:xfrm>
          <a:prstGeom prst="rect">
            <a:avLst/>
          </a:prstGeom>
        </p:spPr>
      </p:pic>
    </p:spTree>
  </p:cSld>
  <p:clrMapOvr>
    <a:masterClrMapping/>
  </p:clrMapOvr>
  <p:transition spd="slow"/>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4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1509450581"/>
      </p:ext>
    </p:extLst>
  </p:cSld>
  <p:clrMapOvr>
    <a:masterClrMapping/>
  </p:clrMapOvr>
  <p:transition spd="slow"/>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391994" y="4924481"/>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6" name="Title 1"/>
          <p:cNvSpPr>
            <a:spLocks noGrp="1"/>
          </p:cNvSpPr>
          <p:nvPr>
            <p:ph type="title"/>
          </p:nvPr>
        </p:nvSpPr>
        <p:spPr>
          <a:xfrm>
            <a:off x="387746" y="140582"/>
            <a:ext cx="8229600" cy="747596"/>
          </a:xfrm>
        </p:spPr>
        <p:txBody>
          <a:bodyPr/>
          <a:lstStyle/>
          <a:p>
            <a:r>
              <a:rPr lang="en-US" dirty="0"/>
              <a:t>Click to edit Master title style</a:t>
            </a:r>
          </a:p>
        </p:txBody>
      </p:sp>
      <p:sp>
        <p:nvSpPr>
          <p:cNvPr id="7"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6900826"/>
      </p:ext>
    </p:extLst>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746" y="397414"/>
            <a:ext cx="8229600" cy="747596"/>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5" name="Text Placeholder 4"/>
          <p:cNvSpPr>
            <a:spLocks noGrp="1"/>
          </p:cNvSpPr>
          <p:nvPr>
            <p:ph type="body" sz="quarter" idx="11"/>
          </p:nvPr>
        </p:nvSpPr>
        <p:spPr>
          <a:xfrm>
            <a:off x="387350" y="1145010"/>
            <a:ext cx="6508750" cy="2487216"/>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2975121"/>
      </p:ext>
    </p:extLst>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1"/>
            <a:ext cx="9144000" cy="2563586"/>
          </a:xfrm>
          <a:prstGeom prst="rect">
            <a:avLst/>
          </a:prstGeo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
        <p:nvSpPr>
          <p:cNvPr id="19" name="Text Placeholder 18"/>
          <p:cNvSpPr>
            <a:spLocks noGrp="1"/>
          </p:cNvSpPr>
          <p:nvPr>
            <p:ph type="body" sz="quarter" idx="11"/>
          </p:nvPr>
        </p:nvSpPr>
        <p:spPr>
          <a:xfrm>
            <a:off x="0" y="2563587"/>
            <a:ext cx="9144000" cy="2579913"/>
          </a:xfrm>
          <a:prstGeom prst="rect">
            <a:avLst/>
          </a:prstGeo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charset="0"/>
                <a:ea typeface="BentonSans" charset="0"/>
                <a:cs typeface="BentonSans" charset="0"/>
              </a:defRPr>
            </a:lvl2pPr>
            <a:lvl3pPr algn="r">
              <a:defRPr b="1">
                <a:solidFill>
                  <a:schemeClr val="bg1"/>
                </a:solidFill>
                <a:latin typeface="BentonSans" charset="0"/>
                <a:ea typeface="BentonSans" charset="0"/>
                <a:cs typeface="BentonSans" charset="0"/>
              </a:defRPr>
            </a:lvl3pPr>
            <a:lvl4pPr algn="r">
              <a:defRPr b="1">
                <a:solidFill>
                  <a:schemeClr val="bg1"/>
                </a:solidFill>
                <a:latin typeface="BentonSans" charset="0"/>
                <a:ea typeface="BentonSans" charset="0"/>
                <a:cs typeface="BentonSans" charset="0"/>
              </a:defRPr>
            </a:lvl4pPr>
            <a:lvl5pPr algn="r">
              <a:defRPr b="1">
                <a:solidFill>
                  <a:schemeClr val="bg1"/>
                </a:solidFill>
                <a:latin typeface="BentonSans" charset="0"/>
                <a:ea typeface="BentonSans" charset="0"/>
                <a:cs typeface="BentonSans" charset="0"/>
              </a:defRPr>
            </a:lvl5pPr>
          </a:lstStyle>
          <a:p>
            <a:pPr lvl="0"/>
            <a:r>
              <a:rPr lang="en-US"/>
              <a:t>Click to edit Master text styles</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592323595"/>
      </p:ext>
    </p:extLst>
  </p:cSld>
  <p:clrMapOvr>
    <a:masterClrMapping/>
  </p:clrMapOvr>
  <p:transition spd="slow"/>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2616612655"/>
      </p:ext>
    </p:extLst>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742144047"/>
      </p:ext>
    </p:extLst>
  </p:cSld>
  <p:clrMapOvr>
    <a:masterClrMapping/>
  </p:clrMapOvr>
  <p:transition spd="slow"/>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4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818573371"/>
      </p:ext>
    </p:extLst>
  </p:cSld>
  <p:clrMapOvr>
    <a:masterClrMapping/>
  </p:clrMapOvr>
  <p:transition spd="slow"/>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391994" y="4924481"/>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6" name="Title 1"/>
          <p:cNvSpPr>
            <a:spLocks noGrp="1"/>
          </p:cNvSpPr>
          <p:nvPr>
            <p:ph type="title"/>
          </p:nvPr>
        </p:nvSpPr>
        <p:spPr>
          <a:xfrm>
            <a:off x="387746" y="140582"/>
            <a:ext cx="8229600" cy="747596"/>
          </a:xfrm>
        </p:spPr>
        <p:txBody>
          <a:bodyPr/>
          <a:lstStyle/>
          <a:p>
            <a:r>
              <a:rPr lang="en-US" dirty="0"/>
              <a:t>Click to edit Master title style</a:t>
            </a:r>
          </a:p>
        </p:txBody>
      </p:sp>
      <p:sp>
        <p:nvSpPr>
          <p:cNvPr id="7"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5079666"/>
      </p:ext>
    </p:extLst>
  </p:cSld>
  <p:clrMapOvr>
    <a:masterClrMapping/>
  </p:clrMapOvr>
  <p:transition spd="slow"/>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746" y="397414"/>
            <a:ext cx="8229600" cy="747596"/>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5" name="Text Placeholder 4"/>
          <p:cNvSpPr>
            <a:spLocks noGrp="1"/>
          </p:cNvSpPr>
          <p:nvPr>
            <p:ph type="body" sz="quarter" idx="11"/>
          </p:nvPr>
        </p:nvSpPr>
        <p:spPr>
          <a:xfrm>
            <a:off x="387350" y="1145010"/>
            <a:ext cx="6508750" cy="2487216"/>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5377284"/>
      </p:ext>
    </p:extLst>
  </p:cSld>
  <p:clrMapOvr>
    <a:masterClrMapping/>
  </p:clrMapOvr>
  <p:transition spd="slow"/>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1"/>
            <a:ext cx="9144000" cy="2563586"/>
          </a:xfrm>
          <a:prstGeom prst="rect">
            <a:avLst/>
          </a:prstGeo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
        <p:nvSpPr>
          <p:cNvPr id="19" name="Text Placeholder 18"/>
          <p:cNvSpPr>
            <a:spLocks noGrp="1"/>
          </p:cNvSpPr>
          <p:nvPr>
            <p:ph type="body" sz="quarter" idx="11"/>
          </p:nvPr>
        </p:nvSpPr>
        <p:spPr>
          <a:xfrm>
            <a:off x="0" y="2563587"/>
            <a:ext cx="9144000" cy="2579913"/>
          </a:xfrm>
          <a:prstGeom prst="rect">
            <a:avLst/>
          </a:prstGeo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charset="0"/>
                <a:ea typeface="BentonSans" charset="0"/>
                <a:cs typeface="BentonSans" charset="0"/>
              </a:defRPr>
            </a:lvl2pPr>
            <a:lvl3pPr algn="r">
              <a:defRPr b="1">
                <a:solidFill>
                  <a:schemeClr val="bg1"/>
                </a:solidFill>
                <a:latin typeface="BentonSans" charset="0"/>
                <a:ea typeface="BentonSans" charset="0"/>
                <a:cs typeface="BentonSans" charset="0"/>
              </a:defRPr>
            </a:lvl3pPr>
            <a:lvl4pPr algn="r">
              <a:defRPr b="1">
                <a:solidFill>
                  <a:schemeClr val="bg1"/>
                </a:solidFill>
                <a:latin typeface="BentonSans" charset="0"/>
                <a:ea typeface="BentonSans" charset="0"/>
                <a:cs typeface="BentonSans" charset="0"/>
              </a:defRPr>
            </a:lvl4pPr>
            <a:lvl5pPr algn="r">
              <a:defRPr b="1">
                <a:solidFill>
                  <a:schemeClr val="bg1"/>
                </a:solidFill>
                <a:latin typeface="BentonSans" charset="0"/>
                <a:ea typeface="BentonSans" charset="0"/>
                <a:cs typeface="BentonSans" charset="0"/>
              </a:defRPr>
            </a:lvl5pPr>
          </a:lstStyle>
          <a:p>
            <a:pPr lvl="0"/>
            <a:r>
              <a:rPr lang="en-US"/>
              <a:t>Click to edit Master text styles</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3206828716"/>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cSld>
  <p:clrMapOvr>
    <a:masterClrMapping/>
  </p:clrMapOvr>
  <p:transition spd="slow"/>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486545354"/>
      </p:ext>
    </p:extLst>
  </p:cSld>
  <p:clrMapOvr>
    <a:masterClrMapping/>
  </p:clrMapOvr>
  <p:transition spd="slow"/>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3818701886"/>
      </p:ext>
    </p:extLst>
  </p:cSld>
  <p:clrMapOvr>
    <a:masterClrMapping/>
  </p:clrMapOvr>
  <p:transition spd="slow"/>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4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2783476635"/>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087426" y="4085409"/>
            <a:ext cx="529920" cy="529920"/>
          </a:xfrm>
          <a:prstGeom prst="rect">
            <a:avLst/>
          </a:prstGeom>
        </p:spPr>
      </p:pic>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4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p:cNvPicPr>
            <a:picLocks noChangeAspect="1"/>
          </p:cNvPicPr>
          <p:nvPr userDrawn="1"/>
        </p:nvPicPr>
        <p:blipFill>
          <a:blip r:embed="rId2"/>
          <a:stretch>
            <a:fillRect/>
          </a:stretch>
        </p:blipFill>
        <p:spPr>
          <a:xfrm>
            <a:off x="8087426" y="4085409"/>
            <a:ext cx="529920" cy="529920"/>
          </a:xfrm>
          <a:prstGeom prst="rect">
            <a:avLst/>
          </a:prstGeom>
        </p:spPr>
      </p:pic>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391994" y="4924481"/>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6" name="Title 1"/>
          <p:cNvSpPr>
            <a:spLocks noGrp="1"/>
          </p:cNvSpPr>
          <p:nvPr>
            <p:ph type="title"/>
          </p:nvPr>
        </p:nvSpPr>
        <p:spPr>
          <a:xfrm>
            <a:off x="387746" y="140582"/>
            <a:ext cx="8229600" cy="747596"/>
          </a:xfrm>
        </p:spPr>
        <p:txBody>
          <a:bodyPr/>
          <a:lstStyle/>
          <a:p>
            <a:r>
              <a:rPr lang="en-US" dirty="0"/>
              <a:t>Click to edit Master title style</a:t>
            </a:r>
          </a:p>
        </p:txBody>
      </p:sp>
      <p:sp>
        <p:nvSpPr>
          <p:cNvPr id="7"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7535702"/>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746" y="397414"/>
            <a:ext cx="8229600" cy="747596"/>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5" name="Text Placeholder 4"/>
          <p:cNvSpPr>
            <a:spLocks noGrp="1"/>
          </p:cNvSpPr>
          <p:nvPr>
            <p:ph type="body" sz="quarter" idx="11"/>
          </p:nvPr>
        </p:nvSpPr>
        <p:spPr>
          <a:xfrm>
            <a:off x="387350" y="1145010"/>
            <a:ext cx="6508750" cy="2487216"/>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8979452"/>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1"/>
            <a:ext cx="9144000" cy="2563586"/>
          </a:xfrm>
          <a:prstGeom prst="rect">
            <a:avLst/>
          </a:prstGeo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
        <p:nvSpPr>
          <p:cNvPr id="19" name="Text Placeholder 18"/>
          <p:cNvSpPr>
            <a:spLocks noGrp="1"/>
          </p:cNvSpPr>
          <p:nvPr>
            <p:ph type="body" sz="quarter" idx="11"/>
          </p:nvPr>
        </p:nvSpPr>
        <p:spPr>
          <a:xfrm>
            <a:off x="0" y="2563587"/>
            <a:ext cx="9144000" cy="2579913"/>
          </a:xfrm>
          <a:prstGeom prst="rect">
            <a:avLst/>
          </a:prstGeo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charset="0"/>
                <a:ea typeface="BentonSans" charset="0"/>
                <a:cs typeface="BentonSans" charset="0"/>
              </a:defRPr>
            </a:lvl2pPr>
            <a:lvl3pPr algn="r">
              <a:defRPr b="1">
                <a:solidFill>
                  <a:schemeClr val="bg1"/>
                </a:solidFill>
                <a:latin typeface="BentonSans" charset="0"/>
                <a:ea typeface="BentonSans" charset="0"/>
                <a:cs typeface="BentonSans" charset="0"/>
              </a:defRPr>
            </a:lvl3pPr>
            <a:lvl4pPr algn="r">
              <a:defRPr b="1">
                <a:solidFill>
                  <a:schemeClr val="bg1"/>
                </a:solidFill>
                <a:latin typeface="BentonSans" charset="0"/>
                <a:ea typeface="BentonSans" charset="0"/>
                <a:cs typeface="BentonSans" charset="0"/>
              </a:defRPr>
            </a:lvl4pPr>
            <a:lvl5pPr algn="r">
              <a:defRPr b="1">
                <a:solidFill>
                  <a:schemeClr val="bg1"/>
                </a:solidFill>
                <a:latin typeface="BentonSans" charset="0"/>
                <a:ea typeface="BentonSans" charset="0"/>
                <a:cs typeface="BentonSans" charset="0"/>
              </a:defRPr>
            </a:lvl5pPr>
          </a:lstStyle>
          <a:p>
            <a:pPr lvl="0"/>
            <a:r>
              <a:rPr lang="en-US"/>
              <a:t>Click to edit Master text styles</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3632969137"/>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21.xml"/><Relationship Id="rId7" Type="http://schemas.openxmlformats.org/officeDocument/2006/relationships/theme" Target="../theme/theme4.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27.xml"/><Relationship Id="rId7" Type="http://schemas.openxmlformats.org/officeDocument/2006/relationships/theme" Target="../theme/theme5.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3.xml"/><Relationship Id="rId7" Type="http://schemas.openxmlformats.org/officeDocument/2006/relationships/theme" Target="../theme/theme6.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5" Type="http://schemas.openxmlformats.org/officeDocument/2006/relationships/slideLayout" Target="../slideLayouts/slideLayout35.xml"/><Relationship Id="rId4" Type="http://schemas.openxmlformats.org/officeDocument/2006/relationships/slideLayout" Target="../slideLayouts/slideLayout34.xml"/></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9.xml"/><Relationship Id="rId7" Type="http://schemas.openxmlformats.org/officeDocument/2006/relationships/theme" Target="../theme/theme7.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387746" y="397414"/>
            <a:ext cx="8229600" cy="747596"/>
          </a:xfrm>
          <a:prstGeom prst="rect">
            <a:avLst/>
          </a:prstGeom>
        </p:spPr>
        <p:txBody>
          <a:bodyPr vert="horz" lIns="0" tIns="0" rIns="0" bIns="0" rtlCol="0" anchor="t">
            <a:noAutofit/>
          </a:bodyPr>
          <a:lstStyle/>
          <a:p>
            <a:r>
              <a:rPr lang="en-US" dirty="0"/>
              <a:t>Click to edit Master title style</a:t>
            </a:r>
          </a:p>
        </p:txBody>
      </p:sp>
      <p:sp>
        <p:nvSpPr>
          <p:cNvPr id="1027"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Creditandfraudrisk_logo-RGB.eps"/>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769382" y="4757071"/>
            <a:ext cx="1326052" cy="343791"/>
          </a:xfrm>
          <a:prstGeom prst="rect">
            <a:avLst/>
          </a:prstGeom>
        </p:spPr>
      </p:pic>
    </p:spTree>
  </p:cSld>
  <p:clrMap bg1="lt1" tx1="dk1" bg2="lt2" tx2="dk2" accent1="accent1" accent2="accent2" accent3="accent3" accent4="accent4" accent5="accent5" accent6="accent6" hlink="hlink" folHlink="folHlink"/>
  <p:sldLayoutIdLst>
    <p:sldLayoutId id="2147483757" r:id="rId1"/>
    <p:sldLayoutId id="2147483762" r:id="rId2"/>
    <p:sldLayoutId id="2147483754" r:id="rId3"/>
    <p:sldLayoutId id="2147483760" r:id="rId4"/>
    <p:sldLayoutId id="2147483765" r:id="rId5"/>
    <p:sldLayoutId id="2147483766" r:id="rId6"/>
  </p:sldLayoutIdLst>
  <p:transition spd="slow"/>
  <p:hf hdr="0"/>
  <p:txStyles>
    <p:titleStyle>
      <a:lvl1pPr algn="l" defTabSz="457189" rtl="0" eaLnBrk="1" fontAlgn="base" hangingPunct="1">
        <a:lnSpc>
          <a:spcPct val="82000"/>
        </a:lnSpc>
        <a:spcBef>
          <a:spcPct val="0"/>
        </a:spcBef>
        <a:spcAft>
          <a:spcPct val="0"/>
        </a:spcAft>
        <a:defRPr sz="29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89"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bwMode="white">
          <a:xfrm>
            <a:off x="387746" y="130658"/>
            <a:ext cx="8229600" cy="747596"/>
          </a:xfrm>
          <a:prstGeom prst="rect">
            <a:avLst/>
          </a:prstGeom>
        </p:spPr>
        <p:txBody>
          <a:bodyPr vert="horz" lIns="0" tIns="0" rIns="0" bIns="0" rtlCol="0" anchor="t">
            <a:noAutofit/>
          </a:bodyPr>
          <a:lstStyle/>
          <a:p>
            <a:r>
              <a:rPr lang="en-US" dirty="0"/>
              <a:t>Click to edit Master title style</a:t>
            </a:r>
          </a:p>
        </p:txBody>
      </p:sp>
      <p:sp>
        <p:nvSpPr>
          <p:cNvPr id="8"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bwMode="gray">
          <a:xfrm>
            <a:off x="8345453" y="4917545"/>
            <a:ext cx="789202" cy="22595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2"/>
                </a:solidFill>
                <a:latin typeface="Guardian Egyp" charset="0"/>
                <a:ea typeface="Guardian Egyp" charset="0"/>
                <a:cs typeface="Guardian Egyp" charset="0"/>
              </a:defRPr>
            </a:lvl1p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pic>
        <p:nvPicPr>
          <p:cNvPr id="11" name="Picture 10" descr="Creditandfraudrisk_logo-RGB.eps"/>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346994" y="4745649"/>
            <a:ext cx="1326052" cy="343791"/>
          </a:xfrm>
          <a:prstGeom prst="rect">
            <a:avLst/>
          </a:prstGeom>
        </p:spPr>
      </p:pic>
    </p:spTree>
    <p:extLst>
      <p:ext uri="{BB962C8B-B14F-4D97-AF65-F5344CB8AC3E}">
        <p14:creationId xmlns:p14="http://schemas.microsoft.com/office/powerpoint/2010/main" val="1279810886"/>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Lst>
  <p:transition spd="slow"/>
  <p:hf hdr="0"/>
  <p:txStyles>
    <p:titleStyle>
      <a:lvl1pPr algn="l" defTabSz="457189" rtl="0" eaLnBrk="1" fontAlgn="base" hangingPunct="1">
        <a:lnSpc>
          <a:spcPct val="82000"/>
        </a:lnSpc>
        <a:spcBef>
          <a:spcPct val="0"/>
        </a:spcBef>
        <a:spcAft>
          <a:spcPct val="0"/>
        </a:spcAft>
        <a:defRPr sz="24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89"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bwMode="white">
          <a:xfrm>
            <a:off x="387746" y="130658"/>
            <a:ext cx="8229600" cy="747596"/>
          </a:xfrm>
          <a:prstGeom prst="rect">
            <a:avLst/>
          </a:prstGeom>
        </p:spPr>
        <p:txBody>
          <a:bodyPr vert="horz" lIns="0" tIns="0" rIns="0" bIns="0" rtlCol="0" anchor="t">
            <a:noAutofit/>
          </a:bodyPr>
          <a:lstStyle/>
          <a:p>
            <a:r>
              <a:rPr lang="en-US" dirty="0"/>
              <a:t>Click to edit Master title style</a:t>
            </a:r>
          </a:p>
        </p:txBody>
      </p:sp>
      <p:sp>
        <p:nvSpPr>
          <p:cNvPr id="8"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bwMode="gray">
          <a:xfrm>
            <a:off x="8345453" y="4917545"/>
            <a:ext cx="789202" cy="22595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2"/>
                </a:solidFill>
                <a:latin typeface="Guardian Egyp" charset="0"/>
                <a:ea typeface="Guardian Egyp" charset="0"/>
                <a:cs typeface="Guardian Egyp" charset="0"/>
              </a:defRPr>
            </a:lvl1p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pic>
        <p:nvPicPr>
          <p:cNvPr id="11" name="Picture 10" descr="Creditandfraudrisk_logo-RGB.eps"/>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346994" y="4745649"/>
            <a:ext cx="1326052" cy="343791"/>
          </a:xfrm>
          <a:prstGeom prst="rect">
            <a:avLst/>
          </a:prstGeom>
        </p:spPr>
      </p:pic>
    </p:spTree>
    <p:extLst>
      <p:ext uri="{BB962C8B-B14F-4D97-AF65-F5344CB8AC3E}">
        <p14:creationId xmlns:p14="http://schemas.microsoft.com/office/powerpoint/2010/main" val="2453657897"/>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Lst>
  <p:transition spd="slow"/>
  <p:hf hdr="0"/>
  <p:txStyles>
    <p:titleStyle>
      <a:lvl1pPr algn="l" defTabSz="457189" rtl="0" eaLnBrk="1" fontAlgn="base" hangingPunct="1">
        <a:lnSpc>
          <a:spcPct val="82000"/>
        </a:lnSpc>
        <a:spcBef>
          <a:spcPct val="0"/>
        </a:spcBef>
        <a:spcAft>
          <a:spcPct val="0"/>
        </a:spcAft>
        <a:defRPr sz="24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89"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bwMode="white">
          <a:xfrm>
            <a:off x="387746" y="130658"/>
            <a:ext cx="8229600" cy="747596"/>
          </a:xfrm>
          <a:prstGeom prst="rect">
            <a:avLst/>
          </a:prstGeom>
        </p:spPr>
        <p:txBody>
          <a:bodyPr vert="horz" lIns="0" tIns="0" rIns="0" bIns="0" rtlCol="0" anchor="t">
            <a:noAutofit/>
          </a:bodyPr>
          <a:lstStyle/>
          <a:p>
            <a:r>
              <a:rPr lang="en-US" dirty="0"/>
              <a:t>Click to edit Master title style</a:t>
            </a:r>
          </a:p>
        </p:txBody>
      </p:sp>
      <p:sp>
        <p:nvSpPr>
          <p:cNvPr id="8"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bwMode="gray">
          <a:xfrm>
            <a:off x="8345453" y="4917545"/>
            <a:ext cx="789202" cy="22595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2"/>
                </a:solidFill>
                <a:latin typeface="Guardian Egyp" charset="0"/>
                <a:ea typeface="Guardian Egyp" charset="0"/>
                <a:cs typeface="Guardian Egyp" charset="0"/>
              </a:defRPr>
            </a:lvl1p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pic>
        <p:nvPicPr>
          <p:cNvPr id="11" name="Picture 10" descr="Creditandfraudrisk_logo-RGB.eps"/>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346994" y="4745649"/>
            <a:ext cx="1326052" cy="343791"/>
          </a:xfrm>
          <a:prstGeom prst="rect">
            <a:avLst/>
          </a:prstGeom>
        </p:spPr>
      </p:pic>
    </p:spTree>
    <p:extLst>
      <p:ext uri="{BB962C8B-B14F-4D97-AF65-F5344CB8AC3E}">
        <p14:creationId xmlns:p14="http://schemas.microsoft.com/office/powerpoint/2010/main" val="3515320275"/>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Lst>
  <p:transition spd="slow"/>
  <p:hf hdr="0"/>
  <p:txStyles>
    <p:titleStyle>
      <a:lvl1pPr algn="l" defTabSz="457189" rtl="0" eaLnBrk="1" fontAlgn="base" hangingPunct="1">
        <a:lnSpc>
          <a:spcPct val="82000"/>
        </a:lnSpc>
        <a:spcBef>
          <a:spcPct val="0"/>
        </a:spcBef>
        <a:spcAft>
          <a:spcPct val="0"/>
        </a:spcAft>
        <a:defRPr sz="24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89"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bwMode="white">
          <a:xfrm>
            <a:off x="387746" y="130658"/>
            <a:ext cx="8229600" cy="747596"/>
          </a:xfrm>
          <a:prstGeom prst="rect">
            <a:avLst/>
          </a:prstGeom>
        </p:spPr>
        <p:txBody>
          <a:bodyPr vert="horz" lIns="0" tIns="0" rIns="0" bIns="0" rtlCol="0" anchor="t">
            <a:noAutofit/>
          </a:bodyPr>
          <a:lstStyle/>
          <a:p>
            <a:r>
              <a:rPr lang="en-US" dirty="0"/>
              <a:t>Click to edit Master title style</a:t>
            </a:r>
          </a:p>
        </p:txBody>
      </p:sp>
      <p:sp>
        <p:nvSpPr>
          <p:cNvPr id="8"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bwMode="gray">
          <a:xfrm>
            <a:off x="8345453" y="4917545"/>
            <a:ext cx="789202" cy="22595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2"/>
                </a:solidFill>
                <a:latin typeface="Guardian Egyp" charset="0"/>
                <a:ea typeface="Guardian Egyp" charset="0"/>
                <a:cs typeface="Guardian Egyp" charset="0"/>
              </a:defRPr>
            </a:lvl1p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pic>
        <p:nvPicPr>
          <p:cNvPr id="11" name="Picture 10" descr="Creditandfraudrisk_logo-RGB.eps"/>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346994" y="4745649"/>
            <a:ext cx="1326052" cy="343791"/>
          </a:xfrm>
          <a:prstGeom prst="rect">
            <a:avLst/>
          </a:prstGeom>
        </p:spPr>
      </p:pic>
    </p:spTree>
    <p:extLst>
      <p:ext uri="{BB962C8B-B14F-4D97-AF65-F5344CB8AC3E}">
        <p14:creationId xmlns:p14="http://schemas.microsoft.com/office/powerpoint/2010/main" val="1278920358"/>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Lst>
  <p:transition spd="slow"/>
  <p:hf hdr="0"/>
  <p:txStyles>
    <p:titleStyle>
      <a:lvl1pPr algn="l" defTabSz="457189" rtl="0" eaLnBrk="1" fontAlgn="base" hangingPunct="1">
        <a:lnSpc>
          <a:spcPct val="82000"/>
        </a:lnSpc>
        <a:spcBef>
          <a:spcPct val="0"/>
        </a:spcBef>
        <a:spcAft>
          <a:spcPct val="0"/>
        </a:spcAft>
        <a:defRPr sz="24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89"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bwMode="white">
          <a:xfrm>
            <a:off x="387746" y="130658"/>
            <a:ext cx="8229600" cy="747596"/>
          </a:xfrm>
          <a:prstGeom prst="rect">
            <a:avLst/>
          </a:prstGeom>
        </p:spPr>
        <p:txBody>
          <a:bodyPr vert="horz" lIns="0" tIns="0" rIns="0" bIns="0" rtlCol="0" anchor="t">
            <a:noAutofit/>
          </a:bodyPr>
          <a:lstStyle/>
          <a:p>
            <a:r>
              <a:rPr lang="en-US" dirty="0"/>
              <a:t>Click to edit Master title style</a:t>
            </a:r>
          </a:p>
        </p:txBody>
      </p:sp>
      <p:sp>
        <p:nvSpPr>
          <p:cNvPr id="8"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bwMode="gray">
          <a:xfrm>
            <a:off x="8345453" y="4917545"/>
            <a:ext cx="789202" cy="22595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2"/>
                </a:solidFill>
                <a:latin typeface="Guardian Egyp" charset="0"/>
                <a:ea typeface="Guardian Egyp" charset="0"/>
                <a:cs typeface="Guardian Egyp" charset="0"/>
              </a:defRPr>
            </a:lvl1p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pic>
        <p:nvPicPr>
          <p:cNvPr id="11" name="Picture 10" descr="Creditandfraudrisk_logo-RGB.eps"/>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346994" y="4745649"/>
            <a:ext cx="1326052" cy="343791"/>
          </a:xfrm>
          <a:prstGeom prst="rect">
            <a:avLst/>
          </a:prstGeom>
        </p:spPr>
      </p:pic>
    </p:spTree>
    <p:extLst>
      <p:ext uri="{BB962C8B-B14F-4D97-AF65-F5344CB8AC3E}">
        <p14:creationId xmlns:p14="http://schemas.microsoft.com/office/powerpoint/2010/main" val="860588857"/>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Lst>
  <p:transition spd="slow"/>
  <p:hf hdr="0"/>
  <p:txStyles>
    <p:titleStyle>
      <a:lvl1pPr algn="l" defTabSz="457189" rtl="0" eaLnBrk="1" fontAlgn="base" hangingPunct="1">
        <a:lnSpc>
          <a:spcPct val="82000"/>
        </a:lnSpc>
        <a:spcBef>
          <a:spcPct val="0"/>
        </a:spcBef>
        <a:spcAft>
          <a:spcPct val="0"/>
        </a:spcAft>
        <a:defRPr sz="24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89"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bwMode="white">
          <a:xfrm>
            <a:off x="387746" y="130658"/>
            <a:ext cx="8229600" cy="747596"/>
          </a:xfrm>
          <a:prstGeom prst="rect">
            <a:avLst/>
          </a:prstGeom>
        </p:spPr>
        <p:txBody>
          <a:bodyPr vert="horz" lIns="0" tIns="0" rIns="0" bIns="0" rtlCol="0" anchor="t">
            <a:noAutofit/>
          </a:bodyPr>
          <a:lstStyle/>
          <a:p>
            <a:r>
              <a:rPr lang="en-US" dirty="0"/>
              <a:t>Click to edit Master title style</a:t>
            </a:r>
          </a:p>
        </p:txBody>
      </p:sp>
      <p:sp>
        <p:nvSpPr>
          <p:cNvPr id="8"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bwMode="gray">
          <a:xfrm>
            <a:off x="8345453" y="4917545"/>
            <a:ext cx="789202" cy="22595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2"/>
                </a:solidFill>
                <a:latin typeface="Guardian Egyp" charset="0"/>
                <a:ea typeface="Guardian Egyp" charset="0"/>
                <a:cs typeface="Guardian Egyp" charset="0"/>
              </a:defRPr>
            </a:lvl1p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pic>
        <p:nvPicPr>
          <p:cNvPr id="11" name="Picture 10" descr="Creditandfraudrisk_logo-RGB.eps"/>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346994" y="4745649"/>
            <a:ext cx="1326052" cy="343791"/>
          </a:xfrm>
          <a:prstGeom prst="rect">
            <a:avLst/>
          </a:prstGeom>
        </p:spPr>
      </p:pic>
    </p:spTree>
    <p:extLst>
      <p:ext uri="{BB962C8B-B14F-4D97-AF65-F5344CB8AC3E}">
        <p14:creationId xmlns:p14="http://schemas.microsoft.com/office/powerpoint/2010/main" val="36001156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Lst>
  <p:transition spd="slow"/>
  <p:hf hdr="0"/>
  <p:txStyles>
    <p:titleStyle>
      <a:lvl1pPr algn="l" defTabSz="457189" rtl="0" eaLnBrk="1" fontAlgn="base" hangingPunct="1">
        <a:lnSpc>
          <a:spcPct val="82000"/>
        </a:lnSpc>
        <a:spcBef>
          <a:spcPct val="0"/>
        </a:spcBef>
        <a:spcAft>
          <a:spcPct val="0"/>
        </a:spcAft>
        <a:defRPr sz="24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89"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7.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package" Target="../embeddings/Microsoft_Excel_Macro-Enabled_Worksheet.xlsm"/></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98F2270-5B8D-4940-B941-06C9E30A41ED}"/>
              </a:ext>
            </a:extLst>
          </p:cNvPr>
          <p:cNvSpPr>
            <a:spLocks noGrp="1"/>
          </p:cNvSpPr>
          <p:nvPr>
            <p:ph type="ctrTitle"/>
          </p:nvPr>
        </p:nvSpPr>
        <p:spPr>
          <a:xfrm>
            <a:off x="0" y="1"/>
            <a:ext cx="9144000" cy="2563586"/>
          </a:xfrm>
        </p:spPr>
        <p:txBody>
          <a:bodyPr/>
          <a:lstStyle/>
          <a:p>
            <a:r>
              <a:rPr lang="en-US" dirty="0"/>
              <a:t>American Express Campus </a:t>
            </a:r>
            <a:br>
              <a:rPr lang="en-US" dirty="0"/>
            </a:br>
            <a:r>
              <a:rPr lang="en-US" dirty="0"/>
              <a:t>Analyze </a:t>
            </a:r>
            <a:r>
              <a:rPr lang="en-US"/>
              <a:t>This 2019</a:t>
            </a:r>
            <a:endParaRPr lang="en-US" dirty="0"/>
          </a:p>
        </p:txBody>
      </p:sp>
      <p:sp>
        <p:nvSpPr>
          <p:cNvPr id="5" name="Text Placeholder 2">
            <a:extLst>
              <a:ext uri="{FF2B5EF4-FFF2-40B4-BE49-F238E27FC236}">
                <a16:creationId xmlns:a16="http://schemas.microsoft.com/office/drawing/2014/main" id="{182D3EB4-EF3E-B746-BF7F-D358F7C387DB}"/>
              </a:ext>
            </a:extLst>
          </p:cNvPr>
          <p:cNvSpPr>
            <a:spLocks noGrp="1"/>
          </p:cNvSpPr>
          <p:nvPr>
            <p:ph type="body" sz="quarter" idx="11"/>
          </p:nvPr>
        </p:nvSpPr>
        <p:spPr>
          <a:xfrm>
            <a:off x="0" y="2563587"/>
            <a:ext cx="9144000" cy="2579913"/>
          </a:xfrm>
        </p:spPr>
        <p:txBody>
          <a:bodyPr/>
          <a:lstStyle/>
          <a:p>
            <a:r>
              <a:rPr lang="en-US" dirty="0"/>
              <a:t>Final Submission</a:t>
            </a:r>
          </a:p>
        </p:txBody>
      </p:sp>
    </p:spTree>
    <p:extLst>
      <p:ext uri="{BB962C8B-B14F-4D97-AF65-F5344CB8AC3E}">
        <p14:creationId xmlns:p14="http://schemas.microsoft.com/office/powerpoint/2010/main" val="1131725124"/>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87746" y="151214"/>
            <a:ext cx="8229600" cy="747596"/>
          </a:xfrm>
        </p:spPr>
        <p:txBody>
          <a:bodyPr/>
          <a:lstStyle/>
          <a:p>
            <a:r>
              <a:rPr lang="en-US" dirty="0"/>
              <a:t>Team Details</a:t>
            </a:r>
          </a:p>
        </p:txBody>
      </p:sp>
      <p:cxnSp>
        <p:nvCxnSpPr>
          <p:cNvPr id="48" name="Straight Connector 47"/>
          <p:cNvCxnSpPr/>
          <p:nvPr/>
        </p:nvCxnSpPr>
        <p:spPr>
          <a:xfrm>
            <a:off x="0" y="653898"/>
            <a:ext cx="9144000" cy="0"/>
          </a:xfrm>
          <a:prstGeom prst="line">
            <a:avLst/>
          </a:prstGeom>
          <a:effectLst/>
        </p:spPr>
        <p:style>
          <a:lnRef idx="2">
            <a:schemeClr val="accent1"/>
          </a:lnRef>
          <a:fillRef idx="0">
            <a:schemeClr val="accent1"/>
          </a:fillRef>
          <a:effectRef idx="1">
            <a:schemeClr val="accent1"/>
          </a:effectRef>
          <a:fontRef idx="minor">
            <a:schemeClr val="tx1"/>
          </a:fontRef>
        </p:style>
      </p:cxnSp>
      <p:graphicFrame>
        <p:nvGraphicFramePr>
          <p:cNvPr id="49" name="Chart Placeholder 4"/>
          <p:cNvGraphicFramePr>
            <a:graphicFrameLocks/>
          </p:cNvGraphicFramePr>
          <p:nvPr>
            <p:extLst>
              <p:ext uri="{D42A27DB-BD31-4B8C-83A1-F6EECF244321}">
                <p14:modId xmlns:p14="http://schemas.microsoft.com/office/powerpoint/2010/main" val="3837593594"/>
              </p:ext>
            </p:extLst>
          </p:nvPr>
        </p:nvGraphicFramePr>
        <p:xfrm>
          <a:off x="584424" y="2530475"/>
          <a:ext cx="8229600" cy="1381760"/>
        </p:xfrm>
        <a:graphic>
          <a:graphicData uri="http://schemas.openxmlformats.org/drawingml/2006/table">
            <a:tbl>
              <a:tblPr firstRow="1" bandRow="1">
                <a:tableStyleId>{073A0DAA-6AF3-43AB-8588-CEC1D06C72B9}</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370840">
                <a:tc>
                  <a:txBody>
                    <a:bodyPr/>
                    <a:lstStyle/>
                    <a:p>
                      <a:r>
                        <a:rPr lang="en-US" dirty="0"/>
                        <a:t>Name </a:t>
                      </a:r>
                    </a:p>
                  </a:txBody>
                  <a:tcPr/>
                </a:tc>
                <a:tc>
                  <a:txBody>
                    <a:bodyPr/>
                    <a:lstStyle/>
                    <a:p>
                      <a:r>
                        <a:rPr lang="en-US" dirty="0"/>
                        <a:t>Campus</a:t>
                      </a:r>
                    </a:p>
                  </a:txBody>
                  <a:tcPr/>
                </a:tc>
                <a:tc>
                  <a:txBody>
                    <a:bodyPr/>
                    <a:lstStyle/>
                    <a:p>
                      <a:r>
                        <a:rPr lang="en-US" dirty="0"/>
                        <a:t>Roll No.</a:t>
                      </a:r>
                    </a:p>
                  </a:txBody>
                  <a:tcPr/>
                </a:tc>
                <a:tc>
                  <a:txBody>
                    <a:bodyPr/>
                    <a:lstStyle/>
                    <a:p>
                      <a:r>
                        <a:rPr lang="en-US" dirty="0"/>
                        <a:t>Mobile No. </a:t>
                      </a:r>
                    </a:p>
                  </a:txBody>
                  <a:tcPr/>
                </a:tc>
                <a:tc>
                  <a:txBody>
                    <a:bodyPr/>
                    <a:lstStyle/>
                    <a:p>
                      <a:r>
                        <a:rPr lang="en-US" dirty="0"/>
                        <a:t>Email</a:t>
                      </a:r>
                      <a:r>
                        <a:rPr lang="en-US" baseline="0" dirty="0"/>
                        <a:t> Id</a:t>
                      </a:r>
                      <a:endParaRPr lang="en-US" dirty="0"/>
                    </a:p>
                  </a:txBody>
                  <a:tcPr/>
                </a:tc>
                <a:extLst>
                  <a:ext uri="{0D108BD9-81ED-4DB2-BD59-A6C34878D82A}">
                    <a16:rowId xmlns:a16="http://schemas.microsoft.com/office/drawing/2014/main" val="10000"/>
                  </a:ext>
                </a:extLst>
              </a:tr>
              <a:tr h="370840">
                <a:tc>
                  <a:txBody>
                    <a:bodyPr/>
                    <a:lstStyle/>
                    <a:p>
                      <a:r>
                        <a:rPr lang="en-US" dirty="0"/>
                        <a:t>Sarthak Kumar</a:t>
                      </a:r>
                    </a:p>
                  </a:txBody>
                  <a:tcPr/>
                </a:tc>
                <a:tc>
                  <a:txBody>
                    <a:bodyPr/>
                    <a:lstStyle/>
                    <a:p>
                      <a:r>
                        <a:rPr lang="en-US" dirty="0"/>
                        <a:t>IIT Kanpur</a:t>
                      </a:r>
                    </a:p>
                  </a:txBody>
                  <a:tcPr/>
                </a:tc>
                <a:tc>
                  <a:txBody>
                    <a:bodyPr/>
                    <a:lstStyle/>
                    <a:p>
                      <a:r>
                        <a:rPr lang="en-US" dirty="0"/>
                        <a:t>160627</a:t>
                      </a:r>
                    </a:p>
                  </a:txBody>
                  <a:tcPr/>
                </a:tc>
                <a:tc>
                  <a:txBody>
                    <a:bodyPr/>
                    <a:lstStyle/>
                    <a:p>
                      <a:r>
                        <a:rPr lang="en-US" dirty="0"/>
                        <a:t>8368079989</a:t>
                      </a:r>
                    </a:p>
                  </a:txBody>
                  <a:tcPr/>
                </a:tc>
                <a:tc>
                  <a:txBody>
                    <a:bodyPr/>
                    <a:lstStyle/>
                    <a:p>
                      <a:r>
                        <a:rPr lang="en-US" dirty="0"/>
                        <a:t>sarthakk@iitk.ac.in</a:t>
                      </a:r>
                    </a:p>
                  </a:txBody>
                  <a:tcPr/>
                </a:tc>
                <a:extLst>
                  <a:ext uri="{0D108BD9-81ED-4DB2-BD59-A6C34878D82A}">
                    <a16:rowId xmlns:a16="http://schemas.microsoft.com/office/drawing/2014/main" val="10001"/>
                  </a:ext>
                </a:extLst>
              </a:tr>
              <a:tr h="370840">
                <a:tc>
                  <a:txBody>
                    <a:bodyPr/>
                    <a:lstStyle/>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p:sp>
        <p:nvSpPr>
          <p:cNvPr id="50" name="TextBox 49"/>
          <p:cNvSpPr txBox="1"/>
          <p:nvPr/>
        </p:nvSpPr>
        <p:spPr>
          <a:xfrm>
            <a:off x="600070" y="1285890"/>
            <a:ext cx="3614738" cy="461665"/>
          </a:xfrm>
          <a:prstGeom prst="rect">
            <a:avLst/>
          </a:prstGeom>
          <a:noFill/>
        </p:spPr>
        <p:txBody>
          <a:bodyPr wrap="square" rtlCol="0">
            <a:spAutoFit/>
          </a:bodyPr>
          <a:lstStyle/>
          <a:p>
            <a:r>
              <a:rPr lang="en-US" sz="2400" b="1" u="sng" dirty="0"/>
              <a:t>Team Name</a:t>
            </a:r>
            <a:r>
              <a:rPr lang="en-US" sz="2400" b="1" dirty="0"/>
              <a:t> :</a:t>
            </a:r>
            <a:endParaRPr lang="en-US" sz="2400" b="1" u="sng" dirty="0"/>
          </a:p>
        </p:txBody>
      </p:sp>
    </p:spTree>
    <p:extLst>
      <p:ext uri="{BB962C8B-B14F-4D97-AF65-F5344CB8AC3E}">
        <p14:creationId xmlns:p14="http://schemas.microsoft.com/office/powerpoint/2010/main" val="2817332250"/>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p:cNvSpPr>
            <a:spLocks noGrp="1"/>
          </p:cNvSpPr>
          <p:nvPr>
            <p:ph type="title"/>
          </p:nvPr>
        </p:nvSpPr>
        <p:spPr>
          <a:xfrm>
            <a:off x="387746" y="151214"/>
            <a:ext cx="8229600" cy="747596"/>
          </a:xfrm>
        </p:spPr>
        <p:txBody>
          <a:bodyPr/>
          <a:lstStyle/>
          <a:p>
            <a:r>
              <a:rPr lang="en-US" dirty="0"/>
              <a:t>Estimation Technique Used</a:t>
            </a:r>
          </a:p>
        </p:txBody>
      </p:sp>
      <p:cxnSp>
        <p:nvCxnSpPr>
          <p:cNvPr id="67" name="Straight Connector 66"/>
          <p:cNvCxnSpPr/>
          <p:nvPr/>
        </p:nvCxnSpPr>
        <p:spPr>
          <a:xfrm>
            <a:off x="0" y="653898"/>
            <a:ext cx="9144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197298" y="752490"/>
            <a:ext cx="8805187" cy="2492990"/>
          </a:xfrm>
          <a:prstGeom prst="rect">
            <a:avLst/>
          </a:prstGeom>
          <a:noFill/>
        </p:spPr>
        <p:txBody>
          <a:bodyPr wrap="square" rtlCol="0">
            <a:spAutoFit/>
          </a:bodyPr>
          <a:lstStyle/>
          <a:p>
            <a:r>
              <a:rPr lang="en-US" sz="2400" b="1" dirty="0">
                <a:latin typeface="Calibri" pitchFamily="34" charset="0"/>
                <a:cs typeface="Calibri" pitchFamily="34" charset="0"/>
              </a:rPr>
              <a:t>Please provide the estimation/modeling technique(s)/approach used to arrive at the solution/equation</a:t>
            </a:r>
          </a:p>
          <a:p>
            <a:endParaRPr lang="en-US" sz="2400" b="1" dirty="0">
              <a:latin typeface="Calibri" pitchFamily="34" charset="0"/>
              <a:cs typeface="Calibri" pitchFamily="34" charset="0"/>
            </a:endParaRPr>
          </a:p>
          <a:p>
            <a:r>
              <a:rPr lang="en-US" sz="2400" b="1" dirty="0">
                <a:latin typeface="Calibri" pitchFamily="34" charset="0"/>
                <a:cs typeface="Calibri" pitchFamily="34" charset="0"/>
              </a:rPr>
              <a:t>I used </a:t>
            </a:r>
            <a:r>
              <a:rPr lang="en-IN" sz="2400" dirty="0" err="1"/>
              <a:t>e</a:t>
            </a:r>
            <a:r>
              <a:rPr lang="en-IN" sz="2400" b="1" dirty="0" err="1"/>
              <a:t>X</a:t>
            </a:r>
            <a:r>
              <a:rPr lang="en-IN" sz="2400" dirty="0" err="1"/>
              <a:t>treme</a:t>
            </a:r>
            <a:r>
              <a:rPr lang="en-IN" sz="2400" dirty="0"/>
              <a:t> </a:t>
            </a:r>
            <a:r>
              <a:rPr lang="en-IN" sz="2400" b="1" dirty="0"/>
              <a:t>G</a:t>
            </a:r>
            <a:r>
              <a:rPr lang="en-IN" sz="2400" dirty="0"/>
              <a:t>radient </a:t>
            </a:r>
            <a:r>
              <a:rPr lang="en-IN" sz="2400" b="1" dirty="0"/>
              <a:t>B</a:t>
            </a:r>
            <a:r>
              <a:rPr lang="en-IN" sz="2400" dirty="0"/>
              <a:t>oosting or </a:t>
            </a:r>
            <a:r>
              <a:rPr lang="en-IN" sz="2400" dirty="0" err="1"/>
              <a:t>XGBoost</a:t>
            </a:r>
            <a:r>
              <a:rPr lang="en-IN" sz="2400" dirty="0"/>
              <a:t> model to train the dataset</a:t>
            </a:r>
            <a:endParaRPr lang="en-US" sz="2400" b="1" dirty="0">
              <a:latin typeface="Calibri" pitchFamily="34" charset="0"/>
              <a:cs typeface="Calibri" pitchFamily="34" charset="0"/>
            </a:endParaRPr>
          </a:p>
          <a:p>
            <a:endParaRPr lang="en-US" dirty="0">
              <a:latin typeface="Calibri" pitchFamily="34" charset="0"/>
              <a:cs typeface="Calibri" pitchFamily="34" charset="0"/>
            </a:endParaRPr>
          </a:p>
          <a:p>
            <a:endParaRPr lang="en-US" dirty="0">
              <a:latin typeface="Calibri" pitchFamily="34" charset="0"/>
              <a:cs typeface="Calibri" pitchFamily="34" charset="0"/>
            </a:endParaRPr>
          </a:p>
        </p:txBody>
      </p:sp>
    </p:spTree>
    <p:extLst>
      <p:ext uri="{BB962C8B-B14F-4D97-AF65-F5344CB8AC3E}">
        <p14:creationId xmlns:p14="http://schemas.microsoft.com/office/powerpoint/2010/main" val="111277439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1"/>
          <p:cNvSpPr>
            <a:spLocks noGrp="1"/>
          </p:cNvSpPr>
          <p:nvPr>
            <p:ph type="title"/>
          </p:nvPr>
        </p:nvSpPr>
        <p:spPr>
          <a:xfrm>
            <a:off x="387746" y="151214"/>
            <a:ext cx="8229600" cy="747596"/>
          </a:xfrm>
        </p:spPr>
        <p:txBody>
          <a:bodyPr/>
          <a:lstStyle/>
          <a:p>
            <a:r>
              <a:rPr lang="en-US" dirty="0"/>
              <a:t>Strategy to decide final list</a:t>
            </a:r>
          </a:p>
        </p:txBody>
      </p:sp>
      <p:cxnSp>
        <p:nvCxnSpPr>
          <p:cNvPr id="7" name="Straight Connector 6"/>
          <p:cNvCxnSpPr/>
          <p:nvPr/>
        </p:nvCxnSpPr>
        <p:spPr>
          <a:xfrm>
            <a:off x="0" y="653898"/>
            <a:ext cx="9144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97298" y="752490"/>
            <a:ext cx="8805187" cy="4431983"/>
          </a:xfrm>
          <a:prstGeom prst="rect">
            <a:avLst/>
          </a:prstGeom>
          <a:noFill/>
        </p:spPr>
        <p:txBody>
          <a:bodyPr wrap="square" rtlCol="0">
            <a:spAutoFit/>
          </a:bodyPr>
          <a:lstStyle/>
          <a:p>
            <a:r>
              <a:rPr lang="en-US" sz="2400" b="1" dirty="0">
                <a:latin typeface="Calibri" pitchFamily="34" charset="0"/>
                <a:cs typeface="Calibri" pitchFamily="34" charset="0"/>
              </a:rPr>
              <a:t>Please provide the strategy employed to decide the final list for submission</a:t>
            </a:r>
            <a:endParaRPr lang="en-US" dirty="0">
              <a:latin typeface="Calibri" pitchFamily="34" charset="0"/>
              <a:cs typeface="Calibri" pitchFamily="34" charset="0"/>
            </a:endParaRPr>
          </a:p>
          <a:p>
            <a:pPr marL="342900" indent="-342900">
              <a:buAutoNum type="arabicPeriod"/>
            </a:pPr>
            <a:r>
              <a:rPr lang="en-US" dirty="0">
                <a:latin typeface="Calibri" pitchFamily="34" charset="0"/>
                <a:cs typeface="Calibri" pitchFamily="34" charset="0"/>
              </a:rPr>
              <a:t>Filling all the missing values (except VAR17) with the mean of the respective column of the value (substitution with the mean/median of respective label value didn’t work)</a:t>
            </a:r>
          </a:p>
          <a:p>
            <a:pPr marL="342900" indent="-342900">
              <a:buAutoNum type="arabicPeriod"/>
            </a:pPr>
            <a:r>
              <a:rPr lang="en-US" dirty="0">
                <a:latin typeface="Calibri" pitchFamily="34" charset="0"/>
                <a:cs typeface="Calibri" pitchFamily="34" charset="0"/>
              </a:rPr>
              <a:t>Fill VAR17 missing values with zero as it is most likely that there is no external account for the individual if it is not informed in the dataset.</a:t>
            </a:r>
          </a:p>
          <a:p>
            <a:pPr marL="342900" indent="-342900">
              <a:buAutoNum type="arabicPeriod"/>
            </a:pPr>
            <a:r>
              <a:rPr lang="en-US" dirty="0">
                <a:latin typeface="Calibri" pitchFamily="34" charset="0"/>
                <a:cs typeface="Calibri" pitchFamily="34" charset="0"/>
              </a:rPr>
              <a:t>Deleting VAR16 for high correlation with VAR7 (92.4%)</a:t>
            </a:r>
          </a:p>
          <a:p>
            <a:pPr marL="342900" indent="-342900">
              <a:buAutoNum type="arabicPeriod"/>
            </a:pPr>
            <a:r>
              <a:rPr lang="en-US" dirty="0">
                <a:latin typeface="Calibri" pitchFamily="34" charset="0"/>
                <a:cs typeface="Calibri" pitchFamily="34" charset="0"/>
              </a:rPr>
              <a:t>Substitute “High”, ”Medium” and “Low” with 1, 0 and -1 respectively</a:t>
            </a:r>
          </a:p>
          <a:p>
            <a:pPr marL="342900" indent="-342900">
              <a:buAutoNum type="arabicPeriod"/>
            </a:pPr>
            <a:r>
              <a:rPr lang="en-US" dirty="0">
                <a:latin typeface="Calibri" pitchFamily="34" charset="0"/>
                <a:cs typeface="Calibri" pitchFamily="34" charset="0"/>
              </a:rPr>
              <a:t>Covert VAR14 values to integer and substituting “.” i.e., missing value with 1(mode of </a:t>
            </a:r>
            <a:r>
              <a:rPr lang="en-US" dirty="0" err="1">
                <a:latin typeface="Calibri" pitchFamily="34" charset="0"/>
                <a:cs typeface="Calibri" pitchFamily="34" charset="0"/>
              </a:rPr>
              <a:t>th</a:t>
            </a:r>
            <a:r>
              <a:rPr lang="en-US" dirty="0">
                <a:latin typeface="Calibri" pitchFamily="34" charset="0"/>
                <a:cs typeface="Calibri" pitchFamily="34" charset="0"/>
              </a:rPr>
              <a:t> column)</a:t>
            </a:r>
          </a:p>
          <a:p>
            <a:pPr marL="342900" indent="-342900">
              <a:buAutoNum type="arabicPeriod"/>
            </a:pPr>
            <a:r>
              <a:rPr lang="en-US" dirty="0">
                <a:latin typeface="Calibri" pitchFamily="34" charset="0"/>
                <a:cs typeface="Calibri" pitchFamily="34" charset="0"/>
              </a:rPr>
              <a:t>Train and Test the data by splitting into 20% test and 80% train using various techniques of which extreme gradient boosting worked best.</a:t>
            </a:r>
          </a:p>
          <a:p>
            <a:pPr marL="342900" indent="-342900">
              <a:buAutoNum type="arabicPeriod"/>
            </a:pPr>
            <a:r>
              <a:rPr lang="en-US" dirty="0">
                <a:latin typeface="Calibri" pitchFamily="34" charset="0"/>
                <a:cs typeface="Calibri" pitchFamily="34" charset="0"/>
              </a:rPr>
              <a:t>Applied same data preprocessing on the final submission dataset and predict with the pretrained model of extreme gradient boosting.</a:t>
            </a:r>
          </a:p>
          <a:p>
            <a:pPr marL="342900" indent="-342900">
              <a:buAutoNum type="arabicPeriod"/>
            </a:pPr>
            <a:endParaRPr lang="en-US" dirty="0">
              <a:latin typeface="Calibri" pitchFamily="34" charset="0"/>
              <a:cs typeface="Calibri" pitchFamily="34" charset="0"/>
            </a:endParaRPr>
          </a:p>
        </p:txBody>
      </p:sp>
    </p:spTree>
    <p:extLst>
      <p:ext uri="{BB962C8B-B14F-4D97-AF65-F5344CB8AC3E}">
        <p14:creationId xmlns:p14="http://schemas.microsoft.com/office/powerpoint/2010/main" val="68321062"/>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1"/>
          <p:cNvSpPr>
            <a:spLocks noGrp="1"/>
          </p:cNvSpPr>
          <p:nvPr>
            <p:ph type="title"/>
          </p:nvPr>
        </p:nvSpPr>
        <p:spPr>
          <a:xfrm>
            <a:off x="387746" y="151214"/>
            <a:ext cx="8229600" cy="747596"/>
          </a:xfrm>
        </p:spPr>
        <p:txBody>
          <a:bodyPr/>
          <a:lstStyle/>
          <a:p>
            <a:r>
              <a:rPr lang="en-US" dirty="0"/>
              <a:t>Details of each Variable used in the logic/model/strategy</a:t>
            </a:r>
          </a:p>
        </p:txBody>
      </p:sp>
      <p:cxnSp>
        <p:nvCxnSpPr>
          <p:cNvPr id="12" name="Straight Connector 11"/>
          <p:cNvCxnSpPr/>
          <p:nvPr/>
        </p:nvCxnSpPr>
        <p:spPr>
          <a:xfrm>
            <a:off x="0" y="653898"/>
            <a:ext cx="9144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 name="Rectangle 1"/>
          <p:cNvSpPr/>
          <p:nvPr/>
        </p:nvSpPr>
        <p:spPr>
          <a:xfrm>
            <a:off x="573578" y="1068270"/>
            <a:ext cx="4572000" cy="1200329"/>
          </a:xfrm>
          <a:prstGeom prst="rect">
            <a:avLst/>
          </a:prstGeom>
        </p:spPr>
        <p:txBody>
          <a:bodyPr>
            <a:spAutoFit/>
          </a:bodyPr>
          <a:lstStyle/>
          <a:p>
            <a:r>
              <a:rPr lang="en-US" b="1" dirty="0">
                <a:latin typeface="Calibri" pitchFamily="34" charset="0"/>
                <a:cs typeface="Calibri" pitchFamily="34" charset="0"/>
              </a:rPr>
              <a:t>Please provide details of each variable used in the final logic</a:t>
            </a:r>
          </a:p>
          <a:p>
            <a:r>
              <a:rPr lang="en-US" b="1" dirty="0">
                <a:latin typeface="Calibri" pitchFamily="34" charset="0"/>
                <a:cs typeface="Calibri" pitchFamily="34" charset="0"/>
              </a:rPr>
              <a:t>(Not clear what </a:t>
            </a:r>
            <a:r>
              <a:rPr lang="en-US" b="1">
                <a:latin typeface="Calibri" pitchFamily="34" charset="0"/>
                <a:cs typeface="Calibri" pitchFamily="34" charset="0"/>
              </a:rPr>
              <a:t>to provide)</a:t>
            </a:r>
            <a:endParaRPr lang="en-US" dirty="0">
              <a:latin typeface="Calibri" pitchFamily="34" charset="0"/>
              <a:cs typeface="Calibri" pitchFamily="34" charset="0"/>
            </a:endParaRPr>
          </a:p>
          <a:p>
            <a:endParaRPr lang="en-US" dirty="0">
              <a:latin typeface="Calibri" pitchFamily="34" charset="0"/>
              <a:cs typeface="Calibri" pitchFamily="34" charset="0"/>
            </a:endParaRPr>
          </a:p>
        </p:txBody>
      </p:sp>
    </p:spTree>
    <p:extLst>
      <p:ext uri="{BB962C8B-B14F-4D97-AF65-F5344CB8AC3E}">
        <p14:creationId xmlns:p14="http://schemas.microsoft.com/office/powerpoint/2010/main" val="4272284450"/>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1"/>
          <p:cNvSpPr>
            <a:spLocks noGrp="1"/>
          </p:cNvSpPr>
          <p:nvPr>
            <p:ph type="title"/>
          </p:nvPr>
        </p:nvSpPr>
        <p:spPr>
          <a:xfrm>
            <a:off x="387746" y="151214"/>
            <a:ext cx="8229600" cy="747596"/>
          </a:xfrm>
        </p:spPr>
        <p:txBody>
          <a:bodyPr/>
          <a:lstStyle/>
          <a:p>
            <a:r>
              <a:rPr lang="en-US" dirty="0"/>
              <a:t>Reasons for Technique(s) Used</a:t>
            </a:r>
          </a:p>
        </p:txBody>
      </p:sp>
      <p:cxnSp>
        <p:nvCxnSpPr>
          <p:cNvPr id="29" name="Straight Connector 28"/>
          <p:cNvCxnSpPr/>
          <p:nvPr/>
        </p:nvCxnSpPr>
        <p:spPr>
          <a:xfrm>
            <a:off x="0" y="653898"/>
            <a:ext cx="9144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97298" y="752490"/>
            <a:ext cx="8805187" cy="4708981"/>
          </a:xfrm>
          <a:prstGeom prst="rect">
            <a:avLst/>
          </a:prstGeom>
          <a:noFill/>
        </p:spPr>
        <p:txBody>
          <a:bodyPr wrap="square" rtlCol="0">
            <a:spAutoFit/>
          </a:bodyPr>
          <a:lstStyle/>
          <a:p>
            <a:r>
              <a:rPr lang="en-US" sz="2400" b="1" dirty="0">
                <a:latin typeface="Calibri" pitchFamily="34" charset="0"/>
                <a:cs typeface="Calibri" pitchFamily="34" charset="0"/>
              </a:rPr>
              <a:t>Why do you think this is the best technique(s) for this particular problem?</a:t>
            </a:r>
          </a:p>
          <a:p>
            <a:r>
              <a:rPr lang="en-US" dirty="0" err="1"/>
              <a:t>XGBoost</a:t>
            </a:r>
            <a:r>
              <a:rPr lang="en-US" dirty="0"/>
              <a:t> gives better model performance because this is a scalable and accurate implementation of gradient boosting machines and it has proven to push the limits of computing power for boosted trees algorithms as it was built and developed for the sole purpose of model performance and computational speed. Specifically, it was engineered to exploit every bit of memory and hardware resources for tree boosting algorithms.</a:t>
            </a:r>
          </a:p>
          <a:p>
            <a:r>
              <a:rPr lang="en-US" dirty="0">
                <a:latin typeface="Calibri" pitchFamily="34" charset="0"/>
                <a:cs typeface="Calibri" pitchFamily="34" charset="0"/>
              </a:rPr>
              <a:t>By applying parallel processing the training process can become faster thus giving greater time to finely tune the parameters of the algorithm for better performance.</a:t>
            </a:r>
          </a:p>
          <a:p>
            <a:r>
              <a:rPr lang="en-US" dirty="0"/>
              <a:t>The implementation of </a:t>
            </a:r>
            <a:r>
              <a:rPr lang="en-US" dirty="0" err="1"/>
              <a:t>XGBoost</a:t>
            </a:r>
            <a:r>
              <a:rPr lang="en-US" dirty="0"/>
              <a:t> offers several advanced features for model tuning, computing environments and algorithm enhancement. It is capable of performing the three main forms of gradient boosting (Gradient Boosting (GB), Stochastic GB and Regularized GB) and it is robust enough to support fine tuning and addition of regularization parameters</a:t>
            </a:r>
            <a:endParaRPr lang="en-US" dirty="0">
              <a:latin typeface="Calibri" pitchFamily="34" charset="0"/>
              <a:cs typeface="Calibri" pitchFamily="34" charset="0"/>
            </a:endParaRPr>
          </a:p>
          <a:p>
            <a:endParaRPr lang="en-US" dirty="0">
              <a:latin typeface="Calibri" pitchFamily="34" charset="0"/>
              <a:cs typeface="Calibri" pitchFamily="34" charset="0"/>
            </a:endParaRPr>
          </a:p>
        </p:txBody>
      </p:sp>
    </p:spTree>
    <p:extLst>
      <p:ext uri="{BB962C8B-B14F-4D97-AF65-F5344CB8AC3E}">
        <p14:creationId xmlns:p14="http://schemas.microsoft.com/office/powerpoint/2010/main" val="266935129"/>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1"/>
          <p:cNvSpPr>
            <a:spLocks noGrp="1"/>
          </p:cNvSpPr>
          <p:nvPr>
            <p:ph type="title"/>
          </p:nvPr>
        </p:nvSpPr>
        <p:spPr>
          <a:xfrm>
            <a:off x="387746" y="151214"/>
            <a:ext cx="8229600" cy="747596"/>
          </a:xfrm>
        </p:spPr>
        <p:txBody>
          <a:bodyPr/>
          <a:lstStyle/>
          <a:p>
            <a:r>
              <a:rPr lang="en-US" dirty="0"/>
              <a:t>Final Submission File</a:t>
            </a:r>
          </a:p>
        </p:txBody>
      </p:sp>
      <p:sp>
        <p:nvSpPr>
          <p:cNvPr id="27" name="TextBox 26"/>
          <p:cNvSpPr txBox="1"/>
          <p:nvPr/>
        </p:nvSpPr>
        <p:spPr>
          <a:xfrm>
            <a:off x="197298" y="1456302"/>
            <a:ext cx="8805187" cy="1015663"/>
          </a:xfrm>
          <a:prstGeom prst="rect">
            <a:avLst/>
          </a:prstGeom>
          <a:noFill/>
        </p:spPr>
        <p:txBody>
          <a:bodyPr wrap="square" rtlCol="0">
            <a:spAutoFit/>
          </a:bodyPr>
          <a:lstStyle/>
          <a:p>
            <a:r>
              <a:rPr lang="en-US" sz="2400" b="1" dirty="0">
                <a:latin typeface="Calibri" pitchFamily="34" charset="0"/>
                <a:cs typeface="Calibri" pitchFamily="34" charset="0"/>
              </a:rPr>
              <a:t>Please embed your final submission file (.</a:t>
            </a:r>
            <a:r>
              <a:rPr lang="en-US" sz="2400" b="1" dirty="0" err="1">
                <a:latin typeface="Calibri" pitchFamily="34" charset="0"/>
                <a:cs typeface="Calibri" pitchFamily="34" charset="0"/>
              </a:rPr>
              <a:t>csv</a:t>
            </a:r>
            <a:r>
              <a:rPr lang="en-US" sz="2400" b="1" dirty="0">
                <a:latin typeface="Calibri" pitchFamily="34" charset="0"/>
                <a:cs typeface="Calibri" pitchFamily="34" charset="0"/>
              </a:rPr>
              <a:t>) here. </a:t>
            </a:r>
          </a:p>
          <a:p>
            <a:endParaRPr lang="en-US" dirty="0">
              <a:latin typeface="Calibri" pitchFamily="34" charset="0"/>
              <a:cs typeface="Calibri" pitchFamily="34" charset="0"/>
            </a:endParaRPr>
          </a:p>
          <a:p>
            <a:endParaRPr lang="en-US" dirty="0">
              <a:latin typeface="Calibri" pitchFamily="34" charset="0"/>
              <a:cs typeface="Calibri" pitchFamily="34" charset="0"/>
            </a:endParaRPr>
          </a:p>
        </p:txBody>
      </p:sp>
      <p:cxnSp>
        <p:nvCxnSpPr>
          <p:cNvPr id="34" name="Straight Connector 33"/>
          <p:cNvCxnSpPr/>
          <p:nvPr/>
        </p:nvCxnSpPr>
        <p:spPr>
          <a:xfrm>
            <a:off x="0" y="653898"/>
            <a:ext cx="9144000" cy="0"/>
          </a:xfrm>
          <a:prstGeom prst="line">
            <a:avLst/>
          </a:prstGeom>
          <a:effectLst/>
        </p:spPr>
        <p:style>
          <a:lnRef idx="2">
            <a:schemeClr val="accent1"/>
          </a:lnRef>
          <a:fillRef idx="0">
            <a:schemeClr val="accent1"/>
          </a:fillRef>
          <a:effectRef idx="1">
            <a:schemeClr val="accent1"/>
          </a:effectRef>
          <a:fontRef idx="minor">
            <a:schemeClr val="tx1"/>
          </a:fontRef>
        </p:style>
      </p:cxnSp>
      <p:graphicFrame>
        <p:nvGraphicFramePr>
          <p:cNvPr id="3" name="Object 2">
            <a:extLst>
              <a:ext uri="{FF2B5EF4-FFF2-40B4-BE49-F238E27FC236}">
                <a16:creationId xmlns:a16="http://schemas.microsoft.com/office/drawing/2014/main" id="{7F88CE0C-DCFE-445C-B88A-AD9BA74BCFE0}"/>
              </a:ext>
            </a:extLst>
          </p:cNvPr>
          <p:cNvGraphicFramePr>
            <a:graphicFrameLocks noChangeAspect="1"/>
          </p:cNvGraphicFramePr>
          <p:nvPr>
            <p:extLst>
              <p:ext uri="{D42A27DB-BD31-4B8C-83A1-F6EECF244321}">
                <p14:modId xmlns:p14="http://schemas.microsoft.com/office/powerpoint/2010/main" val="658094469"/>
              </p:ext>
            </p:extLst>
          </p:nvPr>
        </p:nvGraphicFramePr>
        <p:xfrm>
          <a:off x="6969866" y="1219927"/>
          <a:ext cx="462732" cy="3363841"/>
        </p:xfrm>
        <a:graphic>
          <a:graphicData uri="http://schemas.openxmlformats.org/presentationml/2006/ole">
            <mc:AlternateContent xmlns:mc="http://schemas.openxmlformats.org/markup-compatibility/2006">
              <mc:Choice xmlns:v="urn:schemas-microsoft-com:vml" Requires="v">
                <p:oleObj spid="_x0000_s1027" name="Macro-Enabled Worksheet" r:id="rId4" imgW="1226997" imgH="11894741" progId="Excel.SheetMacroEnabled.12">
                  <p:embed/>
                </p:oleObj>
              </mc:Choice>
              <mc:Fallback>
                <p:oleObj name="Macro-Enabled Worksheet" r:id="rId4" imgW="1226997" imgH="11894741" progId="Excel.SheetMacroEnabled.12">
                  <p:embed/>
                  <p:pic>
                    <p:nvPicPr>
                      <p:cNvPr id="0" name=""/>
                      <p:cNvPicPr/>
                      <p:nvPr/>
                    </p:nvPicPr>
                    <p:blipFill>
                      <a:blip r:embed="rId5"/>
                      <a:stretch>
                        <a:fillRect/>
                      </a:stretch>
                    </p:blipFill>
                    <p:spPr>
                      <a:xfrm>
                        <a:off x="6969866" y="1219927"/>
                        <a:ext cx="462732" cy="3363841"/>
                      </a:xfrm>
                      <a:prstGeom prst="rect">
                        <a:avLst/>
                      </a:prstGeom>
                    </p:spPr>
                  </p:pic>
                </p:oleObj>
              </mc:Fallback>
            </mc:AlternateContent>
          </a:graphicData>
        </a:graphic>
      </p:graphicFrame>
    </p:spTree>
    <p:extLst>
      <p:ext uri="{BB962C8B-B14F-4D97-AF65-F5344CB8AC3E}">
        <p14:creationId xmlns:p14="http://schemas.microsoft.com/office/powerpoint/2010/main" val="816518516"/>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4188608322"/>
      </p:ext>
    </p:extLst>
  </p:cSld>
  <p:clrMapOvr>
    <a:masterClrMapping/>
  </p:clrMapOvr>
  <p:transition spd="slow"/>
</p:sld>
</file>

<file path=ppt/theme/theme1.xml><?xml version="1.0" encoding="utf-8"?>
<a:theme xmlns:a="http://schemas.openxmlformats.org/drawingml/2006/main" name="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2.xml><?xml version="1.0" encoding="utf-8"?>
<a:theme xmlns:a="http://schemas.openxmlformats.org/drawingml/2006/main" name="1_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3.xml><?xml version="1.0" encoding="utf-8"?>
<a:theme xmlns:a="http://schemas.openxmlformats.org/drawingml/2006/main" name="2_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4.xml><?xml version="1.0" encoding="utf-8"?>
<a:theme xmlns:a="http://schemas.openxmlformats.org/drawingml/2006/main" name="3_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5.xml><?xml version="1.0" encoding="utf-8"?>
<a:theme xmlns:a="http://schemas.openxmlformats.org/drawingml/2006/main" name="4_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6.xml><?xml version="1.0" encoding="utf-8"?>
<a:theme xmlns:a="http://schemas.openxmlformats.org/drawingml/2006/main" name="5_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7.xml><?xml version="1.0" encoding="utf-8"?>
<a:theme xmlns:a="http://schemas.openxmlformats.org/drawingml/2006/main" name="6_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EnterpriseCorpID_PPT_PRINTtemplate_v1</Template>
  <TotalTime>1777</TotalTime>
  <Words>316</Words>
  <Application>Microsoft Office PowerPoint</Application>
  <PresentationFormat>On-screen Show (16:9)</PresentationFormat>
  <Paragraphs>44</Paragraphs>
  <Slides>8</Slides>
  <Notes>6</Notes>
  <HiddenSlides>0</HiddenSlides>
  <MMClips>0</MMClips>
  <ScaleCrop>false</ScaleCrop>
  <HeadingPairs>
    <vt:vector size="8" baseType="variant">
      <vt:variant>
        <vt:lpstr>Fonts Used</vt:lpstr>
      </vt:variant>
      <vt:variant>
        <vt:i4>6</vt:i4>
      </vt:variant>
      <vt:variant>
        <vt:lpstr>Theme</vt:lpstr>
      </vt:variant>
      <vt:variant>
        <vt:i4>7</vt:i4>
      </vt:variant>
      <vt:variant>
        <vt:lpstr>Embedded OLE Servers</vt:lpstr>
      </vt:variant>
      <vt:variant>
        <vt:i4>1</vt:i4>
      </vt:variant>
      <vt:variant>
        <vt:lpstr>Slide Titles</vt:lpstr>
      </vt:variant>
      <vt:variant>
        <vt:i4>8</vt:i4>
      </vt:variant>
    </vt:vector>
  </HeadingPairs>
  <TitlesOfParts>
    <vt:vector size="22" baseType="lpstr">
      <vt:lpstr>Arial</vt:lpstr>
      <vt:lpstr>BentonSans</vt:lpstr>
      <vt:lpstr>BentonSans Light</vt:lpstr>
      <vt:lpstr>Calibri</vt:lpstr>
      <vt:lpstr>Guardian Egyp</vt:lpstr>
      <vt:lpstr>Guardian Egyp Regular</vt:lpstr>
      <vt:lpstr>Enterprise CorpID version 2</vt:lpstr>
      <vt:lpstr>1_Enterprise CorpID version 2</vt:lpstr>
      <vt:lpstr>2_Enterprise CorpID version 2</vt:lpstr>
      <vt:lpstr>3_Enterprise CorpID version 2</vt:lpstr>
      <vt:lpstr>4_Enterprise CorpID version 2</vt:lpstr>
      <vt:lpstr>5_Enterprise CorpID version 2</vt:lpstr>
      <vt:lpstr>6_Enterprise CorpID version 2</vt:lpstr>
      <vt:lpstr>Microsoft Excel Macro-Enabled Worksheet</vt:lpstr>
      <vt:lpstr>American Express Campus  Analyze This 2019</vt:lpstr>
      <vt:lpstr>Team Details</vt:lpstr>
      <vt:lpstr>Estimation Technique Used</vt:lpstr>
      <vt:lpstr>Strategy to decide final list</vt:lpstr>
      <vt:lpstr>Details of each Variable used in the logic/model/strategy</vt:lpstr>
      <vt:lpstr>Reasons for Technique(s) Used</vt:lpstr>
      <vt:lpstr>Final Submission File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Title—Do not alter this design template</dc:title>
  <dc:creator>Jared Weinberger</dc:creator>
  <cp:lastModifiedBy>Sarthak Kumar</cp:lastModifiedBy>
  <cp:revision>54</cp:revision>
  <cp:lastPrinted>2017-11-21T21:34:38Z</cp:lastPrinted>
  <dcterms:created xsi:type="dcterms:W3CDTF">2017-11-20T16:47:07Z</dcterms:created>
  <dcterms:modified xsi:type="dcterms:W3CDTF">2019-10-02T22:16:29Z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XPAuthor">
    <vt:lpwstr>Christina Zullo</vt:lpwstr>
  </property>
  <property fmtid="{D5CDD505-2E9C-101B-9397-08002B2CF9AE}" pid="3" name="AXPDataClassification">
    <vt:lpwstr>AXP Internal</vt:lpwstr>
  </property>
  <property fmtid="{D5CDD505-2E9C-101B-9397-08002B2CF9AE}" pid="4" name="AXPDataClassificationForSearch">
    <vt:lpwstr>AXPInternal_UniqueSearchString</vt:lpwstr>
  </property>
  <property fmtid="{D5CDD505-2E9C-101B-9397-08002B2CF9AE}" pid="5" name="Offisync_ProviderInitializationData">
    <vt:lpwstr>https://square.americanexpress.com</vt:lpwstr>
  </property>
  <property fmtid="{D5CDD505-2E9C-101B-9397-08002B2CF9AE}" pid="6" name="Jive_LatestUserAccountName">
    <vt:lpwstr>aasishpi</vt:lpwstr>
  </property>
  <property fmtid="{D5CDD505-2E9C-101B-9397-08002B2CF9AE}" pid="7" name="Offisync_UpdateToken">
    <vt:lpwstr>2</vt:lpwstr>
  </property>
  <property fmtid="{D5CDD505-2E9C-101B-9397-08002B2CF9AE}" pid="8" name="Offisync_UniqueId">
    <vt:lpwstr>19478</vt:lpwstr>
  </property>
  <property fmtid="{D5CDD505-2E9C-101B-9397-08002B2CF9AE}" pid="9" name="Offisync_ServerID">
    <vt:lpwstr>1705d9cf-de7c-4d04-92a9-b248fa970c4a</vt:lpwstr>
  </property>
  <property fmtid="{D5CDD505-2E9C-101B-9397-08002B2CF9AE}" pid="10" name="Jive_VersionGuid">
    <vt:lpwstr>6db0c164-02a4-4cea-8625-665d9d52b6f4</vt:lpwstr>
  </property>
</Properties>
</file>