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3"/>
  </p:notesMasterIdLst>
  <p:sldIdLst>
    <p:sldId id="259" r:id="rId3"/>
    <p:sldId id="302" r:id="rId4"/>
    <p:sldId id="303" r:id="rId5"/>
    <p:sldId id="305" r:id="rId6"/>
    <p:sldId id="306" r:id="rId7"/>
    <p:sldId id="307" r:id="rId8"/>
    <p:sldId id="309" r:id="rId9"/>
    <p:sldId id="312" r:id="rId10"/>
    <p:sldId id="315" r:id="rId11"/>
    <p:sldId id="316" r:id="rId12"/>
    <p:sldId id="317" r:id="rId13"/>
    <p:sldId id="318" r:id="rId14"/>
    <p:sldId id="319" r:id="rId15"/>
    <p:sldId id="320" r:id="rId16"/>
    <p:sldId id="321" r:id="rId17"/>
    <p:sldId id="322" r:id="rId18"/>
    <p:sldId id="323" r:id="rId19"/>
    <p:sldId id="324" r:id="rId20"/>
    <p:sldId id="326" r:id="rId21"/>
    <p:sldId id="329" r:id="rId22"/>
    <p:sldId id="330" r:id="rId23"/>
    <p:sldId id="327" r:id="rId24"/>
    <p:sldId id="328" r:id="rId25"/>
    <p:sldId id="340" r:id="rId26"/>
    <p:sldId id="341" r:id="rId27"/>
    <p:sldId id="342" r:id="rId28"/>
    <p:sldId id="343" r:id="rId29"/>
    <p:sldId id="344" r:id="rId30"/>
    <p:sldId id="345" r:id="rId31"/>
    <p:sldId id="346" r:id="rId32"/>
    <p:sldId id="347" r:id="rId33"/>
    <p:sldId id="348" r:id="rId34"/>
    <p:sldId id="349" r:id="rId35"/>
    <p:sldId id="350" r:id="rId36"/>
    <p:sldId id="381" r:id="rId37"/>
    <p:sldId id="351" r:id="rId38"/>
    <p:sldId id="352" r:id="rId39"/>
    <p:sldId id="353" r:id="rId40"/>
    <p:sldId id="354" r:id="rId41"/>
    <p:sldId id="355" r:id="rId42"/>
    <p:sldId id="356" r:id="rId43"/>
    <p:sldId id="357" r:id="rId44"/>
    <p:sldId id="358" r:id="rId45"/>
    <p:sldId id="359" r:id="rId46"/>
    <p:sldId id="298"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80" r:id="rId61"/>
    <p:sldId id="375" r:id="rId62"/>
    <p:sldId id="376" r:id="rId63"/>
    <p:sldId id="377" r:id="rId64"/>
    <p:sldId id="378" r:id="rId65"/>
    <p:sldId id="379" r:id="rId66"/>
    <p:sldId id="268" r:id="rId67"/>
    <p:sldId id="269" r:id="rId68"/>
    <p:sldId id="270" r:id="rId69"/>
    <p:sldId id="271" r:id="rId70"/>
    <p:sldId id="272" r:id="rId71"/>
    <p:sldId id="273" r:id="rId72"/>
    <p:sldId id="276" r:id="rId73"/>
    <p:sldId id="277" r:id="rId74"/>
    <p:sldId id="278" r:id="rId75"/>
    <p:sldId id="280" r:id="rId76"/>
    <p:sldId id="281" r:id="rId77"/>
    <p:sldId id="282" r:id="rId78"/>
    <p:sldId id="283" r:id="rId79"/>
    <p:sldId id="284" r:id="rId80"/>
    <p:sldId id="383" r:id="rId81"/>
    <p:sldId id="384" r:id="rId82"/>
    <p:sldId id="385" r:id="rId83"/>
    <p:sldId id="386" r:id="rId84"/>
    <p:sldId id="388" r:id="rId85"/>
    <p:sldId id="389" r:id="rId86"/>
    <p:sldId id="390" r:id="rId87"/>
    <p:sldId id="391" r:id="rId88"/>
    <p:sldId id="392" r:id="rId89"/>
    <p:sldId id="393" r:id="rId90"/>
    <p:sldId id="394" r:id="rId91"/>
    <p:sldId id="395" r:id="rId92"/>
    <p:sldId id="396" r:id="rId93"/>
    <p:sldId id="397" r:id="rId94"/>
    <p:sldId id="398" r:id="rId95"/>
    <p:sldId id="403" r:id="rId96"/>
    <p:sldId id="404" r:id="rId97"/>
    <p:sldId id="405" r:id="rId98"/>
    <p:sldId id="406" r:id="rId99"/>
    <p:sldId id="407" r:id="rId100"/>
    <p:sldId id="408" r:id="rId101"/>
    <p:sldId id="409" r:id="rId10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5" autoAdjust="0"/>
    <p:restoredTop sz="96893" autoAdjust="0"/>
  </p:normalViewPr>
  <p:slideViewPr>
    <p:cSldViewPr>
      <p:cViewPr varScale="1">
        <p:scale>
          <a:sx n="61" d="100"/>
          <a:sy n="61" d="100"/>
        </p:scale>
        <p:origin x="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3E03F28F-E346-4D29-A325-EB6390F0D30C}" type="datetimeFigureOut">
              <a:rPr lang="en-US" smtClean="0"/>
              <a:t>11/10/2020</a:t>
            </a:fld>
            <a:endParaRPr lang="en-US"/>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1494E3F-5888-46F4-BEBB-9098E1533DA7}" type="slidenum">
              <a:rPr lang="en-US" smtClean="0"/>
              <a:t>‹#›</a:t>
            </a:fld>
            <a:endParaRPr lang="en-US"/>
          </a:p>
        </p:txBody>
      </p:sp>
    </p:spTree>
    <p:extLst>
      <p:ext uri="{BB962C8B-B14F-4D97-AF65-F5344CB8AC3E}">
        <p14:creationId xmlns:p14="http://schemas.microsoft.com/office/powerpoint/2010/main" val="101776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6B95DB-E49E-4FD3-ADF5-94B048DFF80D}" type="slidenum">
              <a:rPr lang="en-US" smtClean="0"/>
              <a:t>3</a:t>
            </a:fld>
            <a:endParaRPr lang="en-US"/>
          </a:p>
        </p:txBody>
      </p:sp>
      <p:sp>
        <p:nvSpPr>
          <p:cNvPr id="5" name="Header Placeholder 4"/>
          <p:cNvSpPr>
            <a:spLocks noGrp="1"/>
          </p:cNvSpPr>
          <p:nvPr>
            <p:ph type="hdr" sz="quarter" idx="11"/>
          </p:nvPr>
        </p:nvSpPr>
        <p:spPr/>
        <p:txBody>
          <a:bodyPr/>
          <a:lstStyle/>
          <a:p>
            <a:r>
              <a:rPr lang="en-US" smtClean="0"/>
              <a:t>Deloitte Training 2012</a:t>
            </a:r>
            <a:endParaRPr lang="en-US"/>
          </a:p>
        </p:txBody>
      </p:sp>
    </p:spTree>
    <p:extLst>
      <p:ext uri="{BB962C8B-B14F-4D97-AF65-F5344CB8AC3E}">
        <p14:creationId xmlns:p14="http://schemas.microsoft.com/office/powerpoint/2010/main" val="130168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p:spPr>
      </p:sp>
      <p:sp>
        <p:nvSpPr>
          <p:cNvPr id="3" name="Notes Placeholder 2"/>
          <p:cNvSpPr>
            <a:spLocks noGrp="1"/>
          </p:cNvSpPr>
          <p:nvPr>
            <p:ph type="body" idx="1"/>
          </p:nvPr>
        </p:nvSpPr>
        <p:spPr/>
        <p:txBody>
          <a:bodyPr/>
          <a:lstStyle/>
          <a:p>
            <a:r>
              <a:rPr lang="en-US" sz="1400" dirty="0"/>
              <a:t>The elements of a page are nested into a tree-like structure of objects</a:t>
            </a:r>
          </a:p>
          <a:p>
            <a:r>
              <a:rPr lang="en-US" sz="1400" dirty="0"/>
              <a:t>the DOM has properties and methods for traversing this tree</a:t>
            </a:r>
            <a:endParaRPr lang="en-US" dirty="0"/>
          </a:p>
        </p:txBody>
      </p:sp>
      <p:sp>
        <p:nvSpPr>
          <p:cNvPr id="4" name="Slide Number Placeholder 3"/>
          <p:cNvSpPr>
            <a:spLocks noGrp="1"/>
          </p:cNvSpPr>
          <p:nvPr>
            <p:ph type="sldNum" sz="quarter" idx="10"/>
          </p:nvPr>
        </p:nvSpPr>
        <p:spPr/>
        <p:txBody>
          <a:bodyPr/>
          <a:lstStyle/>
          <a:p>
            <a:fld id="{5EBDADD0-277E-4971-8F21-CD102F290877}" type="slidenum">
              <a:rPr lang="en-US" smtClean="0"/>
              <a:t>35</a:t>
            </a:fld>
            <a:endParaRPr lang="en-US"/>
          </a:p>
        </p:txBody>
      </p:sp>
    </p:spTree>
    <p:extLst>
      <p:ext uri="{BB962C8B-B14F-4D97-AF65-F5344CB8AC3E}">
        <p14:creationId xmlns:p14="http://schemas.microsoft.com/office/powerpoint/2010/main" val="424022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DE4C7-E2A3-4A6C-9008-2339492805EF}" type="slidenum">
              <a:rPr lang="en-IN"/>
              <a:pPr/>
              <a:t>79</a:t>
            </a:fld>
            <a:endParaRPr lang="en-IN"/>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dirty="0"/>
              <a:t>readyState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44D79-2936-44D2-A5CC-D115274BEB46}" type="slidenum">
              <a:rPr lang="en-IN"/>
              <a:pPr/>
              <a:t>82</a:t>
            </a:fld>
            <a:endParaRPr lang="en-I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r>
              <a:rPr lang="en-US" dirty="0"/>
              <a:t>Image from site: http://www.nejug.org/2006/include/ajax_ajax_architecture.pdf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Yellow">
    <p:spTree>
      <p:nvGrpSpPr>
        <p:cNvPr id="1" name=""/>
        <p:cNvGrpSpPr/>
        <p:nvPr/>
      </p:nvGrpSpPr>
      <p:grpSpPr>
        <a:xfrm>
          <a:off x="0" y="0"/>
          <a:ext cx="0" cy="0"/>
          <a:chOff x="0" y="0"/>
          <a:chExt cx="0" cy="0"/>
        </a:xfrm>
      </p:grpSpPr>
      <p:pic>
        <p:nvPicPr>
          <p:cNvPr id="3" name="Picture 6" descr="E:\My Documents\1 Temple\1 Wipro\1 On-going Jobs\Corporate ppt\z+ final\TMPLTS\6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E8C4BB-070A-4087-BDD2-CF982D6037E7}" type="slidenum">
              <a:rPr lang="en-US" sz="1000" b="1" smtClean="0"/>
              <a:pPr>
                <a:defRPr/>
              </a:pPr>
              <a:t>‹#›</a:t>
            </a:fld>
            <a:endParaRPr lang="en-US" sz="800" b="1" dirty="0"/>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400675"/>
            <a:ext cx="1438275" cy="1076325"/>
          </a:xfrm>
          <a:prstGeom prst="rect">
            <a:avLst/>
          </a:prstGeom>
          <a:noFill/>
          <a:ln>
            <a:noFill/>
          </a:ln>
        </p:spPr>
      </p:pic>
    </p:spTree>
    <p:extLst>
      <p:ext uri="{BB962C8B-B14F-4D97-AF65-F5344CB8AC3E}">
        <p14:creationId xmlns:p14="http://schemas.microsoft.com/office/powerpoint/2010/main" val="2881856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0" y="0"/>
            <a:ext cx="360" cy="360"/>
          </a:xfrm>
          <a:prstGeom prst="rect">
            <a:avLst/>
          </a:prstGeom>
        </p:spPr>
        <p:txBody>
          <a:bodyPr lIns="90000" tIns="45000" rIns="90000" bIns="45000"/>
          <a:lstStyle/>
          <a:p>
            <a:r>
              <a:rPr lang="en-IN">
                <a:solidFill>
                  <a:srgbClr val="000000"/>
                </a:solidFill>
                <a:latin typeface="Calibri"/>
              </a:rPr>
              <a:t>03/04/13</a:t>
            </a:r>
            <a:endParaRPr/>
          </a:p>
        </p:txBody>
      </p:sp>
      <p:sp>
        <p:nvSpPr>
          <p:cNvPr id="2" name="PlaceHolder 3"/>
          <p:cNvSpPr>
            <a:spLocks noGrp="1"/>
          </p:cNvSpPr>
          <p:nvPr>
            <p:ph type="ftr"/>
          </p:nvPr>
        </p:nvSpPr>
        <p:spPr>
          <a:xfrm>
            <a:off x="0" y="0"/>
            <a:ext cx="360" cy="36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360" cy="360"/>
          </a:xfrm>
          <a:prstGeom prst="rect">
            <a:avLst/>
          </a:prstGeom>
        </p:spPr>
        <p:txBody>
          <a:bodyPr lIns="90000" tIns="45000" rIns="90000" bIns="45000"/>
          <a:lstStyle/>
          <a:p>
            <a:fld id="{21D17141-7131-4181-B1F1-A1E12161D111}" type="slidenum">
              <a:rPr lang="en-IN">
                <a:solidFill>
                  <a:srgbClr val="000000"/>
                </a:solidFill>
                <a:latin typeface="Calibri"/>
              </a:rPr>
              <a:pPr/>
              <a:t>‹#›</a:t>
            </a:fld>
            <a:endParaRPr/>
          </a:p>
        </p:txBody>
      </p:sp>
      <p:sp>
        <p:nvSpPr>
          <p:cNvPr id="4" name="PlaceHolder 5"/>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a:solidFill>
                  <a:srgbClr val="000000"/>
                </a:solidFill>
                <a:latin typeface="Calibri"/>
              </a:rPr>
              <a:t>Click to edit the outline text format</a:t>
            </a:r>
            <a:endParaRPr/>
          </a:p>
          <a:p>
            <a:pPr lvl="1">
              <a:buSzPct val="45000"/>
              <a:buFont typeface="StarSymbol"/>
              <a:buChar char=""/>
            </a:pPr>
            <a:r>
              <a:rPr lang="en-US">
                <a:solidFill>
                  <a:srgbClr val="000000"/>
                </a:solidFill>
                <a:latin typeface="Calibri"/>
              </a:rPr>
              <a:t>Second Outline Level</a:t>
            </a:r>
            <a:endParaRPr/>
          </a:p>
          <a:p>
            <a:pPr lvl="2">
              <a:buSzPct val="75000"/>
              <a:buFont typeface="StarSymbol"/>
              <a:buChar char=""/>
            </a:pPr>
            <a:r>
              <a:rPr lang="en-US">
                <a:solidFill>
                  <a:srgbClr val="000000"/>
                </a:solidFill>
                <a:latin typeface="Calibri"/>
              </a:rPr>
              <a:t>Third Outline Level</a:t>
            </a:r>
            <a:endParaRPr/>
          </a:p>
          <a:p>
            <a:pPr lvl="3">
              <a:buSzPct val="45000"/>
              <a:buFont typeface="StarSymbol"/>
              <a:buChar char=""/>
            </a:pPr>
            <a:r>
              <a:rPr lang="en-US">
                <a:solidFill>
                  <a:srgbClr val="000000"/>
                </a:solidFill>
                <a:latin typeface="Calibri"/>
              </a:rPr>
              <a:t>Fourth Outline Level</a:t>
            </a:r>
            <a:endParaRPr/>
          </a:p>
          <a:p>
            <a:pPr lvl="4">
              <a:buSzPct val="75000"/>
              <a:buFont typeface="StarSymbol"/>
              <a:buChar char=""/>
            </a:pPr>
            <a:r>
              <a:rPr lang="en-US">
                <a:solidFill>
                  <a:srgbClr val="000000"/>
                </a:solidFill>
                <a:latin typeface="Calibri"/>
              </a:rPr>
              <a:t>Fifth Outline Level</a:t>
            </a:r>
            <a:endParaRPr/>
          </a:p>
          <a:p>
            <a:pPr lvl="5">
              <a:buSzPct val="45000"/>
              <a:buFont typeface="StarSymbol"/>
              <a:buChar char=""/>
            </a:pPr>
            <a:r>
              <a:rPr lang="en-US">
                <a:solidFill>
                  <a:srgbClr val="000000"/>
                </a:solidFill>
                <a:latin typeface="Calibri"/>
              </a:rPr>
              <a:t>Sixth Outline Level</a:t>
            </a:r>
            <a:endParaRPr/>
          </a:p>
          <a:p>
            <a:pPr lvl="6">
              <a:buSzPct val="45000"/>
              <a:buFont typeface="StarSymbol"/>
              <a:buChar char=""/>
            </a:pPr>
            <a:r>
              <a:rPr lang="en-US">
                <a:solidFill>
                  <a:srgbClr val="000000"/>
                </a:solidFill>
                <a:latin typeface="Calibri"/>
              </a:rPr>
              <a:t>Seventh Outline Level</a:t>
            </a:r>
            <a:endParaRPr/>
          </a:p>
          <a:p>
            <a:pPr lvl="7">
              <a:buSzPct val="45000"/>
              <a:buFont typeface="StarSymbol"/>
              <a:buChar char=""/>
            </a:pPr>
            <a:r>
              <a:rPr lang="en-US">
                <a:solidFill>
                  <a:srgbClr val="000000"/>
                </a:solidFill>
                <a:latin typeface="Calibri"/>
              </a:rPr>
              <a:t>Eighth Outline Level</a:t>
            </a:r>
            <a:endParaRPr/>
          </a:p>
          <a:p>
            <a:r>
              <a:rPr lang="en-US">
                <a:solidFill>
                  <a:srgbClr val="000000"/>
                </a:solidFill>
                <a:latin typeface="Calibri"/>
              </a:rPr>
              <a:t>Ninth Outline LevelClick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
        <p:nvSpPr>
          <p:cNvPr id="39" name="PlaceHolder 3"/>
          <p:cNvSpPr>
            <a:spLocks noGrp="1"/>
          </p:cNvSpPr>
          <p:nvPr>
            <p:ph type="dt"/>
          </p:nvPr>
        </p:nvSpPr>
        <p:spPr>
          <a:xfrm>
            <a:off x="0" y="0"/>
            <a:ext cx="360" cy="360"/>
          </a:xfrm>
          <a:prstGeom prst="rect">
            <a:avLst/>
          </a:prstGeom>
        </p:spPr>
        <p:txBody>
          <a:bodyPr lIns="90000" tIns="45000" rIns="90000" bIns="45000"/>
          <a:lstStyle/>
          <a:p>
            <a:r>
              <a:rPr lang="en-IN">
                <a:solidFill>
                  <a:srgbClr val="000000"/>
                </a:solidFill>
                <a:latin typeface="Calibri"/>
              </a:rPr>
              <a:t>03/04/13</a:t>
            </a:r>
            <a:endParaRPr/>
          </a:p>
        </p:txBody>
      </p:sp>
      <p:sp>
        <p:nvSpPr>
          <p:cNvPr id="40" name="PlaceHolder 4"/>
          <p:cNvSpPr>
            <a:spLocks noGrp="1"/>
          </p:cNvSpPr>
          <p:nvPr>
            <p:ph type="ftr"/>
          </p:nvPr>
        </p:nvSpPr>
        <p:spPr>
          <a:xfrm>
            <a:off x="0" y="0"/>
            <a:ext cx="360" cy="36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360" cy="360"/>
          </a:xfrm>
          <a:prstGeom prst="rect">
            <a:avLst/>
          </a:prstGeom>
        </p:spPr>
        <p:txBody>
          <a:bodyPr lIns="90000" tIns="45000" rIns="90000" bIns="45000"/>
          <a:lstStyle/>
          <a:p>
            <a:fld id="{F1B1F1A1-F181-4131-8151-D1717131F1C1}" type="slidenum">
              <a:rPr lang="en-IN">
                <a:solidFill>
                  <a:srgbClr val="000000"/>
                </a:solidFill>
                <a:latin typeface="Calibri"/>
              </a:rPr>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240" cy="1143000"/>
          </a:xfrm>
        </p:spPr>
        <p:txBody>
          <a:bodyPr/>
          <a:lstStyle/>
          <a:p>
            <a:pPr algn="ctr"/>
            <a:r>
              <a:rPr lang="en-US" sz="11500" dirty="0" smtClean="0">
                <a:latin typeface="Book Antiqua" pitchFamily="18" charset="0"/>
              </a:rPr>
              <a:t>HTML</a:t>
            </a:r>
            <a:endParaRPr lang="en-US" sz="11500" dirty="0">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040" cy="990600"/>
          </a:xfrm>
        </p:spPr>
        <p:txBody>
          <a:bodyPr>
            <a:noAutofit/>
          </a:bodyPr>
          <a:lstStyle/>
          <a:p>
            <a:pPr algn="ctr"/>
            <a:r>
              <a:rPr lang="en-US" sz="4000" dirty="0">
                <a:latin typeface="Andalus" pitchFamily="18" charset="-78"/>
                <a:cs typeface="Andalus" pitchFamily="18" charset="-78"/>
              </a:rPr>
              <a:t>Additional Commonly u</a:t>
            </a:r>
            <a:r>
              <a:rPr lang="en-US" sz="4000" dirty="0" smtClean="0">
                <a:latin typeface="Andalus" pitchFamily="18" charset="-78"/>
                <a:cs typeface="Andalus" pitchFamily="18" charset="-78"/>
              </a:rPr>
              <a:t>sed </a:t>
            </a:r>
            <a:br>
              <a:rPr lang="en-US" sz="4000" dirty="0" smtClean="0">
                <a:latin typeface="Andalus" pitchFamily="18" charset="-78"/>
                <a:cs typeface="Andalus" pitchFamily="18" charset="-78"/>
              </a:rPr>
            </a:br>
            <a:r>
              <a:rPr lang="en-US" sz="4000" dirty="0" smtClean="0">
                <a:latin typeface="Andalus" pitchFamily="18" charset="-78"/>
                <a:cs typeface="Andalus" pitchFamily="18" charset="-78"/>
              </a:rPr>
              <a:t>Character Entities</a:t>
            </a:r>
            <a:endParaRPr lang="en-US" sz="4000" dirty="0">
              <a:latin typeface="Andalus" pitchFamily="18" charset="-78"/>
              <a:cs typeface="Andalus" pitchFamily="18" charset="-78"/>
            </a:endParaRPr>
          </a:p>
        </p:txBody>
      </p:sp>
      <p:graphicFrame>
        <p:nvGraphicFramePr>
          <p:cNvPr id="5" name="Table 4"/>
          <p:cNvGraphicFramePr>
            <a:graphicFrameLocks noGrp="1"/>
          </p:cNvGraphicFramePr>
          <p:nvPr>
            <p:extLst>
              <p:ext uri="{D42A27DB-BD31-4B8C-83A1-F6EECF244321}">
                <p14:modId xmlns:p14="http://schemas.microsoft.com/office/powerpoint/2010/main" val="1713004582"/>
              </p:ext>
            </p:extLst>
          </p:nvPr>
        </p:nvGraphicFramePr>
        <p:xfrm>
          <a:off x="1143000" y="1166286"/>
          <a:ext cx="6477000" cy="4624914"/>
        </p:xfrm>
        <a:graphic>
          <a:graphicData uri="http://schemas.openxmlformats.org/drawingml/2006/table">
            <a:tbl>
              <a:tblPr>
                <a:tableStyleId>{5C22544A-7EE6-4342-B048-85BDC9FD1C3A}</a:tableStyleId>
              </a:tblPr>
              <a:tblGrid>
                <a:gridCol w="1239079">
                  <a:extLst>
                    <a:ext uri="{9D8B030D-6E8A-4147-A177-3AD203B41FA5}">
                      <a16:colId xmlns:a16="http://schemas.microsoft.com/office/drawing/2014/main" val="20000"/>
                    </a:ext>
                  </a:extLst>
                </a:gridCol>
                <a:gridCol w="158032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99533">
                <a:tc>
                  <a:txBody>
                    <a:bodyPr/>
                    <a:lstStyle/>
                    <a:p>
                      <a:pPr marL="0" marR="0" algn="ctr">
                        <a:spcBef>
                          <a:spcPts val="660"/>
                        </a:spcBef>
                        <a:spcAft>
                          <a:spcPts val="660"/>
                        </a:spcAft>
                      </a:pPr>
                      <a:r>
                        <a:rPr lang="en-US" sz="2000" b="1" dirty="0">
                          <a:effectLst/>
                          <a:latin typeface="Goudy Old Style" pitchFamily="18" charset="0"/>
                        </a:rPr>
                        <a:t>Result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Description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Entity Name</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Entity Number</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Cent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&amp;cent;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Pound</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&amp;pound;</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Yen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&amp;yen;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Section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&amp;sect;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Copyright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&amp;copy;</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a:effectLst/>
                          <a:latin typeface="Goudy Old Style" pitchFamily="18" charset="0"/>
                        </a:rPr>
                        <a:t>registered trademark</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a:t>
                      </a:r>
                      <a:r>
                        <a:rPr lang="en-US" sz="2000" b="1" dirty="0" err="1">
                          <a:effectLst/>
                          <a:latin typeface="Goudy Old Style" pitchFamily="18" charset="0"/>
                        </a:rPr>
                        <a:t>reg</a:t>
                      </a:r>
                      <a:r>
                        <a:rPr lang="en-US" sz="2000" b="1" dirty="0">
                          <a:effectLst/>
                          <a:latin typeface="Goudy Old Style" pitchFamily="18" charset="0"/>
                        </a:rPr>
                        <a: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99533">
                <a:tc>
                  <a:txBody>
                    <a:bodyPr/>
                    <a:lstStyle/>
                    <a:p>
                      <a:pPr marL="0" marR="0" algn="ctr">
                        <a:spcBef>
                          <a:spcPts val="660"/>
                        </a:spcBef>
                        <a:spcAft>
                          <a:spcPts val="660"/>
                        </a:spcAft>
                      </a:pPr>
                      <a:r>
                        <a:rPr lang="en-US" sz="2000" b="1">
                          <a:effectLst/>
                          <a:latin typeface="Goudy Old Style" pitchFamily="18" charset="0"/>
                        </a:rPr>
                        <a: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Multiplication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&amp;times;</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99533">
                <a:tc>
                  <a:txBody>
                    <a:bodyPr/>
                    <a:lstStyle/>
                    <a:p>
                      <a:pPr marL="0" marR="0" algn="ctr">
                        <a:spcBef>
                          <a:spcPts val="660"/>
                        </a:spcBef>
                        <a:spcAft>
                          <a:spcPts val="660"/>
                        </a:spcAft>
                      </a:pPr>
                      <a:r>
                        <a:rPr lang="en-US" sz="2000" b="1" dirty="0">
                          <a:effectLst/>
                          <a:latin typeface="Goudy Old Style" pitchFamily="18" charset="0"/>
                        </a:rPr>
                        <a: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smtClean="0">
                          <a:effectLst/>
                          <a:latin typeface="Goudy Old Style" pitchFamily="18" charset="0"/>
                        </a:rPr>
                        <a:t>Division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&amp;divide;</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60"/>
                        </a:spcBef>
                        <a:spcAft>
                          <a:spcPts val="660"/>
                        </a:spcAft>
                      </a:pPr>
                      <a:r>
                        <a:rPr lang="en-US" sz="2000" b="1"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279757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0" y="41563"/>
            <a:ext cx="7886700" cy="394536"/>
          </a:xfrm>
        </p:spPr>
        <p:txBody>
          <a:bodyPr>
            <a:normAutofit/>
          </a:bodyPr>
          <a:lstStyle/>
          <a:p>
            <a:pPr algn="ctr"/>
            <a:r>
              <a:rPr lang="en-US" dirty="0">
                <a:latin typeface="Andalus" pitchFamily="18" charset="-78"/>
                <a:cs typeface="Andalus" pitchFamily="18" charset="-78"/>
              </a:rPr>
              <a:t>c</a:t>
            </a:r>
            <a:r>
              <a:rPr lang="en-US" dirty="0" smtClean="0">
                <a:latin typeface="Andalus" pitchFamily="18" charset="-78"/>
                <a:cs typeface="Andalus" pitchFamily="18" charset="-78"/>
              </a:rPr>
              <a:t>ontd..</a:t>
            </a:r>
            <a:endParaRPr lang="en-US" dirty="0">
              <a:latin typeface="Andalus" pitchFamily="18" charset="-78"/>
              <a:cs typeface="Andalus" pitchFamily="18" charset="-78"/>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73520228"/>
              </p:ext>
            </p:extLst>
          </p:nvPr>
        </p:nvGraphicFramePr>
        <p:xfrm>
          <a:off x="165264" y="461030"/>
          <a:ext cx="8600471" cy="5903101"/>
        </p:xfrm>
        <a:graphic>
          <a:graphicData uri="http://schemas.openxmlformats.org/drawingml/2006/table">
            <a:tbl>
              <a:tblPr/>
              <a:tblGrid>
                <a:gridCol w="1882132">
                  <a:extLst>
                    <a:ext uri="{9D8B030D-6E8A-4147-A177-3AD203B41FA5}">
                      <a16:colId xmlns:a16="http://schemas.microsoft.com/office/drawing/2014/main" val="20000"/>
                    </a:ext>
                  </a:extLst>
                </a:gridCol>
                <a:gridCol w="6718339">
                  <a:extLst>
                    <a:ext uri="{9D8B030D-6E8A-4147-A177-3AD203B41FA5}">
                      <a16:colId xmlns:a16="http://schemas.microsoft.com/office/drawing/2014/main" val="20001"/>
                    </a:ext>
                  </a:extLst>
                </a:gridCol>
              </a:tblGrid>
              <a:tr h="431328">
                <a:tc>
                  <a:txBody>
                    <a:bodyPr/>
                    <a:lstStyle/>
                    <a:p>
                      <a:pPr algn="l" fontAlgn="t"/>
                      <a:r>
                        <a:rPr lang="en-US" sz="1800" dirty="0">
                          <a:solidFill>
                            <a:schemeClr val="tx1"/>
                          </a:solidFill>
                          <a:effectLst/>
                          <a:latin typeface="Goudy Old Style" pitchFamily="18" charset="0"/>
                        </a:rPr>
                        <a:t>Syntax</a:t>
                      </a:r>
                    </a:p>
                  </a:txBody>
                  <a:tcPr marL="11934" marR="11934"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Goudy Old Style" pitchFamily="18" charset="0"/>
                        </a:rPr>
                        <a:t>Description</a:t>
                      </a:r>
                    </a:p>
                  </a:txBody>
                  <a:tcPr marL="11934" marR="11934"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0905">
                <a:tc>
                  <a:txBody>
                    <a:bodyPr/>
                    <a:lstStyle/>
                    <a:p>
                      <a:pPr fontAlgn="t"/>
                      <a:r>
                        <a:rPr lang="en-US" sz="1800">
                          <a:solidFill>
                            <a:schemeClr val="tx1"/>
                          </a:solidFill>
                          <a:effectLst/>
                          <a:latin typeface="Goudy Old Style" pitchFamily="18" charset="0"/>
                        </a:rPr>
                        <a: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dirty="0">
                          <a:solidFill>
                            <a:schemeClr val="tx1"/>
                          </a:solidFill>
                          <a:effectLst/>
                          <a:latin typeface="Goudy Old Style" pitchFamily="18" charset="0"/>
                        </a:rPr>
                        <a:t>Selects all elements</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0905">
                <a:tc>
                  <a:txBody>
                    <a:bodyPr/>
                    <a:lstStyle/>
                    <a:p>
                      <a:pPr fontAlgn="t"/>
                      <a:r>
                        <a:rPr lang="en-US" sz="1800" dirty="0">
                          <a:solidFill>
                            <a:schemeClr val="tx1"/>
                          </a:solidFill>
                          <a:effectLst/>
                          <a:latin typeface="Goudy Old Style" pitchFamily="18" charset="0"/>
                        </a:rPr>
                        <a:t>$(this)</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the current HTML element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6865">
                <a:tc>
                  <a:txBody>
                    <a:bodyPr/>
                    <a:lstStyle/>
                    <a:p>
                      <a:pPr fontAlgn="t"/>
                      <a:r>
                        <a:rPr lang="en-US" sz="1800" dirty="0">
                          <a:solidFill>
                            <a:schemeClr val="tx1"/>
                          </a:solidFill>
                          <a:effectLst/>
                          <a:latin typeface="Goudy Old Style" pitchFamily="18" charset="0"/>
                        </a:rPr>
                        <a:t>$("</a:t>
                      </a:r>
                      <a:r>
                        <a:rPr lang="en-US" sz="1800" dirty="0" err="1">
                          <a:solidFill>
                            <a:schemeClr val="tx1"/>
                          </a:solidFill>
                          <a:effectLst/>
                          <a:latin typeface="Goudy Old Style" pitchFamily="18" charset="0"/>
                        </a:rPr>
                        <a:t>p.intro</a:t>
                      </a:r>
                      <a:r>
                        <a:rPr lang="en-US" sz="1800" dirty="0">
                          <a:solidFill>
                            <a:schemeClr val="tx1"/>
                          </a:solidFill>
                          <a:effectLst/>
                          <a:latin typeface="Goudy Old Style" pitchFamily="18" charset="0"/>
                        </a:rPr>
                        <a: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&lt;p&gt; elements with class="intro"</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0905">
                <a:tc>
                  <a:txBody>
                    <a:bodyPr/>
                    <a:lstStyle/>
                    <a:p>
                      <a:pPr fontAlgn="t"/>
                      <a:r>
                        <a:rPr lang="en-US" sz="1800">
                          <a:solidFill>
                            <a:schemeClr val="tx1"/>
                          </a:solidFill>
                          <a:effectLst/>
                          <a:latin typeface="Goudy Old Style" pitchFamily="18" charset="0"/>
                        </a:rPr>
                        <a:t>$("p:first")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the first &lt;p&gt; element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6865">
                <a:tc>
                  <a:txBody>
                    <a:bodyPr/>
                    <a:lstStyle/>
                    <a:p>
                      <a:pPr fontAlgn="t"/>
                      <a:r>
                        <a:rPr lang="en-US" sz="1800">
                          <a:solidFill>
                            <a:schemeClr val="tx1"/>
                          </a:solidFill>
                          <a:effectLst/>
                          <a:latin typeface="Goudy Old Style" pitchFamily="18" charset="0"/>
                        </a:rPr>
                        <a:t>$("ul li:first")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the first &lt;li&gt; element of the first &lt;ul&gt;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6865">
                <a:tc>
                  <a:txBody>
                    <a:bodyPr/>
                    <a:lstStyle/>
                    <a:p>
                      <a:pPr fontAlgn="t"/>
                      <a:r>
                        <a:rPr lang="en-US" sz="1800">
                          <a:solidFill>
                            <a:schemeClr val="tx1"/>
                          </a:solidFill>
                          <a:effectLst/>
                          <a:latin typeface="Goudy Old Style" pitchFamily="18" charset="0"/>
                        </a:rPr>
                        <a:t>$("ul li:first-child")</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the first &lt;li&gt; element of every &lt;ul&gt;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6865">
                <a:tc>
                  <a:txBody>
                    <a:bodyPr/>
                    <a:lstStyle/>
                    <a:p>
                      <a:pPr fontAlgn="t"/>
                      <a:r>
                        <a:rPr lang="en-US" sz="1800">
                          <a:solidFill>
                            <a:schemeClr val="tx1"/>
                          </a:solidFill>
                          <a:effectLst/>
                          <a:latin typeface="Goudy Old Style" pitchFamily="18" charset="0"/>
                        </a:rPr>
                        <a:t>$("[href]")</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elements with an href attribute</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6865">
                <a:tc>
                  <a:txBody>
                    <a:bodyPr/>
                    <a:lstStyle/>
                    <a:p>
                      <a:pPr fontAlgn="t"/>
                      <a:r>
                        <a:rPr lang="en-US" sz="1800">
                          <a:solidFill>
                            <a:schemeClr val="tx1"/>
                          </a:solidFill>
                          <a:effectLst/>
                          <a:latin typeface="Goudy Old Style" pitchFamily="18" charset="0"/>
                        </a:rPr>
                        <a:t>$("a[target='_blank']")</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&lt;a&gt; elements with a target attribute value equal to "_blank"</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86865">
                <a:tc>
                  <a:txBody>
                    <a:bodyPr/>
                    <a:lstStyle/>
                    <a:p>
                      <a:pPr fontAlgn="t"/>
                      <a:r>
                        <a:rPr lang="en-US" sz="1800">
                          <a:solidFill>
                            <a:schemeClr val="tx1"/>
                          </a:solidFill>
                          <a:effectLst/>
                          <a:latin typeface="Goudy Old Style" pitchFamily="18" charset="0"/>
                        </a:rPr>
                        <a:t>$("a[target!='_blank']")</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&lt;a&gt; elements with a target attribute value NOT equal to "_blank"</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86865">
                <a:tc>
                  <a:txBody>
                    <a:bodyPr/>
                    <a:lstStyle/>
                    <a:p>
                      <a:pPr fontAlgn="t"/>
                      <a:r>
                        <a:rPr lang="en-US" sz="1800">
                          <a:solidFill>
                            <a:schemeClr val="tx1"/>
                          </a:solidFill>
                          <a:effectLst/>
                          <a:latin typeface="Goudy Old Style" pitchFamily="18" charset="0"/>
                        </a:rPr>
                        <a:t>$(":button")</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&lt;button&gt; elements and &lt;input&gt; elements of type="button"</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90905">
                <a:tc>
                  <a:txBody>
                    <a:bodyPr/>
                    <a:lstStyle/>
                    <a:p>
                      <a:pPr fontAlgn="t"/>
                      <a:r>
                        <a:rPr lang="en-US" sz="1800">
                          <a:solidFill>
                            <a:schemeClr val="tx1"/>
                          </a:solidFill>
                          <a:effectLst/>
                          <a:latin typeface="Goudy Old Style" pitchFamily="18" charset="0"/>
                        </a:rPr>
                        <a:t>$("tr:even")</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a:solidFill>
                            <a:schemeClr val="tx1"/>
                          </a:solidFill>
                          <a:effectLst/>
                          <a:latin typeface="Goudy Old Style" pitchFamily="18" charset="0"/>
                        </a:rPr>
                        <a:t>Selects all even &lt;tr&gt; elements</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90905">
                <a:tc>
                  <a:txBody>
                    <a:bodyPr/>
                    <a:lstStyle/>
                    <a:p>
                      <a:pPr fontAlgn="t"/>
                      <a:r>
                        <a:rPr lang="en-US" sz="1800" dirty="0">
                          <a:solidFill>
                            <a:schemeClr val="tx1"/>
                          </a:solidFill>
                          <a:effectLst/>
                          <a:latin typeface="Goudy Old Style" pitchFamily="18" charset="0"/>
                        </a:rPr>
                        <a:t>$("</a:t>
                      </a:r>
                      <a:r>
                        <a:rPr lang="en-US" sz="1800" dirty="0" err="1">
                          <a:solidFill>
                            <a:schemeClr val="tx1"/>
                          </a:solidFill>
                          <a:effectLst/>
                          <a:latin typeface="Goudy Old Style" pitchFamily="18" charset="0"/>
                        </a:rPr>
                        <a:t>tr:odd</a:t>
                      </a:r>
                      <a:r>
                        <a:rPr lang="en-US" sz="1800" dirty="0">
                          <a:solidFill>
                            <a:schemeClr val="tx1"/>
                          </a:solidFill>
                          <a:effectLst/>
                          <a:latin typeface="Goudy Old Style" pitchFamily="18" charset="0"/>
                        </a:rPr>
                        <a:t>")</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800" dirty="0">
                          <a:solidFill>
                            <a:schemeClr val="tx1"/>
                          </a:solidFill>
                          <a:effectLst/>
                          <a:latin typeface="Goudy Old Style" pitchFamily="18" charset="0"/>
                        </a:rPr>
                        <a:t>Selects all odd &lt;</a:t>
                      </a:r>
                      <a:r>
                        <a:rPr lang="en-US" sz="1800" dirty="0" err="1">
                          <a:solidFill>
                            <a:schemeClr val="tx1"/>
                          </a:solidFill>
                          <a:effectLst/>
                          <a:latin typeface="Goudy Old Style" pitchFamily="18" charset="0"/>
                        </a:rPr>
                        <a:t>tr</a:t>
                      </a:r>
                      <a:r>
                        <a:rPr lang="en-US" sz="1800" dirty="0">
                          <a:solidFill>
                            <a:schemeClr val="tx1"/>
                          </a:solidFill>
                          <a:effectLst/>
                          <a:latin typeface="Goudy Old Style" pitchFamily="18" charset="0"/>
                        </a:rPr>
                        <a:t>&gt; elements</a:t>
                      </a:r>
                    </a:p>
                  </a:txBody>
                  <a:tcPr marL="19892" marR="19892" marT="40612" marB="40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2786064" y="149770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067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80"/>
            <a:ext cx="9067800" cy="563520"/>
          </a:xfrm>
        </p:spPr>
        <p:txBody>
          <a:bodyPr>
            <a:noAutofit/>
          </a:bodyPr>
          <a:lstStyle/>
          <a:p>
            <a:pPr marR="0" lvl="0" algn="ctr" rtl="0"/>
            <a:r>
              <a:rPr lang="en-US" sz="4000" i="0" u="none" strike="noStrike" kern="1600" baseline="0" dirty="0" smtClean="0">
                <a:solidFill>
                  <a:srgbClr val="000000"/>
                </a:solidFill>
                <a:latin typeface="Andalus" pitchFamily="18" charset="-78"/>
                <a:cs typeface="Andalus" pitchFamily="18" charset="-78"/>
              </a:rPr>
              <a:t>The Anchor Tag and the HREF Attribute</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76200" y="609600"/>
            <a:ext cx="8991600" cy="5973763"/>
          </a:xfrm>
          <a:prstGeom prst="rect">
            <a:avLst/>
          </a:prstGeom>
        </p:spPr>
        <p:txBody>
          <a:bodyPr>
            <a:normAutofit/>
          </a:bodyPr>
          <a:lstStyle/>
          <a:p>
            <a:pPr marL="457200" marR="0" lvl="0" indent="-457200" rtl="0">
              <a:buSzPct val="70000"/>
              <a:buFont typeface="Wingdings" pitchFamily="2" charset="2"/>
              <a:buChar char="v"/>
            </a:pPr>
            <a:r>
              <a:rPr lang="en-US" sz="2600" dirty="0">
                <a:latin typeface="Goudy Old Style" pitchFamily="18" charset="0"/>
              </a:rPr>
              <a:t>HTML uses the &lt;a&gt; (anchor) tag to create a link to another document.</a:t>
            </a:r>
          </a:p>
          <a:p>
            <a:pPr marL="457200" marR="0" lvl="0" indent="-457200" rtl="0">
              <a:buSzPct val="70000"/>
              <a:buFont typeface="Wingdings" pitchFamily="2" charset="2"/>
              <a:buChar char="v"/>
            </a:pPr>
            <a:r>
              <a:rPr lang="en-US" sz="2600" dirty="0">
                <a:latin typeface="Goudy Old Style" pitchFamily="18" charset="0"/>
              </a:rPr>
              <a:t>An anchor can point to any resource on the Web: an HTML page, an image, a sound file, a movie, etc.</a:t>
            </a:r>
          </a:p>
          <a:p>
            <a:pPr marL="457200" marR="0" lvl="0" indent="-457200" rtl="0">
              <a:buSzPct val="70000"/>
              <a:buFont typeface="Wingdings" pitchFamily="2" charset="2"/>
              <a:buChar char="v"/>
            </a:pPr>
            <a:r>
              <a:rPr lang="en-US" sz="2600" dirty="0">
                <a:latin typeface="Goudy Old Style" pitchFamily="18" charset="0"/>
              </a:rPr>
              <a:t>The syntax of creating an anchor: </a:t>
            </a:r>
          </a:p>
          <a:p>
            <a:pPr marL="400050" lvl="1">
              <a:buSzPct val="70000"/>
            </a:pPr>
            <a:r>
              <a:rPr lang="en-US" sz="2600" dirty="0" smtClean="0">
                <a:latin typeface="Goudy Old Style" pitchFamily="18" charset="0"/>
                <a:cs typeface="Courier New" pitchFamily="49" charset="0"/>
              </a:rPr>
              <a:t> &lt;</a:t>
            </a:r>
            <a:r>
              <a:rPr lang="en-US" sz="2600" dirty="0">
                <a:latin typeface="Goudy Old Style" pitchFamily="18" charset="0"/>
                <a:cs typeface="Courier New" pitchFamily="49" charset="0"/>
              </a:rPr>
              <a:t>a </a:t>
            </a:r>
            <a:r>
              <a:rPr lang="en-US" sz="2600" dirty="0" err="1">
                <a:latin typeface="Goudy Old Style" pitchFamily="18" charset="0"/>
                <a:cs typeface="Courier New" pitchFamily="49" charset="0"/>
              </a:rPr>
              <a:t>href</a:t>
            </a:r>
            <a:r>
              <a:rPr lang="en-US" sz="2600" dirty="0">
                <a:latin typeface="Goudy Old Style" pitchFamily="18" charset="0"/>
                <a:cs typeface="Courier New" pitchFamily="49" charset="0"/>
              </a:rPr>
              <a:t>="</a:t>
            </a:r>
            <a:r>
              <a:rPr lang="en-US" sz="2600" dirty="0" err="1">
                <a:latin typeface="Goudy Old Style" pitchFamily="18" charset="0"/>
                <a:cs typeface="Courier New" pitchFamily="49" charset="0"/>
              </a:rPr>
              <a:t>url</a:t>
            </a:r>
            <a:r>
              <a:rPr lang="en-US" sz="2600" dirty="0">
                <a:latin typeface="Goudy Old Style" pitchFamily="18" charset="0"/>
                <a:cs typeface="Courier New" pitchFamily="49" charset="0"/>
              </a:rPr>
              <a:t>"&gt;Text to be displayed&lt;/a&gt;</a:t>
            </a:r>
          </a:p>
          <a:p>
            <a:pPr marL="457200" marR="0" lvl="0" indent="-457200" rtl="0">
              <a:buSzPct val="70000"/>
              <a:buFont typeface="Wingdings" pitchFamily="2" charset="2"/>
              <a:buChar char="v"/>
            </a:pPr>
            <a:r>
              <a:rPr lang="en-US" sz="2600" dirty="0">
                <a:latin typeface="Goudy Old Style" pitchFamily="18" charset="0"/>
              </a:rPr>
              <a:t>The &lt;a&gt; tag is used to create an anchor to link, the </a:t>
            </a:r>
            <a:r>
              <a:rPr lang="en-US" sz="2600" dirty="0" err="1">
                <a:latin typeface="Goudy Old Style" pitchFamily="18" charset="0"/>
              </a:rPr>
              <a:t>href</a:t>
            </a:r>
            <a:r>
              <a:rPr lang="en-US" sz="2600" dirty="0">
                <a:latin typeface="Goudy Old Style" pitchFamily="18" charset="0"/>
              </a:rPr>
              <a:t> attribute is used to address the document to link to, and the words between the open and close of the anchor tag will be displayed as a hyperlink.</a:t>
            </a:r>
          </a:p>
          <a:p>
            <a:pPr marL="457200" marR="0" lvl="0" indent="-457200" rtl="0">
              <a:buSzPct val="70000"/>
              <a:buFont typeface="Wingdings" pitchFamily="2" charset="2"/>
              <a:buChar char="v"/>
            </a:pPr>
            <a:r>
              <a:rPr lang="en-US" sz="2600" dirty="0">
                <a:latin typeface="Goudy Old Style" pitchFamily="18" charset="0"/>
              </a:rPr>
              <a:t>This anchor defines a link to EEE  webpage:</a:t>
            </a:r>
          </a:p>
          <a:p>
            <a:pPr marL="400050" lvl="1">
              <a:buSzPct val="70000"/>
            </a:pPr>
            <a:r>
              <a:rPr lang="en-US" sz="2600" dirty="0">
                <a:latin typeface="Goudy Old Style" pitchFamily="18" charset="0"/>
                <a:cs typeface="Courier New" pitchFamily="49" charset="0"/>
              </a:rPr>
              <a:t>&lt;a </a:t>
            </a:r>
            <a:r>
              <a:rPr lang="en-US" sz="2600" dirty="0" err="1">
                <a:latin typeface="Goudy Old Style" pitchFamily="18" charset="0"/>
                <a:cs typeface="Courier New" pitchFamily="49" charset="0"/>
              </a:rPr>
              <a:t>href</a:t>
            </a:r>
            <a:r>
              <a:rPr lang="en-US" sz="2600" dirty="0">
                <a:latin typeface="Goudy Old Style" pitchFamily="18" charset="0"/>
                <a:cs typeface="Courier New" pitchFamily="49" charset="0"/>
              </a:rPr>
              <a:t>="http://faraday.ee.emu.edu.tr/</a:t>
            </a:r>
            <a:r>
              <a:rPr lang="en-US" sz="2600" dirty="0" err="1">
                <a:latin typeface="Goudy Old Style" pitchFamily="18" charset="0"/>
                <a:cs typeface="Courier New" pitchFamily="49" charset="0"/>
              </a:rPr>
              <a:t>eee</a:t>
            </a:r>
            <a:r>
              <a:rPr lang="en-US" sz="2600" dirty="0">
                <a:latin typeface="Goudy Old Style" pitchFamily="18" charset="0"/>
                <a:cs typeface="Courier New" pitchFamily="49" charset="0"/>
              </a:rPr>
              <a:t>"&gt;Visit EEE &lt;/a&gt;</a:t>
            </a:r>
          </a:p>
          <a:p>
            <a:pPr marL="457200" marR="0" lvl="0" indent="-457200" rtl="0">
              <a:buSzPct val="70000"/>
              <a:buFont typeface="Wingdings" pitchFamily="2" charset="2"/>
              <a:buChar char="v"/>
            </a:pPr>
            <a:r>
              <a:rPr lang="en-US" sz="2600" dirty="0">
                <a:latin typeface="Goudy Old Style" pitchFamily="18" charset="0"/>
              </a:rPr>
              <a:t>The line above will look like this in a browser:</a:t>
            </a:r>
          </a:p>
        </p:txBody>
      </p:sp>
    </p:spTree>
    <p:extLst>
      <p:ext uri="{BB962C8B-B14F-4D97-AF65-F5344CB8AC3E}">
        <p14:creationId xmlns:p14="http://schemas.microsoft.com/office/powerpoint/2010/main" val="357821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pPr marR="0" algn="ctr" rtl="0"/>
            <a:r>
              <a:rPr lang="en-US" sz="4000" i="0" u="none" strike="noStrike" kern="1600" baseline="0" dirty="0" smtClean="0">
                <a:latin typeface="Andalus" pitchFamily="18" charset="-78"/>
                <a:cs typeface="Andalus" pitchFamily="18" charset="-78"/>
              </a:rPr>
              <a:t>The Target Attribute</a:t>
            </a:r>
          </a:p>
        </p:txBody>
      </p:sp>
      <p:sp>
        <p:nvSpPr>
          <p:cNvPr id="3" name="Text Placeholder 2"/>
          <p:cNvSpPr>
            <a:spLocks noGrp="1"/>
          </p:cNvSpPr>
          <p:nvPr>
            <p:ph type="body" idx="4294967295"/>
          </p:nvPr>
        </p:nvSpPr>
        <p:spPr>
          <a:xfrm>
            <a:off x="76200" y="533401"/>
            <a:ext cx="9067800" cy="5715000"/>
          </a:xfrm>
          <a:prstGeom prst="rect">
            <a:avLst/>
          </a:prstGeom>
        </p:spPr>
        <p:txBody>
          <a:bodyPr/>
          <a:lstStyle/>
          <a:p>
            <a:pPr marL="457200" marR="0" lvl="0" indent="-457200" rtl="0">
              <a:buSzPct val="70000"/>
              <a:buFont typeface="Wingdings" pitchFamily="2" charset="2"/>
              <a:buChar char="v"/>
            </a:pPr>
            <a:r>
              <a:rPr lang="en-US" sz="2600" dirty="0">
                <a:latin typeface="Goudy Old Style" pitchFamily="18" charset="0"/>
              </a:rPr>
              <a:t>With the target attribute, you can define where the linked document will be opened.</a:t>
            </a:r>
          </a:p>
          <a:p>
            <a:pPr marL="457200" marR="0" lvl="0" indent="-457200" rtl="0">
              <a:buSzPct val="70000"/>
              <a:buFont typeface="Wingdings" pitchFamily="2" charset="2"/>
              <a:buChar char="v"/>
            </a:pPr>
            <a:r>
              <a:rPr lang="en-US" sz="2600" dirty="0">
                <a:latin typeface="Goudy Old Style" pitchFamily="18" charset="0"/>
              </a:rPr>
              <a:t>The line below will open the document in a new browser window:</a:t>
            </a:r>
          </a:p>
          <a:p>
            <a:pPr marL="400050" lvl="1" algn="l">
              <a:buSzPct val="70000"/>
            </a:pPr>
            <a:r>
              <a:rPr lang="en-US" sz="2600" dirty="0">
                <a:latin typeface="Goudy Old Style" pitchFamily="18" charset="0"/>
                <a:cs typeface="Courier New" pitchFamily="49" charset="0"/>
              </a:rPr>
              <a:t>&lt;</a:t>
            </a:r>
            <a:r>
              <a:rPr lang="en-US" sz="2600" dirty="0" smtClean="0">
                <a:latin typeface="Goudy Old Style" pitchFamily="18" charset="0"/>
                <a:cs typeface="Courier New" pitchFamily="49" charset="0"/>
              </a:rPr>
              <a:t>a </a:t>
            </a:r>
            <a:r>
              <a:rPr lang="en-US" sz="2600" dirty="0" err="1" smtClean="0">
                <a:latin typeface="Goudy Old Style" pitchFamily="18" charset="0"/>
                <a:cs typeface="Courier New" pitchFamily="49" charset="0"/>
              </a:rPr>
              <a:t>href</a:t>
            </a:r>
            <a:r>
              <a:rPr lang="en-US" sz="2600" dirty="0">
                <a:latin typeface="Goudy Old Style" pitchFamily="18" charset="0"/>
                <a:cs typeface="Courier New" pitchFamily="49" charset="0"/>
              </a:rPr>
              <a:t>="http://faraday.ee.emu.edu.tr/</a:t>
            </a:r>
            <a:r>
              <a:rPr lang="en-US" sz="2600" dirty="0" err="1">
                <a:latin typeface="Goudy Old Style" pitchFamily="18" charset="0"/>
                <a:cs typeface="Courier New" pitchFamily="49" charset="0"/>
              </a:rPr>
              <a:t>eee</a:t>
            </a:r>
            <a:r>
              <a:rPr lang="en-US" sz="2600" dirty="0">
                <a:latin typeface="Goudy Old Style" pitchFamily="18" charset="0"/>
                <a:cs typeface="Courier New" pitchFamily="49" charset="0"/>
              </a:rPr>
              <a:t>" target="_blank"&gt; Visit EEE &lt;/a&gt;</a:t>
            </a:r>
          </a:p>
        </p:txBody>
      </p:sp>
    </p:spTree>
    <p:extLst>
      <p:ext uri="{BB962C8B-B14F-4D97-AF65-F5344CB8AC3E}">
        <p14:creationId xmlns:p14="http://schemas.microsoft.com/office/powerpoint/2010/main" val="57003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marR="0" algn="ctr" rtl="0"/>
            <a:r>
              <a:rPr lang="en-US" sz="4000" b="1" i="0" u="none" strike="noStrike" kern="1600" baseline="0" dirty="0" smtClean="0">
                <a:latin typeface="Andalus" pitchFamily="18" charset="-78"/>
                <a:cs typeface="Andalus" pitchFamily="18" charset="-78"/>
              </a:rPr>
              <a:t>The Anchor Tag and the Name Attribute</a:t>
            </a:r>
          </a:p>
        </p:txBody>
      </p:sp>
      <p:sp>
        <p:nvSpPr>
          <p:cNvPr id="3" name="Text Placeholder 2"/>
          <p:cNvSpPr>
            <a:spLocks noGrp="1"/>
          </p:cNvSpPr>
          <p:nvPr>
            <p:ph type="body" idx="4294967295"/>
          </p:nvPr>
        </p:nvSpPr>
        <p:spPr>
          <a:xfrm>
            <a:off x="0" y="533400"/>
            <a:ext cx="9144000" cy="6324600"/>
          </a:xfrm>
          <a:prstGeom prst="rect">
            <a:avLst/>
          </a:prstGeom>
        </p:spPr>
        <p:txBody>
          <a:bodyPr>
            <a:normAutofit/>
          </a:bodyPr>
          <a:lstStyle/>
          <a:p>
            <a:pPr marL="457200" marR="0" lvl="0" indent="-457200" rtl="0">
              <a:buSzPct val="75000"/>
              <a:buFont typeface="Wingdings" pitchFamily="2" charset="2"/>
              <a:buChar char="v"/>
            </a:pPr>
            <a:r>
              <a:rPr lang="en-US" sz="2600" dirty="0">
                <a:latin typeface="Goudy Old Style" pitchFamily="18" charset="0"/>
              </a:rPr>
              <a:t>The name attribute is used to create a named anchor. </a:t>
            </a:r>
            <a:endParaRPr lang="en-US" sz="2600" dirty="0" smtClean="0">
              <a:latin typeface="Goudy Old Style" pitchFamily="18" charset="0"/>
            </a:endParaRPr>
          </a:p>
          <a:p>
            <a:pPr marL="457200" marR="0" lvl="0" indent="-457200" rtl="0">
              <a:buSzPct val="75000"/>
              <a:buFont typeface="Wingdings" pitchFamily="2" charset="2"/>
              <a:buChar char="v"/>
            </a:pPr>
            <a:r>
              <a:rPr lang="en-US" sz="2600" dirty="0" smtClean="0">
                <a:latin typeface="Goudy Old Style" pitchFamily="18" charset="0"/>
              </a:rPr>
              <a:t>When </a:t>
            </a:r>
            <a:r>
              <a:rPr lang="en-US" sz="2600" dirty="0">
                <a:latin typeface="Goudy Old Style" pitchFamily="18" charset="0"/>
              </a:rPr>
              <a:t>using named anchors we can create links that can jump directly into a specific section on a page, instead of letting the user scroll around to find what he/she is looking for.</a:t>
            </a:r>
          </a:p>
          <a:p>
            <a:pPr marL="457200" marR="0" lvl="0" indent="-457200" rtl="0">
              <a:buSzPct val="75000"/>
              <a:buFont typeface="Wingdings" pitchFamily="2" charset="2"/>
              <a:buChar char="v"/>
            </a:pPr>
            <a:r>
              <a:rPr lang="en-US" sz="2600" dirty="0">
                <a:latin typeface="Goudy Old Style" pitchFamily="18" charset="0"/>
              </a:rPr>
              <a:t>Below is the syntax of a named anchor:</a:t>
            </a:r>
          </a:p>
          <a:p>
            <a:pPr marL="400050" lvl="1">
              <a:buSzPct val="75000"/>
            </a:pPr>
            <a:r>
              <a:rPr lang="en-US" sz="2600" dirty="0" smtClean="0">
                <a:latin typeface="Goudy Old Style" pitchFamily="18" charset="0"/>
                <a:cs typeface="Courier New" pitchFamily="49" charset="0"/>
              </a:rPr>
              <a:t>      &lt;</a:t>
            </a:r>
            <a:r>
              <a:rPr lang="en-US" sz="2600" dirty="0">
                <a:latin typeface="Goudy Old Style" pitchFamily="18" charset="0"/>
                <a:cs typeface="Courier New" pitchFamily="49" charset="0"/>
              </a:rPr>
              <a:t>a name="label"&gt;Text to be displayed&lt;/a&gt;</a:t>
            </a:r>
          </a:p>
          <a:p>
            <a:pPr marL="457200" marR="0" lvl="0" indent="-457200" rtl="0">
              <a:buSzPct val="75000"/>
              <a:buFont typeface="Wingdings" pitchFamily="2" charset="2"/>
              <a:buChar char="v"/>
            </a:pPr>
            <a:r>
              <a:rPr lang="en-US" sz="2600" dirty="0">
                <a:latin typeface="Goudy Old Style" pitchFamily="18" charset="0"/>
              </a:rPr>
              <a:t>The name attribute is used to create a named anchor. </a:t>
            </a:r>
            <a:endParaRPr lang="en-US" sz="2600" dirty="0" smtClean="0">
              <a:latin typeface="Goudy Old Style" pitchFamily="18" charset="0"/>
            </a:endParaRPr>
          </a:p>
          <a:p>
            <a:pPr marL="457200" marR="0" lvl="0" indent="-457200" rtl="0">
              <a:buSzPct val="75000"/>
              <a:buFont typeface="Wingdings" pitchFamily="2" charset="2"/>
              <a:buChar char="v"/>
            </a:pPr>
            <a:r>
              <a:rPr lang="en-US" sz="2600" dirty="0" smtClean="0">
                <a:latin typeface="Goudy Old Style" pitchFamily="18" charset="0"/>
              </a:rPr>
              <a:t>The </a:t>
            </a:r>
            <a:r>
              <a:rPr lang="en-US" sz="2600" dirty="0">
                <a:latin typeface="Goudy Old Style" pitchFamily="18" charset="0"/>
              </a:rPr>
              <a:t>name of the anchor can be any text you care to use.</a:t>
            </a:r>
          </a:p>
          <a:p>
            <a:pPr marL="457200" marR="0" lvl="0" indent="-457200" rtl="0">
              <a:buSzPct val="75000"/>
              <a:buFont typeface="Wingdings" pitchFamily="2" charset="2"/>
              <a:buChar char="v"/>
            </a:pPr>
            <a:r>
              <a:rPr lang="en-US" sz="2600" dirty="0">
                <a:latin typeface="Goudy Old Style" pitchFamily="18" charset="0"/>
              </a:rPr>
              <a:t>The line below defines a named anchor</a:t>
            </a:r>
            <a:r>
              <a:rPr lang="en-US" sz="2600" dirty="0" smtClean="0">
                <a:latin typeface="Goudy Old Style" pitchFamily="18" charset="0"/>
              </a:rPr>
              <a:t>:</a:t>
            </a:r>
          </a:p>
          <a:p>
            <a:pPr marL="400050" lvl="1">
              <a:buSzPct val="75000"/>
            </a:pPr>
            <a:r>
              <a:rPr lang="en-US" sz="2600" dirty="0" smtClean="0">
                <a:latin typeface="Goudy Old Style" pitchFamily="18" charset="0"/>
                <a:cs typeface="Courier New" pitchFamily="49" charset="0"/>
              </a:rPr>
              <a:t>       &lt;a </a:t>
            </a:r>
            <a:r>
              <a:rPr lang="en-US" sz="2600" dirty="0" err="1" smtClean="0">
                <a:latin typeface="Goudy Old Style" pitchFamily="18" charset="0"/>
                <a:cs typeface="Courier New" pitchFamily="49" charset="0"/>
              </a:rPr>
              <a:t>href</a:t>
            </a:r>
            <a:r>
              <a:rPr lang="en-US" sz="2600" dirty="0" smtClean="0">
                <a:latin typeface="Goudy Old Style" pitchFamily="18" charset="0"/>
                <a:cs typeface="Courier New" pitchFamily="49" charset="0"/>
              </a:rPr>
              <a:t>="#down"&gt;Bottom of the page&lt;/a&gt;</a:t>
            </a:r>
          </a:p>
        </p:txBody>
      </p:sp>
    </p:spTree>
    <p:extLst>
      <p:ext uri="{BB962C8B-B14F-4D97-AF65-F5344CB8AC3E}">
        <p14:creationId xmlns:p14="http://schemas.microsoft.com/office/powerpoint/2010/main" val="4114873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pPr marL="0" lvl="0" indent="0" algn="ctr">
              <a:buNone/>
            </a:pPr>
            <a:r>
              <a:rPr lang="en-US" sz="4000" b="1" kern="1600" dirty="0" err="1" smtClean="0">
                <a:latin typeface="Andalus" pitchFamily="18" charset="-78"/>
                <a:cs typeface="Andalus" pitchFamily="18" charset="-78"/>
              </a:rPr>
              <a:t>contd</a:t>
            </a:r>
            <a:r>
              <a:rPr lang="en-US" sz="4000" b="1" kern="1600" dirty="0" smtClean="0">
                <a:latin typeface="Andalus" pitchFamily="18" charset="-78"/>
                <a:cs typeface="Andalus" pitchFamily="18" charset="-78"/>
              </a:rPr>
              <a:t>…</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0" y="457201"/>
            <a:ext cx="9144000" cy="6096000"/>
          </a:xfrm>
          <a:prstGeom prst="rect">
            <a:avLst/>
          </a:prstGeom>
        </p:spPr>
        <p:txBody>
          <a:bodyPr>
            <a:normAutofit/>
          </a:bodyPr>
          <a:lstStyle/>
          <a:p>
            <a:pPr marL="457200" marR="0" lvl="0" indent="-457200" rtl="0">
              <a:buSzPct val="70000"/>
              <a:buFont typeface="Wingdings" pitchFamily="2" charset="2"/>
              <a:buChar char="v"/>
            </a:pPr>
            <a:r>
              <a:rPr lang="en-US" sz="2600" dirty="0" smtClean="0">
                <a:latin typeface="Goudy Old Style" pitchFamily="18" charset="0"/>
              </a:rPr>
              <a:t>You should notice that a named anchor is not displayed in a special way.</a:t>
            </a:r>
          </a:p>
          <a:p>
            <a:pPr marL="457200" marR="0" lvl="0" indent="-457200" rtl="0">
              <a:buSzPct val="70000"/>
              <a:buFont typeface="Wingdings" pitchFamily="2" charset="2"/>
              <a:buChar char="v"/>
            </a:pPr>
            <a:r>
              <a:rPr lang="en-US" sz="2600" dirty="0" smtClean="0">
                <a:latin typeface="Goudy Old Style" pitchFamily="18" charset="0"/>
              </a:rPr>
              <a:t>To link directly to the "down" section, add a # sign and the name of the anchor to the end of a URL, like this:</a:t>
            </a:r>
          </a:p>
          <a:p>
            <a:pPr marL="400050" lvl="1">
              <a:buSzPct val="70000"/>
            </a:pPr>
            <a:r>
              <a:rPr lang="en-US" sz="2600" dirty="0" smtClean="0">
                <a:latin typeface="Goudy Old Style" pitchFamily="18" charset="0"/>
                <a:cs typeface="Courier New" pitchFamily="49" charset="0"/>
              </a:rPr>
              <a:t>           &lt;a </a:t>
            </a:r>
            <a:r>
              <a:rPr lang="en-US" sz="2600" dirty="0" err="1" smtClean="0">
                <a:latin typeface="Goudy Old Style" pitchFamily="18" charset="0"/>
                <a:cs typeface="Courier New" pitchFamily="49" charset="0"/>
              </a:rPr>
              <a:t>href</a:t>
            </a:r>
            <a:r>
              <a:rPr lang="en-US" sz="2600" dirty="0" smtClean="0">
                <a:latin typeface="Goudy Old Style" pitchFamily="18" charset="0"/>
                <a:cs typeface="Courier New" pitchFamily="49" charset="0"/>
              </a:rPr>
              <a:t>="http://faraday.ee.emu.edu.tr/</a:t>
            </a:r>
            <a:r>
              <a:rPr lang="en-US" sz="2600" dirty="0" err="1" smtClean="0">
                <a:latin typeface="Goudy Old Style" pitchFamily="18" charset="0"/>
                <a:cs typeface="Courier New" pitchFamily="49" charset="0"/>
              </a:rPr>
              <a:t>eee#down</a:t>
            </a:r>
            <a:r>
              <a:rPr lang="en-US" sz="2600" dirty="0" smtClean="0">
                <a:latin typeface="Goudy Old Style" pitchFamily="18" charset="0"/>
                <a:cs typeface="Courier New" pitchFamily="49" charset="0"/>
              </a:rPr>
              <a:t>"&gt;              </a:t>
            </a:r>
          </a:p>
          <a:p>
            <a:pPr marL="400050" lvl="1">
              <a:buSzPct val="70000"/>
            </a:pPr>
            <a:r>
              <a:rPr lang="en-US" sz="2600" dirty="0">
                <a:latin typeface="Goudy Old Style" pitchFamily="18" charset="0"/>
                <a:cs typeface="Courier New" pitchFamily="49" charset="0"/>
              </a:rPr>
              <a:t> </a:t>
            </a:r>
            <a:r>
              <a:rPr lang="en-US" sz="2600" dirty="0" smtClean="0">
                <a:latin typeface="Goudy Old Style" pitchFamily="18" charset="0"/>
                <a:cs typeface="Courier New" pitchFamily="49" charset="0"/>
              </a:rPr>
              <a:t>                           Jump to down section</a:t>
            </a:r>
          </a:p>
          <a:p>
            <a:pPr marL="400050" lvl="1">
              <a:buSzPct val="70000"/>
            </a:pPr>
            <a:r>
              <a:rPr lang="en-US" sz="2600" dirty="0">
                <a:latin typeface="Goudy Old Style" pitchFamily="18" charset="0"/>
                <a:cs typeface="Courier New" pitchFamily="49" charset="0"/>
              </a:rPr>
              <a:t> </a:t>
            </a:r>
            <a:r>
              <a:rPr lang="en-US" sz="2600" dirty="0" smtClean="0">
                <a:latin typeface="Goudy Old Style" pitchFamily="18" charset="0"/>
                <a:cs typeface="Courier New" pitchFamily="49" charset="0"/>
              </a:rPr>
              <a:t>            &lt;/a&gt;</a:t>
            </a:r>
          </a:p>
          <a:p>
            <a:pPr marL="457200" marR="0" lvl="0" indent="-457200" rtl="0">
              <a:buSzPct val="70000"/>
              <a:buFont typeface="Wingdings" pitchFamily="2" charset="2"/>
              <a:buChar char="v"/>
            </a:pPr>
            <a:r>
              <a:rPr lang="en-US" sz="2600" dirty="0" smtClean="0">
                <a:latin typeface="Goudy Old Style" pitchFamily="18" charset="0"/>
              </a:rPr>
              <a:t>A hyperlink to the Useful Tips Section from WITHIN the file "firstpage.html" will look like this: </a:t>
            </a:r>
          </a:p>
          <a:p>
            <a:pPr marL="400050" lvl="1">
              <a:buSzPct val="70000"/>
            </a:pPr>
            <a:r>
              <a:rPr lang="en-US" sz="2600" dirty="0" smtClean="0">
                <a:latin typeface="Goudy Old Style" pitchFamily="18" charset="0"/>
                <a:cs typeface="Courier New" pitchFamily="49" charset="0"/>
              </a:rPr>
              <a:t>            &lt;a name="down"&gt;</a:t>
            </a:r>
          </a:p>
          <a:p>
            <a:pPr marL="400050" lvl="1">
              <a:buSzPct val="70000"/>
            </a:pPr>
            <a:r>
              <a:rPr lang="en-US" sz="2600" dirty="0">
                <a:latin typeface="Goudy Old Style" pitchFamily="18" charset="0"/>
                <a:cs typeface="Courier New" pitchFamily="49" charset="0"/>
              </a:rPr>
              <a:t> </a:t>
            </a:r>
            <a:r>
              <a:rPr lang="en-US" sz="2600" dirty="0" smtClean="0">
                <a:latin typeface="Goudy Old Style" pitchFamily="18" charset="0"/>
                <a:cs typeface="Courier New" pitchFamily="49" charset="0"/>
              </a:rPr>
              <a:t>               Down is here</a:t>
            </a:r>
          </a:p>
          <a:p>
            <a:pPr marL="400050" lvl="1">
              <a:buSzPct val="70000"/>
            </a:pPr>
            <a:r>
              <a:rPr lang="en-US" sz="2600" dirty="0">
                <a:latin typeface="Goudy Old Style" pitchFamily="18" charset="0"/>
                <a:cs typeface="Courier New" pitchFamily="49" charset="0"/>
              </a:rPr>
              <a:t> </a:t>
            </a:r>
            <a:r>
              <a:rPr lang="en-US" sz="2600" dirty="0" smtClean="0">
                <a:latin typeface="Goudy Old Style" pitchFamily="18" charset="0"/>
                <a:cs typeface="Courier New" pitchFamily="49" charset="0"/>
              </a:rPr>
              <a:t>            &lt;/a&gt;</a:t>
            </a:r>
            <a:endParaRPr lang="en-US" sz="2600" dirty="0">
              <a:latin typeface="Goudy Old Style" pitchFamily="18" charset="0"/>
            </a:endParaRPr>
          </a:p>
        </p:txBody>
      </p:sp>
    </p:spTree>
    <p:extLst>
      <p:ext uri="{BB962C8B-B14F-4D97-AF65-F5344CB8AC3E}">
        <p14:creationId xmlns:p14="http://schemas.microsoft.com/office/powerpoint/2010/main" val="3613549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pPr marR="0" algn="ctr" rtl="0"/>
            <a:r>
              <a:rPr lang="en-US" sz="4000" b="1" i="0" u="none" strike="noStrike" kern="1600" baseline="0" dirty="0" smtClean="0">
                <a:latin typeface="Andalus" pitchFamily="18" charset="-78"/>
                <a:cs typeface="Andalus" pitchFamily="18" charset="-78"/>
              </a:rPr>
              <a:t>Tables</a:t>
            </a:r>
          </a:p>
        </p:txBody>
      </p:sp>
      <p:sp>
        <p:nvSpPr>
          <p:cNvPr id="3" name="Text Placeholder 2"/>
          <p:cNvSpPr>
            <a:spLocks noGrp="1"/>
          </p:cNvSpPr>
          <p:nvPr>
            <p:ph type="body" idx="4294967295"/>
          </p:nvPr>
        </p:nvSpPr>
        <p:spPr>
          <a:xfrm>
            <a:off x="0" y="427037"/>
            <a:ext cx="9144000" cy="6278563"/>
          </a:xfrm>
          <a:prstGeom prst="rect">
            <a:avLst/>
          </a:prstGeom>
        </p:spPr>
        <p:txBody>
          <a:bodyPr>
            <a:noAutofit/>
          </a:bodyPr>
          <a:lstStyle/>
          <a:p>
            <a:pPr marL="457200" marR="0" lvl="0" indent="-457200" rtl="0">
              <a:buSzPct val="70000"/>
              <a:buFont typeface="Wingdings" pitchFamily="2" charset="2"/>
              <a:buChar char="v"/>
            </a:pPr>
            <a:r>
              <a:rPr lang="en-US" sz="2600" dirty="0">
                <a:latin typeface="Goudy Old Style" pitchFamily="18" charset="0"/>
              </a:rPr>
              <a:t>Tables are defined with the &lt;table&gt; tag</a:t>
            </a:r>
            <a:r>
              <a:rPr lang="en-US" sz="2600" dirty="0" smtClean="0">
                <a:latin typeface="Goudy Old Style" pitchFamily="18" charset="0"/>
              </a:rPr>
              <a:t>.</a:t>
            </a:r>
          </a:p>
          <a:p>
            <a:pPr marL="457200" marR="0" lvl="0" indent="-457200" rtl="0">
              <a:buSzPct val="70000"/>
              <a:buFont typeface="Wingdings" pitchFamily="2" charset="2"/>
              <a:buChar char="v"/>
            </a:pPr>
            <a:r>
              <a:rPr lang="en-US" sz="2600" dirty="0" smtClean="0">
                <a:latin typeface="Goudy Old Style" pitchFamily="18" charset="0"/>
              </a:rPr>
              <a:t>A </a:t>
            </a:r>
            <a:r>
              <a:rPr lang="en-US" sz="2600" dirty="0">
                <a:latin typeface="Goudy Old Style" pitchFamily="18" charset="0"/>
              </a:rPr>
              <a:t>table is divided into rows (with the &lt;</a:t>
            </a:r>
            <a:r>
              <a:rPr lang="en-US" sz="2600" dirty="0" err="1">
                <a:latin typeface="Goudy Old Style" pitchFamily="18" charset="0"/>
              </a:rPr>
              <a:t>tr</a:t>
            </a:r>
            <a:r>
              <a:rPr lang="en-US" sz="2600" dirty="0">
                <a:latin typeface="Goudy Old Style" pitchFamily="18" charset="0"/>
              </a:rPr>
              <a:t>&gt; tag), and each row is divided into data cells (with the &lt;td&gt; tag). </a:t>
            </a:r>
            <a:endParaRPr lang="en-US" sz="2600" dirty="0" smtClean="0">
              <a:latin typeface="Goudy Old Style" pitchFamily="18" charset="0"/>
            </a:endParaRPr>
          </a:p>
          <a:p>
            <a:pPr marL="457200" marR="0" lvl="0" indent="-457200" rtl="0">
              <a:buSzPct val="70000"/>
              <a:buFont typeface="Wingdings" pitchFamily="2" charset="2"/>
              <a:buChar char="v"/>
            </a:pPr>
            <a:r>
              <a:rPr lang="en-US" sz="2600" dirty="0" smtClean="0">
                <a:latin typeface="Goudy Old Style" pitchFamily="18" charset="0"/>
              </a:rPr>
              <a:t>The </a:t>
            </a:r>
            <a:r>
              <a:rPr lang="en-US" sz="2600" dirty="0">
                <a:latin typeface="Goudy Old Style" pitchFamily="18" charset="0"/>
              </a:rPr>
              <a:t>letters td stands for "table data," which is the content of a data cell. </a:t>
            </a:r>
            <a:endParaRPr lang="en-US" sz="2600" dirty="0" smtClean="0">
              <a:latin typeface="Goudy Old Style" pitchFamily="18" charset="0"/>
            </a:endParaRPr>
          </a:p>
          <a:p>
            <a:pPr marL="457200" marR="0" lvl="0" indent="-457200" rtl="0">
              <a:buSzPct val="70000"/>
              <a:buFont typeface="Wingdings" pitchFamily="2" charset="2"/>
              <a:buChar char="v"/>
            </a:pPr>
            <a:r>
              <a:rPr lang="en-US" sz="2600" dirty="0" smtClean="0">
                <a:latin typeface="Goudy Old Style" pitchFamily="18" charset="0"/>
              </a:rPr>
              <a:t>A </a:t>
            </a:r>
            <a:r>
              <a:rPr lang="en-US" sz="2600" dirty="0">
                <a:latin typeface="Goudy Old Style" pitchFamily="18" charset="0"/>
              </a:rPr>
              <a:t>data cell can contain text, images, lists, paragraphs, forms, horizontal rules, tables, etc.</a:t>
            </a:r>
          </a:p>
          <a:p>
            <a:pPr marL="400050" lvl="1" indent="0">
              <a:buNone/>
            </a:pPr>
            <a:r>
              <a:rPr lang="en-US" sz="2600" dirty="0">
                <a:latin typeface="Goudy Old Style" pitchFamily="18" charset="0"/>
                <a:cs typeface="Courier New" pitchFamily="49" charset="0"/>
              </a:rPr>
              <a:t>&lt;table border=""&gt;</a:t>
            </a:r>
          </a:p>
          <a:p>
            <a:pPr marL="800100" lvl="2" indent="0">
              <a:buNone/>
            </a:pPr>
            <a:r>
              <a:rPr lang="en-US" sz="2200" dirty="0">
                <a:latin typeface="Goudy Old Style" pitchFamily="18" charset="0"/>
                <a:cs typeface="Courier New" pitchFamily="49" charset="0"/>
              </a:rPr>
              <a:t>&lt;</a:t>
            </a:r>
            <a:r>
              <a:rPr lang="en-US" sz="2200" dirty="0" err="1">
                <a:latin typeface="Goudy Old Style" pitchFamily="18" charset="0"/>
                <a:cs typeface="Courier New" pitchFamily="49" charset="0"/>
              </a:rPr>
              <a:t>tr</a:t>
            </a:r>
            <a:r>
              <a:rPr lang="en-US" sz="2200" dirty="0">
                <a:latin typeface="Goudy Old Style" pitchFamily="18" charset="0"/>
                <a:cs typeface="Courier New" pitchFamily="49" charset="0"/>
              </a:rPr>
              <a:t>&gt;</a:t>
            </a:r>
          </a:p>
          <a:p>
            <a:pPr marR="0" lvl="0" rtl="0"/>
            <a:r>
              <a:rPr lang="en-US" sz="2200" dirty="0" smtClean="0">
                <a:latin typeface="Goudy Old Style" pitchFamily="18" charset="0"/>
                <a:cs typeface="Courier New" pitchFamily="49" charset="0"/>
              </a:rPr>
              <a:t>                  &lt;</a:t>
            </a:r>
            <a:r>
              <a:rPr lang="en-US" sz="2200" dirty="0">
                <a:latin typeface="Goudy Old Style" pitchFamily="18" charset="0"/>
                <a:cs typeface="Courier New" pitchFamily="49" charset="0"/>
              </a:rPr>
              <a:t>td&gt;row , cell &lt;/td</a:t>
            </a:r>
            <a:r>
              <a:rPr lang="en-US" sz="2200" dirty="0" smtClean="0">
                <a:latin typeface="Goudy Old Style" pitchFamily="18" charset="0"/>
                <a:cs typeface="Courier New" pitchFamily="49" charset="0"/>
              </a:rPr>
              <a:t>&gt;                       </a:t>
            </a:r>
            <a:r>
              <a:rPr lang="en-US" sz="2200" dirty="0" smtClean="0">
                <a:latin typeface="Goudy Old Style" pitchFamily="18" charset="0"/>
              </a:rPr>
              <a:t>How it looks in a browser</a:t>
            </a:r>
            <a:endParaRPr lang="en-US" sz="2200" dirty="0">
              <a:latin typeface="Goudy Old Style" pitchFamily="18" charset="0"/>
              <a:cs typeface="Courier New" pitchFamily="49" charset="0"/>
            </a:endParaRPr>
          </a:p>
          <a:p>
            <a:pPr marL="1257300" lvl="3" indent="0">
              <a:buNone/>
            </a:pPr>
            <a:r>
              <a:rPr lang="en-US" sz="2200" dirty="0">
                <a:latin typeface="Goudy Old Style" pitchFamily="18" charset="0"/>
                <a:cs typeface="Courier New" pitchFamily="49" charset="0"/>
              </a:rPr>
              <a:t>&lt;td&gt;row , cell &lt;/td&gt;</a:t>
            </a:r>
          </a:p>
          <a:p>
            <a:pPr marL="800100" lvl="2" indent="0">
              <a:buNone/>
            </a:pPr>
            <a:r>
              <a:rPr lang="en-US" sz="2200" dirty="0">
                <a:latin typeface="Goudy Old Style" pitchFamily="18" charset="0"/>
                <a:cs typeface="Courier New" pitchFamily="49" charset="0"/>
              </a:rPr>
              <a:t>&lt;/</a:t>
            </a:r>
            <a:r>
              <a:rPr lang="en-US" sz="2200" dirty="0" err="1">
                <a:latin typeface="Goudy Old Style" pitchFamily="18" charset="0"/>
                <a:cs typeface="Courier New" pitchFamily="49" charset="0"/>
              </a:rPr>
              <a:t>tr</a:t>
            </a:r>
            <a:r>
              <a:rPr lang="en-US" sz="2200" dirty="0">
                <a:latin typeface="Goudy Old Style" pitchFamily="18" charset="0"/>
                <a:cs typeface="Courier New" pitchFamily="49" charset="0"/>
              </a:rPr>
              <a:t>&gt;</a:t>
            </a:r>
          </a:p>
          <a:p>
            <a:pPr marL="800100" lvl="2" indent="0">
              <a:buNone/>
            </a:pPr>
            <a:r>
              <a:rPr lang="en-US" sz="2200" dirty="0">
                <a:latin typeface="Goudy Old Style" pitchFamily="18" charset="0"/>
                <a:cs typeface="Courier New" pitchFamily="49" charset="0"/>
              </a:rPr>
              <a:t>&lt;</a:t>
            </a:r>
            <a:r>
              <a:rPr lang="en-US" sz="2200" dirty="0" err="1">
                <a:latin typeface="Goudy Old Style" pitchFamily="18" charset="0"/>
                <a:cs typeface="Courier New" pitchFamily="49" charset="0"/>
              </a:rPr>
              <a:t>tr</a:t>
            </a:r>
            <a:r>
              <a:rPr lang="en-US" sz="2200" dirty="0">
                <a:latin typeface="Goudy Old Style" pitchFamily="18" charset="0"/>
                <a:cs typeface="Courier New" pitchFamily="49" charset="0"/>
              </a:rPr>
              <a:t>&gt;</a:t>
            </a:r>
          </a:p>
          <a:p>
            <a:pPr marL="1257300" lvl="3" indent="0">
              <a:buNone/>
            </a:pPr>
            <a:r>
              <a:rPr lang="en-US" sz="2200" dirty="0">
                <a:latin typeface="Goudy Old Style" pitchFamily="18" charset="0"/>
                <a:cs typeface="Courier New" pitchFamily="49" charset="0"/>
              </a:rPr>
              <a:t>&lt;td&gt;row , cell &lt;/td&gt;</a:t>
            </a:r>
          </a:p>
          <a:p>
            <a:pPr marL="1257300" lvl="3" indent="0">
              <a:buNone/>
            </a:pPr>
            <a:r>
              <a:rPr lang="en-US" sz="2200" dirty="0">
                <a:latin typeface="Goudy Old Style" pitchFamily="18" charset="0"/>
                <a:cs typeface="Courier New" pitchFamily="49" charset="0"/>
              </a:rPr>
              <a:t>&lt;td&gt;row , cell &lt;/td&gt;</a:t>
            </a:r>
          </a:p>
          <a:p>
            <a:pPr marL="800100" lvl="2" indent="0">
              <a:buNone/>
            </a:pPr>
            <a:r>
              <a:rPr lang="en-US" sz="2200" dirty="0">
                <a:latin typeface="Goudy Old Style" pitchFamily="18" charset="0"/>
                <a:cs typeface="Courier New" pitchFamily="49" charset="0"/>
              </a:rPr>
              <a:t>&lt;/</a:t>
            </a:r>
            <a:r>
              <a:rPr lang="en-US" sz="2200" dirty="0" err="1">
                <a:latin typeface="Goudy Old Style" pitchFamily="18" charset="0"/>
                <a:cs typeface="Courier New" pitchFamily="49" charset="0"/>
              </a:rPr>
              <a:t>tr</a:t>
            </a:r>
            <a:r>
              <a:rPr lang="en-US" sz="2200" dirty="0">
                <a:latin typeface="Goudy Old Style" pitchFamily="18" charset="0"/>
                <a:cs typeface="Courier New" pitchFamily="49" charset="0"/>
              </a:rPr>
              <a:t>&gt;</a:t>
            </a:r>
          </a:p>
          <a:p>
            <a:pPr marL="400050" lvl="1" indent="0">
              <a:buNone/>
            </a:pPr>
            <a:r>
              <a:rPr lang="en-US" sz="2200" dirty="0">
                <a:latin typeface="Goudy Old Style" pitchFamily="18" charset="0"/>
                <a:cs typeface="Courier New" pitchFamily="49" charset="0"/>
              </a:rPr>
              <a:t>&lt;/table</a:t>
            </a:r>
            <a:r>
              <a:rPr lang="en-US" sz="2200" dirty="0" smtClean="0">
                <a:latin typeface="Goudy Old Style" pitchFamily="18" charset="0"/>
                <a:cs typeface="Courier New" pitchFamily="49" charset="0"/>
              </a:rPr>
              <a:t>&gt;</a:t>
            </a:r>
            <a:endParaRPr lang="en-US" sz="2200" dirty="0">
              <a:latin typeface="Goudy Old Style" pitchFamily="18"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8786994"/>
              </p:ext>
            </p:extLst>
          </p:nvPr>
        </p:nvGraphicFramePr>
        <p:xfrm>
          <a:off x="4953000" y="4419600"/>
          <a:ext cx="3581400" cy="914400"/>
        </p:xfrm>
        <a:graphic>
          <a:graphicData uri="http://schemas.openxmlformats.org/drawingml/2006/table">
            <a:tbl>
              <a:tblPr>
                <a:tableStyleId>{073A0DAA-6AF3-43AB-8588-CEC1D06C72B9}</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tblGrid>
              <a:tr h="457200">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7200">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8567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noAutofit/>
          </a:bodyPr>
          <a:lstStyle/>
          <a:p>
            <a:pPr marR="0" algn="ctr" rtl="0"/>
            <a:r>
              <a:rPr lang="en-US" sz="4000" b="1" i="0" u="none" strike="noStrike" kern="1600" baseline="0" dirty="0" smtClean="0">
                <a:latin typeface="Andalus" pitchFamily="18" charset="-78"/>
                <a:cs typeface="Andalus" pitchFamily="18" charset="-78"/>
              </a:rPr>
              <a:t>Border Attribute</a:t>
            </a:r>
          </a:p>
        </p:txBody>
      </p:sp>
      <p:sp>
        <p:nvSpPr>
          <p:cNvPr id="3" name="Text Placeholder 2"/>
          <p:cNvSpPr>
            <a:spLocks noGrp="1"/>
          </p:cNvSpPr>
          <p:nvPr>
            <p:ph type="body" idx="4294967295"/>
          </p:nvPr>
        </p:nvSpPr>
        <p:spPr>
          <a:xfrm>
            <a:off x="0" y="457200"/>
            <a:ext cx="9144000" cy="6400800"/>
          </a:xfrm>
          <a:prstGeom prst="rect">
            <a:avLst/>
          </a:prstGeom>
        </p:spPr>
        <p:txBody>
          <a:bodyPr>
            <a:normAutofit/>
          </a:bodyPr>
          <a:lstStyle/>
          <a:p>
            <a:pPr marL="457200" marR="0" lvl="0" indent="-457200" rtl="0">
              <a:buSzPct val="70000"/>
              <a:buFont typeface="Wingdings" pitchFamily="2" charset="2"/>
              <a:buChar char="v"/>
            </a:pPr>
            <a:r>
              <a:rPr lang="en-US" sz="2600" dirty="0">
                <a:latin typeface="Goudy Old Style" pitchFamily="18" charset="0"/>
              </a:rPr>
              <a:t>If you do not specify a border attribute the table will be displayed without any borders. </a:t>
            </a:r>
            <a:endParaRPr lang="en-US" sz="2600" dirty="0" smtClean="0">
              <a:latin typeface="Goudy Old Style" pitchFamily="18" charset="0"/>
            </a:endParaRPr>
          </a:p>
          <a:p>
            <a:pPr marL="457200" marR="0" lvl="0" indent="-457200" rtl="0">
              <a:buSzPct val="70000"/>
              <a:buFont typeface="Wingdings" pitchFamily="2" charset="2"/>
              <a:buChar char="v"/>
            </a:pPr>
            <a:r>
              <a:rPr lang="en-US" sz="2600" dirty="0" smtClean="0">
                <a:latin typeface="Goudy Old Style" pitchFamily="18" charset="0"/>
              </a:rPr>
              <a:t>Sometimes </a:t>
            </a:r>
            <a:r>
              <a:rPr lang="en-US" sz="2600" dirty="0">
                <a:latin typeface="Goudy Old Style" pitchFamily="18" charset="0"/>
              </a:rPr>
              <a:t>this can be useful, but most of the time, you want the borders to show. </a:t>
            </a:r>
          </a:p>
          <a:p>
            <a:pPr marL="457200" marR="0" lvl="0" indent="-457200" rtl="0">
              <a:buSzPct val="70000"/>
              <a:buFont typeface="Wingdings" pitchFamily="2" charset="2"/>
              <a:buChar char="v"/>
            </a:pPr>
            <a:r>
              <a:rPr lang="en-US" sz="2600" dirty="0">
                <a:latin typeface="Goudy Old Style" pitchFamily="18" charset="0"/>
              </a:rPr>
              <a:t>To display a table with borders, you will have to use the border attribute:</a:t>
            </a:r>
          </a:p>
          <a:p>
            <a:pPr marL="741363" lvl="1">
              <a:buSzPct val="70000"/>
            </a:pPr>
            <a:r>
              <a:rPr lang="en-US" sz="2600" dirty="0">
                <a:latin typeface="Goudy Old Style" pitchFamily="18" charset="0"/>
                <a:cs typeface="Courier New" pitchFamily="49" charset="0"/>
              </a:rPr>
              <a:t>&lt;table border=""&gt;</a:t>
            </a:r>
          </a:p>
          <a:p>
            <a:pPr marL="741363" lvl="1">
              <a:buSzPct val="70000"/>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741363" lvl="1">
              <a:buSzPct val="70000"/>
            </a:pPr>
            <a:r>
              <a:rPr lang="en-US" sz="2600" dirty="0">
                <a:latin typeface="Goudy Old Style" pitchFamily="18" charset="0"/>
                <a:cs typeface="Courier New" pitchFamily="49" charset="0"/>
              </a:rPr>
              <a:t>&lt;td&gt;Row , cell &lt;/td&gt;</a:t>
            </a:r>
          </a:p>
          <a:p>
            <a:pPr marL="741363" lvl="1">
              <a:buSzPct val="70000"/>
            </a:pPr>
            <a:r>
              <a:rPr lang="en-US" sz="2600" dirty="0">
                <a:latin typeface="Goudy Old Style" pitchFamily="18" charset="0"/>
                <a:cs typeface="Courier New" pitchFamily="49" charset="0"/>
              </a:rPr>
              <a:t>&lt;td&gt;Row , cell &lt;/td&gt;</a:t>
            </a:r>
          </a:p>
          <a:p>
            <a:pPr marL="741363" lvl="1">
              <a:buSzPct val="70000"/>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741363" lvl="1">
              <a:buSzPct val="70000"/>
            </a:pPr>
            <a:r>
              <a:rPr lang="en-US" sz="2600" dirty="0">
                <a:latin typeface="Goudy Old Style" pitchFamily="18" charset="0"/>
                <a:cs typeface="Courier New" pitchFamily="49" charset="0"/>
              </a:rPr>
              <a:t>&lt;/table&gt;</a:t>
            </a:r>
          </a:p>
        </p:txBody>
      </p:sp>
    </p:spTree>
    <p:extLst>
      <p:ext uri="{BB962C8B-B14F-4D97-AF65-F5344CB8AC3E}">
        <p14:creationId xmlns:p14="http://schemas.microsoft.com/office/powerpoint/2010/main" val="347755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pPr marR="0" algn="ctr" rtl="0"/>
            <a:r>
              <a:rPr lang="en-US" sz="4000" i="0" u="none" strike="noStrike" kern="1600" baseline="0" dirty="0" smtClean="0">
                <a:latin typeface="Andalus" pitchFamily="18" charset="-78"/>
                <a:cs typeface="Andalus" pitchFamily="18" charset="-78"/>
              </a:rPr>
              <a:t>Headings</a:t>
            </a:r>
          </a:p>
        </p:txBody>
      </p:sp>
      <p:sp>
        <p:nvSpPr>
          <p:cNvPr id="3" name="Text Placeholder 2"/>
          <p:cNvSpPr>
            <a:spLocks noGrp="1"/>
          </p:cNvSpPr>
          <p:nvPr>
            <p:ph type="body" idx="4294967295"/>
          </p:nvPr>
        </p:nvSpPr>
        <p:spPr>
          <a:xfrm>
            <a:off x="76200" y="457200"/>
            <a:ext cx="8991600" cy="4876800"/>
          </a:xfrm>
          <a:prstGeom prst="rect">
            <a:avLst/>
          </a:prstGeom>
        </p:spPr>
        <p:txBody>
          <a:bodyPr>
            <a:noAutofit/>
          </a:bodyPr>
          <a:lstStyle/>
          <a:p>
            <a:pPr marR="0" lvl="0" algn="l" rtl="0"/>
            <a:r>
              <a:rPr lang="en-US" sz="2400" dirty="0">
                <a:latin typeface="Goudy Old Style" pitchFamily="18" charset="0"/>
              </a:rPr>
              <a:t>Headings in a table are defined with the &lt;</a:t>
            </a:r>
            <a:r>
              <a:rPr lang="en-US" sz="2400" dirty="0" err="1">
                <a:latin typeface="Goudy Old Style" pitchFamily="18" charset="0"/>
              </a:rPr>
              <a:t>th</a:t>
            </a:r>
            <a:r>
              <a:rPr lang="en-US" sz="2400" dirty="0">
                <a:latin typeface="Goudy Old Style" pitchFamily="18" charset="0"/>
              </a:rPr>
              <a:t>&gt; tag.</a:t>
            </a:r>
          </a:p>
          <a:p>
            <a:pPr marL="400050" lvl="1" indent="0" algn="l">
              <a:buNone/>
            </a:pPr>
            <a:r>
              <a:rPr lang="en-US" sz="2400" dirty="0">
                <a:latin typeface="Goudy Old Style" pitchFamily="18" charset="0"/>
              </a:rPr>
              <a:t>&lt;table border=""&gt;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indent="0" algn="l">
              <a:buNone/>
            </a:pPr>
            <a:r>
              <a:rPr lang="en-US" sz="2400" dirty="0">
                <a:latin typeface="Goudy Old Style" pitchFamily="18" charset="0"/>
              </a:rPr>
              <a:t>&lt;</a:t>
            </a:r>
            <a:r>
              <a:rPr lang="en-US" sz="2400" dirty="0" err="1">
                <a:latin typeface="Goudy Old Style" pitchFamily="18" charset="0"/>
              </a:rPr>
              <a:t>th</a:t>
            </a:r>
            <a:r>
              <a:rPr lang="en-US" sz="2400" dirty="0">
                <a:latin typeface="Goudy Old Style" pitchFamily="18" charset="0"/>
              </a:rPr>
              <a:t>&gt;Heading&lt;/</a:t>
            </a:r>
            <a:r>
              <a:rPr lang="en-US" sz="2400" dirty="0" err="1">
                <a:latin typeface="Goudy Old Style" pitchFamily="18" charset="0"/>
              </a:rPr>
              <a:t>th</a:t>
            </a:r>
            <a:r>
              <a:rPr lang="en-US" sz="2400" dirty="0">
                <a:latin typeface="Goudy Old Style" pitchFamily="18" charset="0"/>
              </a:rPr>
              <a:t>&gt;</a:t>
            </a:r>
          </a:p>
          <a:p>
            <a:pPr marL="400050" lvl="1" indent="0" algn="l">
              <a:buNone/>
            </a:pPr>
            <a:r>
              <a:rPr lang="en-US" sz="2400" dirty="0">
                <a:latin typeface="Goudy Old Style" pitchFamily="18" charset="0"/>
              </a:rPr>
              <a:t>&lt;</a:t>
            </a:r>
            <a:r>
              <a:rPr lang="en-US" sz="2400" dirty="0" err="1">
                <a:latin typeface="Goudy Old Style" pitchFamily="18" charset="0"/>
              </a:rPr>
              <a:t>th</a:t>
            </a:r>
            <a:r>
              <a:rPr lang="en-US" sz="2400" dirty="0">
                <a:latin typeface="Goudy Old Style" pitchFamily="18" charset="0"/>
              </a:rPr>
              <a:t>&gt;Another Heading&lt;/</a:t>
            </a:r>
            <a:r>
              <a:rPr lang="en-US" sz="2400" dirty="0" err="1">
                <a:latin typeface="Goudy Old Style" pitchFamily="18" charset="0"/>
              </a:rPr>
              <a:t>th</a:t>
            </a:r>
            <a:r>
              <a:rPr lang="en-US" sz="2400" dirty="0">
                <a:latin typeface="Goudy Old Style" pitchFamily="18" charset="0"/>
              </a:rPr>
              <a:t>&gt;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indent="0" algn="l">
              <a:buNone/>
            </a:pPr>
            <a:r>
              <a:rPr lang="en-US" sz="2400" dirty="0">
                <a:latin typeface="Goudy Old Style" pitchFamily="18" charset="0"/>
              </a:rPr>
              <a:t>&lt;td&gt;row , cell &lt;/td&gt;</a:t>
            </a:r>
          </a:p>
          <a:p>
            <a:pPr marL="400050" lvl="1" indent="0" algn="l">
              <a:buNone/>
            </a:pPr>
            <a:r>
              <a:rPr lang="en-US" sz="2400" dirty="0">
                <a:latin typeface="Goudy Old Style" pitchFamily="18" charset="0"/>
              </a:rPr>
              <a:t>&lt;td&gt;row , cell &lt;/td&gt;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algn="l" rtl="0"/>
            <a:r>
              <a:rPr lang="en-US" sz="2400" dirty="0">
                <a:latin typeface="Goudy Old Style" pitchFamily="18" charset="0"/>
              </a:rPr>
              <a:t>&lt;td&gt;row , cell &lt;/td</a:t>
            </a:r>
            <a:r>
              <a:rPr lang="en-US" sz="2400" dirty="0" smtClean="0">
                <a:latin typeface="Goudy Old Style" pitchFamily="18" charset="0"/>
              </a:rPr>
              <a:t>&gt;            How it looks in a browser:</a:t>
            </a:r>
            <a:endParaRPr lang="en-US" sz="2400" dirty="0">
              <a:latin typeface="Goudy Old Style" pitchFamily="18" charset="0"/>
            </a:endParaRPr>
          </a:p>
          <a:p>
            <a:pPr marL="400050" lvl="1" indent="0" algn="l">
              <a:buNone/>
            </a:pPr>
            <a:r>
              <a:rPr lang="en-US" sz="2400" dirty="0">
                <a:latin typeface="Goudy Old Style" pitchFamily="18" charset="0"/>
              </a:rPr>
              <a:t>&lt;td&gt;row , cell &lt;/td&gt;</a:t>
            </a:r>
          </a:p>
          <a:p>
            <a:pPr marL="400050" lvl="1" indent="0" algn="l">
              <a:buNone/>
            </a:pPr>
            <a:r>
              <a:rPr lang="en-US" sz="2400" dirty="0">
                <a:latin typeface="Goudy Old Style" pitchFamily="18" charset="0"/>
              </a:rPr>
              <a:t>&lt;/</a:t>
            </a:r>
            <a:r>
              <a:rPr lang="en-US" sz="2400" dirty="0" err="1">
                <a:latin typeface="Goudy Old Style" pitchFamily="18" charset="0"/>
              </a:rPr>
              <a:t>tr</a:t>
            </a:r>
            <a:r>
              <a:rPr lang="en-US" sz="2400" dirty="0">
                <a:latin typeface="Goudy Old Style" pitchFamily="18" charset="0"/>
              </a:rPr>
              <a:t>&gt;</a:t>
            </a:r>
          </a:p>
          <a:p>
            <a:pPr marL="400050" lvl="1" indent="0" algn="l">
              <a:buNone/>
            </a:pPr>
            <a:r>
              <a:rPr lang="en-US" sz="2400" dirty="0">
                <a:latin typeface="Goudy Old Style" pitchFamily="18" charset="0"/>
              </a:rPr>
              <a:t>&lt;/table</a:t>
            </a:r>
            <a:r>
              <a:rPr lang="en-US" sz="2400" dirty="0" smtClean="0">
                <a:latin typeface="Goudy Old Style" pitchFamily="18" charset="0"/>
              </a:rPr>
              <a:t>&gt;</a:t>
            </a:r>
            <a:endParaRPr lang="en-US" sz="2400" dirty="0">
              <a:latin typeface="Goudy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94801189"/>
              </p:ext>
            </p:extLst>
          </p:nvPr>
        </p:nvGraphicFramePr>
        <p:xfrm>
          <a:off x="3810000" y="4953000"/>
          <a:ext cx="3810000" cy="144145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6400">
                <a:tc>
                  <a:txBody>
                    <a:bodyPr/>
                    <a:lstStyle/>
                    <a:p>
                      <a:pPr marL="0" marR="0">
                        <a:spcBef>
                          <a:spcPts val="660"/>
                        </a:spcBef>
                        <a:spcAft>
                          <a:spcPts val="660"/>
                        </a:spcAft>
                      </a:pPr>
                      <a:r>
                        <a:rPr lang="en-US" sz="2000" dirty="0">
                          <a:effectLst/>
                        </a:rPr>
                        <a:t>Heading</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Another Heading</a:t>
                      </a:r>
                      <a:endParaRPr lang="en-US" sz="2000" b="1">
                        <a:solidFill>
                          <a:srgbClr val="000000"/>
                        </a:solidFill>
                        <a:effectLst/>
                        <a:latin typeface="Times New Roman"/>
                      </a:endParaRPr>
                    </a:p>
                  </a:txBody>
                  <a:tcPr marL="9525" marR="9525" marT="9525" marB="9525" anchor="ctr"/>
                </a:tc>
                <a:extLst>
                  <a:ext uri="{0D108BD9-81ED-4DB2-BD59-A6C34878D82A}">
                    <a16:rowId xmlns:a16="http://schemas.microsoft.com/office/drawing/2014/main" val="10000"/>
                  </a:ext>
                </a:extLst>
              </a:tr>
              <a:tr h="406400">
                <a:tc>
                  <a:txBody>
                    <a:bodyPr/>
                    <a:lstStyle/>
                    <a:p>
                      <a:pPr marL="0" marR="0">
                        <a:spcBef>
                          <a:spcPts val="660"/>
                        </a:spcBef>
                        <a:spcAft>
                          <a:spcPts val="660"/>
                        </a:spcAft>
                      </a:pPr>
                      <a:r>
                        <a:rPr lang="en-US" sz="2000">
                          <a:effectLst/>
                        </a:rPr>
                        <a:t>row , cell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row , cell </a:t>
                      </a:r>
                      <a:endParaRPr lang="en-US" sz="2000" b="1" dirty="0">
                        <a:solidFill>
                          <a:srgbClr val="000000"/>
                        </a:solidFill>
                        <a:effectLst/>
                        <a:latin typeface="Times New Roman"/>
                      </a:endParaRPr>
                    </a:p>
                  </a:txBody>
                  <a:tcPr marL="9525" marR="9525" marT="9525" marB="9525" anchor="ctr"/>
                </a:tc>
                <a:extLst>
                  <a:ext uri="{0D108BD9-81ED-4DB2-BD59-A6C34878D82A}">
                    <a16:rowId xmlns:a16="http://schemas.microsoft.com/office/drawing/2014/main" val="10001"/>
                  </a:ext>
                </a:extLst>
              </a:tr>
              <a:tr h="406400">
                <a:tc>
                  <a:txBody>
                    <a:bodyPr/>
                    <a:lstStyle/>
                    <a:p>
                      <a:pPr marL="0" marR="0">
                        <a:spcBef>
                          <a:spcPts val="660"/>
                        </a:spcBef>
                        <a:spcAft>
                          <a:spcPts val="660"/>
                        </a:spcAft>
                      </a:pPr>
                      <a:r>
                        <a:rPr lang="en-US" sz="2000" dirty="0">
                          <a:effectLst/>
                        </a:rPr>
                        <a:t>row , cell </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row , cell </a:t>
                      </a:r>
                      <a:endParaRPr lang="en-US" sz="2000" b="1" dirty="0">
                        <a:solidFill>
                          <a:srgbClr val="000000"/>
                        </a:solidFill>
                        <a:effectLst/>
                        <a:latin typeface="Times New Roman"/>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0465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pPr marR="0" algn="ctr" rtl="0"/>
            <a:r>
              <a:rPr lang="en-US" sz="4000" i="0" u="none" strike="noStrike" kern="1600" baseline="0" dirty="0" smtClean="0">
                <a:latin typeface="Andalus" pitchFamily="18" charset="-78"/>
                <a:cs typeface="Andalus" pitchFamily="18" charset="-78"/>
              </a:rPr>
              <a:t>Empty Cells</a:t>
            </a:r>
          </a:p>
        </p:txBody>
      </p:sp>
      <p:sp>
        <p:nvSpPr>
          <p:cNvPr id="3" name="Text Placeholder 2"/>
          <p:cNvSpPr>
            <a:spLocks noGrp="1"/>
          </p:cNvSpPr>
          <p:nvPr>
            <p:ph sz="half" idx="4294967295"/>
          </p:nvPr>
        </p:nvSpPr>
        <p:spPr>
          <a:xfrm>
            <a:off x="0" y="533401"/>
            <a:ext cx="8915400" cy="6248399"/>
          </a:xfrm>
          <a:prstGeom prst="rect">
            <a:avLst/>
          </a:prstGeom>
        </p:spPr>
        <p:txBody>
          <a:bodyPr>
            <a:noAutofit/>
          </a:bodyPr>
          <a:lstStyle/>
          <a:p>
            <a:pPr marL="457200" marR="0" lvl="0" indent="-457200" rtl="0">
              <a:buSzPct val="70000"/>
              <a:buFont typeface="Wingdings" pitchFamily="2" charset="2"/>
              <a:buChar char="v"/>
            </a:pPr>
            <a:r>
              <a:rPr lang="en-US" sz="2600" dirty="0">
                <a:latin typeface="Goudy Old Style" pitchFamily="18" charset="0"/>
              </a:rPr>
              <a:t>Table cells with no content are not displayed very well in most browsers.</a:t>
            </a:r>
          </a:p>
          <a:p>
            <a:pPr marL="400050" lvl="1" indent="0">
              <a:buNone/>
            </a:pPr>
            <a:r>
              <a:rPr lang="en-US" sz="2600" dirty="0">
                <a:latin typeface="Goudy Old Style" pitchFamily="18" charset="0"/>
                <a:cs typeface="Courier New" pitchFamily="49" charset="0"/>
              </a:rPr>
              <a:t>&lt;table border=""&gt;</a:t>
            </a:r>
          </a:p>
          <a:p>
            <a:pPr marL="400050" lvl="1" indent="0">
              <a:buNone/>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400050" lvl="1" indent="0">
              <a:buNone/>
            </a:pPr>
            <a:r>
              <a:rPr lang="en-US" sz="2600" dirty="0">
                <a:latin typeface="Goudy Old Style" pitchFamily="18" charset="0"/>
                <a:cs typeface="Courier New" pitchFamily="49" charset="0"/>
              </a:rPr>
              <a:t>&lt;td&gt;row , cell &lt;/td&gt;</a:t>
            </a:r>
          </a:p>
          <a:p>
            <a:pPr marL="400050" lvl="1" indent="0">
              <a:buNone/>
            </a:pPr>
            <a:r>
              <a:rPr lang="en-US" sz="2600" dirty="0">
                <a:latin typeface="Goudy Old Style" pitchFamily="18" charset="0"/>
                <a:cs typeface="Courier New" pitchFamily="49" charset="0"/>
              </a:rPr>
              <a:t>&lt;td&gt;row , cell &lt;/td&gt;</a:t>
            </a:r>
          </a:p>
          <a:p>
            <a:pPr marL="400050" lvl="1" indent="0">
              <a:buNone/>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400050" lvl="1" indent="0">
              <a:buNone/>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400050" lvl="1" indent="0">
              <a:buNone/>
            </a:pPr>
            <a:r>
              <a:rPr lang="en-US" sz="2600" dirty="0">
                <a:latin typeface="Goudy Old Style" pitchFamily="18" charset="0"/>
                <a:cs typeface="Courier New" pitchFamily="49" charset="0"/>
              </a:rPr>
              <a:t>&lt;td&gt;row , cell &lt;/td&gt;</a:t>
            </a:r>
          </a:p>
          <a:p>
            <a:pPr marL="400050" lvl="1" indent="0">
              <a:buNone/>
            </a:pPr>
            <a:r>
              <a:rPr lang="en-US" sz="2600" dirty="0">
                <a:latin typeface="Goudy Old Style" pitchFamily="18" charset="0"/>
                <a:cs typeface="Courier New" pitchFamily="49" charset="0"/>
              </a:rPr>
              <a:t>&lt;td&gt;&lt;/td&gt;</a:t>
            </a:r>
          </a:p>
          <a:p>
            <a:pPr marL="400050" lvl="1" indent="0">
              <a:buNone/>
            </a:pPr>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tr</a:t>
            </a:r>
            <a:r>
              <a:rPr lang="en-US" sz="2600" dirty="0">
                <a:latin typeface="Goudy Old Style" pitchFamily="18" charset="0"/>
                <a:cs typeface="Courier New" pitchFamily="49" charset="0"/>
              </a:rPr>
              <a:t>&gt;</a:t>
            </a:r>
          </a:p>
          <a:p>
            <a:pPr marL="400050" lvl="1" indent="0">
              <a:buNone/>
            </a:pPr>
            <a:r>
              <a:rPr lang="en-US" sz="2600" dirty="0">
                <a:latin typeface="Goudy Old Style" pitchFamily="18" charset="0"/>
                <a:cs typeface="Courier New" pitchFamily="49" charset="0"/>
              </a:rPr>
              <a:t>&lt;/table</a:t>
            </a:r>
            <a:r>
              <a:rPr lang="en-US" sz="2600" dirty="0" smtClean="0">
                <a:latin typeface="Goudy Old Style" pitchFamily="18" charset="0"/>
                <a:cs typeface="Courier New" pitchFamily="49" charset="0"/>
              </a:rPr>
              <a:t>&gt;</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375081231"/>
              </p:ext>
            </p:extLst>
          </p:nvPr>
        </p:nvGraphicFramePr>
        <p:xfrm>
          <a:off x="5867400" y="3429000"/>
          <a:ext cx="2667000" cy="1784968"/>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892484">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4674" marR="4674" marT="4674" marB="4674" anchor="ctr"/>
                </a:tc>
                <a:extLst>
                  <a:ext uri="{0D108BD9-81ED-4DB2-BD59-A6C34878D82A}">
                    <a16:rowId xmlns:a16="http://schemas.microsoft.com/office/drawing/2014/main" val="10000"/>
                  </a:ext>
                </a:extLst>
              </a:tr>
              <a:tr h="892484">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400" dirty="0">
                          <a:effectLst/>
                        </a:rPr>
                        <a:t> </a:t>
                      </a:r>
                      <a:endParaRPr lang="en-US" sz="2400" b="1" dirty="0">
                        <a:solidFill>
                          <a:srgbClr val="000000"/>
                        </a:solidFill>
                        <a:effectLst/>
                        <a:latin typeface="Times New Roman"/>
                      </a:endParaRPr>
                    </a:p>
                  </a:txBody>
                  <a:tcPr marL="4674" marR="4674" marT="4674" marB="4674"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3990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noAutofit/>
          </a:bodyPr>
          <a:lstStyle/>
          <a:p>
            <a:pPr marR="0" algn="ctr" rtl="0"/>
            <a:r>
              <a:rPr lang="en-US" sz="4000" i="0" u="none" strike="noStrike" baseline="0" dirty="0" smtClean="0">
                <a:solidFill>
                  <a:srgbClr val="000000"/>
                </a:solidFill>
                <a:latin typeface="Andalus" pitchFamily="18" charset="-78"/>
                <a:cs typeface="Andalus" pitchFamily="18" charset="-78"/>
              </a:rPr>
              <a:t>Table Tags</a:t>
            </a:r>
            <a:endParaRPr lang="en-US" sz="4000" i="0" u="none" strike="noStrike" kern="1600" baseline="0" dirty="0" smtClean="0">
              <a:solidFill>
                <a:srgbClr val="000000"/>
              </a:solidFill>
              <a:latin typeface="Andalus" pitchFamily="18" charset="-78"/>
              <a:cs typeface="Andalus" pitchFamily="18" charset="-78"/>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87015830"/>
              </p:ext>
            </p:extLst>
          </p:nvPr>
        </p:nvGraphicFramePr>
        <p:xfrm>
          <a:off x="152400" y="609600"/>
          <a:ext cx="8763000" cy="5943597"/>
        </p:xfrm>
        <a:graphic>
          <a:graphicData uri="http://schemas.openxmlformats.org/drawingml/2006/table">
            <a:tbl>
              <a:tblPr>
                <a:tableStyleId>{5C22544A-7EE6-4342-B048-85BDC9FD1C3A}</a:tableStyleId>
              </a:tblPr>
              <a:tblGrid>
                <a:gridCol w="1885709">
                  <a:extLst>
                    <a:ext uri="{9D8B030D-6E8A-4147-A177-3AD203B41FA5}">
                      <a16:colId xmlns:a16="http://schemas.microsoft.com/office/drawing/2014/main" val="20000"/>
                    </a:ext>
                  </a:extLst>
                </a:gridCol>
                <a:gridCol w="6877291">
                  <a:extLst>
                    <a:ext uri="{9D8B030D-6E8A-4147-A177-3AD203B41FA5}">
                      <a16:colId xmlns:a16="http://schemas.microsoft.com/office/drawing/2014/main" val="20001"/>
                    </a:ext>
                  </a:extLst>
                </a:gridCol>
              </a:tblGrid>
              <a:tr h="522514">
                <a:tc>
                  <a:txBody>
                    <a:bodyPr/>
                    <a:lstStyle/>
                    <a:p>
                      <a:pPr marL="0" marR="0">
                        <a:spcBef>
                          <a:spcPts val="660"/>
                        </a:spcBef>
                        <a:spcAft>
                          <a:spcPts val="660"/>
                        </a:spcAft>
                      </a:pPr>
                      <a:r>
                        <a:rPr lang="en-US" sz="2000" b="1" dirty="0">
                          <a:effectLst/>
                          <a:latin typeface="Goudy Old Style" pitchFamily="18" charset="0"/>
                        </a:rPr>
                        <a:t>Tag</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b="1" dirty="0">
                          <a:effectLst/>
                          <a:latin typeface="Goudy Old Style" pitchFamily="18" charset="0"/>
                        </a:rPr>
                        <a:t>Description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2514">
                <a:tc>
                  <a:txBody>
                    <a:bodyPr/>
                    <a:lstStyle/>
                    <a:p>
                      <a:pPr marL="0" marR="0">
                        <a:spcBef>
                          <a:spcPts val="660"/>
                        </a:spcBef>
                        <a:spcAft>
                          <a:spcPts val="660"/>
                        </a:spcAft>
                      </a:pPr>
                      <a:r>
                        <a:rPr lang="en-US" sz="2000">
                          <a:effectLst/>
                          <a:latin typeface="Goudy Old Style" pitchFamily="18" charset="0"/>
                        </a:rPr>
                        <a:t>&lt;table&gt;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a table</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2514">
                <a:tc>
                  <a:txBody>
                    <a:bodyPr/>
                    <a:lstStyle/>
                    <a:p>
                      <a:pPr marL="0" marR="0">
                        <a:spcBef>
                          <a:spcPts val="660"/>
                        </a:spcBef>
                        <a:spcAft>
                          <a:spcPts val="660"/>
                        </a:spcAft>
                      </a:pPr>
                      <a:r>
                        <a:rPr lang="en-US" sz="2000">
                          <a:effectLst/>
                          <a:latin typeface="Goudy Old Style" pitchFamily="18" charset="0"/>
                        </a:rPr>
                        <a:t>&lt;th&gt;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dirty="0">
                          <a:effectLst/>
                          <a:latin typeface="Goudy Old Style" pitchFamily="18" charset="0"/>
                        </a:rPr>
                        <a:t>Defines a table header</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marL="0" marR="0">
                        <a:spcBef>
                          <a:spcPts val="660"/>
                        </a:spcBef>
                        <a:spcAft>
                          <a:spcPts val="660"/>
                        </a:spcAft>
                      </a:pPr>
                      <a:r>
                        <a:rPr lang="en-US" sz="2000">
                          <a:effectLst/>
                          <a:latin typeface="Goudy Old Style" pitchFamily="18" charset="0"/>
                        </a:rPr>
                        <a:t>&lt;tr&gt;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a table row</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2514">
                <a:tc>
                  <a:txBody>
                    <a:bodyPr/>
                    <a:lstStyle/>
                    <a:p>
                      <a:pPr marL="0" marR="0">
                        <a:spcBef>
                          <a:spcPts val="660"/>
                        </a:spcBef>
                        <a:spcAft>
                          <a:spcPts val="660"/>
                        </a:spcAft>
                      </a:pPr>
                      <a:r>
                        <a:rPr lang="en-US" sz="2000">
                          <a:effectLst/>
                          <a:latin typeface="Goudy Old Style" pitchFamily="18" charset="0"/>
                        </a:rPr>
                        <a:t>&lt;td&gt;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dirty="0">
                          <a:effectLst/>
                          <a:latin typeface="Goudy Old Style" pitchFamily="18" charset="0"/>
                        </a:rPr>
                        <a:t>Defines a table cell</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2514">
                <a:tc>
                  <a:txBody>
                    <a:bodyPr/>
                    <a:lstStyle/>
                    <a:p>
                      <a:pPr marL="0" marR="0">
                        <a:spcBef>
                          <a:spcPts val="660"/>
                        </a:spcBef>
                        <a:spcAft>
                          <a:spcPts val="660"/>
                        </a:spcAft>
                      </a:pPr>
                      <a:r>
                        <a:rPr lang="en-US" sz="2000">
                          <a:effectLst/>
                          <a:latin typeface="Goudy Old Style" pitchFamily="18" charset="0"/>
                        </a:rPr>
                        <a:t>&lt;caption&gt;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a table caption</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2514">
                <a:tc>
                  <a:txBody>
                    <a:bodyPr/>
                    <a:lstStyle/>
                    <a:p>
                      <a:pPr marL="0" marR="0">
                        <a:spcBef>
                          <a:spcPts val="660"/>
                        </a:spcBef>
                        <a:spcAft>
                          <a:spcPts val="660"/>
                        </a:spcAft>
                      </a:pPr>
                      <a:r>
                        <a:rPr lang="en-US" sz="2000" dirty="0">
                          <a:effectLst/>
                          <a:latin typeface="Goudy Old Style" pitchFamily="18" charset="0"/>
                        </a:rPr>
                        <a:t>&lt;</a:t>
                      </a:r>
                      <a:r>
                        <a:rPr lang="en-US" sz="2000" dirty="0" err="1">
                          <a:effectLst/>
                          <a:latin typeface="Goudy Old Style" pitchFamily="18" charset="0"/>
                        </a:rPr>
                        <a:t>colgroup</a:t>
                      </a:r>
                      <a:r>
                        <a:rPr lang="en-US" sz="2000" dirty="0">
                          <a:effectLst/>
                          <a:latin typeface="Goudy Old Style" pitchFamily="18" charset="0"/>
                        </a:rPr>
                        <a:t>&gt;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groups of table columns</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718457">
                <a:tc>
                  <a:txBody>
                    <a:bodyPr/>
                    <a:lstStyle/>
                    <a:p>
                      <a:pPr marL="0" marR="0">
                        <a:spcBef>
                          <a:spcPts val="660"/>
                        </a:spcBef>
                        <a:spcAft>
                          <a:spcPts val="660"/>
                        </a:spcAft>
                      </a:pPr>
                      <a:r>
                        <a:rPr lang="en-US" sz="2000">
                          <a:effectLst/>
                          <a:latin typeface="Goudy Old Style" pitchFamily="18" charset="0"/>
                        </a:rPr>
                        <a:t>&lt;col&gt;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the attribute values for one or more columns in a table</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22514">
                <a:tc>
                  <a:txBody>
                    <a:bodyPr/>
                    <a:lstStyle/>
                    <a:p>
                      <a:pPr marL="0" marR="0">
                        <a:spcBef>
                          <a:spcPts val="660"/>
                        </a:spcBef>
                        <a:spcAft>
                          <a:spcPts val="660"/>
                        </a:spcAft>
                      </a:pPr>
                      <a:r>
                        <a:rPr lang="en-US" sz="2000">
                          <a:effectLst/>
                          <a:latin typeface="Goudy Old Style" pitchFamily="18" charset="0"/>
                        </a:rPr>
                        <a:t>&lt;thead&gt;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a table head</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22514">
                <a:tc>
                  <a:txBody>
                    <a:bodyPr/>
                    <a:lstStyle/>
                    <a:p>
                      <a:pPr marL="0" marR="0">
                        <a:spcBef>
                          <a:spcPts val="660"/>
                        </a:spcBef>
                        <a:spcAft>
                          <a:spcPts val="660"/>
                        </a:spcAft>
                      </a:pPr>
                      <a:r>
                        <a:rPr lang="en-US" sz="2000">
                          <a:effectLst/>
                          <a:latin typeface="Goudy Old Style" pitchFamily="18" charset="0"/>
                        </a:rPr>
                        <a:t>&lt;tbody&gt;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a:effectLst/>
                          <a:latin typeface="Goudy Old Style" pitchFamily="18" charset="0"/>
                        </a:rPr>
                        <a:t>Defines a table body </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22514">
                <a:tc>
                  <a:txBody>
                    <a:bodyPr/>
                    <a:lstStyle/>
                    <a:p>
                      <a:pPr marL="0" marR="0">
                        <a:spcBef>
                          <a:spcPts val="660"/>
                        </a:spcBef>
                        <a:spcAft>
                          <a:spcPts val="660"/>
                        </a:spcAft>
                      </a:pPr>
                      <a:r>
                        <a:rPr lang="en-US" sz="2000">
                          <a:effectLst/>
                          <a:latin typeface="Goudy Old Style" pitchFamily="18" charset="0"/>
                        </a:rPr>
                        <a:t>&lt;tfoot&gt;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000" dirty="0">
                          <a:effectLst/>
                          <a:latin typeface="Goudy Old Style" pitchFamily="18" charset="0"/>
                        </a:rPr>
                        <a:t>Defines a table footer </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8496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p:nvPr>
        </p:nvSpPr>
        <p:spPr>
          <a:xfrm>
            <a:off x="76200" y="533400"/>
            <a:ext cx="8991600" cy="5486400"/>
          </a:xfrm>
        </p:spPr>
        <p:txBody>
          <a:bodyPr>
            <a:normAutofit/>
          </a:bodyPr>
          <a:lstStyle/>
          <a:p>
            <a:pPr marL="457200" indent="-457200" algn="l">
              <a:buSzPct val="70000"/>
              <a:buFont typeface="Wingdings" pitchFamily="2" charset="2"/>
              <a:buChar char="v"/>
            </a:pPr>
            <a:r>
              <a:rPr lang="en-US" sz="2800" dirty="0">
                <a:latin typeface="Goudy Old Style" pitchFamily="18" charset="0"/>
              </a:rPr>
              <a:t>HTML stands for Hyper Text Markup Language.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An </a:t>
            </a:r>
            <a:r>
              <a:rPr lang="en-US" sz="2800" dirty="0">
                <a:latin typeface="Goudy Old Style" pitchFamily="18" charset="0"/>
              </a:rPr>
              <a:t>HTML file is a text file containing markup tags.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The </a:t>
            </a:r>
            <a:r>
              <a:rPr lang="en-US" sz="2800" dirty="0">
                <a:latin typeface="Goudy Old Style" pitchFamily="18" charset="0"/>
              </a:rPr>
              <a:t>markup tags tell the Web browser how to display the </a:t>
            </a:r>
            <a:endParaRPr lang="en-US" sz="2800" dirty="0" smtClean="0">
              <a:latin typeface="Goudy Old Style" pitchFamily="18" charset="0"/>
            </a:endParaRPr>
          </a:p>
          <a:p>
            <a:pPr algn="l">
              <a:buSzPct val="70000"/>
            </a:pPr>
            <a:r>
              <a:rPr lang="en-US" sz="2800" dirty="0">
                <a:latin typeface="Goudy Old Style" pitchFamily="18" charset="0"/>
              </a:rPr>
              <a:t> </a:t>
            </a:r>
            <a:r>
              <a:rPr lang="en-US" sz="2800" dirty="0" smtClean="0">
                <a:latin typeface="Goudy Old Style" pitchFamily="18" charset="0"/>
              </a:rPr>
              <a:t>     page</a:t>
            </a:r>
            <a:r>
              <a:rPr lang="en-US" sz="2800" dirty="0">
                <a:latin typeface="Goudy Old Style" pitchFamily="18" charset="0"/>
              </a:rPr>
              <a:t>.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An </a:t>
            </a:r>
            <a:r>
              <a:rPr lang="en-US" sz="2800" dirty="0">
                <a:latin typeface="Goudy Old Style" pitchFamily="18" charset="0"/>
              </a:rPr>
              <a:t>HTML file must have an ‘</a:t>
            </a:r>
            <a:r>
              <a:rPr lang="en-US" sz="2800" dirty="0" err="1">
                <a:latin typeface="Goudy Old Style" pitchFamily="18" charset="0"/>
              </a:rPr>
              <a:t>htm</a:t>
            </a:r>
            <a:r>
              <a:rPr lang="en-US" sz="2800" dirty="0">
                <a:latin typeface="Goudy Old Style" pitchFamily="18" charset="0"/>
              </a:rPr>
              <a:t>’ or ‘html’ file extension. </a:t>
            </a:r>
          </a:p>
          <a:p>
            <a:pPr marL="457200" indent="-457200" algn="l">
              <a:buSzPct val="70000"/>
              <a:buFont typeface="Wingdings" pitchFamily="2" charset="2"/>
              <a:buChar char="v"/>
            </a:pPr>
            <a:r>
              <a:rPr lang="en-US" sz="2800" dirty="0">
                <a:latin typeface="Goudy Old Style" pitchFamily="18" charset="0"/>
              </a:rPr>
              <a:t>An HTML file can be created using a simple text editor.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The </a:t>
            </a:r>
            <a:r>
              <a:rPr lang="en-US" sz="2800" dirty="0">
                <a:latin typeface="Goudy Old Style" pitchFamily="18" charset="0"/>
              </a:rPr>
              <a:t>rule-making body of the Web is </a:t>
            </a:r>
            <a:endParaRPr lang="en-US" sz="2800" dirty="0" smtClean="0">
              <a:latin typeface="Goudy Old Style" pitchFamily="18" charset="0"/>
            </a:endParaRPr>
          </a:p>
          <a:p>
            <a:pPr algn="l">
              <a:buSzPct val="70000"/>
            </a:pPr>
            <a:r>
              <a:rPr lang="en-US" sz="2800" dirty="0">
                <a:latin typeface="Goudy Old Style" pitchFamily="18" charset="0"/>
              </a:rPr>
              <a:t> </a:t>
            </a:r>
            <a:r>
              <a:rPr lang="en-US" sz="2800" dirty="0" smtClean="0">
                <a:latin typeface="Goudy Old Style" pitchFamily="18" charset="0"/>
              </a:rPr>
              <a:t>    World </a:t>
            </a:r>
            <a:r>
              <a:rPr lang="en-US" sz="2800" dirty="0">
                <a:latin typeface="Goudy Old Style" pitchFamily="18" charset="0"/>
              </a:rPr>
              <a:t>Wide Web </a:t>
            </a:r>
            <a:r>
              <a:rPr lang="en-US" sz="2800" dirty="0" smtClean="0">
                <a:latin typeface="Goudy Old Style" pitchFamily="18" charset="0"/>
              </a:rPr>
              <a:t>Consortium.  </a:t>
            </a:r>
            <a:r>
              <a:rPr lang="en-US" sz="2800" dirty="0">
                <a:latin typeface="Goudy Old Style" pitchFamily="18" charset="0"/>
              </a:rPr>
              <a:t>(</a:t>
            </a:r>
            <a:r>
              <a:rPr lang="en-US" sz="2800" dirty="0" smtClean="0">
                <a:latin typeface="Goudy Old Style" pitchFamily="18" charset="0"/>
              </a:rPr>
              <a:t>W3C</a:t>
            </a:r>
            <a:r>
              <a:rPr lang="en-US" sz="2800" dirty="0">
                <a:latin typeface="Goudy Old Style" pitchFamily="18" charset="0"/>
              </a:rPr>
              <a:t>).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W3C </a:t>
            </a:r>
            <a:r>
              <a:rPr lang="en-US" sz="2800" dirty="0">
                <a:latin typeface="Goudy Old Style" pitchFamily="18" charset="0"/>
              </a:rPr>
              <a:t>puts together specifications for Web standards.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The </a:t>
            </a:r>
            <a:r>
              <a:rPr lang="en-US" sz="2800" dirty="0">
                <a:latin typeface="Goudy Old Style" pitchFamily="18" charset="0"/>
              </a:rPr>
              <a:t>most essential Web standards are HTML, </a:t>
            </a:r>
            <a:r>
              <a:rPr lang="en-US" sz="2800" dirty="0" smtClean="0">
                <a:latin typeface="Goudy Old Style" pitchFamily="18" charset="0"/>
              </a:rPr>
              <a:t>CSS</a:t>
            </a:r>
          </a:p>
          <a:p>
            <a:pPr algn="l">
              <a:buSzPct val="70000"/>
            </a:pPr>
            <a:r>
              <a:rPr lang="en-US" sz="2800" dirty="0">
                <a:latin typeface="Goudy Old Style" pitchFamily="18" charset="0"/>
              </a:rPr>
              <a:t> </a:t>
            </a:r>
            <a:r>
              <a:rPr lang="en-US" sz="2800" dirty="0" smtClean="0">
                <a:latin typeface="Goudy Old Style" pitchFamily="18" charset="0"/>
              </a:rPr>
              <a:t>     </a:t>
            </a:r>
            <a:r>
              <a:rPr lang="en-US" sz="2800" dirty="0">
                <a:latin typeface="Goudy Old Style" pitchFamily="18" charset="0"/>
              </a:rPr>
              <a:t>and XML. </a:t>
            </a:r>
            <a:endParaRPr lang="en-US" sz="2800" dirty="0" smtClean="0">
              <a:latin typeface="Goudy Old Style" pitchFamily="18" charset="0"/>
            </a:endParaRPr>
          </a:p>
          <a:p>
            <a:pPr marL="457200" indent="-457200" algn="l">
              <a:buSzPct val="70000"/>
              <a:buFont typeface="Wingdings" pitchFamily="2" charset="2"/>
              <a:buChar char="v"/>
            </a:pPr>
            <a:r>
              <a:rPr lang="en-US" sz="2800" dirty="0" smtClean="0">
                <a:latin typeface="Goudy Old Style" pitchFamily="18" charset="0"/>
              </a:rPr>
              <a:t>The </a:t>
            </a:r>
            <a:r>
              <a:rPr lang="en-US" sz="2800" dirty="0">
                <a:latin typeface="Goudy Old Style" pitchFamily="18" charset="0"/>
              </a:rPr>
              <a:t>latest HTML standard is </a:t>
            </a:r>
            <a:r>
              <a:rPr lang="en-US" sz="2800" dirty="0" smtClean="0">
                <a:latin typeface="Goudy Old Style" pitchFamily="18" charset="0"/>
              </a:rPr>
              <a:t>XHTML. </a:t>
            </a:r>
            <a:endParaRPr lang="en-US" sz="2800" dirty="0">
              <a:latin typeface="Goudy Old Style" pitchFamily="18" charset="0"/>
            </a:endParaRPr>
          </a:p>
        </p:txBody>
      </p:sp>
      <p:sp>
        <p:nvSpPr>
          <p:cNvPr id="3" name="Title 2"/>
          <p:cNvSpPr>
            <a:spLocks noGrp="1"/>
          </p:cNvSpPr>
          <p:nvPr>
            <p:ph type="title"/>
          </p:nvPr>
        </p:nvSpPr>
        <p:spPr>
          <a:xfrm>
            <a:off x="0" y="76200"/>
            <a:ext cx="9144000" cy="533400"/>
          </a:xfrm>
          <a:prstGeom prst="rect">
            <a:avLst/>
          </a:prstGeom>
        </p:spPr>
        <p:txBody>
          <a:bodyPr/>
          <a:lstStyle/>
          <a:p>
            <a:pPr algn="ctr"/>
            <a:r>
              <a:rPr lang="en-US" sz="4000" b="1" i="0" u="none" strike="noStrike" kern="1600" baseline="0" dirty="0" smtClean="0">
                <a:latin typeface="Andalus" pitchFamily="18" charset="-78"/>
                <a:cs typeface="Andalus" pitchFamily="18" charset="-78"/>
              </a:rPr>
              <a:t>What is HTML?</a:t>
            </a:r>
            <a:endParaRPr lang="en-US" sz="4000" dirty="0">
              <a:latin typeface="Andalus" pitchFamily="18" charset="-78"/>
              <a:cs typeface="Andalus" pitchFamily="18" charset="-78"/>
            </a:endParaRPr>
          </a:p>
        </p:txBody>
      </p:sp>
    </p:spTree>
    <p:extLst>
      <p:ext uri="{BB962C8B-B14F-4D97-AF65-F5344CB8AC3E}">
        <p14:creationId xmlns:p14="http://schemas.microsoft.com/office/powerpoint/2010/main" val="2489816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algn="ctr"/>
            <a:r>
              <a:rPr lang="en-US" sz="4000" kern="1600" dirty="0">
                <a:solidFill>
                  <a:srgbClr val="000000"/>
                </a:solidFill>
                <a:latin typeface="Andalus" pitchFamily="18" charset="-78"/>
                <a:cs typeface="Andalus" pitchFamily="18" charset="-78"/>
              </a:rPr>
              <a:t>HTML LISTS</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0" y="457200"/>
            <a:ext cx="9144000" cy="6324600"/>
          </a:xfrm>
          <a:prstGeom prst="rect">
            <a:avLst/>
          </a:prstGeom>
        </p:spPr>
        <p:txBody>
          <a:bodyPr>
            <a:noAutofit/>
          </a:bodyPr>
          <a:lstStyle/>
          <a:p>
            <a:pPr marL="457200" marR="0" lvl="0" indent="-457200" rtl="0">
              <a:buSzPct val="70000"/>
              <a:buFont typeface="Wingdings" pitchFamily="2" charset="2"/>
              <a:buChar char="v"/>
            </a:pPr>
            <a:r>
              <a:rPr lang="en-US" sz="2600" dirty="0" smtClean="0">
                <a:latin typeface="Goudy Old Style" pitchFamily="18" charset="0"/>
                <a:cs typeface="Andalus" pitchFamily="18" charset="-78"/>
              </a:rPr>
              <a:t>Definition Lists</a:t>
            </a:r>
          </a:p>
          <a:p>
            <a:pPr marR="0" lvl="1" rtl="0"/>
            <a:r>
              <a:rPr lang="en-US" sz="2200" dirty="0" smtClean="0">
                <a:latin typeface="Goudy Old Style" pitchFamily="18" charset="0"/>
                <a:cs typeface="Andalus" pitchFamily="18" charset="-78"/>
              </a:rPr>
              <a:t>A definition list is not a list of items. This is a list of terms and explanation of the terms.</a:t>
            </a:r>
          </a:p>
          <a:p>
            <a:pPr marR="0" lvl="1" rtl="0"/>
            <a:r>
              <a:rPr lang="en-US" sz="2200" dirty="0" smtClean="0">
                <a:latin typeface="Goudy Old Style" pitchFamily="18" charset="0"/>
                <a:cs typeface="Andalus" pitchFamily="18" charset="-78"/>
              </a:rPr>
              <a:t>A definition list starts with the &lt;dl&gt; tag. Each definition-list term starts with the &lt;</a:t>
            </a:r>
            <a:r>
              <a:rPr lang="en-US" sz="2200" dirty="0" err="1" smtClean="0">
                <a:latin typeface="Goudy Old Style" pitchFamily="18" charset="0"/>
                <a:cs typeface="Andalus" pitchFamily="18" charset="-78"/>
              </a:rPr>
              <a:t>dt</a:t>
            </a:r>
            <a:r>
              <a:rPr lang="en-US" sz="2200" dirty="0" smtClean="0">
                <a:latin typeface="Goudy Old Style" pitchFamily="18" charset="0"/>
                <a:cs typeface="Andalus" pitchFamily="18" charset="-78"/>
              </a:rPr>
              <a:t>&gt; tag. Each definition-list definition starts with the &lt;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 tag.</a:t>
            </a:r>
          </a:p>
          <a:p>
            <a:pPr marL="857250" lvl="2" indent="0">
              <a:buNone/>
            </a:pPr>
            <a:r>
              <a:rPr lang="en-US" sz="2200" dirty="0" smtClean="0">
                <a:latin typeface="Goudy Old Style" pitchFamily="18" charset="0"/>
                <a:cs typeface="Andalus" pitchFamily="18" charset="-78"/>
              </a:rPr>
              <a:t>&lt;dl&gt;</a:t>
            </a:r>
          </a:p>
          <a:p>
            <a:pPr marL="857250" lvl="2" indent="0">
              <a:buNone/>
            </a:pPr>
            <a:r>
              <a:rPr lang="en-US" sz="2200" dirty="0" smtClean="0">
                <a:latin typeface="Goudy Old Style" pitchFamily="18" charset="0"/>
                <a:cs typeface="Andalus" pitchFamily="18" charset="-78"/>
              </a:rPr>
              <a:t>&lt;</a:t>
            </a:r>
            <a:r>
              <a:rPr lang="en-US" sz="2200" dirty="0" err="1" smtClean="0">
                <a:latin typeface="Goudy Old Style" pitchFamily="18" charset="0"/>
                <a:cs typeface="Andalus" pitchFamily="18" charset="-78"/>
              </a:rPr>
              <a:t>dt</a:t>
            </a:r>
            <a:r>
              <a:rPr lang="en-US" sz="2200" dirty="0" smtClean="0">
                <a:latin typeface="Goudy Old Style" pitchFamily="18" charset="0"/>
                <a:cs typeface="Andalus" pitchFamily="18" charset="-78"/>
              </a:rPr>
              <a:t>&gt;Coffee&lt;/</a:t>
            </a:r>
            <a:r>
              <a:rPr lang="en-US" sz="2200" dirty="0" err="1" smtClean="0">
                <a:latin typeface="Goudy Old Style" pitchFamily="18" charset="0"/>
                <a:cs typeface="Andalus" pitchFamily="18" charset="-78"/>
              </a:rPr>
              <a:t>dt</a:t>
            </a:r>
            <a:r>
              <a:rPr lang="en-US" sz="2200" dirty="0" smtClean="0">
                <a:latin typeface="Goudy Old Style" pitchFamily="18" charset="0"/>
                <a:cs typeface="Andalus" pitchFamily="18" charset="-78"/>
              </a:rPr>
              <a:t>&gt;</a:t>
            </a:r>
          </a:p>
          <a:p>
            <a:pPr marL="857250" lvl="2" indent="0">
              <a:buNone/>
            </a:pPr>
            <a:r>
              <a:rPr lang="en-US" sz="2200" dirty="0" smtClean="0">
                <a:latin typeface="Goudy Old Style" pitchFamily="18" charset="0"/>
                <a:cs typeface="Andalus" pitchFamily="18" charset="-78"/>
              </a:rPr>
              <a:t>&lt;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&gt;Black hot drink&lt;/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a:t>
            </a:r>
          </a:p>
          <a:p>
            <a:pPr marL="857250" lvl="2" indent="0">
              <a:buNone/>
            </a:pPr>
            <a:r>
              <a:rPr lang="en-US" sz="2200" dirty="0" smtClean="0">
                <a:latin typeface="Goudy Old Style" pitchFamily="18" charset="0"/>
                <a:cs typeface="Andalus" pitchFamily="18" charset="-78"/>
              </a:rPr>
              <a:t>&lt;</a:t>
            </a:r>
            <a:r>
              <a:rPr lang="en-US" sz="2200" dirty="0" err="1" smtClean="0">
                <a:latin typeface="Goudy Old Style" pitchFamily="18" charset="0"/>
                <a:cs typeface="Andalus" pitchFamily="18" charset="-78"/>
              </a:rPr>
              <a:t>dt</a:t>
            </a:r>
            <a:r>
              <a:rPr lang="en-US" sz="2200" dirty="0" smtClean="0">
                <a:latin typeface="Goudy Old Style" pitchFamily="18" charset="0"/>
                <a:cs typeface="Andalus" pitchFamily="18" charset="-78"/>
              </a:rPr>
              <a:t>&gt;Milk&lt;/</a:t>
            </a:r>
            <a:r>
              <a:rPr lang="en-US" sz="2200" dirty="0" err="1" smtClean="0">
                <a:latin typeface="Goudy Old Style" pitchFamily="18" charset="0"/>
                <a:cs typeface="Andalus" pitchFamily="18" charset="-78"/>
              </a:rPr>
              <a:t>dt</a:t>
            </a:r>
            <a:r>
              <a:rPr lang="en-US" sz="2200" dirty="0" smtClean="0">
                <a:latin typeface="Goudy Old Style" pitchFamily="18" charset="0"/>
                <a:cs typeface="Andalus" pitchFamily="18" charset="-78"/>
              </a:rPr>
              <a:t>&gt;</a:t>
            </a:r>
          </a:p>
          <a:p>
            <a:pPr marL="857250" lvl="2" indent="0">
              <a:buNone/>
            </a:pPr>
            <a:r>
              <a:rPr lang="en-US" sz="2200" dirty="0" smtClean="0">
                <a:latin typeface="Goudy Old Style" pitchFamily="18" charset="0"/>
                <a:cs typeface="Andalus" pitchFamily="18" charset="-78"/>
              </a:rPr>
              <a:t>&lt;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&gt;White cold drink&lt;/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a:t>
            </a:r>
          </a:p>
          <a:p>
            <a:pPr marL="857250" lvl="2" indent="0">
              <a:buNone/>
            </a:pPr>
            <a:r>
              <a:rPr lang="en-US" sz="2200" dirty="0" smtClean="0">
                <a:latin typeface="Goudy Old Style" pitchFamily="18" charset="0"/>
                <a:cs typeface="Andalus" pitchFamily="18" charset="-78"/>
              </a:rPr>
              <a:t>&lt;/dl&gt;</a:t>
            </a:r>
          </a:p>
          <a:p>
            <a:pPr marR="0" lvl="1" rtl="0"/>
            <a:r>
              <a:rPr lang="en-US" sz="2200" dirty="0" smtClean="0">
                <a:latin typeface="Goudy Old Style" pitchFamily="18" charset="0"/>
                <a:cs typeface="Andalus" pitchFamily="18" charset="-78"/>
              </a:rPr>
              <a:t>Here is how it looks in a browser:</a:t>
            </a:r>
          </a:p>
          <a:p>
            <a:pPr marL="57150" indent="0">
              <a:buNone/>
            </a:pPr>
            <a:r>
              <a:rPr lang="en-US" sz="2200" dirty="0" smtClean="0">
                <a:latin typeface="Goudy Old Style" pitchFamily="18" charset="0"/>
                <a:cs typeface="Andalus" pitchFamily="18" charset="-78"/>
              </a:rPr>
              <a:t>Coffee </a:t>
            </a:r>
          </a:p>
          <a:p>
            <a:pPr marL="57150" indent="0">
              <a:buNone/>
            </a:pPr>
            <a:r>
              <a:rPr lang="en-US" sz="2200" dirty="0" smtClean="0">
                <a:latin typeface="Goudy Old Style" pitchFamily="18" charset="0"/>
                <a:cs typeface="Andalus" pitchFamily="18" charset="-78"/>
              </a:rPr>
              <a:t>Black hot drink </a:t>
            </a:r>
          </a:p>
          <a:p>
            <a:pPr marL="57150" indent="0">
              <a:buNone/>
            </a:pPr>
            <a:r>
              <a:rPr lang="en-US" sz="2200" dirty="0" smtClean="0">
                <a:latin typeface="Goudy Old Style" pitchFamily="18" charset="0"/>
                <a:cs typeface="Andalus" pitchFamily="18" charset="-78"/>
              </a:rPr>
              <a:t>Milk </a:t>
            </a:r>
          </a:p>
          <a:p>
            <a:pPr marL="57150" indent="0">
              <a:buNone/>
            </a:pPr>
            <a:r>
              <a:rPr lang="en-US" sz="2200" dirty="0" smtClean="0">
                <a:latin typeface="Goudy Old Style" pitchFamily="18" charset="0"/>
                <a:cs typeface="Andalus" pitchFamily="18" charset="-78"/>
              </a:rPr>
              <a:t>White cold drink </a:t>
            </a:r>
          </a:p>
          <a:p>
            <a:pPr marL="457200" lvl="1" indent="0">
              <a:buNone/>
            </a:pPr>
            <a:r>
              <a:rPr lang="en-US" sz="2200" dirty="0" smtClean="0">
                <a:latin typeface="Goudy Old Style" pitchFamily="18" charset="0"/>
                <a:cs typeface="Andalus" pitchFamily="18" charset="-78"/>
              </a:rPr>
              <a:t>Inside a definition-list definition (the &lt;</a:t>
            </a:r>
            <a:r>
              <a:rPr lang="en-US" sz="2200" dirty="0" err="1" smtClean="0">
                <a:latin typeface="Goudy Old Style" pitchFamily="18" charset="0"/>
                <a:cs typeface="Andalus" pitchFamily="18" charset="-78"/>
              </a:rPr>
              <a:t>dd</a:t>
            </a:r>
            <a:r>
              <a:rPr lang="en-US" sz="2200" dirty="0" smtClean="0">
                <a:latin typeface="Goudy Old Style" pitchFamily="18" charset="0"/>
                <a:cs typeface="Andalus" pitchFamily="18" charset="-78"/>
              </a:rPr>
              <a:t>&gt; tag) you can put paragraphs, line breaks, images, links, other lists, etc.</a:t>
            </a:r>
            <a:endParaRPr lang="en-US" sz="2200" dirty="0">
              <a:latin typeface="Goudy Old Style" pitchFamily="18" charset="0"/>
              <a:cs typeface="Andalus" pitchFamily="18" charset="-78"/>
            </a:endParaRPr>
          </a:p>
        </p:txBody>
      </p:sp>
    </p:spTree>
    <p:extLst>
      <p:ext uri="{BB962C8B-B14F-4D97-AF65-F5344CB8AC3E}">
        <p14:creationId xmlns:p14="http://schemas.microsoft.com/office/powerpoint/2010/main" val="3661787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80"/>
            <a:ext cx="9144000" cy="411120"/>
          </a:xfrm>
        </p:spPr>
        <p:txBody>
          <a:bodyPr/>
          <a:lstStyle/>
          <a:p>
            <a:pPr marR="0" algn="ctr" rtl="0"/>
            <a:r>
              <a:rPr lang="en-US" sz="4000" i="0" u="none" strike="noStrike" kern="1600" baseline="0" dirty="0" smtClean="0">
                <a:latin typeface="Andalus" pitchFamily="18" charset="-78"/>
                <a:cs typeface="Andalus" pitchFamily="18" charset="-78"/>
              </a:rPr>
              <a:t>List Tags</a:t>
            </a:r>
          </a:p>
        </p:txBody>
      </p:sp>
      <p:graphicFrame>
        <p:nvGraphicFramePr>
          <p:cNvPr id="4" name="Table 3"/>
          <p:cNvGraphicFramePr>
            <a:graphicFrameLocks noGrp="1"/>
          </p:cNvGraphicFramePr>
          <p:nvPr>
            <p:extLst>
              <p:ext uri="{D42A27DB-BD31-4B8C-83A1-F6EECF244321}">
                <p14:modId xmlns:p14="http://schemas.microsoft.com/office/powerpoint/2010/main" val="2739103567"/>
              </p:ext>
            </p:extLst>
          </p:nvPr>
        </p:nvGraphicFramePr>
        <p:xfrm>
          <a:off x="1600200" y="533402"/>
          <a:ext cx="6629400" cy="4800598"/>
        </p:xfrm>
        <a:graphic>
          <a:graphicData uri="http://schemas.openxmlformats.org/drawingml/2006/table">
            <a:tbl>
              <a:tblPr>
                <a:tableStyleId>{5C22544A-7EE6-4342-B048-85BDC9FD1C3A}</a:tableStyleId>
              </a:tblPr>
              <a:tblGrid>
                <a:gridCol w="1519238">
                  <a:extLst>
                    <a:ext uri="{9D8B030D-6E8A-4147-A177-3AD203B41FA5}">
                      <a16:colId xmlns:a16="http://schemas.microsoft.com/office/drawing/2014/main" val="20000"/>
                    </a:ext>
                  </a:extLst>
                </a:gridCol>
                <a:gridCol w="5110162">
                  <a:extLst>
                    <a:ext uri="{9D8B030D-6E8A-4147-A177-3AD203B41FA5}">
                      <a16:colId xmlns:a16="http://schemas.microsoft.com/office/drawing/2014/main" val="20001"/>
                    </a:ext>
                  </a:extLst>
                </a:gridCol>
              </a:tblGrid>
              <a:tr h="751114">
                <a:tc>
                  <a:txBody>
                    <a:bodyPr/>
                    <a:lstStyle/>
                    <a:p>
                      <a:pPr marL="0" marR="0">
                        <a:spcBef>
                          <a:spcPts val="660"/>
                        </a:spcBef>
                        <a:spcAft>
                          <a:spcPts val="660"/>
                        </a:spcAft>
                      </a:pPr>
                      <a:r>
                        <a:rPr lang="en-US" sz="2800" b="1" dirty="0">
                          <a:effectLst/>
                          <a:latin typeface="Goudy Old Style" pitchFamily="18" charset="0"/>
                        </a:rPr>
                        <a:t>Tag</a:t>
                      </a:r>
                      <a:endParaRPr lang="en-US" sz="28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b="1" dirty="0">
                          <a:effectLst/>
                          <a:latin typeface="Goudy Old Style" pitchFamily="18" charset="0"/>
                        </a:rPr>
                        <a:t>Description</a:t>
                      </a:r>
                      <a:endParaRPr lang="en-US" sz="28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4914">
                <a:tc>
                  <a:txBody>
                    <a:bodyPr/>
                    <a:lstStyle/>
                    <a:p>
                      <a:pPr marL="0" marR="0">
                        <a:spcBef>
                          <a:spcPts val="660"/>
                        </a:spcBef>
                        <a:spcAft>
                          <a:spcPts val="660"/>
                        </a:spcAft>
                      </a:pPr>
                      <a:r>
                        <a:rPr lang="en-US" sz="2800">
                          <a:effectLst/>
                          <a:latin typeface="Goudy Old Style" pitchFamily="18" charset="0"/>
                        </a:rPr>
                        <a:t>&lt;ol&gt;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dirty="0">
                          <a:effectLst/>
                          <a:latin typeface="Goudy Old Style" pitchFamily="18" charset="0"/>
                        </a:rPr>
                        <a:t>Defines an ordered list</a:t>
                      </a:r>
                      <a:endParaRPr lang="en-US" sz="28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4914">
                <a:tc>
                  <a:txBody>
                    <a:bodyPr/>
                    <a:lstStyle/>
                    <a:p>
                      <a:pPr marL="0" marR="0">
                        <a:spcBef>
                          <a:spcPts val="660"/>
                        </a:spcBef>
                        <a:spcAft>
                          <a:spcPts val="660"/>
                        </a:spcAft>
                      </a:pPr>
                      <a:r>
                        <a:rPr lang="en-US" sz="2800">
                          <a:effectLst/>
                          <a:latin typeface="Goudy Old Style" pitchFamily="18" charset="0"/>
                        </a:rPr>
                        <a:t>&lt;ul&gt;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a:effectLst/>
                          <a:latin typeface="Goudy Old Style" pitchFamily="18" charset="0"/>
                        </a:rPr>
                        <a:t>Defines an unordered list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4914">
                <a:tc>
                  <a:txBody>
                    <a:bodyPr/>
                    <a:lstStyle/>
                    <a:p>
                      <a:pPr marL="0" marR="0">
                        <a:spcBef>
                          <a:spcPts val="660"/>
                        </a:spcBef>
                        <a:spcAft>
                          <a:spcPts val="660"/>
                        </a:spcAft>
                      </a:pPr>
                      <a:r>
                        <a:rPr lang="en-US" sz="2800">
                          <a:effectLst/>
                          <a:latin typeface="Goudy Old Style" pitchFamily="18" charset="0"/>
                        </a:rPr>
                        <a:t>&lt;li&gt;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a:effectLst/>
                          <a:latin typeface="Goudy Old Style" pitchFamily="18" charset="0"/>
                        </a:rPr>
                        <a:t>Defines a list item</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4914">
                <a:tc>
                  <a:txBody>
                    <a:bodyPr/>
                    <a:lstStyle/>
                    <a:p>
                      <a:pPr marL="0" marR="0">
                        <a:spcBef>
                          <a:spcPts val="660"/>
                        </a:spcBef>
                        <a:spcAft>
                          <a:spcPts val="660"/>
                        </a:spcAft>
                      </a:pPr>
                      <a:r>
                        <a:rPr lang="en-US" sz="2800">
                          <a:effectLst/>
                          <a:latin typeface="Goudy Old Style" pitchFamily="18" charset="0"/>
                        </a:rPr>
                        <a:t>&lt;dl&gt;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dirty="0">
                          <a:effectLst/>
                          <a:latin typeface="Goudy Old Style" pitchFamily="18" charset="0"/>
                        </a:rPr>
                        <a:t>Defines a definition list</a:t>
                      </a:r>
                      <a:endParaRPr lang="en-US" sz="28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4914">
                <a:tc>
                  <a:txBody>
                    <a:bodyPr/>
                    <a:lstStyle/>
                    <a:p>
                      <a:pPr marL="0" marR="0">
                        <a:spcBef>
                          <a:spcPts val="660"/>
                        </a:spcBef>
                        <a:spcAft>
                          <a:spcPts val="660"/>
                        </a:spcAft>
                      </a:pPr>
                      <a:r>
                        <a:rPr lang="en-US" sz="2800">
                          <a:effectLst/>
                          <a:latin typeface="Goudy Old Style" pitchFamily="18" charset="0"/>
                        </a:rPr>
                        <a:t>&lt;dt&gt;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a:effectLst/>
                          <a:latin typeface="Goudy Old Style" pitchFamily="18" charset="0"/>
                        </a:rPr>
                        <a:t>Defines a definition term</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74914">
                <a:tc>
                  <a:txBody>
                    <a:bodyPr/>
                    <a:lstStyle/>
                    <a:p>
                      <a:pPr marL="0" marR="0">
                        <a:spcBef>
                          <a:spcPts val="660"/>
                        </a:spcBef>
                        <a:spcAft>
                          <a:spcPts val="660"/>
                        </a:spcAft>
                      </a:pPr>
                      <a:r>
                        <a:rPr lang="en-US" sz="2800">
                          <a:effectLst/>
                          <a:latin typeface="Goudy Old Style" pitchFamily="18" charset="0"/>
                        </a:rPr>
                        <a:t>&lt;dd&gt;</a:t>
                      </a:r>
                      <a:endParaRPr lang="en-US" sz="28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660"/>
                        </a:spcBef>
                        <a:spcAft>
                          <a:spcPts val="660"/>
                        </a:spcAft>
                      </a:pPr>
                      <a:r>
                        <a:rPr lang="en-US" sz="2800" dirty="0">
                          <a:effectLst/>
                          <a:latin typeface="Goudy Old Style" pitchFamily="18" charset="0"/>
                        </a:rPr>
                        <a:t>Defines a definition description</a:t>
                      </a:r>
                      <a:endParaRPr lang="en-US" sz="28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0085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pPr algn="ctr"/>
            <a:r>
              <a:rPr lang="en-US" sz="4000" i="0" u="none" strike="noStrike" kern="1600" baseline="0" dirty="0" smtClean="0">
                <a:solidFill>
                  <a:srgbClr val="000000"/>
                </a:solidFill>
                <a:latin typeface="Andalus" pitchFamily="18" charset="-78"/>
                <a:cs typeface="Andalus" pitchFamily="18" charset="-78"/>
              </a:rPr>
              <a:t>contd..</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0" y="457200"/>
            <a:ext cx="9144000" cy="6324600"/>
          </a:xfrm>
          <a:prstGeom prst="rect">
            <a:avLst/>
          </a:prstGeom>
        </p:spPr>
        <p:txBody>
          <a:bodyPr>
            <a:noAutofit/>
          </a:bodyPr>
          <a:lstStyle/>
          <a:p>
            <a:pPr marL="457200" marR="0" lvl="0" indent="-457200" rtl="0">
              <a:buSzPct val="70000"/>
              <a:buFont typeface="Wingdings" pitchFamily="2" charset="2"/>
              <a:buChar char="v"/>
            </a:pPr>
            <a:r>
              <a:rPr lang="en-US" sz="2600" b="1" dirty="0">
                <a:latin typeface="Goudy Old Style" pitchFamily="18" charset="0"/>
              </a:rPr>
              <a:t>Unordered Lists</a:t>
            </a:r>
          </a:p>
          <a:p>
            <a:pPr marL="457200" marR="0" lvl="1" indent="-457200" rtl="0">
              <a:buFont typeface="Wingdings" pitchFamily="2" charset="2"/>
              <a:buChar char="ü"/>
            </a:pPr>
            <a:r>
              <a:rPr lang="en-US" sz="2600" dirty="0">
                <a:latin typeface="Goudy Old Style" pitchFamily="18" charset="0"/>
              </a:rPr>
              <a:t>An unordered list is a list of items. The list items are marked with bullets (typically small black circles).</a:t>
            </a:r>
          </a:p>
          <a:p>
            <a:pPr marL="457200" marR="0" lvl="1" indent="-457200" rtl="0">
              <a:buFont typeface="Wingdings" pitchFamily="2" charset="2"/>
              <a:buChar char="ü"/>
            </a:pPr>
            <a:r>
              <a:rPr lang="en-US" sz="2600" dirty="0">
                <a:latin typeface="Goudy Old Style" pitchFamily="18" charset="0"/>
              </a:rPr>
              <a:t>An unordered list starts with the &lt;</a:t>
            </a:r>
            <a:r>
              <a:rPr lang="en-US" sz="2600" dirty="0" err="1">
                <a:latin typeface="Goudy Old Style" pitchFamily="18" charset="0"/>
              </a:rPr>
              <a:t>ul</a:t>
            </a:r>
            <a:r>
              <a:rPr lang="en-US" sz="2600" dirty="0">
                <a:latin typeface="Goudy Old Style" pitchFamily="18" charset="0"/>
              </a:rPr>
              <a:t>&gt; tag. Each list item starts with the &lt;li&gt; tag.</a:t>
            </a:r>
          </a:p>
          <a:p>
            <a:pPr marL="857250" lvl="2"/>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ul</a:t>
            </a:r>
            <a:r>
              <a:rPr lang="en-US" sz="2600" dirty="0">
                <a:latin typeface="Goudy Old Style" pitchFamily="18" charset="0"/>
                <a:cs typeface="Courier New" pitchFamily="49" charset="0"/>
              </a:rPr>
              <a:t>&gt;</a:t>
            </a:r>
          </a:p>
          <a:p>
            <a:pPr marL="857250" lvl="2"/>
            <a:r>
              <a:rPr lang="en-US" sz="2600" dirty="0">
                <a:latin typeface="Goudy Old Style" pitchFamily="18" charset="0"/>
                <a:cs typeface="Courier New" pitchFamily="49" charset="0"/>
              </a:rPr>
              <a:t>&lt;li&gt;Coffee&lt;/li&gt;</a:t>
            </a:r>
          </a:p>
          <a:p>
            <a:pPr marL="857250" lvl="2"/>
            <a:r>
              <a:rPr lang="en-US" sz="2600" dirty="0">
                <a:latin typeface="Goudy Old Style" pitchFamily="18" charset="0"/>
                <a:cs typeface="Courier New" pitchFamily="49" charset="0"/>
              </a:rPr>
              <a:t>&lt;li&gt;Milk&lt;/li&gt;</a:t>
            </a:r>
          </a:p>
          <a:p>
            <a:pPr marL="857250" lvl="2"/>
            <a:r>
              <a:rPr lang="en-US" sz="2600" dirty="0">
                <a:latin typeface="Goudy Old Style" pitchFamily="18" charset="0"/>
                <a:cs typeface="Courier New" pitchFamily="49" charset="0"/>
              </a:rPr>
              <a:t>&lt;/</a:t>
            </a:r>
            <a:r>
              <a:rPr lang="en-US" sz="2600" dirty="0" err="1">
                <a:latin typeface="Goudy Old Style" pitchFamily="18" charset="0"/>
                <a:cs typeface="Courier New" pitchFamily="49" charset="0"/>
              </a:rPr>
              <a:t>ul</a:t>
            </a:r>
            <a:r>
              <a:rPr lang="en-US" sz="2600" dirty="0">
                <a:latin typeface="Goudy Old Style" pitchFamily="18" charset="0"/>
                <a:cs typeface="Courier New" pitchFamily="49" charset="0"/>
              </a:rPr>
              <a:t>&gt;</a:t>
            </a:r>
          </a:p>
          <a:p>
            <a:pPr marL="457200" marR="0" lvl="1" indent="-457200" rtl="0">
              <a:buFont typeface="Wingdings" pitchFamily="2" charset="2"/>
              <a:buChar char="ü"/>
            </a:pPr>
            <a:r>
              <a:rPr lang="en-US" sz="2600" dirty="0">
                <a:latin typeface="Goudy Old Style" pitchFamily="18" charset="0"/>
              </a:rPr>
              <a:t>Here is how it looks in a browser:</a:t>
            </a:r>
          </a:p>
          <a:p>
            <a:pPr marL="1423988" lvl="4" indent="-336550">
              <a:buFont typeface="Arial" pitchFamily="34" charset="0"/>
              <a:buChar char="•"/>
            </a:pPr>
            <a:r>
              <a:rPr lang="en-US" sz="2600" dirty="0" smtClean="0">
                <a:latin typeface="Goudy Old Style" pitchFamily="18" charset="0"/>
              </a:rPr>
              <a:t>Coffee</a:t>
            </a:r>
          </a:p>
          <a:p>
            <a:pPr marL="1423988" lvl="4" indent="-336550">
              <a:buFont typeface="Arial" pitchFamily="34" charset="0"/>
              <a:buChar char="•"/>
            </a:pPr>
            <a:r>
              <a:rPr lang="en-US" sz="2600" dirty="0" smtClean="0">
                <a:latin typeface="Goudy Old Style" pitchFamily="18" charset="0"/>
              </a:rPr>
              <a:t>Milk</a:t>
            </a:r>
          </a:p>
          <a:p>
            <a:pPr marL="457200" marR="0" lvl="1" indent="-457200" rtl="0">
              <a:buFont typeface="Wingdings" pitchFamily="2" charset="2"/>
              <a:buChar char="ü"/>
            </a:pPr>
            <a:r>
              <a:rPr lang="en-US" sz="2600" dirty="0" smtClean="0">
                <a:latin typeface="Goudy Old Style" pitchFamily="18" charset="0"/>
              </a:rPr>
              <a:t>Inside </a:t>
            </a:r>
            <a:r>
              <a:rPr lang="en-US" sz="2600" dirty="0">
                <a:latin typeface="Goudy Old Style" pitchFamily="18" charset="0"/>
              </a:rPr>
              <a:t>a list item you can put paragraphs, line breaks, images, links, other lists, etc</a:t>
            </a:r>
            <a:r>
              <a:rPr lang="en-US" sz="2600" dirty="0" smtClean="0">
                <a:latin typeface="Goudy Old Style" pitchFamily="18" charset="0"/>
              </a:rPr>
              <a:t>.</a:t>
            </a:r>
            <a:endParaRPr lang="en-US" sz="2600" dirty="0">
              <a:latin typeface="Goudy Old Style" pitchFamily="18" charset="0"/>
            </a:endParaRPr>
          </a:p>
        </p:txBody>
      </p:sp>
    </p:spTree>
    <p:extLst>
      <p:ext uri="{BB962C8B-B14F-4D97-AF65-F5344CB8AC3E}">
        <p14:creationId xmlns:p14="http://schemas.microsoft.com/office/powerpoint/2010/main" val="987696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pPr algn="ctr"/>
            <a:r>
              <a:rPr lang="en-US" sz="4000" kern="1600" dirty="0" smtClean="0">
                <a:solidFill>
                  <a:srgbClr val="000000"/>
                </a:solidFill>
                <a:latin typeface="Andalus" pitchFamily="18" charset="-78"/>
                <a:cs typeface="Andalus" pitchFamily="18" charset="-78"/>
              </a:rPr>
              <a:t>contd..</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0" y="381000"/>
            <a:ext cx="9144000" cy="6477000"/>
          </a:xfrm>
          <a:prstGeom prst="rect">
            <a:avLst/>
          </a:prstGeom>
        </p:spPr>
        <p:txBody>
          <a:bodyPr>
            <a:noAutofit/>
          </a:bodyPr>
          <a:lstStyle/>
          <a:p>
            <a:pPr marL="342900" marR="0" lvl="0" indent="-342900" rtl="0">
              <a:buSzPct val="70000"/>
              <a:buFont typeface="Wingdings" pitchFamily="2" charset="2"/>
              <a:buChar char="v"/>
            </a:pPr>
            <a:r>
              <a:rPr lang="en-US" sz="2600" b="1" dirty="0" smtClean="0">
                <a:latin typeface="Goudy Old Style" pitchFamily="18" charset="0"/>
              </a:rPr>
              <a:t>Ordered Lists</a:t>
            </a:r>
          </a:p>
          <a:p>
            <a:pPr marL="342900" marR="0" lvl="1" indent="-342900" rtl="0">
              <a:buSzPct val="70000"/>
              <a:buFont typeface="Wingdings" pitchFamily="2" charset="2"/>
              <a:buChar char="ü"/>
            </a:pPr>
            <a:r>
              <a:rPr lang="en-US" sz="2600" dirty="0" smtClean="0">
                <a:latin typeface="Goudy Old Style" pitchFamily="18" charset="0"/>
              </a:rPr>
              <a:t>An ordered list is also a list of items. The list items are marked with numbers.</a:t>
            </a:r>
          </a:p>
          <a:p>
            <a:pPr marL="342900" marR="0" lvl="1" indent="-342900" rtl="0">
              <a:buSzPct val="70000"/>
              <a:buFont typeface="Wingdings" pitchFamily="2" charset="2"/>
              <a:buChar char="ü"/>
            </a:pPr>
            <a:r>
              <a:rPr lang="en-US" sz="2600" dirty="0" smtClean="0">
                <a:latin typeface="Goudy Old Style" pitchFamily="18" charset="0"/>
              </a:rPr>
              <a:t>An ordered list starts with the &lt;</a:t>
            </a:r>
            <a:r>
              <a:rPr lang="en-US" sz="2600" dirty="0" err="1" smtClean="0">
                <a:latin typeface="Goudy Old Style" pitchFamily="18" charset="0"/>
              </a:rPr>
              <a:t>ol</a:t>
            </a:r>
            <a:r>
              <a:rPr lang="en-US" sz="2600" dirty="0" smtClean="0">
                <a:latin typeface="Goudy Old Style" pitchFamily="18" charset="0"/>
              </a:rPr>
              <a:t>&gt; tag. Each list item starts with the &lt;li&gt; tag.</a:t>
            </a:r>
          </a:p>
          <a:p>
            <a:pPr marL="857250" lvl="2">
              <a:buSzPct val="70000"/>
            </a:pPr>
            <a:r>
              <a:rPr lang="en-US" sz="2600" dirty="0" smtClean="0">
                <a:latin typeface="Goudy Old Style" pitchFamily="18" charset="0"/>
                <a:cs typeface="Courier New" pitchFamily="49" charset="0"/>
              </a:rPr>
              <a:t>&lt;</a:t>
            </a:r>
            <a:r>
              <a:rPr lang="en-US" sz="2600" dirty="0" err="1" smtClean="0">
                <a:latin typeface="Goudy Old Style" pitchFamily="18" charset="0"/>
                <a:cs typeface="Courier New" pitchFamily="49" charset="0"/>
              </a:rPr>
              <a:t>ol</a:t>
            </a:r>
            <a:r>
              <a:rPr lang="en-US" sz="2600" dirty="0" smtClean="0">
                <a:latin typeface="Goudy Old Style" pitchFamily="18" charset="0"/>
                <a:cs typeface="Courier New" pitchFamily="49" charset="0"/>
              </a:rPr>
              <a:t>&gt;</a:t>
            </a:r>
          </a:p>
          <a:p>
            <a:pPr marL="857250" lvl="2">
              <a:buSzPct val="70000"/>
            </a:pPr>
            <a:r>
              <a:rPr lang="en-US" sz="2600" dirty="0" smtClean="0">
                <a:latin typeface="Goudy Old Style" pitchFamily="18" charset="0"/>
                <a:cs typeface="Courier New" pitchFamily="49" charset="0"/>
              </a:rPr>
              <a:t>&lt;li&gt;Coffee&lt;/li&gt;</a:t>
            </a:r>
          </a:p>
          <a:p>
            <a:pPr marL="857250" lvl="2">
              <a:buSzPct val="70000"/>
            </a:pPr>
            <a:r>
              <a:rPr lang="en-US" sz="2600" dirty="0" smtClean="0">
                <a:latin typeface="Goudy Old Style" pitchFamily="18" charset="0"/>
                <a:cs typeface="Courier New" pitchFamily="49" charset="0"/>
              </a:rPr>
              <a:t>&lt;li&gt;Milk&lt;/li&gt;</a:t>
            </a:r>
          </a:p>
          <a:p>
            <a:pPr marL="857250" lvl="2">
              <a:buSzPct val="70000"/>
            </a:pPr>
            <a:r>
              <a:rPr lang="en-US" sz="2600" dirty="0" smtClean="0">
                <a:latin typeface="Goudy Old Style" pitchFamily="18" charset="0"/>
                <a:cs typeface="Courier New" pitchFamily="49" charset="0"/>
              </a:rPr>
              <a:t>&lt;/</a:t>
            </a:r>
            <a:r>
              <a:rPr lang="en-US" sz="2600" dirty="0" err="1" smtClean="0">
                <a:latin typeface="Goudy Old Style" pitchFamily="18" charset="0"/>
                <a:cs typeface="Courier New" pitchFamily="49" charset="0"/>
              </a:rPr>
              <a:t>ol</a:t>
            </a:r>
            <a:r>
              <a:rPr lang="en-US" sz="2600" dirty="0" smtClean="0">
                <a:latin typeface="Goudy Old Style" pitchFamily="18" charset="0"/>
                <a:cs typeface="Courier New" pitchFamily="49" charset="0"/>
              </a:rPr>
              <a:t>&gt;</a:t>
            </a:r>
          </a:p>
          <a:p>
            <a:pPr marL="342900" marR="0" lvl="1" indent="-342900" rtl="0">
              <a:buSzPct val="70000"/>
              <a:buFont typeface="Wingdings" pitchFamily="2" charset="2"/>
              <a:buChar char="ü"/>
            </a:pPr>
            <a:r>
              <a:rPr lang="en-US" sz="2600" dirty="0" smtClean="0">
                <a:latin typeface="Goudy Old Style" pitchFamily="18" charset="0"/>
              </a:rPr>
              <a:t>Here is how it looks in a browser:</a:t>
            </a:r>
          </a:p>
          <a:p>
            <a:pPr marL="1314450" lvl="2" indent="-227013">
              <a:buSzPct val="70000"/>
              <a:buFont typeface="+mj-lt"/>
              <a:buAutoNum type="arabicPeriod"/>
            </a:pPr>
            <a:r>
              <a:rPr lang="en-US" sz="2600" dirty="0" smtClean="0">
                <a:latin typeface="Goudy Old Style" pitchFamily="18" charset="0"/>
              </a:rPr>
              <a:t>Coffee </a:t>
            </a:r>
          </a:p>
          <a:p>
            <a:pPr marL="1314450" lvl="2" indent="-227013">
              <a:buSzPct val="70000"/>
              <a:buFont typeface="+mj-lt"/>
              <a:buAutoNum type="arabicPeriod"/>
            </a:pPr>
            <a:r>
              <a:rPr lang="en-US" sz="2600" dirty="0" smtClean="0">
                <a:latin typeface="Goudy Old Style" pitchFamily="18" charset="0"/>
              </a:rPr>
              <a:t>Milk </a:t>
            </a:r>
          </a:p>
          <a:p>
            <a:pPr marL="342900" marR="0" lvl="1" indent="-342900" rtl="0">
              <a:buSzPct val="70000"/>
              <a:buFont typeface="Wingdings" pitchFamily="2" charset="2"/>
              <a:buChar char="ü"/>
            </a:pPr>
            <a:r>
              <a:rPr lang="en-US" sz="2600" dirty="0" smtClean="0">
                <a:latin typeface="Goudy Old Style" pitchFamily="18" charset="0"/>
              </a:rPr>
              <a:t>Inside a list item you can put paragraphs, line breaks, images, links, other lists, etc.</a:t>
            </a:r>
          </a:p>
        </p:txBody>
      </p:sp>
    </p:spTree>
    <p:extLst>
      <p:ext uri="{BB962C8B-B14F-4D97-AF65-F5344CB8AC3E}">
        <p14:creationId xmlns:p14="http://schemas.microsoft.com/office/powerpoint/2010/main" val="2699492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contd..</a:t>
            </a:r>
          </a:p>
        </p:txBody>
      </p:sp>
      <p:sp>
        <p:nvSpPr>
          <p:cNvPr id="3" name="Text Placeholder 2"/>
          <p:cNvSpPr>
            <a:spLocks noGrp="1"/>
          </p:cNvSpPr>
          <p:nvPr>
            <p:ph type="body" idx="4294967295"/>
          </p:nvPr>
        </p:nvSpPr>
        <p:spPr>
          <a:xfrm>
            <a:off x="76200" y="533400"/>
            <a:ext cx="8991600" cy="6248400"/>
          </a:xfrm>
          <a:prstGeom prst="rect">
            <a:avLst/>
          </a:prstGeom>
        </p:spPr>
        <p:txBody>
          <a:bodyPr>
            <a:normAutofit/>
          </a:bodyPr>
          <a:lstStyle/>
          <a:p>
            <a:pPr marR="0" lvl="0" rtl="0"/>
            <a:r>
              <a:rPr lang="en-US" sz="2600" dirty="0" smtClean="0">
                <a:latin typeface="Goudy Old Style" pitchFamily="18" charset="0"/>
              </a:rPr>
              <a:t>There are two known styles/attributes that you'll see for Meta tags. These are:</a:t>
            </a:r>
          </a:p>
          <a:p>
            <a:pPr marL="400050" lvl="1" indent="0" algn="l">
              <a:buNone/>
            </a:pPr>
            <a:r>
              <a:rPr lang="en-US" sz="2600" dirty="0" smtClean="0">
                <a:latin typeface="Goudy Old Style" pitchFamily="18" charset="0"/>
                <a:cs typeface="Courier New" pitchFamily="49" charset="0"/>
              </a:rPr>
              <a:t>&lt;META HTTP</a:t>
            </a:r>
            <a:r>
              <a:rPr lang="en-US" sz="2600" dirty="0" smtClean="0">
                <a:latin typeface="+mj-lt"/>
                <a:cs typeface="Courier New" pitchFamily="49" charset="0"/>
              </a:rPr>
              <a:t>-</a:t>
            </a:r>
            <a:r>
              <a:rPr lang="en-US" sz="2600" dirty="0" smtClean="0">
                <a:latin typeface="Goudy Old Style" pitchFamily="18" charset="0"/>
                <a:cs typeface="Courier New" pitchFamily="49" charset="0"/>
              </a:rPr>
              <a:t>EQUIV="name" CONTENT ="content“ &gt; </a:t>
            </a:r>
          </a:p>
          <a:p>
            <a:pPr marL="400050" lvl="1" indent="0" algn="l">
              <a:buNone/>
            </a:pPr>
            <a:r>
              <a:rPr lang="en-US" sz="2600" dirty="0" smtClean="0">
                <a:latin typeface="Goudy Old Style" pitchFamily="18" charset="0"/>
                <a:cs typeface="Courier New" pitchFamily="49" charset="0"/>
              </a:rPr>
              <a:t>&lt;</a:t>
            </a:r>
            <a:r>
              <a:rPr lang="en-US" sz="2600" dirty="0">
                <a:latin typeface="Goudy Old Style" pitchFamily="18" charset="0"/>
                <a:cs typeface="Courier New" pitchFamily="49" charset="0"/>
              </a:rPr>
              <a:t>META NAME="name" </a:t>
            </a:r>
            <a:r>
              <a:rPr lang="en-US" sz="2600" dirty="0" smtClean="0">
                <a:latin typeface="Goudy Old Style" pitchFamily="18" charset="0"/>
                <a:cs typeface="Courier New" pitchFamily="49" charset="0"/>
              </a:rPr>
              <a:t> CONTENT = "content“ &gt; </a:t>
            </a:r>
            <a:endParaRPr lang="en-US" sz="2600" dirty="0">
              <a:latin typeface="Goudy Old Style" pitchFamily="18" charset="0"/>
              <a:cs typeface="Courier New" pitchFamily="49" charset="0"/>
            </a:endParaRPr>
          </a:p>
        </p:txBody>
      </p:sp>
    </p:spTree>
    <p:extLst>
      <p:ext uri="{BB962C8B-B14F-4D97-AF65-F5344CB8AC3E}">
        <p14:creationId xmlns:p14="http://schemas.microsoft.com/office/powerpoint/2010/main" val="2169843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pPr marR="0" algn="ctr" rtl="0"/>
            <a:r>
              <a:rPr lang="en-US" sz="4000" i="0" u="none" strike="noStrike" kern="1600" baseline="0" dirty="0" smtClean="0">
                <a:latin typeface="Andalus" pitchFamily="18" charset="-78"/>
                <a:cs typeface="Andalus" pitchFamily="18" charset="-78"/>
              </a:rPr>
              <a:t>Recommended Tags</a:t>
            </a:r>
          </a:p>
        </p:txBody>
      </p:sp>
      <p:sp>
        <p:nvSpPr>
          <p:cNvPr id="3" name="Text Placeholder 2"/>
          <p:cNvSpPr>
            <a:spLocks noGrp="1"/>
          </p:cNvSpPr>
          <p:nvPr>
            <p:ph type="body" idx="4294967295"/>
          </p:nvPr>
        </p:nvSpPr>
        <p:spPr>
          <a:xfrm>
            <a:off x="457200" y="609600"/>
            <a:ext cx="8229600" cy="4525963"/>
          </a:xfrm>
          <a:prstGeom prst="rect">
            <a:avLst/>
          </a:prstGeom>
        </p:spPr>
        <p:txBody>
          <a:bodyPr/>
          <a:lstStyle/>
          <a:p>
            <a:pPr marR="0" lvl="0" rtl="0"/>
            <a:r>
              <a:rPr lang="en-US" sz="2600" i="0" u="none" strike="noStrike" baseline="0" dirty="0" smtClean="0">
                <a:solidFill>
                  <a:srgbClr val="000000"/>
                </a:solidFill>
                <a:latin typeface="Goudy Old Style" pitchFamily="18" charset="0"/>
              </a:rPr>
              <a:t>Meta Content Language (non-US English ONLY) </a:t>
            </a:r>
          </a:p>
          <a:p>
            <a:pPr marR="0" lvl="0" rtl="0"/>
            <a:r>
              <a:rPr lang="en-US" sz="2600" i="0" u="none" strike="noStrike" baseline="0" dirty="0" smtClean="0">
                <a:solidFill>
                  <a:srgbClr val="000000"/>
                </a:solidFill>
                <a:latin typeface="Goudy Old Style" pitchFamily="18" charset="0"/>
              </a:rPr>
              <a:t>Meta Content Type</a:t>
            </a:r>
          </a:p>
          <a:p>
            <a:pPr marR="0" lvl="0" rtl="0"/>
            <a:r>
              <a:rPr lang="en-US" sz="2600" i="0" u="none" strike="noStrike" baseline="0" dirty="0" smtClean="0">
                <a:solidFill>
                  <a:srgbClr val="000000"/>
                </a:solidFill>
                <a:latin typeface="Goudy Old Style" pitchFamily="18" charset="0"/>
              </a:rPr>
              <a:t>Meta Description</a:t>
            </a:r>
          </a:p>
          <a:p>
            <a:pPr marR="0" lvl="0" rtl="0"/>
            <a:r>
              <a:rPr lang="en-US" sz="2600" i="0" u="none" strike="noStrike" baseline="0" dirty="0" smtClean="0">
                <a:solidFill>
                  <a:prstClr val="black"/>
                </a:solidFill>
                <a:latin typeface="Goudy Old Style" pitchFamily="18" charset="0"/>
              </a:rPr>
              <a:t>Meta Language</a:t>
            </a:r>
            <a:r>
              <a:rPr lang="en-US" sz="2600" i="0" u="none" strike="noStrike" baseline="0" dirty="0" smtClean="0">
                <a:solidFill>
                  <a:srgbClr val="000000"/>
                </a:solidFill>
                <a:latin typeface="Goudy Old Style" pitchFamily="18" charset="0"/>
              </a:rPr>
              <a:t> (non-US English ONLY)</a:t>
            </a:r>
          </a:p>
        </p:txBody>
      </p:sp>
    </p:spTree>
    <p:extLst>
      <p:ext uri="{BB962C8B-B14F-4D97-AF65-F5344CB8AC3E}">
        <p14:creationId xmlns:p14="http://schemas.microsoft.com/office/powerpoint/2010/main" val="3775712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pPr marR="0" algn="ctr" rtl="0"/>
            <a:r>
              <a:rPr lang="en-US" sz="4000" i="0" u="none" strike="noStrike" kern="1600" baseline="0" dirty="0" smtClean="0">
                <a:latin typeface="Andalus" pitchFamily="18" charset="-78"/>
                <a:cs typeface="Andalus" pitchFamily="18" charset="-78"/>
              </a:rPr>
              <a:t>Optional Tags</a:t>
            </a:r>
          </a:p>
        </p:txBody>
      </p:sp>
      <p:sp>
        <p:nvSpPr>
          <p:cNvPr id="3" name="Text Placeholder 2"/>
          <p:cNvSpPr>
            <a:spLocks noGrp="1"/>
          </p:cNvSpPr>
          <p:nvPr>
            <p:ph type="body" idx="4294967295"/>
          </p:nvPr>
        </p:nvSpPr>
        <p:spPr>
          <a:xfrm>
            <a:off x="2971800" y="655637"/>
            <a:ext cx="4114800" cy="4525963"/>
          </a:xfrm>
          <a:prstGeom prst="rect">
            <a:avLst/>
          </a:prstGeom>
        </p:spPr>
        <p:txBody>
          <a:bodyPr>
            <a:noAutofit/>
          </a:bodyPr>
          <a:lstStyle/>
          <a:p>
            <a:pPr marL="457200" indent="-457200" algn="l">
              <a:buSzPct val="70000"/>
              <a:buFont typeface="Wingdings" pitchFamily="2" charset="2"/>
              <a:buChar char="v"/>
            </a:pPr>
            <a:r>
              <a:rPr lang="en-US" sz="2600" dirty="0">
                <a:latin typeface="Goudy Old Style" pitchFamily="18" charset="0"/>
              </a:rPr>
              <a:t>Meta Abstract</a:t>
            </a:r>
          </a:p>
          <a:p>
            <a:pPr marL="457200" indent="-457200" algn="l">
              <a:buSzPct val="70000"/>
              <a:buFont typeface="Wingdings" pitchFamily="2" charset="2"/>
              <a:buChar char="v"/>
            </a:pPr>
            <a:r>
              <a:rPr lang="en-US" sz="2600" dirty="0">
                <a:latin typeface="Goudy Old Style" pitchFamily="18" charset="0"/>
              </a:rPr>
              <a:t>Meta Author</a:t>
            </a:r>
          </a:p>
          <a:p>
            <a:pPr marL="457200" indent="-457200" algn="l">
              <a:buSzPct val="70000"/>
              <a:buFont typeface="Wingdings" pitchFamily="2" charset="2"/>
              <a:buChar char="v"/>
            </a:pPr>
            <a:r>
              <a:rPr lang="en-US" sz="2600" dirty="0">
                <a:latin typeface="Goudy Old Style" pitchFamily="18" charset="0"/>
              </a:rPr>
              <a:t>Meta Copyright</a:t>
            </a:r>
          </a:p>
          <a:p>
            <a:pPr marL="457200" indent="-457200" algn="l">
              <a:buSzPct val="70000"/>
              <a:buFont typeface="Wingdings" pitchFamily="2" charset="2"/>
              <a:buChar char="v"/>
            </a:pPr>
            <a:r>
              <a:rPr lang="en-US" sz="2600" dirty="0">
                <a:latin typeface="Goudy Old Style" pitchFamily="18" charset="0"/>
              </a:rPr>
              <a:t>Meta Designer</a:t>
            </a:r>
          </a:p>
          <a:p>
            <a:pPr marL="457200" indent="-457200" algn="l">
              <a:buSzPct val="70000"/>
              <a:buFont typeface="Wingdings" pitchFamily="2" charset="2"/>
              <a:buChar char="v"/>
            </a:pPr>
            <a:r>
              <a:rPr lang="en-US" sz="2600" dirty="0">
                <a:latin typeface="Goudy Old Style" pitchFamily="18" charset="0"/>
              </a:rPr>
              <a:t>Meta Google</a:t>
            </a:r>
          </a:p>
          <a:p>
            <a:pPr marL="457200" indent="-457200" algn="l">
              <a:buSzPct val="70000"/>
              <a:buFont typeface="Wingdings" pitchFamily="2" charset="2"/>
              <a:buChar char="v"/>
            </a:pPr>
            <a:r>
              <a:rPr lang="en-US" sz="2600" dirty="0">
                <a:latin typeface="Goudy Old Style" pitchFamily="18" charset="0"/>
              </a:rPr>
              <a:t>Meta Keywords</a:t>
            </a:r>
          </a:p>
          <a:p>
            <a:pPr marL="457200" indent="-457200" algn="l">
              <a:buSzPct val="70000"/>
              <a:buFont typeface="Wingdings" pitchFamily="2" charset="2"/>
              <a:buChar char="v"/>
            </a:pPr>
            <a:r>
              <a:rPr lang="en-US" sz="2600" dirty="0">
                <a:latin typeface="Goudy Old Style" pitchFamily="18" charset="0"/>
              </a:rPr>
              <a:t>Meta MSN (No ODP)</a:t>
            </a:r>
          </a:p>
          <a:p>
            <a:pPr marL="457200" indent="-457200" algn="l">
              <a:buSzPct val="70000"/>
              <a:buFont typeface="Wingdings" pitchFamily="2" charset="2"/>
              <a:buChar char="v"/>
            </a:pPr>
            <a:r>
              <a:rPr lang="en-US" sz="2600" dirty="0">
                <a:latin typeface="Goudy Old Style" pitchFamily="18" charset="0"/>
              </a:rPr>
              <a:t>Meta </a:t>
            </a:r>
            <a:r>
              <a:rPr lang="en-US" sz="2600" dirty="0" smtClean="0">
                <a:latin typeface="Goudy Old Style" pitchFamily="18" charset="0"/>
              </a:rPr>
              <a:t>Title</a:t>
            </a:r>
            <a:endParaRPr lang="en-US" sz="2600" dirty="0">
              <a:latin typeface="Goudy Old Style" pitchFamily="18" charset="0"/>
            </a:endParaRPr>
          </a:p>
        </p:txBody>
      </p:sp>
    </p:spTree>
    <p:extLst>
      <p:ext uri="{BB962C8B-B14F-4D97-AF65-F5344CB8AC3E}">
        <p14:creationId xmlns:p14="http://schemas.microsoft.com/office/powerpoint/2010/main" val="3575096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457200"/>
          </a:xfrm>
        </p:spPr>
        <p:txBody>
          <a:bodyPr/>
          <a:lstStyle/>
          <a:p>
            <a:pPr marR="0" lvl="0" algn="ctr" rtl="0"/>
            <a:r>
              <a:rPr lang="en-US" sz="4000" i="0" u="none" strike="noStrike" baseline="0" dirty="0" smtClean="0">
                <a:solidFill>
                  <a:srgbClr val="000000"/>
                </a:solidFill>
                <a:latin typeface="Andalus" pitchFamily="18" charset="-78"/>
                <a:cs typeface="Andalus" pitchFamily="18" charset="-78"/>
              </a:rPr>
              <a:t>Not Recommended Tags</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228600" y="609600"/>
            <a:ext cx="8686800" cy="6096000"/>
          </a:xfrm>
          <a:prstGeom prst="rect">
            <a:avLst/>
          </a:prstGeom>
        </p:spPr>
        <p:txBody>
          <a:bodyPr numCol="2">
            <a:noAutofit/>
          </a:bodyPr>
          <a:lstStyle/>
          <a:p>
            <a:pPr marR="0" lvl="0" rtl="0"/>
            <a:r>
              <a:rPr lang="en-US" sz="2400" dirty="0">
                <a:latin typeface="Goudy Old Style" pitchFamily="18" charset="0"/>
              </a:rPr>
              <a:t>Meta Content Script Type</a:t>
            </a:r>
          </a:p>
          <a:p>
            <a:pPr marR="0" lvl="0" rtl="0"/>
            <a:r>
              <a:rPr lang="en-US" sz="2400" dirty="0">
                <a:latin typeface="Goudy Old Style" pitchFamily="18" charset="0"/>
              </a:rPr>
              <a:t>Meta Content Style Type</a:t>
            </a:r>
          </a:p>
          <a:p>
            <a:pPr marR="0" lvl="0" rtl="0"/>
            <a:r>
              <a:rPr lang="en-US" sz="2400" dirty="0">
                <a:latin typeface="Goudy Old Style" pitchFamily="18" charset="0"/>
              </a:rPr>
              <a:t>Meta Distribution</a:t>
            </a:r>
          </a:p>
          <a:p>
            <a:pPr marR="0" lvl="0" rtl="0"/>
            <a:r>
              <a:rPr lang="en-US" sz="2400" dirty="0">
                <a:latin typeface="Goudy Old Style" pitchFamily="18" charset="0"/>
              </a:rPr>
              <a:t>Meta Expires</a:t>
            </a:r>
          </a:p>
          <a:p>
            <a:pPr marR="0" lvl="0" rtl="0"/>
            <a:r>
              <a:rPr lang="en-US" sz="2400" dirty="0">
                <a:latin typeface="Goudy Old Style" pitchFamily="18" charset="0"/>
              </a:rPr>
              <a:t>Meta Generator</a:t>
            </a:r>
          </a:p>
          <a:p>
            <a:pPr marR="0" lvl="0" rtl="0"/>
            <a:r>
              <a:rPr lang="en-US" sz="2400" dirty="0">
                <a:latin typeface="Goudy Old Style" pitchFamily="18" charset="0"/>
              </a:rPr>
              <a:t>Meta MS Smart Tags</a:t>
            </a:r>
          </a:p>
          <a:p>
            <a:pPr marR="0" lvl="0" rtl="0"/>
            <a:r>
              <a:rPr lang="en-US" sz="2400" dirty="0">
                <a:latin typeface="Goudy Old Style" pitchFamily="18" charset="0"/>
              </a:rPr>
              <a:t>Meta Pragma No-Cache</a:t>
            </a:r>
          </a:p>
          <a:p>
            <a:pPr marR="0" lvl="0" rtl="0"/>
            <a:r>
              <a:rPr lang="en-US" sz="2400" dirty="0">
                <a:latin typeface="Goudy Old Style" pitchFamily="18" charset="0"/>
              </a:rPr>
              <a:t>Meta Publisher</a:t>
            </a:r>
          </a:p>
          <a:p>
            <a:pPr marR="0" lvl="0" rtl="0"/>
            <a:r>
              <a:rPr lang="en-US" sz="2400" dirty="0">
                <a:latin typeface="Goudy Old Style" pitchFamily="18" charset="0"/>
              </a:rPr>
              <a:t>Meta Rating</a:t>
            </a:r>
          </a:p>
          <a:p>
            <a:pPr marR="0" lvl="0" rtl="0"/>
            <a:r>
              <a:rPr lang="en-US" sz="2400" dirty="0">
                <a:latin typeface="Goudy Old Style" pitchFamily="18" charset="0"/>
              </a:rPr>
              <a:t>Meta Refresh</a:t>
            </a:r>
          </a:p>
          <a:p>
            <a:pPr marR="0" lvl="0" rtl="0"/>
            <a:r>
              <a:rPr lang="en-US" sz="2400" dirty="0">
                <a:latin typeface="Goudy Old Style" pitchFamily="18" charset="0"/>
              </a:rPr>
              <a:t>Meta Reply-To</a:t>
            </a:r>
          </a:p>
          <a:p>
            <a:pPr marR="0" lvl="0" rtl="0"/>
            <a:r>
              <a:rPr lang="en-US" sz="2400" dirty="0">
                <a:latin typeface="Goudy Old Style" pitchFamily="18" charset="0"/>
              </a:rPr>
              <a:t>Meta Resource Type</a:t>
            </a:r>
          </a:p>
          <a:p>
            <a:pPr marR="0" lvl="0" rtl="0"/>
            <a:r>
              <a:rPr lang="en-US" sz="2400" dirty="0">
                <a:latin typeface="Goudy Old Style" pitchFamily="18" charset="0"/>
              </a:rPr>
              <a:t>Meta Revisit After</a:t>
            </a:r>
          </a:p>
          <a:p>
            <a:pPr marR="0" lvl="0" rtl="0"/>
            <a:r>
              <a:rPr lang="en-US" sz="2400" dirty="0">
                <a:latin typeface="Goudy Old Style" pitchFamily="18" charset="0"/>
              </a:rPr>
              <a:t>Meta Robots</a:t>
            </a:r>
          </a:p>
          <a:p>
            <a:pPr marR="0" lvl="0" rtl="0"/>
            <a:r>
              <a:rPr lang="en-US" sz="2400" dirty="0">
                <a:latin typeface="Goudy Old Style" pitchFamily="18" charset="0"/>
              </a:rPr>
              <a:t>Meta Set Cookie</a:t>
            </a:r>
          </a:p>
          <a:p>
            <a:pPr marR="0" lvl="0" rtl="0"/>
            <a:r>
              <a:rPr lang="en-US" sz="2400" dirty="0">
                <a:latin typeface="Goudy Old Style" pitchFamily="18" charset="0"/>
              </a:rPr>
              <a:t>Meta Subject</a:t>
            </a:r>
          </a:p>
          <a:p>
            <a:pPr marR="0" lvl="0" rtl="0"/>
            <a:r>
              <a:rPr lang="en-US" sz="2400" dirty="0">
                <a:latin typeface="Goudy Old Style" pitchFamily="18" charset="0"/>
              </a:rPr>
              <a:t>Meta </a:t>
            </a:r>
            <a:r>
              <a:rPr lang="en-US" sz="2400" dirty="0" err="1">
                <a:latin typeface="Goudy Old Style" pitchFamily="18" charset="0"/>
              </a:rPr>
              <a:t>VW.ObjectType</a:t>
            </a:r>
            <a:endParaRPr lang="en-US" sz="2400" dirty="0">
              <a:latin typeface="Goudy Old Style" pitchFamily="18" charset="0"/>
            </a:endParaRPr>
          </a:p>
        </p:txBody>
      </p:sp>
    </p:spTree>
    <p:extLst>
      <p:ext uri="{BB962C8B-B14F-4D97-AF65-F5344CB8AC3E}">
        <p14:creationId xmlns:p14="http://schemas.microsoft.com/office/powerpoint/2010/main" val="2110329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pPr marR="0" lvl="0" algn="ctr" rtl="0"/>
            <a:r>
              <a:rPr lang="en-US" sz="4000" i="0" u="none" strike="noStrike" baseline="0" dirty="0" smtClean="0">
                <a:solidFill>
                  <a:prstClr val="black"/>
                </a:solidFill>
                <a:latin typeface="Andalus" pitchFamily="18" charset="-78"/>
                <a:cs typeface="Andalus" pitchFamily="18" charset="-78"/>
              </a:rPr>
              <a:t>HTML Forms</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76200" y="457200"/>
            <a:ext cx="8991600" cy="6248400"/>
          </a:xfrm>
          <a:prstGeom prst="rect">
            <a:avLst/>
          </a:prstGeom>
        </p:spPr>
        <p:txBody>
          <a:bodyPr>
            <a:normAutofit/>
          </a:bodyPr>
          <a:lstStyle/>
          <a:p>
            <a:pPr marL="457200" indent="-457200">
              <a:buSzPct val="70000"/>
              <a:buFont typeface="Wingdings" pitchFamily="2" charset="2"/>
              <a:buChar char="v"/>
            </a:pPr>
            <a:r>
              <a:rPr lang="en-US" sz="2600" dirty="0">
                <a:latin typeface="Goudy Old Style" pitchFamily="18" charset="0"/>
              </a:rPr>
              <a:t>Forms are the most popular way to make a web page interactive. </a:t>
            </a:r>
          </a:p>
          <a:p>
            <a:pPr marL="457200" indent="-457200">
              <a:buSzPct val="70000"/>
              <a:buFont typeface="Wingdings" pitchFamily="2" charset="2"/>
              <a:buChar char="v"/>
            </a:pPr>
            <a:r>
              <a:rPr lang="en-US" sz="2600" dirty="0">
                <a:latin typeface="Goudy Old Style" pitchFamily="18" charset="0"/>
              </a:rPr>
              <a:t>The form tag creates a form to be input by the user. </a:t>
            </a:r>
          </a:p>
          <a:p>
            <a:pPr marL="457200" indent="-457200">
              <a:buSzPct val="70000"/>
              <a:buFont typeface="Wingdings" pitchFamily="2" charset="2"/>
              <a:buChar char="v"/>
            </a:pPr>
            <a:r>
              <a:rPr lang="en-US" sz="2600" dirty="0">
                <a:latin typeface="Goudy Old Style" pitchFamily="18" charset="0"/>
              </a:rPr>
              <a:t>It can contain text fields, check boxes, radio buttons and more. </a:t>
            </a:r>
          </a:p>
          <a:p>
            <a:pPr marL="457200" indent="-457200">
              <a:buSzPct val="70000"/>
              <a:buFont typeface="Wingdings" pitchFamily="2" charset="2"/>
              <a:buChar char="v"/>
            </a:pPr>
            <a:r>
              <a:rPr lang="en-US" sz="2600" dirty="0">
                <a:latin typeface="Goudy Old Style" pitchFamily="18" charset="0"/>
              </a:rPr>
              <a:t>Like any form on paper, a form on a web page allows the user to enter requested information and submit it for processing. </a:t>
            </a:r>
          </a:p>
          <a:p>
            <a:pPr marL="457200" indent="-457200">
              <a:buSzPct val="70000"/>
              <a:buFont typeface="Wingdings" pitchFamily="2" charset="2"/>
              <a:buChar char="v"/>
            </a:pPr>
            <a:r>
              <a:rPr lang="en-US" sz="2600" dirty="0">
                <a:latin typeface="Goudy Old Style" pitchFamily="18" charset="0"/>
              </a:rPr>
              <a:t>It passes the user data to a specified URL. </a:t>
            </a:r>
          </a:p>
        </p:txBody>
      </p:sp>
    </p:spTree>
    <p:extLst>
      <p:ext uri="{BB962C8B-B14F-4D97-AF65-F5344CB8AC3E}">
        <p14:creationId xmlns:p14="http://schemas.microsoft.com/office/powerpoint/2010/main" val="4274113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457200"/>
          </a:xfrm>
        </p:spPr>
        <p:txBody>
          <a:bodyPr/>
          <a:lstStyle/>
          <a:p>
            <a:pPr marL="0" marR="0" lvl="0" indent="0" algn="ctr" rtl="0">
              <a:buFont typeface="Arial" pitchFamily="34" charset="0"/>
              <a:buNone/>
            </a:pPr>
            <a:r>
              <a:rPr lang="en-US" sz="4000" dirty="0" smtClean="0">
                <a:solidFill>
                  <a:prstClr val="black"/>
                </a:solidFill>
                <a:latin typeface="Andalus" pitchFamily="18" charset="-78"/>
                <a:cs typeface="Andalus" pitchFamily="18" charset="-78"/>
              </a:rPr>
              <a:t>contd..</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457200" y="533400"/>
            <a:ext cx="8229600" cy="6172200"/>
          </a:xfrm>
          <a:prstGeom prst="rect">
            <a:avLst/>
          </a:prstGeom>
        </p:spPr>
        <p:txBody>
          <a:bodyPr>
            <a:normAutofit/>
          </a:bodyPr>
          <a:lstStyle/>
          <a:p>
            <a:pPr marR="0" lvl="0" rtl="0"/>
            <a:r>
              <a:rPr lang="en-US" sz="2600" b="1" i="0" u="none" strike="noStrike" baseline="0" dirty="0" smtClean="0">
                <a:solidFill>
                  <a:prstClr val="black"/>
                </a:solidFill>
                <a:latin typeface="Goudy Old Style" pitchFamily="18" charset="0"/>
              </a:rPr>
              <a:t>Syntax: </a:t>
            </a:r>
          </a:p>
          <a:p>
            <a:pPr marL="400050" lvl="1" indent="0">
              <a:buNone/>
            </a:pPr>
            <a:r>
              <a:rPr lang="en-US" sz="2600" dirty="0">
                <a:solidFill>
                  <a:prstClr val="black"/>
                </a:solidFill>
                <a:latin typeface="Goudy Old Style" pitchFamily="18" charset="0"/>
                <a:cs typeface="Courier New" pitchFamily="49" charset="0"/>
              </a:rPr>
              <a:t>&lt;form attributes&gt;&lt;/form&gt; </a:t>
            </a:r>
          </a:p>
          <a:p>
            <a:r>
              <a:rPr lang="en-US" sz="2600" b="1" i="0" u="none" strike="noStrike" baseline="0" dirty="0" smtClean="0">
                <a:solidFill>
                  <a:prstClr val="black"/>
                </a:solidFill>
                <a:latin typeface="Goudy Old Style" pitchFamily="18" charset="0"/>
              </a:rPr>
              <a:t>Attributes of Form Tag</a:t>
            </a:r>
          </a:p>
          <a:p>
            <a:pPr lvl="1"/>
            <a:r>
              <a:rPr lang="en-US" sz="2600" b="1" i="0" u="none" strike="noStrike" baseline="0" dirty="0" smtClean="0">
                <a:solidFill>
                  <a:prstClr val="black"/>
                </a:solidFill>
                <a:latin typeface="Goudy Old Style" pitchFamily="18" charset="0"/>
              </a:rPr>
              <a:t>Name </a:t>
            </a:r>
          </a:p>
          <a:p>
            <a:pPr lvl="2"/>
            <a:r>
              <a:rPr lang="en-US" sz="2600" b="1" i="0" u="none" strike="noStrike" baseline="0" dirty="0" smtClean="0">
                <a:solidFill>
                  <a:prstClr val="black"/>
                </a:solidFill>
                <a:latin typeface="Goudy Old Style" pitchFamily="18" charset="0"/>
              </a:rPr>
              <a:t>Example: </a:t>
            </a:r>
          </a:p>
          <a:p>
            <a:pPr marL="800100" lvl="2" indent="0">
              <a:buNone/>
            </a:pPr>
            <a:r>
              <a:rPr lang="en-US" sz="2600" dirty="0">
                <a:solidFill>
                  <a:prstClr val="black"/>
                </a:solidFill>
                <a:latin typeface="Goudy Old Style" pitchFamily="18" charset="0"/>
                <a:cs typeface="Courier New" pitchFamily="49" charset="0"/>
              </a:rPr>
              <a:t>&lt;form name=”registration”&gt; &lt;/form&gt; </a:t>
            </a:r>
          </a:p>
          <a:p>
            <a:pPr marR="0" lvl="1" rtl="0"/>
            <a:r>
              <a:rPr lang="en-US" sz="2600" b="1" i="0" u="none" strike="noStrike" baseline="0" dirty="0" smtClean="0">
                <a:solidFill>
                  <a:prstClr val="black"/>
                </a:solidFill>
                <a:latin typeface="Goudy Old Style" pitchFamily="18" charset="0"/>
              </a:rPr>
              <a:t>Action </a:t>
            </a:r>
          </a:p>
          <a:p>
            <a:pPr lvl="2"/>
            <a:r>
              <a:rPr lang="en-US" sz="2600" b="1" i="0" u="none" strike="noStrike" baseline="0" dirty="0" smtClean="0">
                <a:solidFill>
                  <a:prstClr val="black"/>
                </a:solidFill>
                <a:latin typeface="Goudy Old Style" pitchFamily="18" charset="0"/>
              </a:rPr>
              <a:t>Example: </a:t>
            </a:r>
          </a:p>
          <a:p>
            <a:pPr marL="800100" lvl="2" indent="0">
              <a:buNone/>
            </a:pPr>
            <a:r>
              <a:rPr lang="nn-NO" sz="2600" dirty="0">
                <a:solidFill>
                  <a:prstClr val="black"/>
                </a:solidFill>
                <a:latin typeface="Goudy Old Style" pitchFamily="18" charset="0"/>
                <a:cs typeface="Courier New" pitchFamily="49" charset="0"/>
              </a:rPr>
              <a:t>&lt;form action=”http://expertrating.com/registration.html”&gt; &lt;/form&gt; </a:t>
            </a:r>
          </a:p>
        </p:txBody>
      </p:sp>
    </p:spTree>
    <p:extLst>
      <p:ext uri="{BB962C8B-B14F-4D97-AF65-F5344CB8AC3E}">
        <p14:creationId xmlns:p14="http://schemas.microsoft.com/office/powerpoint/2010/main" val="1368434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noAutofit/>
          </a:bodyPr>
          <a:lstStyle/>
          <a:p>
            <a:pPr marR="0" algn="ctr" rtl="0"/>
            <a:r>
              <a:rPr lang="en-US" sz="4000" i="0" u="none" strike="noStrike" kern="1600" baseline="0" dirty="0" smtClean="0">
                <a:latin typeface="Andalus" pitchFamily="18" charset="-78"/>
                <a:cs typeface="Andalus" pitchFamily="18" charset="-78"/>
              </a:rPr>
              <a:t>Creating a simple web page</a:t>
            </a:r>
          </a:p>
        </p:txBody>
      </p:sp>
      <p:sp>
        <p:nvSpPr>
          <p:cNvPr id="3" name="Text Placeholder 2"/>
          <p:cNvSpPr>
            <a:spLocks noGrp="1"/>
          </p:cNvSpPr>
          <p:nvPr>
            <p:ph idx="4294967295"/>
          </p:nvPr>
        </p:nvSpPr>
        <p:spPr>
          <a:xfrm>
            <a:off x="76200" y="533400"/>
            <a:ext cx="9067800" cy="5516563"/>
          </a:xfrm>
          <a:prstGeom prst="rect">
            <a:avLst/>
          </a:prstGeom>
        </p:spPr>
        <p:txBody>
          <a:bodyPr>
            <a:noAutofit/>
          </a:bodyPr>
          <a:lstStyle/>
          <a:p>
            <a:pPr marL="400050" lvl="1" indent="0">
              <a:buNone/>
            </a:pPr>
            <a:r>
              <a:rPr lang="en-US" sz="2800" i="0" u="none" strike="noStrike" baseline="0" dirty="0" smtClean="0">
                <a:solidFill>
                  <a:srgbClr val="000000"/>
                </a:solidFill>
                <a:latin typeface="Goudy Old Style" pitchFamily="18" charset="0"/>
              </a:rPr>
              <a:t>&lt;html&gt;</a:t>
            </a:r>
          </a:p>
          <a:p>
            <a:pPr marL="400050" lvl="1" indent="0">
              <a:buNone/>
            </a:pPr>
            <a:r>
              <a:rPr lang="en-US" sz="2800" i="0" u="none" strike="noStrike" baseline="0" dirty="0" smtClean="0">
                <a:solidFill>
                  <a:srgbClr val="000000"/>
                </a:solidFill>
                <a:latin typeface="Goudy Old Style" pitchFamily="18" charset="0"/>
              </a:rPr>
              <a:t>&lt;head&gt;</a:t>
            </a:r>
          </a:p>
          <a:p>
            <a:pPr marL="400050" lvl="1" indent="0">
              <a:buNone/>
            </a:pPr>
            <a:r>
              <a:rPr lang="en-US" sz="2800" i="0" u="none" strike="noStrike" baseline="0" dirty="0" smtClean="0">
                <a:solidFill>
                  <a:srgbClr val="000000"/>
                </a:solidFill>
                <a:latin typeface="Goudy Old Style" pitchFamily="18" charset="0"/>
              </a:rPr>
              <a:t>&lt;title&gt;Title of page&lt;/title&gt;</a:t>
            </a:r>
          </a:p>
          <a:p>
            <a:pPr marL="400050" lvl="1" indent="0">
              <a:buNone/>
            </a:pPr>
            <a:r>
              <a:rPr lang="en-US" sz="2800" i="0" u="none" strike="noStrike" baseline="0" dirty="0" smtClean="0">
                <a:solidFill>
                  <a:srgbClr val="000000"/>
                </a:solidFill>
                <a:latin typeface="Goudy Old Style" pitchFamily="18" charset="0"/>
              </a:rPr>
              <a:t>&lt;/head&gt;</a:t>
            </a:r>
          </a:p>
          <a:p>
            <a:pPr marL="400050" lvl="1" indent="0">
              <a:buNone/>
            </a:pPr>
            <a:r>
              <a:rPr lang="en-US" sz="2800" i="0" u="none" strike="noStrike" baseline="0" dirty="0" smtClean="0">
                <a:solidFill>
                  <a:srgbClr val="000000"/>
                </a:solidFill>
                <a:latin typeface="Goudy Old Style" pitchFamily="18" charset="0"/>
              </a:rPr>
              <a:t>&lt;body&gt;</a:t>
            </a:r>
          </a:p>
          <a:p>
            <a:pPr marL="400050" lvl="1" indent="0">
              <a:buNone/>
            </a:pPr>
            <a:r>
              <a:rPr lang="en-US" sz="2800" i="0" u="none" strike="noStrike" baseline="0" dirty="0" smtClean="0">
                <a:solidFill>
                  <a:srgbClr val="000000"/>
                </a:solidFill>
                <a:latin typeface="Goudy Old Style" pitchFamily="18" charset="0"/>
              </a:rPr>
              <a:t>This is a very basic webpage. &lt;/b&gt;</a:t>
            </a:r>
          </a:p>
          <a:p>
            <a:pPr marL="400050" lvl="1" indent="0">
              <a:buNone/>
            </a:pPr>
            <a:r>
              <a:rPr lang="en-US" sz="2800" i="0" u="none" strike="noStrike" baseline="0" dirty="0" smtClean="0">
                <a:solidFill>
                  <a:srgbClr val="000000"/>
                </a:solidFill>
                <a:latin typeface="Goudy Old Style" pitchFamily="18" charset="0"/>
              </a:rPr>
              <a:t>&lt;/body&gt;</a:t>
            </a:r>
          </a:p>
          <a:p>
            <a:pPr marL="400050" lvl="1" indent="0">
              <a:buNone/>
            </a:pPr>
            <a:r>
              <a:rPr lang="en-US" sz="2800" i="0" u="none" strike="noStrike" baseline="0" dirty="0" smtClean="0">
                <a:solidFill>
                  <a:srgbClr val="000000"/>
                </a:solidFill>
                <a:latin typeface="Goudy Old Style" pitchFamily="18" charset="0"/>
              </a:rPr>
              <a:t>&lt;/html&gt;</a:t>
            </a:r>
          </a:p>
        </p:txBody>
      </p:sp>
    </p:spTree>
    <p:extLst>
      <p:ext uri="{BB962C8B-B14F-4D97-AF65-F5344CB8AC3E}">
        <p14:creationId xmlns:p14="http://schemas.microsoft.com/office/powerpoint/2010/main" val="896837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pPr marR="0" lvl="0" algn="ctr" rtl="0"/>
            <a:r>
              <a:rPr lang="en-US" sz="4000" i="0" u="none" strike="noStrike" baseline="0" dirty="0" smtClean="0">
                <a:solidFill>
                  <a:prstClr val="black"/>
                </a:solidFill>
                <a:latin typeface="Andalus" pitchFamily="18" charset="-78"/>
                <a:cs typeface="Andalus" pitchFamily="18" charset="-78"/>
              </a:rPr>
              <a:t>Input Tag </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228600" y="381000"/>
            <a:ext cx="8686800" cy="6400800"/>
          </a:xfrm>
          <a:prstGeom prst="rect">
            <a:avLst/>
          </a:prstGeom>
        </p:spPr>
        <p:txBody>
          <a:bodyPr>
            <a:noAutofit/>
          </a:bodyPr>
          <a:lstStyle/>
          <a:p>
            <a:r>
              <a:rPr lang="en-US" sz="2600" b="1" i="0" u="none" strike="noStrike" baseline="0" dirty="0" smtClean="0">
                <a:solidFill>
                  <a:prstClr val="black"/>
                </a:solidFill>
                <a:latin typeface="Goudy Old Style" pitchFamily="18" charset="0"/>
              </a:rPr>
              <a:t>Syntax: </a:t>
            </a:r>
          </a:p>
          <a:p>
            <a:pPr marL="400050" lvl="1" indent="0">
              <a:buNone/>
            </a:pPr>
            <a:r>
              <a:rPr lang="en-US" sz="2600" b="0" i="0" u="none" strike="noStrike" baseline="0" dirty="0" smtClean="0">
                <a:solidFill>
                  <a:prstClr val="black"/>
                </a:solidFill>
                <a:latin typeface="Goudy Old Style" pitchFamily="18" charset="0"/>
                <a:cs typeface="Courier New" pitchFamily="49" charset="0"/>
              </a:rPr>
              <a:t>&lt;input attributes /&gt;</a:t>
            </a:r>
            <a:r>
              <a:rPr lang="en-US" sz="2600" b="1" i="0" u="none" strike="noStrike" baseline="0" dirty="0" smtClean="0">
                <a:solidFill>
                  <a:srgbClr val="000000"/>
                </a:solidFill>
                <a:latin typeface="Goudy Old Style" pitchFamily="18" charset="0"/>
                <a:cs typeface="Courier New" pitchFamily="49" charset="0"/>
              </a:rPr>
              <a:t> </a:t>
            </a:r>
            <a:endParaRPr lang="en-US" sz="2600" b="1" i="0" u="none" strike="noStrike" baseline="0" dirty="0" smtClean="0">
              <a:solidFill>
                <a:prstClr val="black"/>
              </a:solidFill>
              <a:latin typeface="Goudy Old Style" pitchFamily="18" charset="0"/>
            </a:endParaRPr>
          </a:p>
          <a:p>
            <a:r>
              <a:rPr lang="en-US" sz="2600" i="0" u="none" strike="noStrike" baseline="0" dirty="0" smtClean="0">
                <a:solidFill>
                  <a:prstClr val="black"/>
                </a:solidFill>
                <a:latin typeface="Goudy Old Style" pitchFamily="18" charset="0"/>
              </a:rPr>
              <a:t>Attributes of Input Tag </a:t>
            </a:r>
            <a:r>
              <a:rPr lang="en-US" sz="2600" i="0" u="none" strike="noStrike" baseline="0" dirty="0" smtClean="0">
                <a:solidFill>
                  <a:prstClr val="black"/>
                </a:solidFill>
                <a:latin typeface="+mn-lt"/>
              </a:rPr>
              <a:t>-</a:t>
            </a:r>
            <a:r>
              <a:rPr lang="en-US" sz="2600" i="0" u="none" strike="noStrike" dirty="0" smtClean="0">
                <a:solidFill>
                  <a:prstClr val="black"/>
                </a:solidFill>
                <a:latin typeface="Goudy Old Style" pitchFamily="18" charset="0"/>
              </a:rPr>
              <a:t> </a:t>
            </a:r>
            <a:r>
              <a:rPr lang="en-US" sz="2600" i="0" u="none" strike="noStrike" baseline="0" dirty="0" smtClean="0">
                <a:solidFill>
                  <a:prstClr val="black"/>
                </a:solidFill>
                <a:latin typeface="Goudy Old Style" pitchFamily="18" charset="0"/>
              </a:rPr>
              <a:t>Type </a:t>
            </a:r>
          </a:p>
          <a:p>
            <a:pPr lvl="1"/>
            <a:r>
              <a:rPr lang="en-US" sz="2600" b="0" i="0" u="none" strike="noStrike" baseline="0" dirty="0" smtClean="0">
                <a:solidFill>
                  <a:prstClr val="black"/>
                </a:solidFill>
                <a:latin typeface="Goudy Old Style" pitchFamily="18" charset="0"/>
              </a:rPr>
              <a:t>The various values of type attributes are:</a:t>
            </a:r>
          </a:p>
          <a:p>
            <a:pPr marL="1087438" lvl="2" indent="-342900">
              <a:buFont typeface="Wingdings" pitchFamily="2" charset="2"/>
              <a:buChar char="ü"/>
            </a:pPr>
            <a:r>
              <a:rPr lang="en-US" sz="2400" i="0" u="none" strike="noStrike" baseline="0" dirty="0" smtClean="0">
                <a:solidFill>
                  <a:srgbClr val="000000"/>
                </a:solidFill>
                <a:latin typeface="Goudy Old Style" pitchFamily="18" charset="0"/>
              </a:rPr>
              <a:t>Button </a:t>
            </a:r>
          </a:p>
          <a:p>
            <a:pPr marL="1087438" lvl="2" indent="-342900">
              <a:buFont typeface="Wingdings" pitchFamily="2" charset="2"/>
              <a:buChar char="ü"/>
            </a:pPr>
            <a:r>
              <a:rPr lang="en-US" sz="2400" i="0" u="none" strike="noStrike" baseline="0" dirty="0" smtClean="0">
                <a:solidFill>
                  <a:prstClr val="black"/>
                </a:solidFill>
                <a:latin typeface="Goudy Old Style" pitchFamily="18" charset="0"/>
              </a:rPr>
              <a:t>Checkbox </a:t>
            </a:r>
          </a:p>
          <a:p>
            <a:pPr marL="1087438" marR="0" lvl="1" indent="-342900" rtl="0">
              <a:buFont typeface="Wingdings" pitchFamily="2" charset="2"/>
              <a:buChar char="ü"/>
            </a:pPr>
            <a:r>
              <a:rPr lang="en-US" sz="2400" dirty="0" smtClean="0">
                <a:solidFill>
                  <a:prstClr val="black"/>
                </a:solidFill>
                <a:latin typeface="Goudy Old Style" pitchFamily="18" charset="0"/>
              </a:rPr>
              <a:t>Hidden </a:t>
            </a:r>
            <a:endParaRPr lang="en-US" sz="2400" dirty="0">
              <a:solidFill>
                <a:prstClr val="black"/>
              </a:solidFill>
              <a:latin typeface="Goudy Old Style" pitchFamily="18" charset="0"/>
            </a:endParaRP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Image </a:t>
            </a:r>
          </a:p>
          <a:p>
            <a:pPr marL="1087438" lvl="2" indent="-342900">
              <a:buFont typeface="Wingdings" pitchFamily="2" charset="2"/>
              <a:buChar char="ü"/>
            </a:pPr>
            <a:r>
              <a:rPr lang="en-US" sz="2400" dirty="0" smtClean="0">
                <a:solidFill>
                  <a:prstClr val="black"/>
                </a:solidFill>
                <a:latin typeface="Goudy Old Style" pitchFamily="18" charset="0"/>
              </a:rPr>
              <a:t>SRC</a:t>
            </a:r>
            <a:endParaRPr lang="en-US" sz="2400" i="0" u="none" strike="noStrike" baseline="0" dirty="0" smtClean="0">
              <a:solidFill>
                <a:prstClr val="black"/>
              </a:solidFill>
              <a:latin typeface="Goudy Old Style" pitchFamily="18" charset="0"/>
            </a:endParaRP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Password </a:t>
            </a: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Radio </a:t>
            </a:r>
            <a:r>
              <a:rPr lang="en-US" sz="2400" i="0" u="none" strike="noStrike" baseline="0" dirty="0" smtClean="0">
                <a:solidFill>
                  <a:srgbClr val="4F81BD"/>
                </a:solidFill>
                <a:latin typeface="Goudy Old Style" pitchFamily="18" charset="0"/>
              </a:rPr>
              <a:t> </a:t>
            </a: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Reset </a:t>
            </a: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Submit </a:t>
            </a: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Text </a:t>
            </a: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Name </a:t>
            </a:r>
            <a:endParaRPr lang="en-US" sz="2400" i="0" u="none" strike="noStrike" baseline="0" dirty="0" smtClean="0">
              <a:solidFill>
                <a:srgbClr val="4F81BD"/>
              </a:solidFill>
              <a:latin typeface="Goudy Old Style" pitchFamily="18" charset="0"/>
            </a:endParaRPr>
          </a:p>
          <a:p>
            <a:pPr marL="1087438" marR="0" lvl="1" indent="-342900" rtl="0">
              <a:buFont typeface="Wingdings" pitchFamily="2" charset="2"/>
              <a:buChar char="ü"/>
            </a:pPr>
            <a:r>
              <a:rPr lang="en-US" sz="2400" i="0" u="none" strike="noStrike" baseline="0" dirty="0" smtClean="0">
                <a:solidFill>
                  <a:prstClr val="black"/>
                </a:solidFill>
                <a:latin typeface="Goudy Old Style" pitchFamily="18" charset="0"/>
              </a:rPr>
              <a:t>Value </a:t>
            </a:r>
          </a:p>
        </p:txBody>
      </p:sp>
    </p:spTree>
    <p:extLst>
      <p:ext uri="{BB962C8B-B14F-4D97-AF65-F5344CB8AC3E}">
        <p14:creationId xmlns:p14="http://schemas.microsoft.com/office/powerpoint/2010/main" val="478061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Advanced Tags </a:t>
            </a:r>
          </a:p>
        </p:txBody>
      </p:sp>
      <p:sp>
        <p:nvSpPr>
          <p:cNvPr id="3" name="Text Placeholder 2"/>
          <p:cNvSpPr>
            <a:spLocks noGrp="1"/>
          </p:cNvSpPr>
          <p:nvPr>
            <p:ph type="body" idx="4294967295"/>
          </p:nvPr>
        </p:nvSpPr>
        <p:spPr>
          <a:xfrm>
            <a:off x="76200" y="533400"/>
            <a:ext cx="8991600" cy="6248400"/>
          </a:xfrm>
          <a:prstGeom prst="rect">
            <a:avLst/>
          </a:prstGeom>
        </p:spPr>
        <p:txBody>
          <a:bodyPr>
            <a:normAutofit/>
          </a:bodyPr>
          <a:lstStyle/>
          <a:p>
            <a:pPr marL="457200" marR="0" lvl="0" indent="-457200" rtl="0">
              <a:buSzPct val="70000"/>
              <a:buFont typeface="Wingdings" pitchFamily="2" charset="2"/>
              <a:buChar char="v"/>
            </a:pPr>
            <a:r>
              <a:rPr lang="en-US" sz="2600" b="1" dirty="0">
                <a:latin typeface="Goudy Old Style" pitchFamily="18" charset="0"/>
              </a:rPr>
              <a:t>Meta Tag </a:t>
            </a:r>
          </a:p>
          <a:p>
            <a:pPr marL="746125" marR="0" lvl="1" indent="-282575" rtl="0">
              <a:buSzPct val="70000"/>
              <a:buFont typeface="Wingdings" pitchFamily="2" charset="2"/>
              <a:buChar char="ü"/>
            </a:pPr>
            <a:r>
              <a:rPr lang="en-US" sz="2600" dirty="0">
                <a:latin typeface="Goudy Old Style" pitchFamily="18" charset="0"/>
              </a:rPr>
              <a:t>The &lt;meta&gt; tag provides some unusual information about the web page. This information includes description and keywords for search engines and refresh rates. </a:t>
            </a:r>
            <a:endParaRPr lang="en-US" sz="2600" dirty="0" smtClean="0">
              <a:latin typeface="Goudy Old Style" pitchFamily="18" charset="0"/>
            </a:endParaRPr>
          </a:p>
          <a:p>
            <a:pPr marL="746125" marR="0" lvl="1" indent="-282575" rtl="0">
              <a:buSzPct val="70000"/>
              <a:buFont typeface="Wingdings" pitchFamily="2" charset="2"/>
              <a:buChar char="ü"/>
            </a:pPr>
            <a:r>
              <a:rPr lang="en-US" sz="2600" dirty="0" smtClean="0">
                <a:latin typeface="Goudy Old Style" pitchFamily="18" charset="0"/>
              </a:rPr>
              <a:t>The </a:t>
            </a:r>
            <a:r>
              <a:rPr lang="en-US" sz="2600" dirty="0">
                <a:latin typeface="Goudy Old Style" pitchFamily="18" charset="0"/>
              </a:rPr>
              <a:t>meta tag is placed inside the head tags of an HTML document. </a:t>
            </a:r>
            <a:endParaRPr lang="en-US" sz="2600" dirty="0" smtClean="0">
              <a:latin typeface="Goudy Old Style" pitchFamily="18" charset="0"/>
            </a:endParaRPr>
          </a:p>
          <a:p>
            <a:pPr marL="746125" marR="0" lvl="1" indent="-282575" rtl="0">
              <a:buSzPct val="70000"/>
              <a:buFont typeface="Wingdings" pitchFamily="2" charset="2"/>
              <a:buChar char="ü"/>
            </a:pPr>
            <a:r>
              <a:rPr lang="en-US" sz="2600" dirty="0" smtClean="0">
                <a:latin typeface="Goudy Old Style" pitchFamily="18" charset="0"/>
              </a:rPr>
              <a:t>This </a:t>
            </a:r>
            <a:r>
              <a:rPr lang="en-US" sz="2600" dirty="0">
                <a:latin typeface="Goudy Old Style" pitchFamily="18" charset="0"/>
              </a:rPr>
              <a:t>tag has to be closed by putting a backslash (/) at the end of the tag. </a:t>
            </a:r>
          </a:p>
          <a:p>
            <a:pPr marL="457200" marR="0" lvl="0" indent="-457200" rtl="0">
              <a:buSzPct val="70000"/>
              <a:buFont typeface="Wingdings" pitchFamily="2" charset="2"/>
              <a:buChar char="v"/>
            </a:pPr>
            <a:r>
              <a:rPr lang="en-US" sz="2600" b="1" dirty="0">
                <a:latin typeface="Goudy Old Style" pitchFamily="18" charset="0"/>
              </a:rPr>
              <a:t>Attributes of Meta Tag</a:t>
            </a:r>
          </a:p>
          <a:p>
            <a:pPr marL="798513" marR="0" lvl="1" indent="-334963" rtl="0">
              <a:buSzPct val="70000"/>
              <a:buFont typeface="Wingdings" pitchFamily="2" charset="2"/>
              <a:buChar char="ü"/>
            </a:pPr>
            <a:r>
              <a:rPr lang="en-US" sz="2600" dirty="0">
                <a:latin typeface="Goudy Old Style" pitchFamily="18" charset="0"/>
              </a:rPr>
              <a:t>Content </a:t>
            </a:r>
          </a:p>
          <a:p>
            <a:pPr marL="798513" marR="0" lvl="1" indent="-334963" rtl="0">
              <a:buSzPct val="70000"/>
              <a:buFont typeface="Wingdings" pitchFamily="2" charset="2"/>
              <a:buChar char="ü"/>
            </a:pPr>
            <a:r>
              <a:rPr lang="en-US" sz="2600" dirty="0">
                <a:latin typeface="Goudy Old Style" pitchFamily="18" charset="0"/>
              </a:rPr>
              <a:t>Http-</a:t>
            </a:r>
            <a:r>
              <a:rPr lang="en-US" sz="2600" dirty="0" err="1">
                <a:latin typeface="Goudy Old Style" pitchFamily="18" charset="0"/>
              </a:rPr>
              <a:t>Equiv</a:t>
            </a:r>
            <a:r>
              <a:rPr lang="en-US" sz="2600" dirty="0">
                <a:latin typeface="Goudy Old Style" pitchFamily="18" charset="0"/>
              </a:rPr>
              <a:t> </a:t>
            </a:r>
          </a:p>
          <a:p>
            <a:pPr marL="798513" marR="0" lvl="1" indent="-334963" rtl="0">
              <a:buSzPct val="70000"/>
              <a:buFont typeface="Wingdings" pitchFamily="2" charset="2"/>
              <a:buChar char="ü"/>
            </a:pPr>
            <a:r>
              <a:rPr lang="en-US" sz="2600" dirty="0">
                <a:latin typeface="Goudy Old Style" pitchFamily="18" charset="0"/>
              </a:rPr>
              <a:t>Name </a:t>
            </a:r>
          </a:p>
          <a:p>
            <a:pPr marL="509588" lvl="1" indent="-393700">
              <a:buSzPct val="70000"/>
              <a:buFont typeface="Wingdings" pitchFamily="2" charset="2"/>
              <a:buChar char="v"/>
            </a:pPr>
            <a:r>
              <a:rPr lang="en-US" sz="2600" b="1" dirty="0">
                <a:latin typeface="Goudy Old Style" pitchFamily="18" charset="0"/>
              </a:rPr>
              <a:t>Note:</a:t>
            </a:r>
            <a:r>
              <a:rPr lang="en-US" sz="2600" dirty="0">
                <a:latin typeface="Goudy Old Style" pitchFamily="18" charset="0"/>
              </a:rPr>
              <a:t> The reason meta tags used to be so important was because search engines relied on them to build a profile of a web page. </a:t>
            </a:r>
          </a:p>
        </p:txBody>
      </p:sp>
    </p:spTree>
    <p:extLst>
      <p:ext uri="{BB962C8B-B14F-4D97-AF65-F5344CB8AC3E}">
        <p14:creationId xmlns:p14="http://schemas.microsoft.com/office/powerpoint/2010/main" val="1339640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lvl="0" algn="ctr" rtl="0"/>
            <a:r>
              <a:rPr lang="en-US" sz="4000" i="0" u="none" strike="noStrike" baseline="0" dirty="0" smtClean="0">
                <a:solidFill>
                  <a:prstClr val="black"/>
                </a:solidFill>
                <a:latin typeface="Andalus" pitchFamily="18" charset="-78"/>
                <a:cs typeface="Andalus" pitchFamily="18" charset="-78"/>
              </a:rPr>
              <a:t>Example- Meta Tag</a:t>
            </a:r>
            <a:endParaRPr lang="en-US" sz="4000" dirty="0">
              <a:latin typeface="Andalus" pitchFamily="18" charset="-78"/>
              <a:cs typeface="Andalus" pitchFamily="18" charset="-78"/>
            </a:endParaRPr>
          </a:p>
        </p:txBody>
      </p:sp>
      <p:sp>
        <p:nvSpPr>
          <p:cNvPr id="3" name="Text Placeholder 2"/>
          <p:cNvSpPr>
            <a:spLocks noGrp="1"/>
          </p:cNvSpPr>
          <p:nvPr>
            <p:ph type="body" idx="4294967295"/>
          </p:nvPr>
        </p:nvSpPr>
        <p:spPr>
          <a:xfrm>
            <a:off x="76200" y="533400"/>
            <a:ext cx="8991600" cy="6248400"/>
          </a:xfrm>
          <a:prstGeom prst="rect">
            <a:avLst/>
          </a:prstGeom>
        </p:spPr>
        <p:txBody>
          <a:bodyPr>
            <a:noAutofit/>
          </a:bodyPr>
          <a:lstStyle/>
          <a:p>
            <a:pPr marL="457200" lvl="0" indent="-457200" algn="l">
              <a:buSzPct val="70000"/>
              <a:buFont typeface="Wingdings" pitchFamily="2" charset="2"/>
              <a:buChar char="v"/>
            </a:pPr>
            <a:r>
              <a:rPr lang="en-US" sz="2600" b="1" dirty="0">
                <a:latin typeface="Goudy Old Style" pitchFamily="18" charset="0"/>
              </a:rPr>
              <a:t>The following example illustrates a web page using the meta tag: </a:t>
            </a:r>
            <a:endParaRPr lang="en-US" sz="2600" b="1" dirty="0" smtClean="0">
              <a:latin typeface="Goudy Old Style" pitchFamily="18" charset="0"/>
            </a:endParaRPr>
          </a:p>
          <a:p>
            <a:pPr lvl="0" algn="l">
              <a:buSzPct val="70000"/>
            </a:pPr>
            <a:endParaRPr lang="en-US" sz="2600" b="1" dirty="0">
              <a:latin typeface="Goudy Old Style" pitchFamily="18" charset="0"/>
            </a:endParaRPr>
          </a:p>
          <a:p>
            <a:pPr marL="400050" lvl="1" indent="0" algn="l">
              <a:buNone/>
            </a:pPr>
            <a:r>
              <a:rPr lang="en-US" sz="2600" dirty="0">
                <a:latin typeface="Goudy Old Style" pitchFamily="18" charset="0"/>
                <a:cs typeface="Courier New" pitchFamily="49" charset="0"/>
              </a:rPr>
              <a:t>&lt;html&gt; </a:t>
            </a:r>
          </a:p>
          <a:p>
            <a:pPr marL="400050" lvl="1" indent="0" algn="l">
              <a:buNone/>
            </a:pPr>
            <a:r>
              <a:rPr lang="en-US" sz="2600" dirty="0">
                <a:latin typeface="Goudy Old Style" pitchFamily="18" charset="0"/>
                <a:cs typeface="Courier New" pitchFamily="49" charset="0"/>
              </a:rPr>
              <a:t>&lt;head&gt;</a:t>
            </a:r>
          </a:p>
          <a:p>
            <a:pPr marL="400050" lvl="1" indent="0" algn="l">
              <a:buNone/>
            </a:pPr>
            <a:r>
              <a:rPr lang="en-US" sz="2600" dirty="0">
                <a:latin typeface="Goudy Old Style" pitchFamily="18" charset="0"/>
                <a:cs typeface="Courier New" pitchFamily="49" charset="0"/>
              </a:rPr>
              <a:t>&lt;title&gt; My list of jokes &lt;/title&gt; </a:t>
            </a:r>
          </a:p>
          <a:p>
            <a:pPr marL="400050" lvl="1" indent="0" algn="l">
              <a:buNone/>
            </a:pPr>
            <a:r>
              <a:rPr lang="en-US" sz="2600" dirty="0">
                <a:latin typeface="Goudy Old Style" pitchFamily="18" charset="0"/>
                <a:cs typeface="Courier New" pitchFamily="49" charset="0"/>
              </a:rPr>
              <a:t>&lt;meta name="description" content="Free Web tutorials on HTML, CSS, XML, and XHTML"&gt; </a:t>
            </a:r>
          </a:p>
          <a:p>
            <a:pPr marL="400050" lvl="1" indent="0" algn="l">
              <a:buNone/>
            </a:pPr>
            <a:r>
              <a:rPr lang="en-US" sz="2600" dirty="0">
                <a:latin typeface="Goudy Old Style" pitchFamily="18" charset="0"/>
                <a:cs typeface="Courier New" pitchFamily="49" charset="0"/>
              </a:rPr>
              <a:t>&lt;/head&gt; </a:t>
            </a:r>
          </a:p>
          <a:p>
            <a:pPr marL="400050" lvl="1" indent="0" algn="l">
              <a:buNone/>
            </a:pPr>
            <a:r>
              <a:rPr lang="en-US" sz="2600" dirty="0">
                <a:latin typeface="Goudy Old Style" pitchFamily="18" charset="0"/>
                <a:cs typeface="Courier New" pitchFamily="49" charset="0"/>
              </a:rPr>
              <a:t>&lt;body background ="myimage.jpg" text = “blue”&gt; </a:t>
            </a:r>
          </a:p>
          <a:p>
            <a:pPr marL="400050" lvl="1" indent="0" algn="l">
              <a:buNone/>
            </a:pPr>
            <a:r>
              <a:rPr lang="en-US" sz="2600" dirty="0">
                <a:latin typeface="Goudy Old Style" pitchFamily="18" charset="0"/>
                <a:cs typeface="Courier New" pitchFamily="49" charset="0"/>
              </a:rPr>
              <a:t>&lt;h align=center&gt; My Registration Page &lt;/h&gt; </a:t>
            </a:r>
          </a:p>
          <a:p>
            <a:pPr marL="400050" lvl="1" indent="0" algn="l">
              <a:buNone/>
            </a:pPr>
            <a:r>
              <a:rPr lang="en-US" sz="2600" dirty="0">
                <a:latin typeface="Goudy Old Style" pitchFamily="18" charset="0"/>
                <a:cs typeface="Courier New" pitchFamily="49" charset="0"/>
              </a:rPr>
              <a:t>&lt;form name="registration" action="http://expertrating.com/registration.html"&gt; </a:t>
            </a:r>
          </a:p>
          <a:p>
            <a:pPr marL="400050" lvl="1" indent="0" algn="l">
              <a:buNone/>
            </a:pPr>
            <a:r>
              <a:rPr lang="en-US" sz="2600" dirty="0">
                <a:latin typeface="Goudy Old Style" pitchFamily="18" charset="0"/>
                <a:cs typeface="Courier New" pitchFamily="49" charset="0"/>
              </a:rPr>
              <a:t>First name: &lt;input type=text name="</a:t>
            </a:r>
            <a:r>
              <a:rPr lang="en-US" sz="2600" dirty="0" err="1">
                <a:latin typeface="Goudy Old Style" pitchFamily="18" charset="0"/>
                <a:cs typeface="Courier New" pitchFamily="49" charset="0"/>
              </a:rPr>
              <a:t>realname</a:t>
            </a:r>
            <a:r>
              <a:rPr lang="en-US" sz="2600" dirty="0">
                <a:latin typeface="Goudy Old Style" pitchFamily="18" charset="0"/>
                <a:cs typeface="Courier New" pitchFamily="49" charset="0"/>
              </a:rPr>
              <a:t>" /&gt; &lt;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p:txBody>
      </p:sp>
    </p:spTree>
    <p:extLst>
      <p:ext uri="{BB962C8B-B14F-4D97-AF65-F5344CB8AC3E}">
        <p14:creationId xmlns:p14="http://schemas.microsoft.com/office/powerpoint/2010/main" val="3067857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609600"/>
            <a:ext cx="8763000" cy="5715000"/>
          </a:xfrm>
          <a:prstGeom prst="rect">
            <a:avLst/>
          </a:prstGeom>
        </p:spPr>
        <p:txBody>
          <a:bodyPr>
            <a:noAutofit/>
          </a:bodyPr>
          <a:lstStyle/>
          <a:p>
            <a:pPr marL="400050" lvl="1" indent="0">
              <a:buNone/>
            </a:pPr>
            <a:r>
              <a:rPr lang="en-US" sz="2600" dirty="0">
                <a:latin typeface="Goudy Old Style" pitchFamily="18" charset="0"/>
                <a:cs typeface="Courier New" pitchFamily="49" charset="0"/>
              </a:rPr>
              <a:t>Last name: &lt;input type=text name="</a:t>
            </a:r>
            <a:r>
              <a:rPr lang="en-US" sz="2600" dirty="0" err="1">
                <a:latin typeface="Goudy Old Style" pitchFamily="18" charset="0"/>
                <a:cs typeface="Courier New" pitchFamily="49" charset="0"/>
              </a:rPr>
              <a:t>sirname</a:t>
            </a:r>
            <a:r>
              <a:rPr lang="en-US" sz="2600" dirty="0">
                <a:latin typeface="Goudy Old Style" pitchFamily="18" charset="0"/>
                <a:cs typeface="Courier New" pitchFamily="49" charset="0"/>
              </a:rPr>
              <a:t>" /&gt; &lt;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Password: &lt;input type=password name="pass"/&gt; &lt;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Re-Type Password: &lt;input type=password name="</a:t>
            </a:r>
            <a:r>
              <a:rPr lang="en-US" sz="2600" dirty="0" err="1">
                <a:latin typeface="Goudy Old Style" pitchFamily="18" charset="0"/>
                <a:cs typeface="Courier New" pitchFamily="49" charset="0"/>
              </a:rPr>
              <a:t>repass</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&lt;h align=center&gt;Additional Information &lt;/h&gt; </a:t>
            </a:r>
          </a:p>
          <a:p>
            <a:pPr marL="400050" lvl="1" indent="0">
              <a:buNone/>
            </a:pPr>
            <a:r>
              <a:rPr lang="en-US" sz="2600" dirty="0">
                <a:latin typeface="Goudy Old Style" pitchFamily="18" charset="0"/>
                <a:cs typeface="Courier New" pitchFamily="49" charset="0"/>
              </a:rPr>
              <a:t>SEX&lt;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&lt;select name="sex"&gt; </a:t>
            </a:r>
          </a:p>
          <a:p>
            <a:pPr marL="400050" lvl="1" indent="0">
              <a:buNone/>
            </a:pPr>
            <a:r>
              <a:rPr lang="en-US" sz="2600" dirty="0">
                <a:latin typeface="Goudy Old Style" pitchFamily="18" charset="0"/>
                <a:cs typeface="Courier New" pitchFamily="49" charset="0"/>
              </a:rPr>
              <a:t>&lt;option value=""&gt; Male &lt;/option&gt; </a:t>
            </a:r>
          </a:p>
          <a:p>
            <a:pPr marL="400050" lvl="1" indent="0">
              <a:buNone/>
            </a:pPr>
            <a:r>
              <a:rPr lang="en-US" sz="2600" dirty="0">
                <a:latin typeface="Goudy Old Style" pitchFamily="18" charset="0"/>
                <a:cs typeface="Courier New" pitchFamily="49" charset="0"/>
              </a:rPr>
              <a:t>&lt;option value=""&gt; Female &lt;/option&gt; </a:t>
            </a:r>
          </a:p>
          <a:p>
            <a:pPr marL="400050" lvl="1" indent="0">
              <a:buNone/>
            </a:pPr>
            <a:r>
              <a:rPr lang="en-US" sz="2600" dirty="0">
                <a:latin typeface="Goudy Old Style" pitchFamily="18" charset="0"/>
                <a:cs typeface="Courier New" pitchFamily="49" charset="0"/>
              </a:rPr>
              <a:t>&lt;/select&gt;&lt;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SELECTION OF JOKES&lt;</a:t>
            </a:r>
            <a:r>
              <a:rPr lang="en-US" sz="2600" dirty="0" err="1">
                <a:latin typeface="Goudy Old Style" pitchFamily="18" charset="0"/>
                <a:cs typeface="Courier New" pitchFamily="49" charset="0"/>
              </a:rPr>
              <a:t>br</a:t>
            </a:r>
            <a:r>
              <a:rPr lang="en-US" sz="2600" dirty="0">
                <a:latin typeface="Goudy Old Style" pitchFamily="18" charset="0"/>
                <a:cs typeface="Courier New" pitchFamily="49" charset="0"/>
              </a:rPr>
              <a:t>/&gt; </a:t>
            </a:r>
          </a:p>
          <a:p>
            <a:pPr marL="400050" lvl="1" indent="0">
              <a:buNone/>
            </a:pPr>
            <a:r>
              <a:rPr lang="en-US" sz="2600" dirty="0">
                <a:latin typeface="Goudy Old Style" pitchFamily="18" charset="0"/>
                <a:cs typeface="Courier New" pitchFamily="49" charset="0"/>
              </a:rPr>
              <a:t>&lt;select name=”</a:t>
            </a:r>
            <a:r>
              <a:rPr lang="en-US" sz="2600" dirty="0" err="1">
                <a:latin typeface="Goudy Old Style" pitchFamily="18" charset="0"/>
                <a:cs typeface="Courier New" pitchFamily="49" charset="0"/>
              </a:rPr>
              <a:t>jokenumber</a:t>
            </a:r>
            <a:r>
              <a:rPr lang="en-US" sz="2600" dirty="0">
                <a:latin typeface="Goudy Old Style" pitchFamily="18" charset="0"/>
                <a:cs typeface="Courier New" pitchFamily="49" charset="0"/>
              </a:rPr>
              <a:t>”&gt; </a:t>
            </a:r>
          </a:p>
        </p:txBody>
      </p:sp>
      <p:sp>
        <p:nvSpPr>
          <p:cNvPr id="5" name="Title 1"/>
          <p:cNvSpPr>
            <a:spLocks noGrp="1"/>
          </p:cNvSpPr>
          <p:nvPr>
            <p:ph type="title"/>
          </p:nvPr>
        </p:nvSpPr>
        <p:spPr>
          <a:xfrm>
            <a:off x="76200" y="76200"/>
            <a:ext cx="8991600" cy="533400"/>
          </a:xfrm>
        </p:spPr>
        <p:txBody>
          <a:bodyPr/>
          <a:lstStyle/>
          <a:p>
            <a:pPr marR="0" lvl="0" algn="ctr" rtl="0"/>
            <a:r>
              <a:rPr lang="en-US" sz="4000" i="0" u="none" strike="noStrike" baseline="0" dirty="0" smtClean="0">
                <a:solidFill>
                  <a:prstClr val="black"/>
                </a:solidFill>
                <a:latin typeface="Andalus" pitchFamily="18" charset="-78"/>
                <a:cs typeface="Andalus" pitchFamily="18" charset="-78"/>
              </a:rPr>
              <a:t>Example- Meta Tag</a:t>
            </a:r>
            <a:endParaRPr lang="en-US" sz="4000" dirty="0">
              <a:latin typeface="Andalus" pitchFamily="18" charset="-78"/>
              <a:cs typeface="Andalus" pitchFamily="18" charset="-78"/>
            </a:endParaRPr>
          </a:p>
        </p:txBody>
      </p:sp>
    </p:spTree>
    <p:extLst>
      <p:ext uri="{BB962C8B-B14F-4D97-AF65-F5344CB8AC3E}">
        <p14:creationId xmlns:p14="http://schemas.microsoft.com/office/powerpoint/2010/main" val="874029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533400"/>
            <a:ext cx="8915400" cy="6096000"/>
          </a:xfrm>
          <a:prstGeom prst="rect">
            <a:avLst/>
          </a:prstGeom>
        </p:spPr>
        <p:txBody>
          <a:bodyPr>
            <a:noAutofit/>
          </a:bodyPr>
          <a:lstStyle/>
          <a:p>
            <a:pPr marL="0" indent="0">
              <a:buNone/>
            </a:pPr>
            <a:r>
              <a:rPr lang="en-US" sz="2200" dirty="0">
                <a:latin typeface="Goudy Old Style" pitchFamily="18" charset="0"/>
                <a:cs typeface="Andalus" pitchFamily="18" charset="-78"/>
              </a:rPr>
              <a:t>&lt;</a:t>
            </a:r>
            <a:r>
              <a:rPr lang="en-US" sz="2200" dirty="0" err="1">
                <a:latin typeface="Goudy Old Style" pitchFamily="18" charset="0"/>
                <a:cs typeface="Andalus" pitchFamily="18" charset="-78"/>
              </a:rPr>
              <a:t>optgroup</a:t>
            </a:r>
            <a:r>
              <a:rPr lang="en-US" sz="2200" dirty="0">
                <a:latin typeface="Goudy Old Style" pitchFamily="18" charset="0"/>
                <a:cs typeface="Andalus" pitchFamily="18" charset="-78"/>
              </a:rPr>
              <a:t> label=”Game jokes”&gt; </a:t>
            </a:r>
          </a:p>
          <a:p>
            <a:pPr marL="0" indent="0">
              <a:buNone/>
            </a:pPr>
            <a:r>
              <a:rPr lang="en-US" sz="2200" dirty="0">
                <a:latin typeface="Goudy Old Style" pitchFamily="18" charset="0"/>
                <a:cs typeface="Andalus" pitchFamily="18" charset="-78"/>
              </a:rPr>
              <a:t>&lt;option value=””&gt; Cricket jokes &lt;/option&gt; </a:t>
            </a:r>
          </a:p>
          <a:p>
            <a:pPr marL="0" indent="0">
              <a:buNone/>
            </a:pPr>
            <a:r>
              <a:rPr lang="en-US" sz="2200" dirty="0">
                <a:latin typeface="Goudy Old Style" pitchFamily="18" charset="0"/>
                <a:cs typeface="Andalus" pitchFamily="18" charset="-78"/>
              </a:rPr>
              <a:t>&lt;option value=””&gt; Golf jokes &lt;/option&gt; </a:t>
            </a:r>
          </a:p>
          <a:p>
            <a:pPr marL="0" indent="0">
              <a:buNone/>
            </a:pPr>
            <a:r>
              <a:rPr lang="en-US" sz="2200" dirty="0">
                <a:latin typeface="Goudy Old Style" pitchFamily="18" charset="0"/>
                <a:cs typeface="Andalus" pitchFamily="18" charset="-78"/>
              </a:rPr>
              <a:t>&lt;/</a:t>
            </a:r>
            <a:r>
              <a:rPr lang="en-US" sz="2200" dirty="0" err="1">
                <a:latin typeface="Goudy Old Style" pitchFamily="18" charset="0"/>
                <a:cs typeface="Andalus" pitchFamily="18" charset="-78"/>
              </a:rPr>
              <a:t>optgroup</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&lt;</a:t>
            </a:r>
            <a:r>
              <a:rPr lang="en-US" sz="2200" dirty="0" err="1">
                <a:latin typeface="Goudy Old Style" pitchFamily="18" charset="0"/>
                <a:cs typeface="Andalus" pitchFamily="18" charset="-78"/>
              </a:rPr>
              <a:t>optgroup</a:t>
            </a:r>
            <a:r>
              <a:rPr lang="en-US" sz="2200" dirty="0">
                <a:latin typeface="Goudy Old Style" pitchFamily="18" charset="0"/>
                <a:cs typeface="Andalus" pitchFamily="18" charset="-78"/>
              </a:rPr>
              <a:t> label=”Other jokes”&gt; </a:t>
            </a:r>
          </a:p>
          <a:p>
            <a:pPr marL="0" indent="0">
              <a:buNone/>
            </a:pPr>
            <a:r>
              <a:rPr lang="en-US" sz="2200" dirty="0">
                <a:latin typeface="Goudy Old Style" pitchFamily="18" charset="0"/>
                <a:cs typeface="Andalus" pitchFamily="18" charset="-78"/>
              </a:rPr>
              <a:t>&lt;option value=””&gt; Classic jokes &lt;/option&gt; </a:t>
            </a:r>
          </a:p>
          <a:p>
            <a:pPr marL="0" indent="0">
              <a:buNone/>
            </a:pPr>
            <a:r>
              <a:rPr lang="en-US" sz="2200" dirty="0">
                <a:latin typeface="Goudy Old Style" pitchFamily="18" charset="0"/>
                <a:cs typeface="Andalus" pitchFamily="18" charset="-78"/>
              </a:rPr>
              <a:t>&lt;option value=””&gt; Short jokes &lt;/option&gt; </a:t>
            </a:r>
          </a:p>
          <a:p>
            <a:pPr marL="0" indent="0">
              <a:buNone/>
            </a:pPr>
            <a:r>
              <a:rPr lang="en-US" sz="2200" dirty="0">
                <a:latin typeface="Goudy Old Style" pitchFamily="18" charset="0"/>
                <a:cs typeface="Andalus" pitchFamily="18" charset="-78"/>
              </a:rPr>
              <a:t>&lt;/</a:t>
            </a:r>
            <a:r>
              <a:rPr lang="en-US" sz="2200" dirty="0" err="1">
                <a:latin typeface="Goudy Old Style" pitchFamily="18" charset="0"/>
                <a:cs typeface="Andalus" pitchFamily="18" charset="-78"/>
              </a:rPr>
              <a:t>optgroup</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&lt;/select&gt;&lt;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&lt;label for=”</a:t>
            </a:r>
            <a:r>
              <a:rPr lang="en-US" sz="2200" dirty="0" err="1">
                <a:latin typeface="Goudy Old Style" pitchFamily="18" charset="0"/>
                <a:cs typeface="Andalus" pitchFamily="18" charset="-78"/>
              </a:rPr>
              <a:t>moreinfo</a:t>
            </a:r>
            <a:r>
              <a:rPr lang="en-US" sz="2200" dirty="0">
                <a:latin typeface="Goudy Old Style" pitchFamily="18" charset="0"/>
                <a:cs typeface="Andalus" pitchFamily="18" charset="-78"/>
              </a:rPr>
              <a:t>”&gt; Do you want more information on jokes? &lt;/label&gt; </a:t>
            </a:r>
          </a:p>
          <a:p>
            <a:pPr marL="0" indent="0">
              <a:buNone/>
            </a:pPr>
            <a:r>
              <a:rPr lang="en-US" sz="2200" dirty="0">
                <a:latin typeface="Goudy Old Style" pitchFamily="18" charset="0"/>
                <a:cs typeface="Andalus" pitchFamily="18" charset="-78"/>
              </a:rPr>
              <a:t>&lt;input type=checkbox name=”</a:t>
            </a:r>
            <a:r>
              <a:rPr lang="en-US" sz="2200" dirty="0" err="1">
                <a:latin typeface="Goudy Old Style" pitchFamily="18" charset="0"/>
                <a:cs typeface="Andalus" pitchFamily="18" charset="-78"/>
              </a:rPr>
              <a:t>moreinfo</a:t>
            </a:r>
            <a:r>
              <a:rPr lang="en-US" sz="2200" dirty="0">
                <a:latin typeface="Goudy Old Style" pitchFamily="18" charset="0"/>
                <a:cs typeface="Andalus" pitchFamily="18" charset="-78"/>
              </a:rPr>
              <a:t>” id=”</a:t>
            </a:r>
            <a:r>
              <a:rPr lang="en-US" sz="2200" dirty="0" err="1">
                <a:latin typeface="Goudy Old Style" pitchFamily="18" charset="0"/>
                <a:cs typeface="Andalus" pitchFamily="18" charset="-78"/>
              </a:rPr>
              <a:t>moreinfo</a:t>
            </a:r>
            <a:r>
              <a:rPr lang="en-US" sz="2200" dirty="0">
                <a:latin typeface="Goudy Old Style" pitchFamily="18" charset="0"/>
                <a:cs typeface="Andalus" pitchFamily="18" charset="-78"/>
              </a:rPr>
              <a:t>” /&gt;&lt;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Enter your comments:&lt;</a:t>
            </a:r>
            <a:r>
              <a:rPr lang="en-US" sz="2200" dirty="0" err="1">
                <a:latin typeface="Goudy Old Style" pitchFamily="18" charset="0"/>
                <a:cs typeface="Andalus" pitchFamily="18" charset="-78"/>
              </a:rPr>
              <a:t>textarea</a:t>
            </a:r>
            <a:r>
              <a:rPr lang="en-US" sz="2200" dirty="0">
                <a:latin typeface="Goudy Old Style" pitchFamily="18" charset="0"/>
                <a:cs typeface="Andalus" pitchFamily="18" charset="-78"/>
              </a:rPr>
              <a:t> name=”comments” cols= rows= wrap=soft&gt; </a:t>
            </a:r>
          </a:p>
          <a:p>
            <a:pPr marL="0" indent="0">
              <a:buNone/>
            </a:pPr>
            <a:r>
              <a:rPr lang="en-US" sz="2200" dirty="0">
                <a:latin typeface="Goudy Old Style" pitchFamily="18" charset="0"/>
                <a:cs typeface="Andalus" pitchFamily="18" charset="-78"/>
              </a:rPr>
              <a:t>&lt;/</a:t>
            </a:r>
            <a:r>
              <a:rPr lang="en-US" sz="2200" dirty="0" err="1">
                <a:latin typeface="Goudy Old Style" pitchFamily="18" charset="0"/>
                <a:cs typeface="Andalus" pitchFamily="18" charset="-78"/>
              </a:rPr>
              <a:t>textarea</a:t>
            </a:r>
            <a:r>
              <a:rPr lang="en-US" sz="2200" dirty="0">
                <a:latin typeface="Goudy Old Style" pitchFamily="18" charset="0"/>
                <a:cs typeface="Andalus" pitchFamily="18" charset="-78"/>
              </a:rPr>
              <a:t>&gt;&lt;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&lt;button type=reset&gt; Reset &lt;/button&gt;&lt;</a:t>
            </a:r>
            <a:r>
              <a:rPr lang="en-US" sz="2200" dirty="0" err="1">
                <a:latin typeface="Goudy Old Style" pitchFamily="18" charset="0"/>
                <a:cs typeface="Andalus" pitchFamily="18" charset="-78"/>
              </a:rPr>
              <a:t>br</a:t>
            </a:r>
            <a:r>
              <a:rPr lang="en-US" sz="2200" dirty="0">
                <a:latin typeface="Goudy Old Style" pitchFamily="18" charset="0"/>
                <a:cs typeface="Andalus" pitchFamily="18" charset="-78"/>
              </a:rPr>
              <a:t>/&gt; </a:t>
            </a:r>
          </a:p>
          <a:p>
            <a:pPr marL="0" indent="0">
              <a:buNone/>
            </a:pPr>
            <a:r>
              <a:rPr lang="en-US" sz="2200" dirty="0">
                <a:latin typeface="Goudy Old Style" pitchFamily="18" charset="0"/>
                <a:cs typeface="Andalus" pitchFamily="18" charset="-78"/>
              </a:rPr>
              <a:t>&lt;button type=submit&gt;Send This &lt;/button&gt; </a:t>
            </a:r>
          </a:p>
          <a:p>
            <a:pPr marL="0" indent="0">
              <a:buNone/>
            </a:pPr>
            <a:r>
              <a:rPr lang="en-US" sz="2200" dirty="0">
                <a:latin typeface="Goudy Old Style" pitchFamily="18" charset="0"/>
                <a:cs typeface="Andalus" pitchFamily="18" charset="-78"/>
              </a:rPr>
              <a:t>&lt;/form&gt; </a:t>
            </a:r>
          </a:p>
          <a:p>
            <a:pPr marL="0" indent="0">
              <a:buNone/>
            </a:pPr>
            <a:r>
              <a:rPr lang="en-US" sz="2200" dirty="0">
                <a:latin typeface="Goudy Old Style" pitchFamily="18" charset="0"/>
                <a:cs typeface="Andalus" pitchFamily="18" charset="-78"/>
              </a:rPr>
              <a:t>&lt;/body&gt; </a:t>
            </a:r>
          </a:p>
          <a:p>
            <a:pPr marL="0" indent="0">
              <a:buNone/>
            </a:pPr>
            <a:r>
              <a:rPr lang="en-US" sz="2200" dirty="0">
                <a:latin typeface="Goudy Old Style" pitchFamily="18" charset="0"/>
                <a:cs typeface="Andalus" pitchFamily="18" charset="-78"/>
              </a:rPr>
              <a:t>&lt;/html&gt; </a:t>
            </a:r>
          </a:p>
        </p:txBody>
      </p:sp>
      <p:sp>
        <p:nvSpPr>
          <p:cNvPr id="5" name="Title 1"/>
          <p:cNvSpPr>
            <a:spLocks noGrp="1"/>
          </p:cNvSpPr>
          <p:nvPr>
            <p:ph type="title"/>
          </p:nvPr>
        </p:nvSpPr>
        <p:spPr>
          <a:xfrm>
            <a:off x="0" y="76200"/>
            <a:ext cx="9144000" cy="457200"/>
          </a:xfrm>
        </p:spPr>
        <p:txBody>
          <a:bodyPr/>
          <a:lstStyle/>
          <a:p>
            <a:pPr marR="0" lvl="0" algn="ctr" rtl="0"/>
            <a:r>
              <a:rPr lang="en-US" sz="4000" i="0" u="none" strike="noStrike" baseline="0" dirty="0" smtClean="0">
                <a:solidFill>
                  <a:prstClr val="black"/>
                </a:solidFill>
                <a:latin typeface="Andalus" pitchFamily="18" charset="-78"/>
                <a:cs typeface="Andalus" pitchFamily="18" charset="-78"/>
              </a:rPr>
              <a:t>Example- Meta Tag (Contd.)</a:t>
            </a:r>
            <a:endParaRPr lang="en-US" sz="4000" dirty="0">
              <a:latin typeface="Andalus" pitchFamily="18" charset="-78"/>
              <a:cs typeface="Andalus" pitchFamily="18" charset="-78"/>
            </a:endParaRPr>
          </a:p>
        </p:txBody>
      </p:sp>
    </p:spTree>
    <p:extLst>
      <p:ext uri="{BB962C8B-B14F-4D97-AF65-F5344CB8AC3E}">
        <p14:creationId xmlns:p14="http://schemas.microsoft.com/office/powerpoint/2010/main" val="2377285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210"/>
            <a:ext cx="7185891" cy="442337"/>
          </a:xfrm>
        </p:spPr>
        <p:txBody>
          <a:bodyPr>
            <a:noAutofit/>
          </a:bodyPr>
          <a:lstStyle/>
          <a:p>
            <a:r>
              <a:rPr lang="en-US" sz="4000" dirty="0" smtClean="0">
                <a:latin typeface="Andalus" pitchFamily="18" charset="-78"/>
                <a:cs typeface="Andalus" pitchFamily="18" charset="-78"/>
              </a:rPr>
              <a:t>DOM </a:t>
            </a:r>
            <a:r>
              <a:rPr lang="en-US" sz="4000" dirty="0">
                <a:latin typeface="Andalus" pitchFamily="18" charset="-78"/>
                <a:cs typeface="Andalus" pitchFamily="18" charset="-78"/>
              </a:rPr>
              <a:t>T</a:t>
            </a:r>
            <a:r>
              <a:rPr lang="en-US" sz="4000" dirty="0" smtClean="0">
                <a:latin typeface="Andalus" pitchFamily="18" charset="-78"/>
                <a:cs typeface="Andalus" pitchFamily="18" charset="-78"/>
              </a:rPr>
              <a:t>ree</a:t>
            </a:r>
            <a:endParaRPr lang="en-US" sz="4000" dirty="0">
              <a:latin typeface="Andalus" pitchFamily="18" charset="-78"/>
              <a:cs typeface="Andalus" pitchFamily="18" charset="-7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64" y="613059"/>
            <a:ext cx="8950036" cy="4737390"/>
          </a:xfrm>
          <a:prstGeom prst="rect">
            <a:avLst/>
          </a:prstGeom>
          <a:noFill/>
          <a:ln w="28575">
            <a:solidFill>
              <a:schemeClr val="tx1"/>
            </a:solidFill>
          </a:ln>
          <a:effectLst/>
          <a:extLst/>
        </p:spPr>
      </p:pic>
    </p:spTree>
    <p:extLst>
      <p:ext uri="{BB962C8B-B14F-4D97-AF65-F5344CB8AC3E}">
        <p14:creationId xmlns:p14="http://schemas.microsoft.com/office/powerpoint/2010/main" val="1137791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600200"/>
            <a:ext cx="8229600" cy="4525963"/>
          </a:xfrm>
          <a:prstGeom prst="rect">
            <a:avLst/>
          </a:prstGeom>
        </p:spPr>
        <p:txBody>
          <a:bodyPr/>
          <a:lstStyle/>
          <a:p>
            <a:pPr marL="0" lvl="0" indent="0" algn="ctr">
              <a:buNone/>
            </a:pPr>
            <a:r>
              <a:rPr lang="en-US" dirty="0" smtClean="0"/>
              <a:t>This is how the web page looks: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64080"/>
            <a:ext cx="3657600" cy="4267200"/>
          </a:xfrm>
          <a:prstGeom prst="rect">
            <a:avLst/>
          </a:prstGeom>
          <a:noFill/>
          <a:ln>
            <a:noFill/>
          </a:ln>
        </p:spPr>
      </p:pic>
      <p:sp>
        <p:nvSpPr>
          <p:cNvPr id="6" name="Title 1"/>
          <p:cNvSpPr txBox="1">
            <a:spLocks/>
          </p:cNvSpPr>
          <p:nvPr/>
        </p:nvSpPr>
        <p:spPr>
          <a:xfrm>
            <a:off x="457200" y="457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prstClr val="black"/>
                </a:solidFill>
                <a:latin typeface="+mn-lt"/>
              </a:rPr>
              <a:t>Example- Meta Tag</a:t>
            </a:r>
            <a:endParaRPr lang="en-US" dirty="0">
              <a:latin typeface="+mn-lt"/>
            </a:endParaRPr>
          </a:p>
        </p:txBody>
      </p:sp>
    </p:spTree>
    <p:extLst>
      <p:ext uri="{BB962C8B-B14F-4D97-AF65-F5344CB8AC3E}">
        <p14:creationId xmlns:p14="http://schemas.microsoft.com/office/powerpoint/2010/main" val="1612923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0" y="76200"/>
            <a:ext cx="9144000" cy="3889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Introduction to HTML 5</a:t>
            </a:r>
            <a:endParaRPr lang="en-US" sz="4000" dirty="0">
              <a:latin typeface="Andalus" pitchFamily="18" charset="-78"/>
              <a:cs typeface="Andalus" pitchFamily="18" charset="-78"/>
            </a:endParaRPr>
          </a:p>
        </p:txBody>
      </p:sp>
      <p:sp>
        <p:nvSpPr>
          <p:cNvPr id="3" name="Text Placeholder 2"/>
          <p:cNvSpPr txBox="1">
            <a:spLocks/>
          </p:cNvSpPr>
          <p:nvPr/>
        </p:nvSpPr>
        <p:spPr>
          <a:xfrm>
            <a:off x="76200" y="465138"/>
            <a:ext cx="8839200" cy="5935662"/>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HTML5 is the next generation of HTML</a:t>
            </a:r>
          </a:p>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It will be the new standard for HTML,XHTML, and HTML DOM</a:t>
            </a:r>
          </a:p>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HTML5 work is still in progress and most modern browsers have some HTML5 support</a:t>
            </a:r>
          </a:p>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It is a cooperation between the World Wide Web Consortium(W3C) and the Web Hypertext Application Technology Working Group (WHTWG)</a:t>
            </a:r>
          </a:p>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WHATWG was working with web forms and applications, and W3C was working with XHTML 2.0</a:t>
            </a:r>
          </a:p>
          <a:p>
            <a:pPr marL="404813">
              <a:lnSpc>
                <a:spcPct val="115000"/>
              </a:lnSpc>
              <a:spcBef>
                <a:spcPct val="0"/>
              </a:spcBef>
              <a:buSzPct val="70000"/>
              <a:buFont typeface="Wingdings" pitchFamily="2" charset="2"/>
              <a:buChar char="v"/>
            </a:pPr>
            <a:r>
              <a:rPr lang="en-US" sz="2600" dirty="0" smtClean="0">
                <a:latin typeface="Goudy Old Style" pitchFamily="18" charset="0"/>
                <a:cs typeface="Arial" charset="0"/>
              </a:rPr>
              <a:t>In 2006, they decided to cooperate and create a new version of HTML.</a:t>
            </a:r>
          </a:p>
          <a:p>
            <a:pPr marL="114300" indent="-457200">
              <a:lnSpc>
                <a:spcPct val="105000"/>
              </a:lnSpc>
              <a:spcBef>
                <a:spcPct val="0"/>
              </a:spcBef>
              <a:buSzPct val="70000"/>
              <a:buFont typeface="Wingdings" pitchFamily="2" charset="2"/>
              <a:buChar char="v"/>
            </a:pPr>
            <a:endParaRPr lang="en-US" sz="2600" dirty="0" smtClean="0">
              <a:latin typeface="Goudy Old Style" pitchFamily="18" charset="0"/>
              <a:cs typeface="Arial" charset="0"/>
            </a:endParaRPr>
          </a:p>
          <a:p>
            <a:pPr marL="114300" indent="-457200">
              <a:spcBef>
                <a:spcPct val="0"/>
              </a:spcBef>
              <a:buSzPct val="70000"/>
              <a:buFont typeface="Wingdings" pitchFamily="2" charset="2"/>
              <a:buChar char="v"/>
            </a:pPr>
            <a:endParaRPr lang="en-US" sz="2600" dirty="0" smtClean="0">
              <a:latin typeface="Goudy Old Style" pitchFamily="18" charset="0"/>
              <a:cs typeface="Arial" charset="0"/>
            </a:endParaRPr>
          </a:p>
          <a:p>
            <a:pPr marL="114300" indent="-457200">
              <a:spcBef>
                <a:spcPct val="0"/>
              </a:spcBef>
              <a:buSzPct val="70000"/>
              <a:buFont typeface="Wingdings" pitchFamily="2" charset="2"/>
              <a:buChar char="v"/>
            </a:pPr>
            <a:endParaRPr lang="en-US" sz="2600" dirty="0" smtClean="0">
              <a:latin typeface="Goudy Old Style" pitchFamily="18" charset="0"/>
              <a:cs typeface="Arial" charset="0"/>
            </a:endParaRPr>
          </a:p>
        </p:txBody>
      </p:sp>
    </p:spTree>
    <p:extLst>
      <p:ext uri="{BB962C8B-B14F-4D97-AF65-F5344CB8AC3E}">
        <p14:creationId xmlns:p14="http://schemas.microsoft.com/office/powerpoint/2010/main" val="2546038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76200" y="144463"/>
            <a:ext cx="8991600" cy="5540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What is HTML5?</a:t>
            </a:r>
            <a:endParaRPr lang="en-US" sz="4000" dirty="0">
              <a:latin typeface="Andalus" pitchFamily="18" charset="-78"/>
              <a:cs typeface="Andalus" pitchFamily="18" charset="-78"/>
            </a:endParaRPr>
          </a:p>
        </p:txBody>
      </p:sp>
      <p:sp>
        <p:nvSpPr>
          <p:cNvPr id="3" name="Text Placeholder 2"/>
          <p:cNvSpPr txBox="1">
            <a:spLocks/>
          </p:cNvSpPr>
          <p:nvPr/>
        </p:nvSpPr>
        <p:spPr>
          <a:xfrm>
            <a:off x="76200" y="609600"/>
            <a:ext cx="8991600" cy="5638800"/>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ct val="0"/>
              </a:spcBef>
            </a:pPr>
            <a:r>
              <a:rPr lang="en-US" sz="2400" dirty="0" smtClean="0">
                <a:latin typeface="Goudy Old Style" pitchFamily="18" charset="0"/>
                <a:cs typeface="Arial" charset="0"/>
              </a:rPr>
              <a:t>It is a language for structuring and presenting content for the WWW</a:t>
            </a:r>
          </a:p>
          <a:p>
            <a:pPr>
              <a:lnSpc>
                <a:spcPct val="115000"/>
              </a:lnSpc>
              <a:spcBef>
                <a:spcPct val="0"/>
              </a:spcBef>
            </a:pPr>
            <a:r>
              <a:rPr lang="en-US" sz="2400" dirty="0" smtClean="0">
                <a:latin typeface="Goudy Old Style" pitchFamily="18" charset="0"/>
                <a:cs typeface="Arial" charset="0"/>
              </a:rPr>
              <a:t>It is  a core technology of the Internet originally proposed by Opera Software</a:t>
            </a:r>
          </a:p>
          <a:p>
            <a:pPr>
              <a:lnSpc>
                <a:spcPct val="115000"/>
              </a:lnSpc>
              <a:spcBef>
                <a:spcPct val="0"/>
              </a:spcBef>
            </a:pPr>
            <a:r>
              <a:rPr lang="en-US" sz="2400" dirty="0" smtClean="0">
                <a:latin typeface="Goudy Old Style" pitchFamily="18" charset="0"/>
                <a:cs typeface="Arial" charset="0"/>
              </a:rPr>
              <a:t>The core aim of HTML5 is</a:t>
            </a:r>
          </a:p>
          <a:p>
            <a:pPr lvl="1">
              <a:lnSpc>
                <a:spcPct val="115000"/>
              </a:lnSpc>
              <a:spcBef>
                <a:spcPct val="0"/>
              </a:spcBef>
              <a:buFont typeface="Wingdings" pitchFamily="2" charset="2"/>
              <a:buChar char="Ø"/>
            </a:pPr>
            <a:r>
              <a:rPr lang="en-US" sz="2400" dirty="0" smtClean="0">
                <a:latin typeface="Goudy Old Style" pitchFamily="18" charset="0"/>
                <a:cs typeface="Arial" charset="0"/>
              </a:rPr>
              <a:t>Is to improve the language with support for multimedia</a:t>
            </a:r>
          </a:p>
          <a:p>
            <a:pPr lvl="1">
              <a:lnSpc>
                <a:spcPct val="115000"/>
              </a:lnSpc>
              <a:spcBef>
                <a:spcPct val="0"/>
              </a:spcBef>
              <a:buFont typeface="Wingdings" pitchFamily="2" charset="2"/>
              <a:buChar char="Ø"/>
            </a:pPr>
            <a:r>
              <a:rPr lang="en-US" sz="2400" dirty="0" smtClean="0">
                <a:latin typeface="Goudy Old Style" pitchFamily="18" charset="0"/>
                <a:cs typeface="Arial" charset="0"/>
              </a:rPr>
              <a:t>Should be easily readable by humans and</a:t>
            </a:r>
          </a:p>
          <a:p>
            <a:pPr lvl="1">
              <a:lnSpc>
                <a:spcPct val="115000"/>
              </a:lnSpc>
              <a:spcBef>
                <a:spcPct val="0"/>
              </a:spcBef>
              <a:buFont typeface="Wingdings" pitchFamily="2" charset="2"/>
              <a:buChar char="Ø"/>
            </a:pPr>
            <a:r>
              <a:rPr lang="en-US" sz="2400" dirty="0" smtClean="0">
                <a:latin typeface="Goudy Old Style" pitchFamily="18" charset="0"/>
                <a:cs typeface="Arial" charset="0"/>
              </a:rPr>
              <a:t>Understood by computers and devices</a:t>
            </a:r>
          </a:p>
          <a:p>
            <a:pPr>
              <a:lnSpc>
                <a:spcPct val="115000"/>
              </a:lnSpc>
              <a:spcBef>
                <a:spcPct val="0"/>
              </a:spcBef>
            </a:pPr>
            <a:r>
              <a:rPr lang="en-US" sz="2400" dirty="0" smtClean="0">
                <a:latin typeface="Goudy Old Style" pitchFamily="18" charset="0"/>
                <a:cs typeface="Arial" charset="0"/>
              </a:rPr>
              <a:t>The HTML5 working group includes AOL, Apple, Google, IBM, Microsoft, Mozilla, Nokia, Opera, and many hundreds of other vendors.</a:t>
            </a:r>
          </a:p>
          <a:p>
            <a:pPr>
              <a:spcBef>
                <a:spcPct val="0"/>
              </a:spcBef>
            </a:pPr>
            <a:endParaRPr lang="en-US" sz="2400" dirty="0" smtClean="0">
              <a:latin typeface="Goudy Old Style" pitchFamily="18" charset="0"/>
              <a:cs typeface="Arial" charset="0"/>
            </a:endParaRPr>
          </a:p>
          <a:p>
            <a:pPr>
              <a:spcBef>
                <a:spcPct val="0"/>
              </a:spcBef>
            </a:pPr>
            <a:endParaRPr lang="en-US" dirty="0" smtClean="0">
              <a:latin typeface="Goudy Old Style" pitchFamily="18" charset="0"/>
              <a:cs typeface="Arial" charset="0"/>
            </a:endParaRPr>
          </a:p>
        </p:txBody>
      </p:sp>
    </p:spTree>
    <p:extLst>
      <p:ext uri="{BB962C8B-B14F-4D97-AF65-F5344CB8AC3E}">
        <p14:creationId xmlns:p14="http://schemas.microsoft.com/office/powerpoint/2010/main" val="1592386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76200" y="144463"/>
            <a:ext cx="8991600" cy="4651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Rules for HTML 5</a:t>
            </a:r>
            <a:endParaRPr lang="en-US" sz="4000" dirty="0">
              <a:latin typeface="Andalus" pitchFamily="18" charset="-78"/>
              <a:cs typeface="Andalus" pitchFamily="18" charset="-78"/>
            </a:endParaRPr>
          </a:p>
        </p:txBody>
      </p:sp>
      <p:sp>
        <p:nvSpPr>
          <p:cNvPr id="3" name="Text Placeholder 2"/>
          <p:cNvSpPr txBox="1">
            <a:spLocks/>
          </p:cNvSpPr>
          <p:nvPr/>
        </p:nvSpPr>
        <p:spPr>
          <a:xfrm>
            <a:off x="76200" y="609600"/>
            <a:ext cx="8915400" cy="5224463"/>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pPr>
            <a:r>
              <a:rPr lang="en-US" sz="2400" dirty="0" smtClean="0">
                <a:cs typeface="Arial" charset="0"/>
              </a:rPr>
              <a:t>New features should be based on HTML, CSS, DOM, and JavaScript </a:t>
            </a:r>
          </a:p>
          <a:p>
            <a:pPr>
              <a:lnSpc>
                <a:spcPct val="150000"/>
              </a:lnSpc>
              <a:spcBef>
                <a:spcPct val="0"/>
              </a:spcBef>
            </a:pPr>
            <a:r>
              <a:rPr lang="en-US" sz="2400" dirty="0" smtClean="0">
                <a:cs typeface="Arial" charset="0"/>
              </a:rPr>
              <a:t>Reduce the need for external plug-ins (like Flash) </a:t>
            </a:r>
          </a:p>
          <a:p>
            <a:pPr>
              <a:lnSpc>
                <a:spcPct val="150000"/>
              </a:lnSpc>
              <a:spcBef>
                <a:spcPct val="0"/>
              </a:spcBef>
            </a:pPr>
            <a:r>
              <a:rPr lang="en-US" sz="2400" dirty="0" smtClean="0">
                <a:cs typeface="Arial" charset="0"/>
              </a:rPr>
              <a:t>Strict parsing rules are introduced to handle any errors.</a:t>
            </a:r>
          </a:p>
          <a:p>
            <a:pPr>
              <a:lnSpc>
                <a:spcPct val="150000"/>
              </a:lnSpc>
              <a:spcBef>
                <a:spcPct val="0"/>
              </a:spcBef>
            </a:pPr>
            <a:r>
              <a:rPr lang="en-US" sz="2400" dirty="0" smtClean="0">
                <a:cs typeface="Arial" charset="0"/>
              </a:rPr>
              <a:t>More markup to replace scripting </a:t>
            </a:r>
          </a:p>
          <a:p>
            <a:pPr>
              <a:lnSpc>
                <a:spcPct val="150000"/>
              </a:lnSpc>
              <a:spcBef>
                <a:spcPct val="0"/>
              </a:spcBef>
            </a:pPr>
            <a:r>
              <a:rPr lang="en-US" sz="2400" dirty="0" smtClean="0">
                <a:cs typeface="Arial" charset="0"/>
              </a:rPr>
              <a:t>HTML5 should be device independent </a:t>
            </a:r>
          </a:p>
          <a:p>
            <a:pPr>
              <a:lnSpc>
                <a:spcPct val="150000"/>
              </a:lnSpc>
              <a:spcBef>
                <a:spcPct val="0"/>
              </a:spcBef>
            </a:pPr>
            <a:r>
              <a:rPr lang="en-US" sz="2400" dirty="0" smtClean="0">
                <a:cs typeface="Arial" charset="0"/>
              </a:rPr>
              <a:t>The development process should be visible to the public </a:t>
            </a:r>
          </a:p>
          <a:p>
            <a:pPr>
              <a:lnSpc>
                <a:spcPct val="150000"/>
              </a:lnSpc>
              <a:spcBef>
                <a:spcPct val="0"/>
              </a:spcBef>
            </a:pPr>
            <a:endParaRPr lang="en-US" sz="2400" dirty="0" smtClean="0">
              <a:cs typeface="Arial" charset="0"/>
            </a:endParaRPr>
          </a:p>
          <a:p>
            <a:pPr>
              <a:spcBef>
                <a:spcPct val="0"/>
              </a:spcBef>
            </a:pPr>
            <a:endParaRPr lang="en-US" sz="2400" dirty="0" smtClean="0">
              <a:cs typeface="Arial" charset="0"/>
            </a:endParaRPr>
          </a:p>
          <a:p>
            <a:pPr>
              <a:spcBef>
                <a:spcPct val="0"/>
              </a:spcBef>
            </a:pPr>
            <a:endParaRPr lang="en-US" sz="2400" dirty="0" smtClean="0">
              <a:cs typeface="Arial" charset="0"/>
            </a:endParaRPr>
          </a:p>
          <a:p>
            <a:pPr>
              <a:spcBef>
                <a:spcPct val="0"/>
              </a:spcBef>
            </a:pPr>
            <a:endParaRPr lang="en-US" dirty="0" smtClean="0">
              <a:cs typeface="Arial" charset="0"/>
            </a:endParaRPr>
          </a:p>
        </p:txBody>
      </p:sp>
    </p:spTree>
    <p:extLst>
      <p:ext uri="{BB962C8B-B14F-4D97-AF65-F5344CB8AC3E}">
        <p14:creationId xmlns:p14="http://schemas.microsoft.com/office/powerpoint/2010/main" val="262269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pPr marR="0" algn="ctr" rtl="0"/>
            <a:r>
              <a:rPr lang="en-US" sz="4000" i="0" u="none" strike="noStrike" kern="1600" baseline="0" dirty="0" smtClean="0">
                <a:latin typeface="Andalus" pitchFamily="18" charset="-78"/>
                <a:cs typeface="Andalus" pitchFamily="18" charset="-78"/>
              </a:rPr>
              <a:t>HTML Tags</a:t>
            </a:r>
          </a:p>
        </p:txBody>
      </p:sp>
      <p:sp>
        <p:nvSpPr>
          <p:cNvPr id="3" name="Text Placeholder 2"/>
          <p:cNvSpPr>
            <a:spLocks noGrp="1"/>
          </p:cNvSpPr>
          <p:nvPr>
            <p:ph type="body" idx="4294967295"/>
          </p:nvPr>
        </p:nvSpPr>
        <p:spPr>
          <a:xfrm>
            <a:off x="0" y="533400"/>
            <a:ext cx="9144000" cy="5592763"/>
          </a:xfrm>
          <a:prstGeom prst="rect">
            <a:avLst/>
          </a:prstGeom>
        </p:spPr>
        <p:txBody>
          <a:bodyPr>
            <a:normAutofit/>
          </a:bodyPr>
          <a:lstStyle/>
          <a:p>
            <a:pPr marL="457200" marR="0" lvl="0" indent="-457200" rtl="0">
              <a:buSzPct val="70000"/>
              <a:buFont typeface="Wingdings" pitchFamily="2" charset="2"/>
              <a:buChar char="v"/>
            </a:pPr>
            <a:r>
              <a:rPr lang="en-US" sz="2800" dirty="0">
                <a:latin typeface="Goudy Old Style" pitchFamily="18" charset="0"/>
              </a:rPr>
              <a:t>HTML tags are used to mark-up HTML elements </a:t>
            </a:r>
          </a:p>
          <a:p>
            <a:pPr marL="457200" marR="0" lvl="0" indent="-457200" rtl="0">
              <a:buSzPct val="70000"/>
              <a:buFont typeface="Wingdings" pitchFamily="2" charset="2"/>
              <a:buChar char="v"/>
            </a:pPr>
            <a:r>
              <a:rPr lang="en-US" sz="2800" dirty="0">
                <a:latin typeface="Goudy Old Style" pitchFamily="18" charset="0"/>
              </a:rPr>
              <a:t>HTML tags are surrounded by the two characters &lt; and &gt; </a:t>
            </a:r>
          </a:p>
          <a:p>
            <a:pPr marL="457200" marR="0" lvl="0" indent="-457200" rtl="0">
              <a:buSzPct val="70000"/>
              <a:buFont typeface="Wingdings" pitchFamily="2" charset="2"/>
              <a:buChar char="v"/>
            </a:pPr>
            <a:r>
              <a:rPr lang="en-US" sz="2800" dirty="0">
                <a:latin typeface="Goudy Old Style" pitchFamily="18" charset="0"/>
              </a:rPr>
              <a:t>The surrounding characters are called angle brackets </a:t>
            </a:r>
          </a:p>
          <a:p>
            <a:pPr marL="457200" marR="0" lvl="0" indent="-457200" rtl="0">
              <a:buSzPct val="70000"/>
              <a:buFont typeface="Wingdings" pitchFamily="2" charset="2"/>
              <a:buChar char="v"/>
            </a:pPr>
            <a:r>
              <a:rPr lang="en-US" sz="2800" dirty="0">
                <a:latin typeface="Goudy Old Style" pitchFamily="18" charset="0"/>
              </a:rPr>
              <a:t>HTML tags normally come in pairs like &lt;b&gt; and &lt;/b&gt; </a:t>
            </a:r>
          </a:p>
          <a:p>
            <a:pPr marL="457200" marR="0" lvl="0" indent="-457200" rtl="0">
              <a:buSzPct val="70000"/>
              <a:buFont typeface="Wingdings" pitchFamily="2" charset="2"/>
              <a:buChar char="v"/>
            </a:pPr>
            <a:r>
              <a:rPr lang="en-US" sz="2800" dirty="0">
                <a:latin typeface="Goudy Old Style" pitchFamily="18" charset="0"/>
              </a:rPr>
              <a:t>The first tag in a pair is the start tag, the second tag is the end tag </a:t>
            </a:r>
          </a:p>
          <a:p>
            <a:pPr marL="457200" marR="0" lvl="0" indent="-457200" rtl="0">
              <a:buSzPct val="70000"/>
              <a:buFont typeface="Wingdings" pitchFamily="2" charset="2"/>
              <a:buChar char="v"/>
            </a:pPr>
            <a:r>
              <a:rPr lang="en-US" sz="2800" dirty="0">
                <a:latin typeface="Goudy Old Style" pitchFamily="18" charset="0"/>
              </a:rPr>
              <a:t>The text between the start and end tags is the element content </a:t>
            </a:r>
          </a:p>
          <a:p>
            <a:pPr marL="457200" marR="0" lvl="0" indent="-457200" rtl="0">
              <a:buSzPct val="70000"/>
              <a:buFont typeface="Wingdings" pitchFamily="2" charset="2"/>
              <a:buChar char="v"/>
            </a:pPr>
            <a:r>
              <a:rPr lang="en-US" sz="2800" dirty="0">
                <a:latin typeface="Goudy Old Style" pitchFamily="18" charset="0"/>
              </a:rPr>
              <a:t>HTML tags are not case sensitive, &lt;b&gt; means the same as &lt;B&gt; </a:t>
            </a:r>
          </a:p>
        </p:txBody>
      </p:sp>
    </p:spTree>
    <p:extLst>
      <p:ext uri="{BB962C8B-B14F-4D97-AF65-F5344CB8AC3E}">
        <p14:creationId xmlns:p14="http://schemas.microsoft.com/office/powerpoint/2010/main" val="22266215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E719A5-EEC5-4590-8621-153D5A0785D3}" type="slidenum">
              <a:rPr lang="en-US" smtClean="0"/>
              <a:pPr/>
              <a:t>40</a:t>
            </a:fld>
            <a:endParaRPr lang="en-US" dirty="0"/>
          </a:p>
        </p:txBody>
      </p:sp>
      <p:sp>
        <p:nvSpPr>
          <p:cNvPr id="3" name="Text Placeholder 1"/>
          <p:cNvSpPr txBox="1">
            <a:spLocks/>
          </p:cNvSpPr>
          <p:nvPr/>
        </p:nvSpPr>
        <p:spPr>
          <a:xfrm>
            <a:off x="76200" y="144463"/>
            <a:ext cx="8915400" cy="5540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New Features of HTML5</a:t>
            </a:r>
            <a:endParaRPr lang="en-US" sz="4000" dirty="0">
              <a:latin typeface="Andalus" pitchFamily="18" charset="-78"/>
              <a:cs typeface="Andalus" pitchFamily="18" charset="-78"/>
            </a:endParaRPr>
          </a:p>
        </p:txBody>
      </p:sp>
      <p:sp>
        <p:nvSpPr>
          <p:cNvPr id="4" name="Text Placeholder 2"/>
          <p:cNvSpPr txBox="1">
            <a:spLocks/>
          </p:cNvSpPr>
          <p:nvPr/>
        </p:nvSpPr>
        <p:spPr>
          <a:xfrm>
            <a:off x="76200" y="609600"/>
            <a:ext cx="8991600" cy="6096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pPr>
            <a:r>
              <a:rPr lang="en-US" sz="2400" dirty="0" smtClean="0">
                <a:cs typeface="Arial" charset="0"/>
              </a:rPr>
              <a:t>The canvas element for drawing </a:t>
            </a:r>
          </a:p>
          <a:p>
            <a:pPr>
              <a:lnSpc>
                <a:spcPct val="150000"/>
              </a:lnSpc>
              <a:spcBef>
                <a:spcPct val="0"/>
              </a:spcBef>
            </a:pPr>
            <a:r>
              <a:rPr lang="en-US" sz="2400" dirty="0" smtClean="0">
                <a:cs typeface="Arial" charset="0"/>
              </a:rPr>
              <a:t>The video and audio elements for media playback </a:t>
            </a:r>
          </a:p>
          <a:p>
            <a:pPr>
              <a:lnSpc>
                <a:spcPct val="150000"/>
              </a:lnSpc>
              <a:spcBef>
                <a:spcPct val="0"/>
              </a:spcBef>
            </a:pPr>
            <a:r>
              <a:rPr lang="en-US" sz="2400" dirty="0" smtClean="0">
                <a:cs typeface="Arial" charset="0"/>
              </a:rPr>
              <a:t>Better support for local offline storage </a:t>
            </a:r>
          </a:p>
          <a:p>
            <a:pPr>
              <a:lnSpc>
                <a:spcPct val="150000"/>
              </a:lnSpc>
              <a:spcBef>
                <a:spcPct val="0"/>
              </a:spcBef>
            </a:pPr>
            <a:r>
              <a:rPr lang="en-US" sz="2400" dirty="0" smtClean="0">
                <a:cs typeface="Arial" charset="0"/>
              </a:rPr>
              <a:t>New content specific elements, like article, mark, progress, meter </a:t>
            </a:r>
            <a:r>
              <a:rPr lang="en-US" sz="2400" dirty="0" err="1" smtClean="0">
                <a:cs typeface="Arial" charset="0"/>
              </a:rPr>
              <a:t>etc</a:t>
            </a:r>
            <a:r>
              <a:rPr lang="en-US" sz="2400" dirty="0" smtClean="0">
                <a:cs typeface="Arial" charset="0"/>
              </a:rPr>
              <a:t> </a:t>
            </a:r>
          </a:p>
          <a:p>
            <a:pPr>
              <a:lnSpc>
                <a:spcPct val="150000"/>
              </a:lnSpc>
              <a:spcBef>
                <a:spcPct val="0"/>
              </a:spcBef>
            </a:pPr>
            <a:r>
              <a:rPr lang="en-US" sz="2400" dirty="0" smtClean="0">
                <a:cs typeface="Arial" charset="0"/>
              </a:rPr>
              <a:t>New form controls, like calendar, date, time, email, </a:t>
            </a:r>
            <a:r>
              <a:rPr lang="en-US" sz="2400" dirty="0" err="1" smtClean="0">
                <a:cs typeface="Arial" charset="0"/>
              </a:rPr>
              <a:t>url</a:t>
            </a:r>
            <a:r>
              <a:rPr lang="en-US" sz="2400" dirty="0" smtClean="0">
                <a:cs typeface="Arial" charset="0"/>
              </a:rPr>
              <a:t>, search</a:t>
            </a:r>
          </a:p>
          <a:p>
            <a:pPr>
              <a:spcBef>
                <a:spcPct val="0"/>
              </a:spcBef>
            </a:pPr>
            <a:endParaRPr lang="en-US" sz="2400" dirty="0" smtClean="0">
              <a:cs typeface="Arial" charset="0"/>
            </a:endParaRPr>
          </a:p>
          <a:p>
            <a:pPr>
              <a:spcBef>
                <a:spcPct val="0"/>
              </a:spcBef>
            </a:pPr>
            <a:endParaRPr lang="en-US" dirty="0" smtClean="0">
              <a:cs typeface="Arial" charset="0"/>
            </a:endParaRPr>
          </a:p>
        </p:txBody>
      </p:sp>
    </p:spTree>
    <p:extLst>
      <p:ext uri="{BB962C8B-B14F-4D97-AF65-F5344CB8AC3E}">
        <p14:creationId xmlns:p14="http://schemas.microsoft.com/office/powerpoint/2010/main" val="2341070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E719A5-EEC5-4590-8621-153D5A0785D3}" type="slidenum">
              <a:rPr lang="en-US" smtClean="0"/>
              <a:pPr/>
              <a:t>41</a:t>
            </a:fld>
            <a:endParaRPr lang="en-US" dirty="0"/>
          </a:p>
        </p:txBody>
      </p:sp>
      <p:sp>
        <p:nvSpPr>
          <p:cNvPr id="3" name="Text Placeholder 1"/>
          <p:cNvSpPr txBox="1">
            <a:spLocks/>
          </p:cNvSpPr>
          <p:nvPr/>
        </p:nvSpPr>
        <p:spPr>
          <a:xfrm>
            <a:off x="76200" y="144463"/>
            <a:ext cx="8915400" cy="5540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Some new markup elements</a:t>
            </a:r>
            <a:endParaRPr lang="en-US" sz="4000" dirty="0">
              <a:latin typeface="Andalus" pitchFamily="18" charset="-78"/>
              <a:cs typeface="Andalus" pitchFamily="18" charset="-78"/>
            </a:endParaRPr>
          </a:p>
        </p:txBody>
      </p:sp>
      <p:graphicFrame>
        <p:nvGraphicFramePr>
          <p:cNvPr id="4" name="Group 3"/>
          <p:cNvGraphicFramePr>
            <a:graphicFrameLocks/>
          </p:cNvGraphicFramePr>
          <p:nvPr/>
        </p:nvGraphicFramePr>
        <p:xfrm>
          <a:off x="381000" y="914400"/>
          <a:ext cx="8458201" cy="5654041"/>
        </p:xfrm>
        <a:graphic>
          <a:graphicData uri="http://schemas.openxmlformats.org/drawingml/2006/table">
            <a:tbl>
              <a:tblPr/>
              <a:tblGrid>
                <a:gridCol w="1474365">
                  <a:extLst>
                    <a:ext uri="{9D8B030D-6E8A-4147-A177-3AD203B41FA5}">
                      <a16:colId xmlns:a16="http://schemas.microsoft.com/office/drawing/2014/main" val="20000"/>
                    </a:ext>
                  </a:extLst>
                </a:gridCol>
                <a:gridCol w="6983836">
                  <a:extLst>
                    <a:ext uri="{9D8B030D-6E8A-4147-A177-3AD203B41FA5}">
                      <a16:colId xmlns:a16="http://schemas.microsoft.com/office/drawing/2014/main" val="20001"/>
                    </a:ext>
                  </a:extLst>
                </a:gridCol>
              </a:tblGrid>
              <a:tr h="10943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&lt;article&gt;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Used to specify a news-article, blog post, forum post, or other articles which can be distributed independently from the rest of the site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&lt;mark&gt;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For text that should be highlighted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38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&lt;meter&gt;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For a measurement, used only if the maximum and minimum values are known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580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&lt;progress&gt;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The &lt;progress&gt; tag represents the progress of a task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20"/>
          <p:cNvPicPr>
            <a:picLocks noChangeAspect="1" noChangeArrowheads="1"/>
          </p:cNvPicPr>
          <p:nvPr/>
        </p:nvPicPr>
        <p:blipFill>
          <a:blip r:embed="rId2" cstate="print"/>
          <a:srcRect/>
          <a:stretch>
            <a:fillRect/>
          </a:stretch>
        </p:blipFill>
        <p:spPr bwMode="auto">
          <a:xfrm>
            <a:off x="6019800" y="2057400"/>
            <a:ext cx="2667000" cy="904875"/>
          </a:xfrm>
          <a:prstGeom prst="rect">
            <a:avLst/>
          </a:prstGeom>
          <a:noFill/>
          <a:ln w="9525">
            <a:noFill/>
            <a:miter lim="800000"/>
            <a:headEnd/>
            <a:tailEnd/>
          </a:ln>
        </p:spPr>
      </p:pic>
      <p:pic>
        <p:nvPicPr>
          <p:cNvPr id="6" name="Picture 21"/>
          <p:cNvPicPr>
            <a:picLocks noChangeAspect="1" noChangeArrowheads="1"/>
          </p:cNvPicPr>
          <p:nvPr/>
        </p:nvPicPr>
        <p:blipFill>
          <a:blip r:embed="rId3" cstate="print"/>
          <a:srcRect/>
          <a:stretch>
            <a:fillRect/>
          </a:stretch>
        </p:blipFill>
        <p:spPr bwMode="auto">
          <a:xfrm>
            <a:off x="5867400" y="3505200"/>
            <a:ext cx="2695575" cy="1095375"/>
          </a:xfrm>
          <a:prstGeom prst="rect">
            <a:avLst/>
          </a:prstGeom>
          <a:noFill/>
          <a:ln w="9525">
            <a:noFill/>
            <a:miter lim="800000"/>
            <a:headEnd/>
            <a:tailEnd/>
          </a:ln>
        </p:spPr>
      </p:pic>
      <p:pic>
        <p:nvPicPr>
          <p:cNvPr id="7" name="Picture 22"/>
          <p:cNvPicPr>
            <a:picLocks noChangeAspect="1" noChangeArrowheads="1"/>
          </p:cNvPicPr>
          <p:nvPr/>
        </p:nvPicPr>
        <p:blipFill>
          <a:blip r:embed="rId4" cstate="print"/>
          <a:srcRect/>
          <a:stretch>
            <a:fillRect/>
          </a:stretch>
        </p:blipFill>
        <p:spPr bwMode="auto">
          <a:xfrm>
            <a:off x="3810000" y="5334000"/>
            <a:ext cx="4772025" cy="1066800"/>
          </a:xfrm>
          <a:prstGeom prst="rect">
            <a:avLst/>
          </a:prstGeom>
          <a:noFill/>
          <a:ln w="9525">
            <a:noFill/>
            <a:miter lim="800000"/>
            <a:headEnd/>
            <a:tailEnd/>
          </a:ln>
        </p:spPr>
      </p:pic>
    </p:spTree>
    <p:extLst>
      <p:ext uri="{BB962C8B-B14F-4D97-AF65-F5344CB8AC3E}">
        <p14:creationId xmlns:p14="http://schemas.microsoft.com/office/powerpoint/2010/main" val="823099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E719A5-EEC5-4590-8621-153D5A0785D3}" type="slidenum">
              <a:rPr lang="en-US" smtClean="0"/>
              <a:pPr/>
              <a:t>42</a:t>
            </a:fld>
            <a:endParaRPr lang="en-US" dirty="0"/>
          </a:p>
        </p:txBody>
      </p:sp>
      <p:sp>
        <p:nvSpPr>
          <p:cNvPr id="3" name="Text Placeholder 1"/>
          <p:cNvSpPr txBox="1">
            <a:spLocks/>
          </p:cNvSpPr>
          <p:nvPr/>
        </p:nvSpPr>
        <p:spPr>
          <a:xfrm>
            <a:off x="76200" y="144463"/>
            <a:ext cx="8915400" cy="5540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Challenges with HTML 4.0 Forms</a:t>
            </a:r>
            <a:endParaRPr lang="en-US" sz="4000" dirty="0">
              <a:latin typeface="Andalus" pitchFamily="18" charset="-78"/>
              <a:cs typeface="Andalus" pitchFamily="18" charset="-78"/>
            </a:endParaRPr>
          </a:p>
        </p:txBody>
      </p:sp>
      <p:sp>
        <p:nvSpPr>
          <p:cNvPr id="4" name="Text Placeholder 2"/>
          <p:cNvSpPr txBox="1">
            <a:spLocks/>
          </p:cNvSpPr>
          <p:nvPr/>
        </p:nvSpPr>
        <p:spPr>
          <a:xfrm>
            <a:off x="152400" y="698500"/>
            <a:ext cx="8839200" cy="57785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t>The HTML 4 form fields are not validated</a:t>
            </a:r>
          </a:p>
          <a:p>
            <a:pPr>
              <a:buFontTx/>
              <a:buNone/>
              <a:defRPr/>
            </a:pPr>
            <a:endParaRPr lang="en-US" sz="2400" dirty="0" smtClean="0"/>
          </a:p>
          <a:p>
            <a:pPr>
              <a:defRPr/>
            </a:pPr>
            <a:r>
              <a:rPr lang="en-US" sz="2400" dirty="0" smtClean="0"/>
              <a:t>The validation to the fields can be done by </a:t>
            </a:r>
          </a:p>
          <a:p>
            <a:pPr lvl="2">
              <a:lnSpc>
                <a:spcPct val="160000"/>
              </a:lnSpc>
              <a:buFont typeface="Wingdings" pitchFamily="2" charset="2"/>
              <a:buChar char="Ø"/>
              <a:defRPr/>
            </a:pPr>
            <a:r>
              <a:rPr lang="en-US" dirty="0" smtClean="0"/>
              <a:t>Adding </a:t>
            </a:r>
            <a:r>
              <a:rPr lang="en-US" dirty="0" err="1" smtClean="0"/>
              <a:t>Javascript</a:t>
            </a:r>
            <a:r>
              <a:rPr lang="en-US" dirty="0" smtClean="0"/>
              <a:t> to the Client side Code</a:t>
            </a:r>
          </a:p>
          <a:p>
            <a:pPr lvl="2">
              <a:lnSpc>
                <a:spcPct val="160000"/>
              </a:lnSpc>
              <a:buFont typeface="Wingdings" pitchFamily="2" charset="2"/>
              <a:buChar char="Ø"/>
              <a:defRPr/>
            </a:pPr>
            <a:r>
              <a:rPr lang="en-US" dirty="0" smtClean="0"/>
              <a:t>Or the validation needs to be done at the Server side</a:t>
            </a:r>
          </a:p>
          <a:p>
            <a:pPr>
              <a:defRPr/>
            </a:pPr>
            <a:endParaRPr lang="en-US" sz="2400" dirty="0" smtClean="0"/>
          </a:p>
          <a:p>
            <a:pPr>
              <a:defRPr/>
            </a:pPr>
            <a:r>
              <a:rPr lang="en-US" sz="2400" dirty="0" smtClean="0"/>
              <a:t>Almost every web page has some kind of form with search, email, sign-up </a:t>
            </a:r>
            <a:r>
              <a:rPr lang="en-US" sz="2400" dirty="0" err="1" smtClean="0"/>
              <a:t>etc</a:t>
            </a:r>
            <a:endParaRPr lang="en-US" sz="2400" dirty="0" smtClean="0"/>
          </a:p>
          <a:p>
            <a:pPr>
              <a:defRPr/>
            </a:pPr>
            <a:endParaRPr lang="en-US" sz="2400" dirty="0" smtClean="0"/>
          </a:p>
          <a:p>
            <a:pPr>
              <a:defRPr/>
            </a:pPr>
            <a:r>
              <a:rPr lang="en-US" sz="2400" dirty="0" smtClean="0"/>
              <a:t>It would be great if browsers had built in validation for some of the common data types we collect</a:t>
            </a:r>
          </a:p>
          <a:p>
            <a:pPr>
              <a:buFontTx/>
              <a:buNone/>
              <a:defRPr/>
            </a:pPr>
            <a:endParaRPr lang="en-US" sz="2000" dirty="0" smtClean="0"/>
          </a:p>
          <a:p>
            <a:pPr>
              <a:defRPr/>
            </a:pPr>
            <a:endParaRPr lang="en-US" dirty="0"/>
          </a:p>
        </p:txBody>
      </p:sp>
    </p:spTree>
    <p:extLst>
      <p:ext uri="{BB962C8B-B14F-4D97-AF65-F5344CB8AC3E}">
        <p14:creationId xmlns:p14="http://schemas.microsoft.com/office/powerpoint/2010/main" val="3932211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E719A5-EEC5-4590-8621-153D5A0785D3}" type="slidenum">
              <a:rPr lang="en-US" smtClean="0"/>
              <a:pPr/>
              <a:t>43</a:t>
            </a:fld>
            <a:endParaRPr lang="en-US" dirty="0"/>
          </a:p>
        </p:txBody>
      </p:sp>
      <p:sp>
        <p:nvSpPr>
          <p:cNvPr id="3" name="Text Placeholder 1"/>
          <p:cNvSpPr txBox="1">
            <a:spLocks/>
          </p:cNvSpPr>
          <p:nvPr/>
        </p:nvSpPr>
        <p:spPr>
          <a:xfrm>
            <a:off x="152400" y="144463"/>
            <a:ext cx="8839200" cy="4651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HTML – New Input types</a:t>
            </a:r>
            <a:endParaRPr lang="en-US" sz="4000" dirty="0">
              <a:latin typeface="Andalus" pitchFamily="18" charset="-78"/>
              <a:cs typeface="Andalus" pitchFamily="18" charset="-78"/>
            </a:endParaRPr>
          </a:p>
        </p:txBody>
      </p:sp>
      <p:sp>
        <p:nvSpPr>
          <p:cNvPr id="4" name="Text Placeholder 2"/>
          <p:cNvSpPr txBox="1">
            <a:spLocks/>
          </p:cNvSpPr>
          <p:nvPr/>
        </p:nvSpPr>
        <p:spPr>
          <a:xfrm>
            <a:off x="152400" y="685800"/>
            <a:ext cx="88392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en-US" sz="2400" dirty="0" smtClean="0">
                <a:cs typeface="Arial" charset="0"/>
              </a:rPr>
              <a:t>HTML 5 has lot of new input types</a:t>
            </a:r>
          </a:p>
          <a:p>
            <a:pPr>
              <a:spcBef>
                <a:spcPct val="0"/>
              </a:spcBef>
            </a:pPr>
            <a:endParaRPr lang="en-US" sz="2400" dirty="0" smtClean="0">
              <a:cs typeface="Arial" charset="0"/>
            </a:endParaRPr>
          </a:p>
          <a:p>
            <a:pPr>
              <a:spcBef>
                <a:spcPct val="0"/>
              </a:spcBef>
            </a:pPr>
            <a:r>
              <a:rPr lang="en-US" sz="2400" dirty="0" smtClean="0">
                <a:cs typeface="Arial" charset="0"/>
              </a:rPr>
              <a:t>These new features allow for better input control and validation</a:t>
            </a:r>
          </a:p>
          <a:p>
            <a:pPr lvl="2">
              <a:spcBef>
                <a:spcPct val="0"/>
              </a:spcBef>
              <a:buFont typeface="Wingdings" pitchFamily="2" charset="2"/>
              <a:buChar char="Ø"/>
            </a:pPr>
            <a:r>
              <a:rPr lang="en-US" dirty="0" smtClean="0">
                <a:cs typeface="Arial" charset="0"/>
              </a:rPr>
              <a:t>email </a:t>
            </a:r>
          </a:p>
          <a:p>
            <a:pPr lvl="2">
              <a:spcBef>
                <a:spcPct val="0"/>
              </a:spcBef>
              <a:buFont typeface="Wingdings" pitchFamily="2" charset="2"/>
              <a:buChar char="Ø"/>
            </a:pPr>
            <a:r>
              <a:rPr lang="en-US" dirty="0" err="1" smtClean="0">
                <a:cs typeface="Arial" charset="0"/>
              </a:rPr>
              <a:t>url</a:t>
            </a:r>
            <a:r>
              <a:rPr lang="en-US" dirty="0" smtClean="0">
                <a:cs typeface="Arial" charset="0"/>
              </a:rPr>
              <a:t> </a:t>
            </a:r>
          </a:p>
          <a:p>
            <a:pPr lvl="2">
              <a:spcBef>
                <a:spcPct val="0"/>
              </a:spcBef>
              <a:buFont typeface="Wingdings" pitchFamily="2" charset="2"/>
              <a:buChar char="Ø"/>
            </a:pPr>
            <a:r>
              <a:rPr lang="en-US" dirty="0" smtClean="0">
                <a:cs typeface="Arial" charset="0"/>
              </a:rPr>
              <a:t>number </a:t>
            </a:r>
          </a:p>
          <a:p>
            <a:pPr lvl="2">
              <a:spcBef>
                <a:spcPct val="0"/>
              </a:spcBef>
              <a:buFont typeface="Wingdings" pitchFamily="2" charset="2"/>
              <a:buChar char="Ø"/>
            </a:pPr>
            <a:r>
              <a:rPr lang="en-US" dirty="0" smtClean="0">
                <a:cs typeface="Arial" charset="0"/>
              </a:rPr>
              <a:t>range </a:t>
            </a:r>
          </a:p>
          <a:p>
            <a:pPr lvl="2">
              <a:spcBef>
                <a:spcPct val="0"/>
              </a:spcBef>
              <a:buFont typeface="Wingdings" pitchFamily="2" charset="2"/>
              <a:buChar char="Ø"/>
            </a:pPr>
            <a:r>
              <a:rPr lang="en-US" dirty="0" smtClean="0">
                <a:cs typeface="Arial" charset="0"/>
              </a:rPr>
              <a:t>Date pickers (date, month, week, time, </a:t>
            </a:r>
            <a:r>
              <a:rPr lang="en-US" dirty="0" err="1" smtClean="0">
                <a:cs typeface="Arial" charset="0"/>
              </a:rPr>
              <a:t>datetime</a:t>
            </a:r>
            <a:r>
              <a:rPr lang="en-US" dirty="0" smtClean="0">
                <a:cs typeface="Arial" charset="0"/>
              </a:rPr>
              <a:t>-local) </a:t>
            </a:r>
          </a:p>
          <a:p>
            <a:pPr lvl="2">
              <a:spcBef>
                <a:spcPct val="0"/>
              </a:spcBef>
              <a:buFont typeface="Arial" charset="0"/>
              <a:buNone/>
            </a:pPr>
            <a:endParaRPr lang="en-US" sz="3200" dirty="0" smtClean="0">
              <a:cs typeface="Arial" charset="0"/>
            </a:endParaRPr>
          </a:p>
          <a:p>
            <a:pPr>
              <a:spcBef>
                <a:spcPct val="0"/>
              </a:spcBef>
            </a:pPr>
            <a:endParaRPr lang="en-US" dirty="0" smtClean="0">
              <a:cs typeface="Arial" charset="0"/>
            </a:endParaRPr>
          </a:p>
        </p:txBody>
      </p:sp>
    </p:spTree>
    <p:extLst>
      <p:ext uri="{BB962C8B-B14F-4D97-AF65-F5344CB8AC3E}">
        <p14:creationId xmlns:p14="http://schemas.microsoft.com/office/powerpoint/2010/main" val="167758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E719A5-EEC5-4590-8621-153D5A0785D3}" type="slidenum">
              <a:rPr lang="en-US" smtClean="0"/>
              <a:pPr/>
              <a:t>44</a:t>
            </a:fld>
            <a:endParaRPr lang="en-US" dirty="0"/>
          </a:p>
        </p:txBody>
      </p:sp>
      <p:sp>
        <p:nvSpPr>
          <p:cNvPr id="3" name="Text Placeholder 1"/>
          <p:cNvSpPr txBox="1">
            <a:spLocks/>
          </p:cNvSpPr>
          <p:nvPr/>
        </p:nvSpPr>
        <p:spPr>
          <a:xfrm>
            <a:off x="152400" y="144463"/>
            <a:ext cx="8839200" cy="5540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4000" dirty="0" smtClean="0">
                <a:latin typeface="Andalus" pitchFamily="18" charset="-78"/>
                <a:cs typeface="Andalus" pitchFamily="18" charset="-78"/>
              </a:rPr>
              <a:t>HTML 5 Form Elements</a:t>
            </a:r>
            <a:endParaRPr lang="en-US" sz="4000" dirty="0">
              <a:latin typeface="Andalus" pitchFamily="18" charset="-78"/>
              <a:cs typeface="Andalus" pitchFamily="18" charset="-78"/>
            </a:endParaRPr>
          </a:p>
        </p:txBody>
      </p:sp>
      <p:sp>
        <p:nvSpPr>
          <p:cNvPr id="4" name="Text Placeholder 2"/>
          <p:cNvSpPr txBox="1">
            <a:spLocks/>
          </p:cNvSpPr>
          <p:nvPr/>
        </p:nvSpPr>
        <p:spPr>
          <a:xfrm>
            <a:off x="152400" y="698500"/>
            <a:ext cx="8839200" cy="51355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pPr>
            <a:r>
              <a:rPr lang="en-US" sz="2400" dirty="0" smtClean="0">
                <a:cs typeface="Arial" charset="0"/>
              </a:rPr>
              <a:t>New Form elements added to HTML 5 are</a:t>
            </a:r>
          </a:p>
          <a:p>
            <a:pPr lvl="1">
              <a:lnSpc>
                <a:spcPct val="150000"/>
              </a:lnSpc>
              <a:spcBef>
                <a:spcPct val="0"/>
              </a:spcBef>
              <a:buFont typeface="Wingdings" pitchFamily="2" charset="2"/>
              <a:buChar char="Ø"/>
            </a:pPr>
            <a:r>
              <a:rPr lang="en-US" sz="2400" dirty="0" smtClean="0">
                <a:cs typeface="Arial" charset="0"/>
              </a:rPr>
              <a:t>&lt;</a:t>
            </a:r>
            <a:r>
              <a:rPr lang="en-US" sz="2400" dirty="0" err="1" smtClean="0">
                <a:cs typeface="Arial" charset="0"/>
              </a:rPr>
              <a:t>datalist</a:t>
            </a:r>
            <a:r>
              <a:rPr lang="en-US" sz="2400" dirty="0" smtClean="0">
                <a:cs typeface="Arial" charset="0"/>
              </a:rPr>
              <a:t>&gt; - A list of options for input values </a:t>
            </a:r>
          </a:p>
          <a:p>
            <a:pPr lvl="1">
              <a:lnSpc>
                <a:spcPct val="150000"/>
              </a:lnSpc>
              <a:spcBef>
                <a:spcPct val="0"/>
              </a:spcBef>
              <a:buFont typeface="Wingdings" pitchFamily="2" charset="2"/>
              <a:buChar char="Ø"/>
            </a:pPr>
            <a:r>
              <a:rPr lang="en-US" sz="2400" dirty="0" smtClean="0">
                <a:cs typeface="Arial" charset="0"/>
              </a:rPr>
              <a:t>&lt;output&gt; - For different types of output, such as output written by a    script </a:t>
            </a:r>
          </a:p>
          <a:p>
            <a:pPr>
              <a:spcBef>
                <a:spcPct val="0"/>
              </a:spcBef>
            </a:pPr>
            <a:endParaRPr lang="en-US" dirty="0" smtClean="0">
              <a:cs typeface="Arial" charset="0"/>
            </a:endParaRPr>
          </a:p>
          <a:p>
            <a:pPr>
              <a:spcBef>
                <a:spcPct val="0"/>
              </a:spcBef>
            </a:pPr>
            <a:endParaRPr lang="en-US" dirty="0" smtClean="0">
              <a:cs typeface="Arial" charset="0"/>
            </a:endParaRPr>
          </a:p>
        </p:txBody>
      </p:sp>
    </p:spTree>
    <p:extLst>
      <p:ext uri="{BB962C8B-B14F-4D97-AF65-F5344CB8AC3E}">
        <p14:creationId xmlns:p14="http://schemas.microsoft.com/office/powerpoint/2010/main" val="28245638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240" cy="1143000"/>
          </a:xfrm>
        </p:spPr>
        <p:txBody>
          <a:bodyPr/>
          <a:lstStyle/>
          <a:p>
            <a:pPr algn="ctr"/>
            <a:r>
              <a:rPr lang="en-US" sz="11500" dirty="0" smtClean="0">
                <a:latin typeface="Book Antiqua" pitchFamily="18" charset="0"/>
              </a:rPr>
              <a:t>CSS</a:t>
            </a:r>
            <a:endParaRPr lang="en-US" sz="11500" dirty="0">
              <a:latin typeface="Book Antiqua" pitchFamily="18" charset="0"/>
            </a:endParaRPr>
          </a:p>
        </p:txBody>
      </p:sp>
    </p:spTree>
    <p:extLst>
      <p:ext uri="{BB962C8B-B14F-4D97-AF65-F5344CB8AC3E}">
        <p14:creationId xmlns:p14="http://schemas.microsoft.com/office/powerpoint/2010/main" val="1973539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1066800"/>
            <a:ext cx="8001000" cy="5148263"/>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cs typeface="Arial" charset="0"/>
              </a:rPr>
              <a:t>Cascading Style Sheets (CSS) are used to style HTML documents</a:t>
            </a:r>
          </a:p>
          <a:p>
            <a:pPr>
              <a:buFontTx/>
              <a:buNone/>
            </a:pPr>
            <a:endParaRPr lang="en-US" sz="2200" b="1" dirty="0" smtClean="0">
              <a:cs typeface="Arial" charset="0"/>
            </a:endParaRPr>
          </a:p>
          <a:p>
            <a:pPr lvl="1">
              <a:buFont typeface="Wingdings" pitchFamily="2" charset="2"/>
              <a:buChar char="Ø"/>
            </a:pPr>
            <a:r>
              <a:rPr lang="en-US" sz="2200" dirty="0" smtClean="0">
                <a:cs typeface="Arial" charset="0"/>
              </a:rPr>
              <a:t>CSS, is a standard for formatting Web pages that goes well beyond the limitations of HTML</a:t>
            </a:r>
          </a:p>
          <a:p>
            <a:pPr lvl="1">
              <a:buFont typeface="Wingdings" pitchFamily="2" charset="2"/>
              <a:buChar char="Ø"/>
            </a:pPr>
            <a:endParaRPr lang="en-US" sz="2200" dirty="0" smtClean="0">
              <a:cs typeface="Arial" charset="0"/>
            </a:endParaRPr>
          </a:p>
          <a:p>
            <a:pPr lvl="1">
              <a:buFont typeface="Wingdings" pitchFamily="2" charset="2"/>
              <a:buChar char="Ø"/>
            </a:pPr>
            <a:r>
              <a:rPr lang="en-US" sz="2200" dirty="0" smtClean="0">
                <a:cs typeface="Arial" charset="0"/>
              </a:rPr>
              <a:t>CSS extends HTML with more than 70 style properties that can be applied to HTML tags</a:t>
            </a:r>
            <a:endParaRPr lang="en-US" dirty="0" smtClean="0">
              <a:cs typeface="Arial" charset="0"/>
            </a:endParaRPr>
          </a:p>
        </p:txBody>
      </p:sp>
      <p:sp>
        <p:nvSpPr>
          <p:cNvPr id="3" name="Title 2"/>
          <p:cNvSpPr>
            <a:spLocks noGrp="1"/>
          </p:cNvSpPr>
          <p:nvPr>
            <p:ph type="title"/>
          </p:nvPr>
        </p:nvSpPr>
        <p:spPr>
          <a:xfrm>
            <a:off x="76200" y="76200"/>
            <a:ext cx="8991600" cy="685800"/>
          </a:xfrm>
        </p:spPr>
        <p:txBody>
          <a:bodyPr/>
          <a:lstStyle/>
          <a:p>
            <a:r>
              <a:rPr lang="en-US" sz="4000" dirty="0" smtClean="0">
                <a:latin typeface="Andalus" pitchFamily="18" charset="-78"/>
                <a:cs typeface="Andalus" pitchFamily="18" charset="-78"/>
              </a:rPr>
              <a:t>Cascading Style Sheet</a:t>
            </a:r>
            <a:endParaRPr lang="en-US" sz="4000" dirty="0">
              <a:latin typeface="Andalus" pitchFamily="18" charset="-78"/>
              <a:cs typeface="Andalus" pitchFamily="18" charset="-78"/>
            </a:endParaRPr>
          </a:p>
        </p:txBody>
      </p:sp>
    </p:spTree>
    <p:extLst>
      <p:ext uri="{BB962C8B-B14F-4D97-AF65-F5344CB8AC3E}">
        <p14:creationId xmlns:p14="http://schemas.microsoft.com/office/powerpoint/2010/main" val="1401642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0" y="762000"/>
            <a:ext cx="8915400" cy="5453063"/>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dirty="0" smtClean="0">
                <a:cs typeface="Arial" charset="0"/>
              </a:rPr>
              <a:t>We can have style attribute with body to define the background color of the html document, while the background color of the paragraph is red.</a:t>
            </a:r>
          </a:p>
          <a:p>
            <a:pPr>
              <a:buFont typeface="Arial" charset="0"/>
              <a:buNone/>
            </a:pPr>
            <a:endParaRPr lang="en-US" sz="1000" dirty="0" smtClean="0">
              <a:cs typeface="Arial" charset="0"/>
            </a:endParaRPr>
          </a:p>
          <a:p>
            <a:pPr>
              <a:buFont typeface="Arial" charset="0"/>
              <a:buNone/>
            </a:pPr>
            <a:r>
              <a:rPr lang="en-US" sz="2400" dirty="0" smtClean="0">
                <a:latin typeface="Courier New" pitchFamily="49" charset="0"/>
                <a:cs typeface="Courier New" pitchFamily="49" charset="0"/>
              </a:rPr>
              <a:t>&lt;html&gt;</a:t>
            </a:r>
          </a:p>
          <a:p>
            <a:pPr>
              <a:buFont typeface="Arial" charset="0"/>
              <a:buNone/>
            </a:pPr>
            <a:r>
              <a:rPr lang="en-US" sz="2400" dirty="0" smtClean="0">
                <a:latin typeface="Courier New" pitchFamily="49" charset="0"/>
                <a:cs typeface="Courier New" pitchFamily="49" charset="0"/>
              </a:rPr>
              <a:t>&lt;body style="</a:t>
            </a:r>
            <a:r>
              <a:rPr lang="en-US" sz="2400" dirty="0" err="1" smtClean="0">
                <a:latin typeface="Courier New" pitchFamily="49" charset="0"/>
                <a:cs typeface="Courier New" pitchFamily="49" charset="0"/>
              </a:rPr>
              <a:t>background-color:yellow</a:t>
            </a:r>
            <a:r>
              <a:rPr lang="en-US" sz="2400" dirty="0" smtClean="0">
                <a:latin typeface="Courier New" pitchFamily="49" charset="0"/>
                <a:cs typeface="Courier New" pitchFamily="49" charset="0"/>
              </a:rPr>
              <a:t>;"&gt;</a:t>
            </a:r>
          </a:p>
          <a:p>
            <a:pPr>
              <a:buFont typeface="Arial" charset="0"/>
              <a:buNone/>
            </a:pPr>
            <a:r>
              <a:rPr lang="en-US" sz="2400" dirty="0" smtClean="0">
                <a:latin typeface="Courier New" pitchFamily="49" charset="0"/>
                <a:cs typeface="Courier New" pitchFamily="49" charset="0"/>
              </a:rPr>
              <a:t>&lt;h3&gt;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&lt;p style="</a:t>
            </a:r>
            <a:r>
              <a:rPr lang="en-US" sz="2400" dirty="0" err="1" smtClean="0">
                <a:latin typeface="Courier New" pitchFamily="49" charset="0"/>
                <a:cs typeface="Courier New" pitchFamily="49" charset="0"/>
              </a:rPr>
              <a:t>background-color:red</a:t>
            </a:r>
            <a:r>
              <a:rPr lang="en-US" sz="2400" dirty="0" smtClean="0">
                <a:latin typeface="Courier New" pitchFamily="49" charset="0"/>
                <a:cs typeface="Courier New" pitchFamily="49" charset="0"/>
              </a:rPr>
              <a:t>;"&gt; We are learning how to apply style attribute in an HTML document&lt;/p&gt;</a:t>
            </a:r>
          </a:p>
          <a:p>
            <a:pPr>
              <a:buFont typeface="Arial" charset="0"/>
              <a:buNone/>
            </a:pPr>
            <a:r>
              <a:rPr lang="en-US" sz="2400" dirty="0" smtClean="0">
                <a:latin typeface="Courier New" pitchFamily="49" charset="0"/>
                <a:cs typeface="Courier New" pitchFamily="49" charset="0"/>
              </a:rPr>
              <a:t>&lt;/h3&gt;</a:t>
            </a:r>
          </a:p>
          <a:p>
            <a:pPr>
              <a:buFont typeface="Arial" charset="0"/>
              <a:buNone/>
            </a:pPr>
            <a:r>
              <a:rPr lang="en-US" sz="2400" dirty="0" smtClean="0">
                <a:latin typeface="Courier New" pitchFamily="49" charset="0"/>
                <a:cs typeface="Courier New" pitchFamily="49" charset="0"/>
              </a:rPr>
              <a:t>&lt;/body&gt;</a:t>
            </a:r>
          </a:p>
          <a:p>
            <a:pPr>
              <a:buFont typeface="Arial" charset="0"/>
              <a:buNone/>
            </a:pPr>
            <a:r>
              <a:rPr lang="en-US" sz="2400" dirty="0" smtClean="0">
                <a:latin typeface="Courier New" pitchFamily="49" charset="0"/>
                <a:cs typeface="Courier New" pitchFamily="49" charset="0"/>
              </a:rPr>
              <a:t>&lt;/html&gt;</a:t>
            </a:r>
            <a:endParaRPr lang="en-US" sz="2400" dirty="0" smtClean="0">
              <a:cs typeface="Arial" charset="0"/>
            </a:endParaRPr>
          </a:p>
        </p:txBody>
      </p:sp>
      <p:sp>
        <p:nvSpPr>
          <p:cNvPr id="5" name="Title 4"/>
          <p:cNvSpPr>
            <a:spLocks noGrp="1"/>
          </p:cNvSpPr>
          <p:nvPr>
            <p:ph type="title"/>
          </p:nvPr>
        </p:nvSpPr>
        <p:spPr>
          <a:xfrm>
            <a:off x="76200" y="76200"/>
            <a:ext cx="8991600" cy="639762"/>
          </a:xfrm>
        </p:spPr>
        <p:txBody>
          <a:bodyPr/>
          <a:lstStyle/>
          <a:p>
            <a:r>
              <a:rPr lang="en-US" dirty="0" smtClean="0"/>
              <a:t>Style attribute</a:t>
            </a:r>
            <a:endParaRPr lang="en-US" dirty="0"/>
          </a:p>
        </p:txBody>
      </p:sp>
    </p:spTree>
    <p:extLst>
      <p:ext uri="{BB962C8B-B14F-4D97-AF65-F5344CB8AC3E}">
        <p14:creationId xmlns:p14="http://schemas.microsoft.com/office/powerpoint/2010/main" val="1501357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Arial" charset="0"/>
              </a:rPr>
              <a:t>Font color and size using Style</a:t>
            </a:r>
            <a:endParaRPr lang="en-US" dirty="0" smtClean="0">
              <a:cs typeface="Arial" charset="0"/>
            </a:endParaRPr>
          </a:p>
        </p:txBody>
      </p:sp>
      <p:sp>
        <p:nvSpPr>
          <p:cNvPr id="3" name="Rectangle 3"/>
          <p:cNvSpPr txBox="1">
            <a:spLocks noChangeArrowheads="1"/>
          </p:cNvSpPr>
          <p:nvPr/>
        </p:nvSpPr>
        <p:spPr>
          <a:xfrm>
            <a:off x="609600" y="1066800"/>
            <a:ext cx="8001000" cy="5148263"/>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smtClean="0">
                <a:cs typeface="Arial" charset="0"/>
              </a:rPr>
              <a:t>We can define the font color and size using Style</a:t>
            </a:r>
          </a:p>
          <a:p>
            <a:pPr>
              <a:buFont typeface="Arial" charset="0"/>
              <a:buNone/>
            </a:pPr>
            <a:endParaRPr lang="en-US" sz="1000" smtClean="0">
              <a:cs typeface="Arial" charset="0"/>
            </a:endParaRPr>
          </a:p>
          <a:p>
            <a:pPr>
              <a:buFont typeface="Arial" charset="0"/>
              <a:buNone/>
            </a:pPr>
            <a:r>
              <a:rPr lang="en-US" sz="2400" smtClean="0">
                <a:latin typeface="Courier New" pitchFamily="49" charset="0"/>
                <a:cs typeface="Courier New" pitchFamily="49" charset="0"/>
              </a:rPr>
              <a:t>&lt;html&gt;</a:t>
            </a:r>
          </a:p>
          <a:p>
            <a:pPr>
              <a:buFont typeface="Arial" charset="0"/>
              <a:buNone/>
            </a:pPr>
            <a:r>
              <a:rPr lang="en-US" sz="2400" smtClean="0">
                <a:latin typeface="Courier New" pitchFamily="49" charset="0"/>
                <a:cs typeface="Courier New" pitchFamily="49" charset="0"/>
              </a:rPr>
              <a:t>&lt;body&gt;</a:t>
            </a:r>
          </a:p>
          <a:p>
            <a:pPr>
              <a:buFont typeface="Arial" charset="0"/>
              <a:buNone/>
            </a:pPr>
            <a:r>
              <a:rPr lang="en-US" sz="2400" smtClean="0">
                <a:latin typeface="Courier New" pitchFamily="49" charset="0"/>
                <a:cs typeface="Courier New" pitchFamily="49" charset="0"/>
              </a:rPr>
              <a:t>	&lt;h1 style="font-family:Times New  Roman;"&gt;Demonstration&lt;/h1&gt;</a:t>
            </a:r>
            <a:br>
              <a:rPr lang="en-US" sz="2400" smtClean="0">
                <a:latin typeface="Courier New" pitchFamily="49" charset="0"/>
                <a:cs typeface="Courier New" pitchFamily="49" charset="0"/>
              </a:rPr>
            </a:br>
            <a:r>
              <a:rPr lang="en-US" sz="2400" smtClean="0">
                <a:latin typeface="Courier New" pitchFamily="49" charset="0"/>
                <a:cs typeface="Courier New" pitchFamily="49" charset="0"/>
              </a:rPr>
              <a:t>&lt;p style="font-family:arial;color:blue;font-size:30px;"&gt;Style is used here for specifying font color and size&lt;/p&gt;</a:t>
            </a:r>
          </a:p>
          <a:p>
            <a:pPr>
              <a:buFont typeface="Arial" charset="0"/>
              <a:buNone/>
            </a:pPr>
            <a:r>
              <a:rPr lang="en-US" sz="2400" smtClean="0">
                <a:latin typeface="Courier New" pitchFamily="49" charset="0"/>
                <a:cs typeface="Courier New" pitchFamily="49" charset="0"/>
              </a:rPr>
              <a:t>&lt;/body&gt;</a:t>
            </a:r>
          </a:p>
          <a:p>
            <a:pPr>
              <a:buFont typeface="Arial" charset="0"/>
              <a:buNone/>
            </a:pPr>
            <a:r>
              <a:rPr lang="en-US" sz="2400" smtClean="0">
                <a:latin typeface="Courier New" pitchFamily="49" charset="0"/>
                <a:cs typeface="Courier New" pitchFamily="49" charset="0"/>
              </a:rPr>
              <a:t>&lt;/html&gt;</a:t>
            </a:r>
          </a:p>
          <a:p>
            <a:pPr>
              <a:buFont typeface="Arial" charset="0"/>
              <a:buNone/>
            </a:pPr>
            <a:endParaRPr lang="en-US" sz="2400" smtClean="0">
              <a:cs typeface="Arial" charset="0"/>
            </a:endParaRPr>
          </a:p>
        </p:txBody>
      </p:sp>
    </p:spTree>
    <p:extLst>
      <p:ext uri="{BB962C8B-B14F-4D97-AF65-F5344CB8AC3E}">
        <p14:creationId xmlns:p14="http://schemas.microsoft.com/office/powerpoint/2010/main" val="436537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Arial" charset="0"/>
              </a:rPr>
              <a:t>Text alignments using Style</a:t>
            </a:r>
          </a:p>
        </p:txBody>
      </p:sp>
      <p:sp>
        <p:nvSpPr>
          <p:cNvPr id="3" name="Rectangle 3"/>
          <p:cNvSpPr txBox="1">
            <a:spLocks noChangeArrowheads="1"/>
          </p:cNvSpPr>
          <p:nvPr/>
        </p:nvSpPr>
        <p:spPr>
          <a:xfrm>
            <a:off x="609600" y="1066800"/>
            <a:ext cx="8001000" cy="5148263"/>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smtClean="0">
                <a:cs typeface="Arial" charset="0"/>
              </a:rPr>
              <a:t>The example below demonstrates how to apply text alignments using Style</a:t>
            </a:r>
          </a:p>
          <a:p>
            <a:pPr>
              <a:buFont typeface="Arial" charset="0"/>
              <a:buNone/>
            </a:pPr>
            <a:endParaRPr lang="en-US" sz="2400" smtClean="0">
              <a:cs typeface="Arial" charset="0"/>
            </a:endParaRPr>
          </a:p>
          <a:p>
            <a:pPr>
              <a:buFont typeface="Arial" charset="0"/>
              <a:buNone/>
            </a:pPr>
            <a:r>
              <a:rPr lang="en-US" sz="2400" smtClean="0">
                <a:latin typeface="Courier New" pitchFamily="49" charset="0"/>
                <a:cs typeface="Courier New" pitchFamily="49" charset="0"/>
              </a:rPr>
              <a:t>&lt;html&gt;</a:t>
            </a:r>
          </a:p>
          <a:p>
            <a:pPr>
              <a:buFont typeface="Arial" charset="0"/>
              <a:buNone/>
            </a:pPr>
            <a:r>
              <a:rPr lang="en-US" sz="2400" smtClean="0">
                <a:latin typeface="Courier New" pitchFamily="49" charset="0"/>
                <a:cs typeface="Courier New" pitchFamily="49" charset="0"/>
              </a:rPr>
              <a:t> &lt;body&gt;</a:t>
            </a:r>
          </a:p>
          <a:p>
            <a:pPr>
              <a:buFont typeface="Arial" charset="0"/>
              <a:buNone/>
            </a:pPr>
            <a:r>
              <a:rPr lang="en-US" sz="2400" smtClean="0">
                <a:latin typeface="Courier New" pitchFamily="49" charset="0"/>
                <a:cs typeface="Courier New" pitchFamily="49" charset="0"/>
              </a:rPr>
              <a:t>&lt;h1 style="text-align:center;"&gt;Wipro Technologies&lt;/h1&gt;</a:t>
            </a:r>
          </a:p>
          <a:p>
            <a:pPr>
              <a:buFont typeface="Arial" charset="0"/>
              <a:buNone/>
            </a:pPr>
            <a:r>
              <a:rPr lang="en-US" sz="2400" smtClean="0">
                <a:latin typeface="Courier New" pitchFamily="49" charset="0"/>
                <a:cs typeface="Courier New" pitchFamily="49" charset="0"/>
              </a:rPr>
              <a:t>&lt;p&gt;The campus is located at Electronics City, Bangalore&lt;/p&gt;</a:t>
            </a:r>
          </a:p>
          <a:p>
            <a:pPr>
              <a:buFont typeface="Arial" charset="0"/>
              <a:buNone/>
            </a:pPr>
            <a:r>
              <a:rPr lang="en-US" sz="2400" smtClean="0">
                <a:latin typeface="Courier New" pitchFamily="49" charset="0"/>
                <a:cs typeface="Courier New" pitchFamily="49" charset="0"/>
              </a:rPr>
              <a:t>&lt;/body&gt;</a:t>
            </a:r>
          </a:p>
          <a:p>
            <a:pPr>
              <a:buFont typeface="Arial" charset="0"/>
              <a:buNone/>
            </a:pPr>
            <a:r>
              <a:rPr lang="en-US" sz="2400" smtClean="0">
                <a:latin typeface="Courier New" pitchFamily="49" charset="0"/>
                <a:cs typeface="Courier New" pitchFamily="49" charset="0"/>
              </a:rPr>
              <a:t> &lt;/html&gt;</a:t>
            </a:r>
          </a:p>
          <a:p>
            <a:pPr>
              <a:buFont typeface="Arial" charset="0"/>
              <a:buNone/>
            </a:pPr>
            <a:endParaRPr lang="en-US" sz="2400" smtClean="0">
              <a:cs typeface="Arial" charset="0"/>
            </a:endParaRPr>
          </a:p>
          <a:p>
            <a:pPr>
              <a:buFont typeface="Arial" charset="0"/>
              <a:buNone/>
            </a:pPr>
            <a:endParaRPr lang="en-US" sz="2400" smtClean="0">
              <a:cs typeface="Arial" charset="0"/>
            </a:endParaRPr>
          </a:p>
        </p:txBody>
      </p:sp>
    </p:spTree>
    <p:extLst>
      <p:ext uri="{BB962C8B-B14F-4D97-AF65-F5344CB8AC3E}">
        <p14:creationId xmlns:p14="http://schemas.microsoft.com/office/powerpoint/2010/main" val="3451907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Use Lowercase Tags?</a:t>
            </a:r>
          </a:p>
        </p:txBody>
      </p:sp>
      <p:sp>
        <p:nvSpPr>
          <p:cNvPr id="3" name="Text Placeholder 2"/>
          <p:cNvSpPr>
            <a:spLocks noGrp="1"/>
          </p:cNvSpPr>
          <p:nvPr>
            <p:ph type="body" idx="4294967295"/>
          </p:nvPr>
        </p:nvSpPr>
        <p:spPr>
          <a:xfrm>
            <a:off x="0" y="533400"/>
            <a:ext cx="9144000" cy="6324600"/>
          </a:xfrm>
          <a:prstGeom prst="rect">
            <a:avLst/>
          </a:prstGeom>
        </p:spPr>
        <p:txBody>
          <a:bodyPr>
            <a:noAutofit/>
          </a:bodyPr>
          <a:lstStyle/>
          <a:p>
            <a:pPr marL="457200" marR="0" lvl="0" indent="-457200" rtl="0">
              <a:buSzPct val="70000"/>
              <a:buFont typeface="Wingdings" pitchFamily="2" charset="2"/>
              <a:buChar char="v"/>
            </a:pPr>
            <a:r>
              <a:rPr lang="en-US" sz="2600" dirty="0" smtClean="0">
                <a:latin typeface="Goudy Old Style" pitchFamily="18" charset="0"/>
              </a:rPr>
              <a:t>It </a:t>
            </a:r>
            <a:r>
              <a:rPr lang="en-US" sz="2600" dirty="0">
                <a:latin typeface="Goudy Old Style" pitchFamily="18" charset="0"/>
              </a:rPr>
              <a:t>is recommended to always use </a:t>
            </a:r>
            <a:r>
              <a:rPr lang="en-US" sz="2600" dirty="0" smtClean="0">
                <a:latin typeface="Goudy Old Style" pitchFamily="18" charset="0"/>
              </a:rPr>
              <a:t>because lowercase tags</a:t>
            </a:r>
            <a:endParaRPr lang="en-US" sz="2600" dirty="0">
              <a:latin typeface="Goudy Old Style" pitchFamily="18" charset="0"/>
            </a:endParaRPr>
          </a:p>
          <a:p>
            <a:pPr marL="457200" marR="0" lvl="0" indent="-457200" rtl="0">
              <a:buSzPct val="70000"/>
              <a:buFont typeface="Wingdings" pitchFamily="2" charset="2"/>
              <a:buChar char="v"/>
            </a:pPr>
            <a:r>
              <a:rPr lang="en-US" sz="2600" dirty="0">
                <a:latin typeface="Goudy Old Style" pitchFamily="18" charset="0"/>
              </a:rPr>
              <a:t>If you want to prepare yourself for the next generations of HTML, you should start using lowercase tags. </a:t>
            </a:r>
            <a:endParaRPr lang="en-US" sz="2600" dirty="0" smtClean="0">
              <a:latin typeface="Goudy Old Style" pitchFamily="18" charset="0"/>
            </a:endParaRPr>
          </a:p>
          <a:p>
            <a:pPr marL="457200" marR="0" lvl="0" indent="-457200" rtl="0">
              <a:buSzPct val="70000"/>
              <a:buFont typeface="Wingdings" pitchFamily="2" charset="2"/>
              <a:buChar char="v"/>
            </a:pPr>
            <a:r>
              <a:rPr lang="en-US" sz="2600" dirty="0" smtClean="0">
                <a:latin typeface="Goudy Old Style" pitchFamily="18" charset="0"/>
              </a:rPr>
              <a:t>The </a:t>
            </a:r>
            <a:r>
              <a:rPr lang="en-US" sz="2600" dirty="0">
                <a:latin typeface="Goudy Old Style" pitchFamily="18" charset="0"/>
              </a:rPr>
              <a:t>World Wide Web Consortium recommends lowercase tags in their HTML  recommendation, and XHTML (the next generation HTML) demands lowercase tags.</a:t>
            </a:r>
          </a:p>
          <a:p>
            <a:pPr marL="457200" marR="0" lvl="0" indent="-457200" rtl="0">
              <a:buSzPct val="70000"/>
              <a:buFont typeface="Wingdings" pitchFamily="2" charset="2"/>
              <a:buChar char="v"/>
            </a:pPr>
            <a:r>
              <a:rPr lang="en-US" sz="2600" dirty="0">
                <a:latin typeface="Goudy Old Style" pitchFamily="18" charset="0"/>
              </a:rPr>
              <a:t>Tags can have attributes. Attributes can provide additional information about the HTML elements on your page. </a:t>
            </a:r>
          </a:p>
          <a:p>
            <a:pPr marL="457200" marR="0" lvl="0" indent="-457200" rtl="0">
              <a:buSzPct val="70000"/>
              <a:buFont typeface="Wingdings" pitchFamily="2" charset="2"/>
              <a:buChar char="v"/>
            </a:pPr>
            <a:r>
              <a:rPr lang="en-US" sz="2600" dirty="0">
                <a:latin typeface="Goudy Old Style" pitchFamily="18" charset="0"/>
              </a:rPr>
              <a:t>This tag defines the body element of your HTML page: &lt;body&gt;. With an added </a:t>
            </a:r>
            <a:r>
              <a:rPr lang="en-US" sz="2600" dirty="0" err="1">
                <a:latin typeface="Goudy Old Style" pitchFamily="18" charset="0"/>
              </a:rPr>
              <a:t>bgcolor</a:t>
            </a:r>
            <a:r>
              <a:rPr lang="en-US" sz="2600" dirty="0">
                <a:latin typeface="Goudy Old Style" pitchFamily="18" charset="0"/>
              </a:rPr>
              <a:t> attribute, you can tell the browser that the background color of your page should be red, like this: </a:t>
            </a:r>
            <a:r>
              <a:rPr lang="en-US" sz="2600" dirty="0" smtClean="0">
                <a:latin typeface="Goudy Old Style" pitchFamily="18" charset="0"/>
              </a:rPr>
              <a:t> &lt;</a:t>
            </a:r>
            <a:r>
              <a:rPr lang="en-US" sz="2600" dirty="0">
                <a:latin typeface="Goudy Old Style" pitchFamily="18" charset="0"/>
              </a:rPr>
              <a:t>body </a:t>
            </a:r>
            <a:r>
              <a:rPr lang="en-US" sz="2600" dirty="0" err="1">
                <a:latin typeface="Goudy Old Style" pitchFamily="18" charset="0"/>
              </a:rPr>
              <a:t>bgcolor</a:t>
            </a:r>
            <a:r>
              <a:rPr lang="en-US" sz="2600" dirty="0">
                <a:latin typeface="Goudy Old Style" pitchFamily="18" charset="0"/>
              </a:rPr>
              <a:t>="red"&gt;.</a:t>
            </a:r>
          </a:p>
          <a:p>
            <a:pPr marL="457200" marR="0" lvl="0" indent="-457200" rtl="0">
              <a:buSzPct val="70000"/>
              <a:buFont typeface="Wingdings" pitchFamily="2" charset="2"/>
              <a:buChar char="v"/>
            </a:pPr>
            <a:r>
              <a:rPr lang="en-US" sz="2600" dirty="0">
                <a:latin typeface="Goudy Old Style" pitchFamily="18" charset="0"/>
              </a:rPr>
              <a:t>Attributes always come in name/value pairs like this: name="value".</a:t>
            </a:r>
          </a:p>
          <a:p>
            <a:pPr marL="457200" marR="0" lvl="0" indent="-457200" rtl="0">
              <a:buSzPct val="70000"/>
              <a:buFont typeface="Wingdings" pitchFamily="2" charset="2"/>
              <a:buChar char="v"/>
            </a:pPr>
            <a:r>
              <a:rPr lang="en-US" sz="2600" dirty="0">
                <a:latin typeface="Goudy Old Style" pitchFamily="18" charset="0"/>
              </a:rPr>
              <a:t>Attributes are always added to the start tag of an HTML element.</a:t>
            </a:r>
          </a:p>
        </p:txBody>
      </p:sp>
    </p:spTree>
    <p:extLst>
      <p:ext uri="{BB962C8B-B14F-4D97-AF65-F5344CB8AC3E}">
        <p14:creationId xmlns:p14="http://schemas.microsoft.com/office/powerpoint/2010/main" val="1577401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cs typeface="Arial" charset="0"/>
              </a:rPr>
              <a:t>Height and Width for a paragraph</a:t>
            </a:r>
          </a:p>
        </p:txBody>
      </p:sp>
      <p:sp>
        <p:nvSpPr>
          <p:cNvPr id="3" name="Rectangle 3"/>
          <p:cNvSpPr txBox="1">
            <a:spLocks noChangeArrowheads="1"/>
          </p:cNvSpPr>
          <p:nvPr/>
        </p:nvSpPr>
        <p:spPr>
          <a:xfrm>
            <a:off x="152400" y="990600"/>
            <a:ext cx="8534400" cy="5562600"/>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dirty="0" smtClean="0">
                <a:cs typeface="Arial" charset="0"/>
              </a:rPr>
              <a:t>We can specify height and width for a paragraph with style</a:t>
            </a:r>
          </a:p>
          <a:p>
            <a:pPr>
              <a:buFont typeface="Arial" charset="0"/>
              <a:buNone/>
            </a:pPr>
            <a:endParaRPr lang="en-US" sz="1000" dirty="0" smtClean="0">
              <a:cs typeface="Arial" charset="0"/>
            </a:endParaRPr>
          </a:p>
          <a:p>
            <a:pPr>
              <a:buFont typeface="Arial" charset="0"/>
              <a:buNone/>
            </a:pPr>
            <a:r>
              <a:rPr lang="en-US" sz="2200" dirty="0" smtClean="0">
                <a:latin typeface="Courier New" pitchFamily="49" charset="0"/>
                <a:cs typeface="Courier New" pitchFamily="49" charset="0"/>
              </a:rPr>
              <a:t>&lt;html&gt;</a:t>
            </a:r>
          </a:p>
          <a:p>
            <a:pPr>
              <a:buFont typeface="Arial" charset="0"/>
              <a:buNone/>
            </a:pPr>
            <a:r>
              <a:rPr lang="en-US" sz="2200" dirty="0" smtClean="0">
                <a:latin typeface="Courier New" pitchFamily="49" charset="0"/>
                <a:cs typeface="Courier New" pitchFamily="49" charset="0"/>
              </a:rPr>
              <a:t>&lt;p style="background-color:cyan;text-align:left;width:500; height:200;font- family:arial;color:red;font-size:25px;"&gt;</a:t>
            </a:r>
          </a:p>
          <a:p>
            <a:pPr>
              <a:buFont typeface="Arial" charset="0"/>
              <a:buNone/>
            </a:pPr>
            <a:r>
              <a:rPr lang="en-US" sz="2200" dirty="0" smtClean="0">
                <a:latin typeface="Courier New" pitchFamily="49" charset="0"/>
                <a:cs typeface="Courier New" pitchFamily="49" charset="0"/>
              </a:rPr>
              <a:t>This is a demonstration of&lt;</a:t>
            </a:r>
            <a:r>
              <a:rPr lang="en-US" sz="2200" dirty="0" err="1" smtClean="0">
                <a:latin typeface="Courier New" pitchFamily="49" charset="0"/>
                <a:cs typeface="Courier New" pitchFamily="49" charset="0"/>
              </a:rPr>
              <a:t>br</a:t>
            </a:r>
            <a:r>
              <a:rPr lang="en-US" sz="2200" dirty="0" smtClean="0">
                <a:latin typeface="Courier New" pitchFamily="49" charset="0"/>
                <a:cs typeface="Courier New" pitchFamily="49" charset="0"/>
              </a:rPr>
              <a:t>&gt;</a:t>
            </a:r>
          </a:p>
          <a:p>
            <a:pPr>
              <a:buFont typeface="Arial" charset="0"/>
              <a:buNone/>
            </a:pPr>
            <a:r>
              <a:rPr lang="en-US" sz="2200" dirty="0" smtClean="0">
                <a:latin typeface="Courier New" pitchFamily="49" charset="0"/>
                <a:cs typeface="Courier New" pitchFamily="49" charset="0"/>
              </a:rPr>
              <a:t>style attribute applied with paragraph tag.&lt;</a:t>
            </a:r>
            <a:r>
              <a:rPr lang="en-US" sz="2200" dirty="0" err="1" smtClean="0">
                <a:latin typeface="Courier New" pitchFamily="49" charset="0"/>
                <a:cs typeface="Courier New" pitchFamily="49" charset="0"/>
              </a:rPr>
              <a:t>br</a:t>
            </a:r>
            <a:r>
              <a:rPr lang="en-US" sz="2200" dirty="0" smtClean="0">
                <a:latin typeface="Courier New" pitchFamily="49" charset="0"/>
                <a:cs typeface="Courier New" pitchFamily="49" charset="0"/>
              </a:rPr>
              <a:t>&gt;</a:t>
            </a:r>
          </a:p>
          <a:p>
            <a:pPr>
              <a:buFont typeface="Arial" charset="0"/>
              <a:buNone/>
            </a:pPr>
            <a:r>
              <a:rPr lang="en-US" sz="2200" dirty="0" smtClean="0">
                <a:latin typeface="Courier New" pitchFamily="49" charset="0"/>
                <a:cs typeface="Courier New" pitchFamily="49" charset="0"/>
              </a:rPr>
              <a:t>&lt;</a:t>
            </a:r>
            <a:r>
              <a:rPr lang="en-US" sz="2200" dirty="0" err="1" smtClean="0">
                <a:latin typeface="Courier New" pitchFamily="49" charset="0"/>
                <a:cs typeface="Courier New" pitchFamily="49" charset="0"/>
              </a:rPr>
              <a:t>br</a:t>
            </a:r>
            <a:r>
              <a:rPr lang="en-US" sz="2200" dirty="0" smtClean="0">
                <a:latin typeface="Courier New" pitchFamily="49" charset="0"/>
                <a:cs typeface="Courier New" pitchFamily="49" charset="0"/>
              </a:rPr>
              <a:t>&gt;</a:t>
            </a:r>
          </a:p>
          <a:p>
            <a:pPr>
              <a:buFont typeface="Arial" charset="0"/>
              <a:buNone/>
            </a:pPr>
            <a:r>
              <a:rPr lang="en-US" sz="2200" dirty="0" smtClean="0">
                <a:latin typeface="Courier New" pitchFamily="49" charset="0"/>
                <a:cs typeface="Courier New" pitchFamily="49" charset="0"/>
              </a:rPr>
              <a:t>We are learning how to make use of style attribute in an HTML document.&lt;</a:t>
            </a:r>
            <a:r>
              <a:rPr lang="en-US" sz="2200" dirty="0" err="1" smtClean="0">
                <a:latin typeface="Courier New" pitchFamily="49" charset="0"/>
                <a:cs typeface="Courier New" pitchFamily="49" charset="0"/>
              </a:rPr>
              <a:t>br</a:t>
            </a:r>
            <a:r>
              <a:rPr lang="en-US" sz="2200" dirty="0" smtClean="0">
                <a:latin typeface="Courier New" pitchFamily="49" charset="0"/>
                <a:cs typeface="Courier New" pitchFamily="49" charset="0"/>
              </a:rPr>
              <a:t>&gt;</a:t>
            </a:r>
          </a:p>
          <a:p>
            <a:pPr>
              <a:buFont typeface="Arial" charset="0"/>
              <a:buNone/>
            </a:pPr>
            <a:r>
              <a:rPr lang="en-US" sz="2200" dirty="0" smtClean="0">
                <a:latin typeface="Courier New" pitchFamily="49" charset="0"/>
                <a:cs typeface="Courier New" pitchFamily="49" charset="0"/>
              </a:rPr>
              <a:t>&lt;/p&gt;</a:t>
            </a:r>
          </a:p>
          <a:p>
            <a:pPr>
              <a:buFont typeface="Arial" charset="0"/>
              <a:buNone/>
            </a:pPr>
            <a:r>
              <a:rPr lang="en-US" sz="2200" dirty="0" smtClean="0">
                <a:latin typeface="Courier New" pitchFamily="49" charset="0"/>
                <a:cs typeface="Courier New" pitchFamily="49" charset="0"/>
              </a:rPr>
              <a:t>&lt;/html&gt;</a:t>
            </a:r>
          </a:p>
          <a:p>
            <a:pPr>
              <a:buFont typeface="Arial" charset="0"/>
              <a:buNone/>
            </a:pPr>
            <a:endParaRPr lang="en-US" sz="2400" dirty="0" smtClean="0">
              <a:cs typeface="Arial" charset="0"/>
            </a:endParaRPr>
          </a:p>
          <a:p>
            <a:pPr>
              <a:buFont typeface="Arial" charset="0"/>
              <a:buNone/>
            </a:pPr>
            <a:endParaRPr lang="en-US" sz="2400" dirty="0" smtClean="0">
              <a:cs typeface="Arial" charset="0"/>
            </a:endParaRPr>
          </a:p>
        </p:txBody>
      </p:sp>
    </p:spTree>
    <p:extLst>
      <p:ext uri="{BB962C8B-B14F-4D97-AF65-F5344CB8AC3E}">
        <p14:creationId xmlns:p14="http://schemas.microsoft.com/office/powerpoint/2010/main" val="1358580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Arial" charset="0"/>
              </a:rPr>
              <a:t>Div tag</a:t>
            </a:r>
          </a:p>
        </p:txBody>
      </p:sp>
      <p:sp>
        <p:nvSpPr>
          <p:cNvPr id="3" name="Rectangle 3"/>
          <p:cNvSpPr txBox="1">
            <a:spLocks noChangeArrowheads="1"/>
          </p:cNvSpPr>
          <p:nvPr/>
        </p:nvSpPr>
        <p:spPr>
          <a:xfrm>
            <a:off x="381000" y="1143000"/>
            <a:ext cx="8458200" cy="3733800"/>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cs typeface="Arial" charset="0"/>
              </a:rPr>
              <a:t>The &lt;div&gt; tag can be considered as a container that holds other page elements and it is used to divide the HTML document into sections</a:t>
            </a:r>
          </a:p>
          <a:p>
            <a:pPr>
              <a:buFont typeface="Arial" charset="0"/>
              <a:buNone/>
            </a:pPr>
            <a:endParaRPr lang="en-US" sz="2400" smtClean="0">
              <a:cs typeface="Arial" charset="0"/>
            </a:endParaRPr>
          </a:p>
          <a:p>
            <a:r>
              <a:rPr lang="en-US" sz="2400" smtClean="0">
                <a:cs typeface="Arial" charset="0"/>
              </a:rPr>
              <a:t>We can use this element to group together HTML elements and apply CSS styles for these elements</a:t>
            </a:r>
          </a:p>
          <a:p>
            <a:pPr>
              <a:buFont typeface="Arial" charset="0"/>
              <a:buNone/>
            </a:pPr>
            <a:endParaRPr lang="en-US" sz="2400" smtClean="0">
              <a:cs typeface="Arial" charset="0"/>
            </a:endParaRPr>
          </a:p>
          <a:p>
            <a:pPr>
              <a:buFont typeface="Arial" charset="0"/>
              <a:buNone/>
            </a:pPr>
            <a:endParaRPr lang="en-US" sz="2400" dirty="0" smtClean="0">
              <a:cs typeface="Arial" charset="0"/>
            </a:endParaRPr>
          </a:p>
        </p:txBody>
      </p:sp>
    </p:spTree>
    <p:extLst>
      <p:ext uri="{BB962C8B-B14F-4D97-AF65-F5344CB8AC3E}">
        <p14:creationId xmlns:p14="http://schemas.microsoft.com/office/powerpoint/2010/main" val="2457301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Arial" charset="0"/>
              </a:rPr>
              <a:t>Example on div tag</a:t>
            </a:r>
          </a:p>
        </p:txBody>
      </p:sp>
      <p:sp>
        <p:nvSpPr>
          <p:cNvPr id="3" name="Rectangle 3"/>
          <p:cNvSpPr txBox="1">
            <a:spLocks noChangeArrowheads="1"/>
          </p:cNvSpPr>
          <p:nvPr/>
        </p:nvSpPr>
        <p:spPr>
          <a:xfrm>
            <a:off x="609600" y="914400"/>
            <a:ext cx="7696200" cy="5486400"/>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dirty="0" smtClean="0">
                <a:latin typeface="Courier New" pitchFamily="49" charset="0"/>
                <a:cs typeface="Courier New" pitchFamily="49" charset="0"/>
              </a:rPr>
              <a:t>&lt;div style="color:#00FF00;background-color:blue; text-align:left;width:500;height:200"&gt;</a:t>
            </a:r>
          </a:p>
          <a:p>
            <a:pPr>
              <a:buFont typeface="Arial" charset="0"/>
              <a:buNone/>
            </a:pPr>
            <a:r>
              <a:rPr lang="en-US" sz="2400" dirty="0" smtClean="0">
                <a:latin typeface="Courier New" pitchFamily="49" charset="0"/>
                <a:cs typeface="Courier New" pitchFamily="49" charset="0"/>
              </a:rPr>
              <a:t>&lt;h1&gt; Personal Information&lt;/h1&gt;</a:t>
            </a:r>
          </a:p>
          <a:p>
            <a:pPr>
              <a:buFont typeface="Arial" charset="0"/>
              <a:buNone/>
            </a:pPr>
            <a:r>
              <a:rPr lang="en-US" sz="2400" dirty="0" smtClean="0">
                <a:latin typeface="Courier New" pitchFamily="49" charset="0"/>
                <a:cs typeface="Courier New" pitchFamily="49" charset="0"/>
              </a:rPr>
              <a:t>  &lt;form name=f1 &gt;</a:t>
            </a:r>
          </a:p>
          <a:p>
            <a:pPr>
              <a:buFont typeface="Arial" charset="0"/>
              <a:buNone/>
            </a:pPr>
            <a:r>
              <a:rPr lang="en-US" sz="2400" dirty="0" smtClean="0">
                <a:latin typeface="Courier New" pitchFamily="49" charset="0"/>
                <a:cs typeface="Courier New" pitchFamily="49" charset="0"/>
              </a:rPr>
              <a:t>  &lt;table&gt;</a:t>
            </a:r>
          </a:p>
          <a:p>
            <a:pPr>
              <a:buFont typeface="Arial" charset="0"/>
              <a:buNone/>
            </a:pPr>
            <a:r>
              <a:rPr lang="en-US" sz="2400" dirty="0" smtClean="0">
                <a:latin typeface="Courier New" pitchFamily="49" charset="0"/>
                <a:cs typeface="Courier New" pitchFamily="49" charset="0"/>
              </a:rPr>
              <a:t>  &lt;</a:t>
            </a:r>
            <a:r>
              <a:rPr lang="en-US" sz="2400" dirty="0" err="1" smtClean="0">
                <a:latin typeface="Courier New" pitchFamily="49" charset="0"/>
                <a:cs typeface="Courier New" pitchFamily="49" charset="0"/>
              </a:rPr>
              <a:t>tr</a:t>
            </a:r>
            <a:r>
              <a:rPr lang="en-US" sz="2400" dirty="0" smtClean="0">
                <a:latin typeface="Courier New" pitchFamily="49" charset="0"/>
                <a:cs typeface="Courier New" pitchFamily="49" charset="0"/>
              </a:rPr>
              <a:t>&gt;&lt;td&gt;Enter name : &lt;/td&gt;&lt;td&gt;&lt;input type=text /&gt;&lt;/td&gt;</a:t>
            </a:r>
          </a:p>
          <a:p>
            <a:pPr>
              <a:buFont typeface="Arial" charset="0"/>
              <a:buNone/>
            </a:pPr>
            <a:r>
              <a:rPr lang="en-US" sz="2400" dirty="0" smtClean="0">
                <a:latin typeface="Courier New" pitchFamily="49" charset="0"/>
                <a:cs typeface="Courier New" pitchFamily="49" charset="0"/>
              </a:rPr>
              <a:t>  &lt;</a:t>
            </a:r>
            <a:r>
              <a:rPr lang="en-US" sz="2400" dirty="0" err="1" smtClean="0">
                <a:latin typeface="Courier New" pitchFamily="49" charset="0"/>
                <a:cs typeface="Courier New" pitchFamily="49" charset="0"/>
              </a:rPr>
              <a:t>tr</a:t>
            </a:r>
            <a:r>
              <a:rPr lang="en-US" sz="2400" dirty="0" smtClean="0">
                <a:latin typeface="Courier New" pitchFamily="49" charset="0"/>
                <a:cs typeface="Courier New" pitchFamily="49" charset="0"/>
              </a:rPr>
              <a:t>&gt;&lt;td&gt;Enter age : &lt;/td&gt;&lt;td&gt;&lt;input type=text /&gt;&lt;/td&gt;</a:t>
            </a:r>
          </a:p>
          <a:p>
            <a:pPr>
              <a:buFont typeface="Arial" charset="0"/>
              <a:buNone/>
            </a:pPr>
            <a:r>
              <a:rPr lang="en-US" sz="2400" dirty="0" smtClean="0">
                <a:latin typeface="Courier New" pitchFamily="49" charset="0"/>
                <a:cs typeface="Courier New" pitchFamily="49" charset="0"/>
              </a:rPr>
              <a:t>  &lt;/table&gt;</a:t>
            </a:r>
          </a:p>
          <a:p>
            <a:pPr>
              <a:buFont typeface="Arial" charset="0"/>
              <a:buNone/>
            </a:pPr>
            <a:r>
              <a:rPr lang="en-US" sz="2400" dirty="0" smtClean="0">
                <a:latin typeface="Courier New" pitchFamily="49" charset="0"/>
                <a:cs typeface="Courier New" pitchFamily="49" charset="0"/>
              </a:rPr>
              <a:t>&lt;/div&gt; </a:t>
            </a:r>
          </a:p>
          <a:p>
            <a:pPr>
              <a:buFont typeface="Arial" charset="0"/>
              <a:buNone/>
            </a:pP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&gt;</a:t>
            </a:r>
          </a:p>
          <a:p>
            <a:pPr algn="r">
              <a:buFont typeface="Arial" charset="0"/>
              <a:buNone/>
            </a:pPr>
            <a:endParaRPr lang="en-US" sz="2400" b="1" dirty="0" smtClean="0">
              <a:latin typeface="Courier New" pitchFamily="49" charset="0"/>
              <a:cs typeface="Courier New" pitchFamily="49" charset="0"/>
            </a:endParaRPr>
          </a:p>
          <a:p>
            <a:pPr>
              <a:buFont typeface="Arial" charset="0"/>
              <a:buNone/>
            </a:pPr>
            <a:endParaRPr lang="en-US" sz="2400" dirty="0" smtClean="0">
              <a:cs typeface="Arial" charset="0"/>
            </a:endParaRPr>
          </a:p>
        </p:txBody>
      </p:sp>
    </p:spTree>
    <p:extLst>
      <p:ext uri="{BB962C8B-B14F-4D97-AF65-F5344CB8AC3E}">
        <p14:creationId xmlns:p14="http://schemas.microsoft.com/office/powerpoint/2010/main" val="4620616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109538"/>
            <a:ext cx="8534400" cy="5492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Arial" charset="0"/>
              </a:rPr>
              <a:t>Example on div tag (Contd.).</a:t>
            </a:r>
          </a:p>
        </p:txBody>
      </p:sp>
      <p:sp>
        <p:nvSpPr>
          <p:cNvPr id="3" name="Rectangle 3"/>
          <p:cNvSpPr txBox="1">
            <a:spLocks noChangeArrowheads="1"/>
          </p:cNvSpPr>
          <p:nvPr/>
        </p:nvSpPr>
        <p:spPr>
          <a:xfrm>
            <a:off x="609600" y="914400"/>
            <a:ext cx="7696200" cy="5562600"/>
          </a:xfrm>
          <a:prstGeom prst="rect">
            <a:avLst/>
          </a:prstGeom>
        </p:spPr>
        <p:txBody>
          <a:bodyPr/>
          <a:lstStyle>
            <a:lvl1pPr marL="342900" indent="-342900" algn="just" defTabSz="914400" rtl="0" eaLnBrk="1" latinLnBrk="0" hangingPunct="1">
              <a:spcBef>
                <a:spcPct val="20000"/>
              </a:spcBef>
              <a:buFont typeface="Arial" pitchFamily="34" charset="0"/>
              <a:buChar char="•"/>
              <a:defRPr sz="3200" b="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b="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400" smtClean="0">
                <a:latin typeface="Courier New" pitchFamily="49" charset="0"/>
                <a:cs typeface="Courier New" pitchFamily="49" charset="0"/>
              </a:rPr>
              <a:t>&lt;div style="color:red;background-color:cyan; text-align:left;width:500;height:200"&gt;</a:t>
            </a:r>
          </a:p>
          <a:p>
            <a:pPr>
              <a:buFont typeface="Arial" charset="0"/>
              <a:buNone/>
            </a:pPr>
            <a:r>
              <a:rPr lang="en-US" sz="2400" smtClean="0">
                <a:latin typeface="Courier New" pitchFamily="49" charset="0"/>
                <a:cs typeface="Courier New" pitchFamily="49" charset="0"/>
              </a:rPr>
              <a:t>&lt;h1&gt; Family Background&lt;/h1&gt;</a:t>
            </a:r>
          </a:p>
          <a:p>
            <a:pPr>
              <a:buFont typeface="Arial" charset="0"/>
              <a:buNone/>
            </a:pPr>
            <a:r>
              <a:rPr lang="en-US" sz="2400" smtClean="0">
                <a:latin typeface="Courier New" pitchFamily="49" charset="0"/>
                <a:cs typeface="Courier New" pitchFamily="49" charset="0"/>
              </a:rPr>
              <a:t>  &lt;form name=f2 &gt;</a:t>
            </a:r>
          </a:p>
          <a:p>
            <a:pPr>
              <a:buFont typeface="Arial" charset="0"/>
              <a:buNone/>
            </a:pPr>
            <a:r>
              <a:rPr lang="en-US" sz="2400" smtClean="0">
                <a:latin typeface="Courier New" pitchFamily="49" charset="0"/>
                <a:cs typeface="Courier New" pitchFamily="49" charset="0"/>
              </a:rPr>
              <a:t>  &lt;table&gt;</a:t>
            </a:r>
          </a:p>
          <a:p>
            <a:pPr>
              <a:buFont typeface="Arial" charset="0"/>
              <a:buNone/>
            </a:pPr>
            <a:r>
              <a:rPr lang="en-US" sz="2400" smtClean="0">
                <a:latin typeface="Courier New" pitchFamily="49" charset="0"/>
                <a:cs typeface="Courier New" pitchFamily="49" charset="0"/>
              </a:rPr>
              <a:t>  &lt;tr&gt;&lt;td&gt;Father’s Name: &lt;/td&gt;&lt;td&gt;&lt;input type=text /&gt;&lt;/td&gt;</a:t>
            </a:r>
          </a:p>
          <a:p>
            <a:pPr>
              <a:buFont typeface="Arial" charset="0"/>
              <a:buNone/>
            </a:pPr>
            <a:r>
              <a:rPr lang="en-US" sz="2400" smtClean="0">
                <a:latin typeface="Courier New" pitchFamily="49" charset="0"/>
                <a:cs typeface="Courier New" pitchFamily="49" charset="0"/>
              </a:rPr>
              <a:t>  &lt;tr&gt;&lt;td&gt;Mother’s Name: &lt;/td&gt;&lt;td&gt;&lt;input type=text /&gt;&lt;/td&gt;</a:t>
            </a:r>
          </a:p>
          <a:p>
            <a:pPr>
              <a:buFont typeface="Arial" charset="0"/>
              <a:buNone/>
            </a:pPr>
            <a:r>
              <a:rPr lang="en-US" sz="2400" smtClean="0">
                <a:latin typeface="Courier New" pitchFamily="49" charset="0"/>
                <a:cs typeface="Courier New" pitchFamily="49" charset="0"/>
              </a:rPr>
              <a:t>  &lt;/table&gt;</a:t>
            </a:r>
          </a:p>
          <a:p>
            <a:pPr>
              <a:buFont typeface="Arial" charset="0"/>
              <a:buNone/>
            </a:pPr>
            <a:r>
              <a:rPr lang="en-US" sz="2400" smtClean="0">
                <a:latin typeface="Courier New" pitchFamily="49" charset="0"/>
                <a:cs typeface="Courier New" pitchFamily="49" charset="0"/>
              </a:rPr>
              <a:t>&lt;/div&gt; </a:t>
            </a:r>
          </a:p>
        </p:txBody>
      </p:sp>
    </p:spTree>
    <p:extLst>
      <p:ext uri="{BB962C8B-B14F-4D97-AF65-F5344CB8AC3E}">
        <p14:creationId xmlns:p14="http://schemas.microsoft.com/office/powerpoint/2010/main" val="4305504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304800" y="2130120"/>
            <a:ext cx="8382000" cy="1984680"/>
          </a:xfrm>
          <a:prstGeom prst="rect">
            <a:avLst/>
          </a:prstGeom>
        </p:spPr>
        <p:txBody>
          <a:bodyPr anchor="ctr"/>
          <a:lstStyle/>
          <a:p>
            <a:pPr algn="ctr">
              <a:buSzPct val="45000"/>
            </a:pPr>
            <a:r>
              <a:rPr lang="en-US" sz="11500" dirty="0">
                <a:solidFill>
                  <a:srgbClr val="000000"/>
                </a:solidFill>
                <a:latin typeface="Book Antiqua" pitchFamily="18" charset="0"/>
              </a:rPr>
              <a:t>JavaScript</a:t>
            </a:r>
            <a:endParaRPr sz="3200" dirty="0">
              <a:latin typeface="Book Antiqua" pitchFamily="18" charset="0"/>
            </a:endParaRPr>
          </a:p>
        </p:txBody>
      </p:sp>
    </p:spTree>
    <p:extLst>
      <p:ext uri="{BB962C8B-B14F-4D97-AF65-F5344CB8AC3E}">
        <p14:creationId xmlns:p14="http://schemas.microsoft.com/office/powerpoint/2010/main" val="39615888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76200" y="60720"/>
            <a:ext cx="8991600" cy="472680"/>
          </a:xfrm>
          <a:prstGeom prst="rect">
            <a:avLst/>
          </a:prstGeom>
        </p:spPr>
        <p:txBody>
          <a:bodyPr anchor="ctr"/>
          <a:lstStyle/>
          <a:p>
            <a:pPr algn="ctr">
              <a:buSzPct val="45000"/>
            </a:pPr>
            <a:r>
              <a:rPr lang="en-US" sz="4000" dirty="0">
                <a:latin typeface="Andalus" pitchFamily="18" charset="-78"/>
                <a:cs typeface="Andalus" pitchFamily="18" charset="-78"/>
              </a:rPr>
              <a:t>Concepts</a:t>
            </a:r>
            <a:endParaRPr sz="4000" dirty="0">
              <a:latin typeface="Andalus" pitchFamily="18" charset="-78"/>
              <a:cs typeface="Andalus" pitchFamily="18" charset="-78"/>
            </a:endParaRPr>
          </a:p>
        </p:txBody>
      </p:sp>
      <p:sp>
        <p:nvSpPr>
          <p:cNvPr id="78" name="TextShape 2"/>
          <p:cNvSpPr txBox="1"/>
          <p:nvPr/>
        </p:nvSpPr>
        <p:spPr>
          <a:xfrm>
            <a:off x="0" y="533400"/>
            <a:ext cx="9144000" cy="6324240"/>
          </a:xfrm>
          <a:prstGeom prst="rect">
            <a:avLst/>
          </a:prstGeom>
        </p:spPr>
        <p:txBody>
          <a:bodyPr/>
          <a:lstStyle/>
          <a:p>
            <a:pPr>
              <a:lnSpc>
                <a:spcPct val="150000"/>
              </a:lnSpc>
              <a:buSzPct val="70000"/>
              <a:buFont typeface="Wingdings" pitchFamily="2" charset="2"/>
              <a:buChar char="Ø"/>
            </a:pPr>
            <a:r>
              <a:rPr lang="en-US" sz="2800" dirty="0" smtClean="0">
                <a:latin typeface="Goudy Old Style" pitchFamily="18" charset="0"/>
              </a:rPr>
              <a:t>  HTML </a:t>
            </a:r>
            <a:r>
              <a:rPr lang="en-US" sz="2800" dirty="0">
                <a:latin typeface="Goudy Old Style" pitchFamily="18" charset="0"/>
              </a:rPr>
              <a:t>is a free – form language. </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HTML </a:t>
            </a:r>
            <a:r>
              <a:rPr lang="en-US" sz="2800" dirty="0">
                <a:latin typeface="Goudy Old Style" pitchFamily="18" charset="0"/>
              </a:rPr>
              <a:t>provides only static content.</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Scripting </a:t>
            </a:r>
            <a:r>
              <a:rPr lang="en-US" sz="2800" dirty="0">
                <a:latin typeface="Goudy Old Style" pitchFamily="18" charset="0"/>
              </a:rPr>
              <a:t>languages are embedded into HTML for the </a:t>
            </a:r>
            <a:r>
              <a:rPr lang="en-US" sz="2800" dirty="0" smtClean="0">
                <a:latin typeface="Goudy Old Style" pitchFamily="18" charset="0"/>
              </a:rPr>
              <a:t>  </a:t>
            </a:r>
          </a:p>
          <a:p>
            <a:pPr>
              <a:lnSpc>
                <a:spcPct val="150000"/>
              </a:lnSpc>
              <a:buSzPct val="70000"/>
            </a:pPr>
            <a:r>
              <a:rPr lang="en-US" sz="2800" dirty="0">
                <a:latin typeface="Goudy Old Style" pitchFamily="18" charset="0"/>
              </a:rPr>
              <a:t> </a:t>
            </a:r>
            <a:r>
              <a:rPr lang="en-US" sz="2800" dirty="0" smtClean="0">
                <a:latin typeface="Goudy Old Style" pitchFamily="18" charset="0"/>
              </a:rPr>
              <a:t>   purpose </a:t>
            </a:r>
            <a:r>
              <a:rPr lang="en-US" sz="2800" dirty="0">
                <a:latin typeface="Goudy Old Style" pitchFamily="18" charset="0"/>
              </a:rPr>
              <a:t>of making it dynamic e.g. objects, including </a:t>
            </a:r>
            <a:r>
              <a:rPr lang="en-US" sz="2800" dirty="0" smtClean="0">
                <a:latin typeface="Goudy Old Style" pitchFamily="18" charset="0"/>
              </a:rPr>
              <a:t> </a:t>
            </a:r>
          </a:p>
          <a:p>
            <a:pPr>
              <a:lnSpc>
                <a:spcPct val="150000"/>
              </a:lnSpc>
              <a:buSzPct val="70000"/>
            </a:pPr>
            <a:r>
              <a:rPr lang="en-US" sz="2800" dirty="0">
                <a:latin typeface="Goudy Old Style" pitchFamily="18" charset="0"/>
              </a:rPr>
              <a:t> </a:t>
            </a:r>
            <a:r>
              <a:rPr lang="en-US" sz="2800" dirty="0" smtClean="0">
                <a:latin typeface="Goudy Old Style" pitchFamily="18" charset="0"/>
              </a:rPr>
              <a:t>   events</a:t>
            </a:r>
            <a:r>
              <a:rPr lang="en-US" sz="2800" dirty="0">
                <a:latin typeface="Goudy Old Style" pitchFamily="18" charset="0"/>
              </a:rPr>
              <a:t>, implicit timers, etc.</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Java </a:t>
            </a:r>
            <a:r>
              <a:rPr lang="en-US" sz="2800" dirty="0">
                <a:latin typeface="Goudy Old Style" pitchFamily="18" charset="0"/>
              </a:rPr>
              <a:t>Script is one of the scripting language of the net </a:t>
            </a:r>
            <a:endParaRPr lang="en-US" sz="2800" dirty="0" smtClean="0">
              <a:latin typeface="Goudy Old Style" pitchFamily="18" charset="0"/>
            </a:endParaRPr>
          </a:p>
          <a:p>
            <a:pPr>
              <a:lnSpc>
                <a:spcPct val="150000"/>
              </a:lnSpc>
              <a:buSzPct val="70000"/>
            </a:pPr>
            <a:r>
              <a:rPr lang="en-US" sz="2800" dirty="0">
                <a:latin typeface="Goudy Old Style" pitchFamily="18" charset="0"/>
              </a:rPr>
              <a:t> </a:t>
            </a:r>
            <a:r>
              <a:rPr lang="en-US" sz="2800" dirty="0" smtClean="0">
                <a:latin typeface="Goudy Old Style" pitchFamily="18" charset="0"/>
              </a:rPr>
              <a:t>   which </a:t>
            </a:r>
            <a:r>
              <a:rPr lang="en-US" sz="2800" dirty="0">
                <a:latin typeface="Goudy Old Style" pitchFamily="18" charset="0"/>
              </a:rPr>
              <a:t>serves the above purpose.</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The </a:t>
            </a:r>
            <a:r>
              <a:rPr lang="en-US" sz="2800" dirty="0">
                <a:latin typeface="Goudy Old Style" pitchFamily="18" charset="0"/>
              </a:rPr>
              <a:t>scripting code is embedded into the HTML code.</a:t>
            </a:r>
            <a:endParaRPr sz="2800" dirty="0">
              <a:latin typeface="Goudy Old Style" pitchFamily="18" charset="0"/>
            </a:endParaRPr>
          </a:p>
        </p:txBody>
      </p:sp>
    </p:spTree>
    <p:extLst>
      <p:ext uri="{BB962C8B-B14F-4D97-AF65-F5344CB8AC3E}">
        <p14:creationId xmlns:p14="http://schemas.microsoft.com/office/powerpoint/2010/main" val="35898233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76200" y="30120"/>
            <a:ext cx="8991600" cy="427080"/>
          </a:xfrm>
          <a:prstGeom prst="rect">
            <a:avLst/>
          </a:prstGeom>
        </p:spPr>
        <p:txBody>
          <a:bodyPr anchor="ctr"/>
          <a:lstStyle/>
          <a:p>
            <a:pPr algn="ctr">
              <a:buSzPct val="45000"/>
            </a:pPr>
            <a:r>
              <a:rPr lang="en-US" sz="4000" dirty="0">
                <a:latin typeface="Andalus" pitchFamily="18" charset="-78"/>
                <a:cs typeface="Andalus" pitchFamily="18" charset="-78"/>
              </a:rPr>
              <a:t>contd..</a:t>
            </a:r>
            <a:endParaRPr dirty="0">
              <a:latin typeface="Andalus" pitchFamily="18" charset="-78"/>
              <a:cs typeface="Andalus" pitchFamily="18" charset="-78"/>
            </a:endParaRPr>
          </a:p>
        </p:txBody>
      </p:sp>
      <p:sp>
        <p:nvSpPr>
          <p:cNvPr id="82" name="TextShape 2"/>
          <p:cNvSpPr txBox="1"/>
          <p:nvPr/>
        </p:nvSpPr>
        <p:spPr>
          <a:xfrm>
            <a:off x="0" y="457200"/>
            <a:ext cx="9144000" cy="6400440"/>
          </a:xfrm>
          <a:prstGeom prst="rect">
            <a:avLst/>
          </a:prstGeom>
        </p:spPr>
        <p:txBody>
          <a:bodyPr/>
          <a:lstStyle/>
          <a:p>
            <a:pPr marL="457200" indent="-457200">
              <a:lnSpc>
                <a:spcPct val="90000"/>
              </a:lnSpc>
              <a:buSzPct val="70000"/>
              <a:buFont typeface="Wingdings" pitchFamily="2" charset="2"/>
              <a:buChar char="Ø"/>
            </a:pPr>
            <a:r>
              <a:rPr lang="en-US" sz="2800" dirty="0" err="1">
                <a:latin typeface="Goudy Old Style" pitchFamily="18" charset="0"/>
              </a:rPr>
              <a:t>JavaScipt</a:t>
            </a:r>
            <a:r>
              <a:rPr lang="en-US" sz="2800" dirty="0">
                <a:latin typeface="Goudy Old Style" pitchFamily="18" charset="0"/>
              </a:rPr>
              <a:t> is purely interpreted language i.e. it is executed without preliminary compilation.</a:t>
            </a:r>
            <a:endParaRPr dirty="0">
              <a:latin typeface="Goudy Old Style" pitchFamily="18" charset="0"/>
            </a:endParaRPr>
          </a:p>
          <a:p>
            <a:pPr marL="457200" indent="-457200">
              <a:lnSpc>
                <a:spcPct val="90000"/>
              </a:lnSpc>
              <a:buSzPct val="70000"/>
              <a:buFont typeface="Wingdings" pitchFamily="2" charset="2"/>
              <a:buChar char="Ø"/>
            </a:pPr>
            <a:r>
              <a:rPr lang="en-US" sz="2600" u="sng" dirty="0">
                <a:latin typeface="Goudy Old Style" pitchFamily="18" charset="0"/>
              </a:rPr>
              <a:t>Features</a:t>
            </a:r>
            <a:endParaRPr sz="2600" dirty="0">
              <a:latin typeface="Goudy Old Style" pitchFamily="18" charset="0"/>
            </a:endParaRPr>
          </a:p>
          <a:p>
            <a:pPr marL="914400" lvl="1" indent="-457200">
              <a:lnSpc>
                <a:spcPct val="90000"/>
              </a:lnSpc>
              <a:buSzPct val="70000"/>
              <a:buFont typeface="Wingdings" pitchFamily="2" charset="2"/>
              <a:buChar char="v"/>
            </a:pPr>
            <a:r>
              <a:rPr lang="en-US" sz="2600" dirty="0">
                <a:latin typeface="Goudy Old Style" pitchFamily="18" charset="0"/>
              </a:rPr>
              <a:t>It can be used for programming on web-pages</a:t>
            </a:r>
            <a:endParaRPr sz="2600" dirty="0">
              <a:latin typeface="Goudy Old Style" pitchFamily="18" charset="0"/>
            </a:endParaRPr>
          </a:p>
          <a:p>
            <a:pPr marL="914400" lvl="1" indent="-457200">
              <a:lnSpc>
                <a:spcPct val="90000"/>
              </a:lnSpc>
              <a:buSzPct val="70000"/>
              <a:buFont typeface="Wingdings" pitchFamily="2" charset="2"/>
              <a:buChar char="v"/>
            </a:pPr>
            <a:r>
              <a:rPr lang="en-US" sz="2600" dirty="0">
                <a:latin typeface="Goudy Old Style" pitchFamily="18" charset="0"/>
              </a:rPr>
              <a:t>It can react to events</a:t>
            </a:r>
            <a:endParaRPr sz="2600" dirty="0">
              <a:latin typeface="Goudy Old Style" pitchFamily="18" charset="0"/>
            </a:endParaRPr>
          </a:p>
          <a:p>
            <a:pPr marL="914400" lvl="1" indent="-457200">
              <a:lnSpc>
                <a:spcPct val="90000"/>
              </a:lnSpc>
              <a:buSzPct val="70000"/>
              <a:buFont typeface="Wingdings" pitchFamily="2" charset="2"/>
              <a:buChar char="v"/>
            </a:pPr>
            <a:r>
              <a:rPr lang="en-US" sz="2600" dirty="0">
                <a:latin typeface="Goudy Old Style" pitchFamily="18" charset="0"/>
              </a:rPr>
              <a:t>It can validate user input</a:t>
            </a:r>
            <a:endParaRPr sz="2600" dirty="0">
              <a:latin typeface="Goudy Old Style" pitchFamily="18" charset="0"/>
            </a:endParaRPr>
          </a:p>
          <a:p>
            <a:pPr lvl="2">
              <a:lnSpc>
                <a:spcPct val="90000"/>
              </a:lnSpc>
            </a:pPr>
            <a:r>
              <a:rPr lang="en-US" sz="2600" dirty="0">
                <a:latin typeface="Goudy Old Style" pitchFamily="18" charset="0"/>
              </a:rPr>
              <a:t>&lt;html&gt;</a:t>
            </a:r>
            <a:endParaRPr sz="2600" dirty="0">
              <a:latin typeface="Goudy Old Style" pitchFamily="18" charset="0"/>
            </a:endParaRPr>
          </a:p>
          <a:p>
            <a:pPr lvl="2">
              <a:lnSpc>
                <a:spcPct val="90000"/>
              </a:lnSpc>
            </a:pPr>
            <a:r>
              <a:rPr lang="en-US" sz="2600" dirty="0">
                <a:latin typeface="Goudy Old Style" pitchFamily="18" charset="0"/>
              </a:rPr>
              <a:t>&lt;head&gt;&lt;/head&gt;</a:t>
            </a:r>
            <a:endParaRPr sz="2600" dirty="0">
              <a:latin typeface="Goudy Old Style" pitchFamily="18" charset="0"/>
            </a:endParaRPr>
          </a:p>
          <a:p>
            <a:pPr lvl="2">
              <a:lnSpc>
                <a:spcPct val="90000"/>
              </a:lnSpc>
            </a:pPr>
            <a:r>
              <a:rPr lang="en-US" sz="2600" dirty="0">
                <a:latin typeface="Goudy Old Style" pitchFamily="18" charset="0"/>
              </a:rPr>
              <a:t>&lt;body&gt;</a:t>
            </a:r>
            <a:endParaRPr sz="2600" dirty="0">
              <a:latin typeface="Goudy Old Style" pitchFamily="18" charset="0"/>
            </a:endParaRPr>
          </a:p>
          <a:p>
            <a:pPr lvl="3">
              <a:lnSpc>
                <a:spcPct val="90000"/>
              </a:lnSpc>
            </a:pPr>
            <a:r>
              <a:rPr lang="en-US" sz="2600" dirty="0">
                <a:latin typeface="Goudy Old Style" pitchFamily="18" charset="0"/>
              </a:rPr>
              <a:t>&lt;script type= "text / </a:t>
            </a:r>
            <a:r>
              <a:rPr lang="en-US" sz="2600" dirty="0" err="1">
                <a:latin typeface="Goudy Old Style" pitchFamily="18" charset="0"/>
              </a:rPr>
              <a:t>javascript</a:t>
            </a:r>
            <a:r>
              <a:rPr lang="en-US" sz="2600" dirty="0">
                <a:latin typeface="Goudy Old Style" pitchFamily="18" charset="0"/>
              </a:rPr>
              <a:t>“ &gt;</a:t>
            </a:r>
            <a:endParaRPr sz="2600" dirty="0">
              <a:latin typeface="Goudy Old Style" pitchFamily="18" charset="0"/>
            </a:endParaRPr>
          </a:p>
          <a:p>
            <a:pPr lvl="3">
              <a:lnSpc>
                <a:spcPct val="90000"/>
              </a:lnSpc>
            </a:pPr>
            <a:r>
              <a:rPr lang="en-US" sz="2600" dirty="0" err="1">
                <a:latin typeface="Goudy Old Style" pitchFamily="18" charset="0"/>
              </a:rPr>
              <a:t>document.write</a:t>
            </a:r>
            <a:r>
              <a:rPr lang="en-US" sz="2600" dirty="0">
                <a:latin typeface="Goudy Old Style" pitchFamily="18" charset="0"/>
              </a:rPr>
              <a:t> ("Hello World!")</a:t>
            </a:r>
            <a:endParaRPr sz="2600" dirty="0">
              <a:latin typeface="Goudy Old Style" pitchFamily="18" charset="0"/>
            </a:endParaRPr>
          </a:p>
          <a:p>
            <a:pPr lvl="3">
              <a:lnSpc>
                <a:spcPct val="90000"/>
              </a:lnSpc>
            </a:pPr>
            <a:r>
              <a:rPr lang="en-US" sz="2600" dirty="0">
                <a:latin typeface="Goudy Old Style" pitchFamily="18" charset="0"/>
              </a:rPr>
              <a:t>&lt;/script&gt;</a:t>
            </a:r>
            <a:endParaRPr sz="2600" dirty="0">
              <a:latin typeface="Goudy Old Style" pitchFamily="18" charset="0"/>
            </a:endParaRPr>
          </a:p>
          <a:p>
            <a:pPr lvl="2">
              <a:lnSpc>
                <a:spcPct val="90000"/>
              </a:lnSpc>
            </a:pPr>
            <a:r>
              <a:rPr lang="en-US" sz="2600" dirty="0">
                <a:latin typeface="Goudy Old Style" pitchFamily="18" charset="0"/>
              </a:rPr>
              <a:t>&lt;/body&gt;</a:t>
            </a:r>
            <a:endParaRPr sz="2600" dirty="0">
              <a:latin typeface="Goudy Old Style" pitchFamily="18" charset="0"/>
            </a:endParaRPr>
          </a:p>
          <a:p>
            <a:pPr lvl="2">
              <a:lnSpc>
                <a:spcPct val="90000"/>
              </a:lnSpc>
            </a:pPr>
            <a:r>
              <a:rPr lang="en-US" sz="2600" dirty="0">
                <a:latin typeface="Goudy Old Style" pitchFamily="18" charset="0"/>
              </a:rPr>
              <a:t>&lt;/html&gt;</a:t>
            </a:r>
            <a:endParaRPr sz="2600" dirty="0">
              <a:latin typeface="Goudy Old Style" pitchFamily="18" charset="0"/>
            </a:endParaRPr>
          </a:p>
        </p:txBody>
      </p:sp>
    </p:spTree>
    <p:extLst>
      <p:ext uri="{BB962C8B-B14F-4D97-AF65-F5344CB8AC3E}">
        <p14:creationId xmlns:p14="http://schemas.microsoft.com/office/powerpoint/2010/main" val="3719551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76200"/>
            <a:ext cx="8229600" cy="701280"/>
          </a:xfrm>
          <a:prstGeom prst="rect">
            <a:avLst/>
          </a:prstGeom>
        </p:spPr>
        <p:txBody>
          <a:bodyPr anchor="ctr"/>
          <a:lstStyle/>
          <a:p>
            <a:pPr algn="ctr">
              <a:buSzPct val="45000"/>
            </a:pPr>
            <a:r>
              <a:rPr lang="en-US" sz="4000" dirty="0">
                <a:latin typeface="Andalus" pitchFamily="18" charset="-78"/>
                <a:cs typeface="Andalus" pitchFamily="18" charset="-78"/>
              </a:rPr>
              <a:t>contd..</a:t>
            </a:r>
            <a:endParaRPr dirty="0">
              <a:latin typeface="Andalus" pitchFamily="18" charset="-78"/>
              <a:cs typeface="Andalus" pitchFamily="18" charset="-78"/>
            </a:endParaRPr>
          </a:p>
        </p:txBody>
      </p:sp>
      <p:sp>
        <p:nvSpPr>
          <p:cNvPr id="84" name="TextShape 2"/>
          <p:cNvSpPr txBox="1"/>
          <p:nvPr/>
        </p:nvSpPr>
        <p:spPr>
          <a:xfrm>
            <a:off x="0" y="685680"/>
            <a:ext cx="9144000" cy="6248520"/>
          </a:xfrm>
          <a:prstGeom prst="rect">
            <a:avLst/>
          </a:prstGeom>
        </p:spPr>
        <p:txBody>
          <a:bodyPr/>
          <a:lstStyle/>
          <a:p>
            <a:pPr marL="457200" indent="-457200">
              <a:buSzPct val="70000"/>
              <a:buFont typeface="Wingdings" pitchFamily="2" charset="2"/>
              <a:buChar char="Ø"/>
            </a:pPr>
            <a:r>
              <a:rPr lang="en-US" sz="2800" dirty="0">
                <a:latin typeface="Goudy Old Style" pitchFamily="18" charset="0"/>
              </a:rPr>
              <a:t>JS though not Java, brings Java features into HTML page.</a:t>
            </a:r>
            <a:endParaRPr sz="2800" dirty="0">
              <a:latin typeface="Goudy Old Style" pitchFamily="18" charset="0"/>
            </a:endParaRPr>
          </a:p>
          <a:p>
            <a:pPr>
              <a:buSzPct val="70000"/>
            </a:pPr>
            <a:r>
              <a:rPr lang="en-US" sz="2800" dirty="0" smtClean="0">
                <a:latin typeface="Goudy Old Style" pitchFamily="18" charset="0"/>
              </a:rPr>
              <a:t>      viz</a:t>
            </a:r>
            <a:r>
              <a:rPr lang="en-US" sz="2800" dirty="0">
                <a:latin typeface="Goudy Old Style" pitchFamily="18" charset="0"/>
              </a:rPr>
              <a:t>.. variables, program statements, control statements, </a:t>
            </a:r>
            <a:r>
              <a:rPr lang="en-US" sz="2800" dirty="0" smtClean="0">
                <a:latin typeface="Goudy Old Style" pitchFamily="18" charset="0"/>
              </a:rPr>
              <a:t> </a:t>
            </a:r>
          </a:p>
          <a:p>
            <a:pPr>
              <a:buSzPct val="70000"/>
            </a:pPr>
            <a:r>
              <a:rPr lang="en-US" sz="2800" dirty="0">
                <a:latin typeface="Goudy Old Style" pitchFamily="18" charset="0"/>
              </a:rPr>
              <a:t> </a:t>
            </a:r>
            <a:r>
              <a:rPr lang="en-US" sz="2800" dirty="0" smtClean="0">
                <a:latin typeface="Goudy Old Style" pitchFamily="18" charset="0"/>
              </a:rPr>
              <a:t>     functions</a:t>
            </a:r>
            <a:r>
              <a:rPr lang="en-US" sz="2800" dirty="0">
                <a:latin typeface="Goudy Old Style" pitchFamily="18" charset="0"/>
              </a:rPr>
              <a:t>, objects, events.</a:t>
            </a:r>
            <a:endParaRPr sz="2800" dirty="0">
              <a:latin typeface="Goudy Old Style" pitchFamily="18" charset="0"/>
            </a:endParaRPr>
          </a:p>
          <a:p>
            <a:pPr marL="457200" indent="-457200">
              <a:buSzPct val="70000"/>
              <a:buFont typeface="Wingdings" pitchFamily="2" charset="2"/>
              <a:buChar char="Ø"/>
            </a:pPr>
            <a:r>
              <a:rPr lang="en-US" sz="2800" dirty="0">
                <a:latin typeface="Goudy Old Style" pitchFamily="18" charset="0"/>
              </a:rPr>
              <a:t>JS is case sensitive, variable names are case sensitive.</a:t>
            </a:r>
            <a:endParaRPr sz="2800" dirty="0">
              <a:latin typeface="Goudy Old Style" pitchFamily="18" charset="0"/>
            </a:endParaRPr>
          </a:p>
          <a:p>
            <a:pPr marL="457200" indent="-457200">
              <a:buSzPct val="70000"/>
              <a:buFont typeface="Wingdings" pitchFamily="2" charset="2"/>
              <a:buChar char="Ø"/>
            </a:pPr>
            <a:r>
              <a:rPr lang="en-US" sz="2800" dirty="0">
                <a:latin typeface="Goudy Old Style" pitchFamily="18" charset="0"/>
              </a:rPr>
              <a:t>JS variables are loosely typed, the only </a:t>
            </a:r>
            <a:r>
              <a:rPr lang="en-US" sz="2800" dirty="0" err="1">
                <a:latin typeface="Goudy Old Style" pitchFamily="18" charset="0"/>
              </a:rPr>
              <a:t>datatype</a:t>
            </a:r>
            <a:r>
              <a:rPr lang="en-US" sz="2800" dirty="0">
                <a:latin typeface="Goudy Old Style" pitchFamily="18" charset="0"/>
              </a:rPr>
              <a:t> is ‘</a:t>
            </a:r>
            <a:r>
              <a:rPr lang="en-US" sz="2800" dirty="0" err="1">
                <a:latin typeface="Goudy Old Style" pitchFamily="18" charset="0"/>
              </a:rPr>
              <a:t>var</a:t>
            </a:r>
            <a:r>
              <a:rPr lang="en-US" sz="2800" dirty="0">
                <a:latin typeface="Goudy Old Style" pitchFamily="18" charset="0"/>
              </a:rPr>
              <a:t>’ </a:t>
            </a:r>
            <a:r>
              <a:rPr lang="en-US" sz="2800" dirty="0" smtClean="0">
                <a:latin typeface="Goudy Old Style" pitchFamily="18" charset="0"/>
              </a:rPr>
              <a:t>  (</a:t>
            </a:r>
            <a:r>
              <a:rPr lang="en-US" sz="2800" dirty="0">
                <a:latin typeface="Goudy Old Style" pitchFamily="18" charset="0"/>
              </a:rPr>
              <a:t>they have no </a:t>
            </a:r>
            <a:r>
              <a:rPr lang="en-US" sz="2800" dirty="0" err="1">
                <a:latin typeface="Goudy Old Style" pitchFamily="18" charset="0"/>
              </a:rPr>
              <a:t>datatype</a:t>
            </a:r>
            <a:r>
              <a:rPr lang="en-US" sz="2800" dirty="0">
                <a:latin typeface="Goudy Old Style" pitchFamily="18" charset="0"/>
              </a:rPr>
              <a:t>)</a:t>
            </a:r>
            <a:endParaRPr sz="2800" dirty="0">
              <a:latin typeface="Goudy Old Style" pitchFamily="18" charset="0"/>
            </a:endParaRPr>
          </a:p>
          <a:p>
            <a:pPr>
              <a:buSzPct val="70000"/>
            </a:pPr>
            <a:r>
              <a:rPr lang="en-US" sz="2800" dirty="0">
                <a:latin typeface="Goudy Old Style" pitchFamily="18" charset="0"/>
              </a:rPr>
              <a:t>               </a:t>
            </a:r>
            <a:endParaRPr sz="2800" dirty="0">
              <a:latin typeface="Goudy Old Style" pitchFamily="18" charset="0"/>
            </a:endParaRPr>
          </a:p>
        </p:txBody>
      </p:sp>
    </p:spTree>
    <p:extLst>
      <p:ext uri="{BB962C8B-B14F-4D97-AF65-F5344CB8AC3E}">
        <p14:creationId xmlns:p14="http://schemas.microsoft.com/office/powerpoint/2010/main" val="18009030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76200"/>
            <a:ext cx="8229600" cy="457200"/>
          </a:xfrm>
          <a:prstGeom prst="rect">
            <a:avLst/>
          </a:prstGeom>
        </p:spPr>
        <p:txBody>
          <a:bodyPr anchor="ctr"/>
          <a:lstStyle/>
          <a:p>
            <a:pPr algn="ctr">
              <a:buSzPct val="45000"/>
            </a:pPr>
            <a:r>
              <a:rPr lang="en-US" sz="4000" dirty="0">
                <a:latin typeface="Andalus" pitchFamily="18" charset="-78"/>
                <a:cs typeface="Andalus" pitchFamily="18" charset="-78"/>
              </a:rPr>
              <a:t>contd..</a:t>
            </a:r>
            <a:endParaRPr dirty="0">
              <a:latin typeface="Andalus" pitchFamily="18" charset="-78"/>
              <a:cs typeface="Andalus" pitchFamily="18" charset="-78"/>
            </a:endParaRPr>
          </a:p>
        </p:txBody>
      </p:sp>
      <p:sp>
        <p:nvSpPr>
          <p:cNvPr id="86" name="TextShape 2"/>
          <p:cNvSpPr txBox="1"/>
          <p:nvPr/>
        </p:nvSpPr>
        <p:spPr>
          <a:xfrm>
            <a:off x="0" y="533400"/>
            <a:ext cx="9144000" cy="6324240"/>
          </a:xfrm>
          <a:prstGeom prst="rect">
            <a:avLst/>
          </a:prstGeom>
        </p:spPr>
        <p:txBody>
          <a:bodyPr/>
          <a:lstStyle/>
          <a:p>
            <a:pPr marL="457200" indent="-457200">
              <a:lnSpc>
                <a:spcPct val="90000"/>
              </a:lnSpc>
              <a:buSzPct val="70000"/>
              <a:buFont typeface="Wingdings" pitchFamily="2" charset="2"/>
              <a:buChar char="v"/>
            </a:pPr>
            <a:r>
              <a:rPr lang="en-US" sz="2600" dirty="0">
                <a:latin typeface="Goudy Old Style" pitchFamily="18" charset="0"/>
              </a:rPr>
              <a:t>The </a:t>
            </a:r>
            <a:r>
              <a:rPr lang="en-US" sz="2600" u="sng" dirty="0" err="1">
                <a:latin typeface="Goudy Old Style" pitchFamily="18" charset="0"/>
              </a:rPr>
              <a:t>document.write</a:t>
            </a:r>
            <a:r>
              <a:rPr lang="en-US" sz="2600" dirty="0">
                <a:latin typeface="Goudy Old Style" pitchFamily="18" charset="0"/>
              </a:rPr>
              <a:t> command is a standard JavaScript command for writing output to a page.</a:t>
            </a:r>
            <a:endParaRPr sz="2600" dirty="0">
              <a:latin typeface="Goudy Old Style" pitchFamily="18" charset="0"/>
            </a:endParaRPr>
          </a:p>
          <a:p>
            <a:pPr marL="457200" indent="-457200">
              <a:lnSpc>
                <a:spcPct val="90000"/>
              </a:lnSpc>
              <a:buSzPct val="70000"/>
              <a:buFont typeface="Wingdings" pitchFamily="2" charset="2"/>
              <a:buChar char="v"/>
            </a:pPr>
            <a:r>
              <a:rPr lang="en-US" sz="2600" dirty="0">
                <a:latin typeface="Goudy Old Style" pitchFamily="18" charset="0"/>
              </a:rPr>
              <a:t>The statement </a:t>
            </a:r>
            <a:r>
              <a:rPr lang="en-US" sz="2600" dirty="0" err="1">
                <a:latin typeface="Goudy Old Style" pitchFamily="18" charset="0"/>
              </a:rPr>
              <a:t>document.write</a:t>
            </a:r>
            <a:r>
              <a:rPr lang="en-US" sz="2600" dirty="0">
                <a:latin typeface="Goudy Old Style" pitchFamily="18" charset="0"/>
              </a:rPr>
              <a:t> is entered the between the &lt;script&gt; and &lt;/script&gt; tags.</a:t>
            </a:r>
            <a:endParaRPr sz="2600" dirty="0">
              <a:latin typeface="Goudy Old Style" pitchFamily="18" charset="0"/>
            </a:endParaRPr>
          </a:p>
          <a:p>
            <a:pPr marL="457200" indent="-457200">
              <a:lnSpc>
                <a:spcPct val="90000"/>
              </a:lnSpc>
              <a:buSzPct val="70000"/>
              <a:buFont typeface="Wingdings" pitchFamily="2" charset="2"/>
              <a:buChar char="v"/>
            </a:pPr>
            <a:r>
              <a:rPr lang="en-US" sz="2600" dirty="0">
                <a:latin typeface="Goudy Old Style" pitchFamily="18" charset="0"/>
              </a:rPr>
              <a:t>The browser recognizes it as a JavaScript command and execute the code line. </a:t>
            </a:r>
            <a:endParaRPr sz="2600" dirty="0">
              <a:latin typeface="Goudy Old Style" pitchFamily="18" charset="0"/>
            </a:endParaRPr>
          </a:p>
          <a:p>
            <a:pPr marL="457200" indent="-457200">
              <a:lnSpc>
                <a:spcPct val="90000"/>
              </a:lnSpc>
              <a:buSzPct val="70000"/>
              <a:buFont typeface="Wingdings" pitchFamily="2" charset="2"/>
              <a:buChar char="v"/>
            </a:pPr>
            <a:r>
              <a:rPr lang="en-US" sz="2600" u="sng" dirty="0">
                <a:latin typeface="Goudy Old Style" pitchFamily="18" charset="0"/>
              </a:rPr>
              <a:t>Operators</a:t>
            </a:r>
            <a:r>
              <a:rPr lang="en-US" sz="2600" dirty="0">
                <a:latin typeface="Goudy Old Style" pitchFamily="18" charset="0"/>
              </a:rPr>
              <a:t> –</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Arithmetic -  +,  -,  *, /, %, ++, --</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Assignment - =, +=,  -=,  *=,  /=,  %=</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Relational -  ==,  ===,  &lt;,  &gt;,  !=,  &gt;=,  &lt;=</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Logical -  &amp;&amp;,  ||,  </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Conditional -  ? :</a:t>
            </a:r>
            <a:endParaRPr sz="2600" dirty="0">
              <a:latin typeface="Goudy Old Style" pitchFamily="18" charset="0"/>
            </a:endParaRPr>
          </a:p>
          <a:p>
            <a:pPr marL="914400" lvl="1" indent="-457200">
              <a:lnSpc>
                <a:spcPct val="90000"/>
              </a:lnSpc>
              <a:buSzPct val="70000"/>
              <a:buFont typeface="Wingdings" pitchFamily="2" charset="2"/>
              <a:buChar char="ü"/>
            </a:pPr>
            <a:r>
              <a:rPr lang="en-US" sz="2600" dirty="0">
                <a:latin typeface="Goudy Old Style" pitchFamily="18" charset="0"/>
              </a:rPr>
              <a:t>String -  +</a:t>
            </a:r>
            <a:endParaRPr sz="2600" dirty="0">
              <a:latin typeface="Goudy Old Style" pitchFamily="18" charset="0"/>
            </a:endParaRPr>
          </a:p>
        </p:txBody>
      </p:sp>
    </p:spTree>
    <p:extLst>
      <p:ext uri="{BB962C8B-B14F-4D97-AF65-F5344CB8AC3E}">
        <p14:creationId xmlns:p14="http://schemas.microsoft.com/office/powerpoint/2010/main" val="40548065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4266" y="821368"/>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 name="Title 1"/>
          <p:cNvSpPr>
            <a:spLocks noGrp="1"/>
          </p:cNvSpPr>
          <p:nvPr>
            <p:ph type="title"/>
          </p:nvPr>
        </p:nvSpPr>
        <p:spPr>
          <a:xfrm>
            <a:off x="69271" y="119744"/>
            <a:ext cx="7144330" cy="379991"/>
          </a:xfrm>
        </p:spPr>
        <p:txBody>
          <a:bodyPr>
            <a:noAutofit/>
          </a:bodyPr>
          <a:lstStyle/>
          <a:p>
            <a:pPr algn="ctr"/>
            <a:r>
              <a:rPr lang="en-US" sz="4000" dirty="0" smtClean="0">
                <a:latin typeface="Andalus" pitchFamily="18" charset="-78"/>
                <a:cs typeface="Andalus" pitchFamily="18" charset="-78"/>
              </a:rPr>
              <a:t>contd..</a:t>
            </a:r>
            <a:endParaRPr lang="en-US" sz="4000" dirty="0">
              <a:latin typeface="Andalus" pitchFamily="18" charset="-78"/>
              <a:cs typeface="Andalus" pitchFamily="18" charset="-78"/>
            </a:endParaRPr>
          </a:p>
        </p:txBody>
      </p:sp>
      <p:sp>
        <p:nvSpPr>
          <p:cNvPr id="4" name="TextBox 3"/>
          <p:cNvSpPr txBox="1"/>
          <p:nvPr/>
        </p:nvSpPr>
        <p:spPr>
          <a:xfrm>
            <a:off x="3214265" y="821366"/>
            <a:ext cx="1182246" cy="400110"/>
          </a:xfrm>
          <a:prstGeom prst="rect">
            <a:avLst/>
          </a:prstGeom>
          <a:noFill/>
        </p:spPr>
        <p:txBody>
          <a:bodyPr wrap="square" rtlCol="0">
            <a:spAutoFit/>
          </a:bodyPr>
          <a:lstStyle/>
          <a:p>
            <a:pPr algn="ctr"/>
            <a:r>
              <a:rPr lang="en-US" sz="2000" dirty="0" smtClean="0">
                <a:latin typeface="Goudy Old Style" pitchFamily="18" charset="0"/>
              </a:rPr>
              <a:t>window</a:t>
            </a:r>
            <a:endParaRPr lang="en-US" sz="2000" dirty="0">
              <a:latin typeface="Goudy Old Style" pitchFamily="18" charset="0"/>
            </a:endParaRPr>
          </a:p>
        </p:txBody>
      </p:sp>
      <p:sp>
        <p:nvSpPr>
          <p:cNvPr id="6" name="Rectangle 5"/>
          <p:cNvSpPr/>
          <p:nvPr/>
        </p:nvSpPr>
        <p:spPr>
          <a:xfrm>
            <a:off x="1253060" y="1877300"/>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7" name="TextBox 6"/>
          <p:cNvSpPr txBox="1"/>
          <p:nvPr/>
        </p:nvSpPr>
        <p:spPr>
          <a:xfrm>
            <a:off x="1253058" y="1877299"/>
            <a:ext cx="1182246" cy="400110"/>
          </a:xfrm>
          <a:prstGeom prst="rect">
            <a:avLst/>
          </a:prstGeom>
          <a:noFill/>
        </p:spPr>
        <p:txBody>
          <a:bodyPr wrap="square" rtlCol="0">
            <a:spAutoFit/>
          </a:bodyPr>
          <a:lstStyle/>
          <a:p>
            <a:pPr algn="ctr"/>
            <a:r>
              <a:rPr lang="en-US" sz="2000" dirty="0" smtClean="0">
                <a:latin typeface="Goudy Old Style" pitchFamily="18" charset="0"/>
              </a:rPr>
              <a:t>  history</a:t>
            </a:r>
            <a:endParaRPr lang="en-US" sz="2000" dirty="0">
              <a:latin typeface="Goudy Old Style" pitchFamily="18" charset="0"/>
            </a:endParaRPr>
          </a:p>
        </p:txBody>
      </p:sp>
      <p:sp>
        <p:nvSpPr>
          <p:cNvPr id="8" name="Rectangle 7"/>
          <p:cNvSpPr/>
          <p:nvPr/>
        </p:nvSpPr>
        <p:spPr>
          <a:xfrm>
            <a:off x="3211186" y="1825347"/>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10" name="Rectangle 9"/>
          <p:cNvSpPr/>
          <p:nvPr/>
        </p:nvSpPr>
        <p:spPr>
          <a:xfrm>
            <a:off x="5003055" y="1825347"/>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11" name="TextBox 10"/>
          <p:cNvSpPr txBox="1"/>
          <p:nvPr/>
        </p:nvSpPr>
        <p:spPr>
          <a:xfrm>
            <a:off x="5003056" y="1825344"/>
            <a:ext cx="1182246" cy="400110"/>
          </a:xfrm>
          <a:prstGeom prst="rect">
            <a:avLst/>
          </a:prstGeom>
          <a:noFill/>
        </p:spPr>
        <p:txBody>
          <a:bodyPr wrap="square" rtlCol="0">
            <a:spAutoFit/>
          </a:bodyPr>
          <a:lstStyle/>
          <a:p>
            <a:pPr algn="ctr"/>
            <a:r>
              <a:rPr lang="en-US" sz="2000" dirty="0" smtClean="0">
                <a:latin typeface="Goudy Old Style" pitchFamily="18" charset="0"/>
              </a:rPr>
              <a:t>  location</a:t>
            </a:r>
            <a:endParaRPr lang="en-US" sz="2000" dirty="0">
              <a:latin typeface="Goudy Old Style" pitchFamily="18" charset="0"/>
            </a:endParaRPr>
          </a:p>
        </p:txBody>
      </p:sp>
      <p:sp>
        <p:nvSpPr>
          <p:cNvPr id="12" name="TextBox 11"/>
          <p:cNvSpPr txBox="1"/>
          <p:nvPr/>
        </p:nvSpPr>
        <p:spPr>
          <a:xfrm>
            <a:off x="1286924" y="2912934"/>
            <a:ext cx="1182246" cy="400110"/>
          </a:xfrm>
          <a:prstGeom prst="rect">
            <a:avLst/>
          </a:prstGeom>
          <a:noFill/>
        </p:spPr>
        <p:txBody>
          <a:bodyPr wrap="square" rtlCol="0">
            <a:spAutoFit/>
          </a:bodyPr>
          <a:lstStyle/>
          <a:p>
            <a:pPr algn="ctr"/>
            <a:r>
              <a:rPr lang="en-US" sz="2000" dirty="0" smtClean="0">
                <a:latin typeface="Goudy Old Style" pitchFamily="18" charset="0"/>
              </a:rPr>
              <a:t>link</a:t>
            </a:r>
            <a:endParaRPr lang="en-US" sz="2000" dirty="0">
              <a:latin typeface="Goudy Old Style" pitchFamily="18" charset="0"/>
            </a:endParaRPr>
          </a:p>
        </p:txBody>
      </p:sp>
      <p:sp>
        <p:nvSpPr>
          <p:cNvPr id="13" name="TextBox 12"/>
          <p:cNvSpPr txBox="1"/>
          <p:nvPr/>
        </p:nvSpPr>
        <p:spPr>
          <a:xfrm>
            <a:off x="3318943" y="2871370"/>
            <a:ext cx="1182246" cy="400110"/>
          </a:xfrm>
          <a:prstGeom prst="rect">
            <a:avLst/>
          </a:prstGeom>
          <a:noFill/>
        </p:spPr>
        <p:txBody>
          <a:bodyPr wrap="square" rtlCol="0">
            <a:spAutoFit/>
          </a:bodyPr>
          <a:lstStyle/>
          <a:p>
            <a:pPr algn="ctr"/>
            <a:r>
              <a:rPr lang="en-US" sz="2000" dirty="0" smtClean="0">
                <a:latin typeface="Goudy Old Style" pitchFamily="18" charset="0"/>
              </a:rPr>
              <a:t>form</a:t>
            </a:r>
            <a:endParaRPr lang="en-US" sz="2000" dirty="0">
              <a:latin typeface="Goudy Old Style" pitchFamily="18" charset="0"/>
            </a:endParaRPr>
          </a:p>
        </p:txBody>
      </p:sp>
      <p:sp>
        <p:nvSpPr>
          <p:cNvPr id="14" name="Rectangle 13"/>
          <p:cNvSpPr/>
          <p:nvPr/>
        </p:nvSpPr>
        <p:spPr>
          <a:xfrm>
            <a:off x="5110814" y="2871373"/>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15" name="TextBox 14"/>
          <p:cNvSpPr txBox="1"/>
          <p:nvPr/>
        </p:nvSpPr>
        <p:spPr>
          <a:xfrm>
            <a:off x="5110812" y="2871370"/>
            <a:ext cx="1182246" cy="400110"/>
          </a:xfrm>
          <a:prstGeom prst="rect">
            <a:avLst/>
          </a:prstGeom>
          <a:noFill/>
        </p:spPr>
        <p:txBody>
          <a:bodyPr wrap="square" rtlCol="0">
            <a:spAutoFit/>
          </a:bodyPr>
          <a:lstStyle/>
          <a:p>
            <a:pPr algn="ctr"/>
            <a:r>
              <a:rPr lang="en-US" sz="2000" dirty="0" smtClean="0">
                <a:latin typeface="Goudy Old Style" pitchFamily="18" charset="0"/>
              </a:rPr>
              <a:t>  anchor</a:t>
            </a:r>
            <a:endParaRPr lang="en-US" sz="2000" dirty="0">
              <a:latin typeface="Goudy Old Style" pitchFamily="18" charset="0"/>
            </a:endParaRPr>
          </a:p>
        </p:txBody>
      </p:sp>
      <p:sp>
        <p:nvSpPr>
          <p:cNvPr id="16" name="Rectangle 15"/>
          <p:cNvSpPr/>
          <p:nvPr/>
        </p:nvSpPr>
        <p:spPr>
          <a:xfrm>
            <a:off x="1286924" y="2923328"/>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17" name="Rectangle 16"/>
          <p:cNvSpPr/>
          <p:nvPr/>
        </p:nvSpPr>
        <p:spPr>
          <a:xfrm>
            <a:off x="3318943" y="2871373"/>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18" name="TextBox 17"/>
          <p:cNvSpPr txBox="1"/>
          <p:nvPr/>
        </p:nvSpPr>
        <p:spPr>
          <a:xfrm>
            <a:off x="866990" y="3813486"/>
            <a:ext cx="1182246" cy="400110"/>
          </a:xfrm>
          <a:prstGeom prst="rect">
            <a:avLst/>
          </a:prstGeom>
          <a:noFill/>
        </p:spPr>
        <p:txBody>
          <a:bodyPr wrap="square" rtlCol="0">
            <a:spAutoFit/>
          </a:bodyPr>
          <a:lstStyle/>
          <a:p>
            <a:pPr algn="ctr"/>
            <a:r>
              <a:rPr lang="en-US" sz="2000" dirty="0" smtClean="0">
                <a:latin typeface="Goudy Old Style" pitchFamily="18" charset="0"/>
              </a:rPr>
              <a:t>  text</a:t>
            </a:r>
            <a:endParaRPr lang="en-US" sz="2000" dirty="0">
              <a:latin typeface="Goudy Old Style" pitchFamily="18" charset="0"/>
            </a:endParaRPr>
          </a:p>
        </p:txBody>
      </p:sp>
      <p:sp>
        <p:nvSpPr>
          <p:cNvPr id="19" name="TextBox 18"/>
          <p:cNvSpPr txBox="1"/>
          <p:nvPr/>
        </p:nvSpPr>
        <p:spPr>
          <a:xfrm>
            <a:off x="2523393" y="3803095"/>
            <a:ext cx="1182246" cy="400110"/>
          </a:xfrm>
          <a:prstGeom prst="rect">
            <a:avLst/>
          </a:prstGeom>
          <a:noFill/>
        </p:spPr>
        <p:txBody>
          <a:bodyPr wrap="square" rtlCol="0">
            <a:spAutoFit/>
          </a:bodyPr>
          <a:lstStyle/>
          <a:p>
            <a:pPr algn="ctr"/>
            <a:r>
              <a:rPr lang="en-US" sz="2000" dirty="0" smtClean="0">
                <a:latin typeface="Goudy Old Style" pitchFamily="18" charset="0"/>
              </a:rPr>
              <a:t>  radio</a:t>
            </a:r>
            <a:endParaRPr lang="en-US" sz="2000" dirty="0">
              <a:latin typeface="Goudy Old Style" pitchFamily="18" charset="0"/>
            </a:endParaRPr>
          </a:p>
        </p:txBody>
      </p:sp>
      <p:sp>
        <p:nvSpPr>
          <p:cNvPr id="20" name="Rectangle 19"/>
          <p:cNvSpPr/>
          <p:nvPr/>
        </p:nvSpPr>
        <p:spPr>
          <a:xfrm>
            <a:off x="4315263" y="3771925"/>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1" name="TextBox 20"/>
          <p:cNvSpPr txBox="1"/>
          <p:nvPr/>
        </p:nvSpPr>
        <p:spPr>
          <a:xfrm>
            <a:off x="4259844" y="3771922"/>
            <a:ext cx="1182246" cy="400110"/>
          </a:xfrm>
          <a:prstGeom prst="rect">
            <a:avLst/>
          </a:prstGeom>
          <a:noFill/>
        </p:spPr>
        <p:txBody>
          <a:bodyPr wrap="square" rtlCol="0">
            <a:spAutoFit/>
          </a:bodyPr>
          <a:lstStyle/>
          <a:p>
            <a:pPr algn="ctr"/>
            <a:r>
              <a:rPr lang="en-US" sz="2000" dirty="0" smtClean="0">
                <a:latin typeface="Goudy Old Style" pitchFamily="18" charset="0"/>
              </a:rPr>
              <a:t>  button</a:t>
            </a:r>
            <a:endParaRPr lang="en-US" sz="2000" dirty="0">
              <a:latin typeface="Goudy Old Style" pitchFamily="18" charset="0"/>
            </a:endParaRPr>
          </a:p>
        </p:txBody>
      </p:sp>
      <p:sp>
        <p:nvSpPr>
          <p:cNvPr id="22" name="Rectangle 21"/>
          <p:cNvSpPr/>
          <p:nvPr/>
        </p:nvSpPr>
        <p:spPr>
          <a:xfrm>
            <a:off x="851596" y="3823879"/>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3" name="Rectangle 22"/>
          <p:cNvSpPr/>
          <p:nvPr/>
        </p:nvSpPr>
        <p:spPr>
          <a:xfrm>
            <a:off x="2523393" y="3803098"/>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4" name="Rectangle 23"/>
          <p:cNvSpPr/>
          <p:nvPr/>
        </p:nvSpPr>
        <p:spPr>
          <a:xfrm>
            <a:off x="5836198" y="3758069"/>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5" name="TextBox 24"/>
          <p:cNvSpPr txBox="1"/>
          <p:nvPr/>
        </p:nvSpPr>
        <p:spPr>
          <a:xfrm>
            <a:off x="5836196" y="3758066"/>
            <a:ext cx="1182246" cy="400110"/>
          </a:xfrm>
          <a:prstGeom prst="rect">
            <a:avLst/>
          </a:prstGeom>
          <a:noFill/>
        </p:spPr>
        <p:txBody>
          <a:bodyPr wrap="square" rtlCol="0">
            <a:spAutoFit/>
          </a:bodyPr>
          <a:lstStyle/>
          <a:p>
            <a:pPr algn="ctr"/>
            <a:r>
              <a:rPr lang="en-US" sz="2000" dirty="0" smtClean="0">
                <a:latin typeface="Goudy Old Style" pitchFamily="18" charset="0"/>
              </a:rPr>
              <a:t>  select</a:t>
            </a:r>
            <a:endParaRPr lang="en-US" sz="2000" dirty="0">
              <a:latin typeface="Goudy Old Style" pitchFamily="18" charset="0"/>
            </a:endParaRPr>
          </a:p>
        </p:txBody>
      </p:sp>
      <p:sp>
        <p:nvSpPr>
          <p:cNvPr id="26" name="TextBox 25"/>
          <p:cNvSpPr txBox="1"/>
          <p:nvPr/>
        </p:nvSpPr>
        <p:spPr>
          <a:xfrm>
            <a:off x="866990" y="4495827"/>
            <a:ext cx="1182246" cy="400110"/>
          </a:xfrm>
          <a:prstGeom prst="rect">
            <a:avLst/>
          </a:prstGeom>
          <a:noFill/>
        </p:spPr>
        <p:txBody>
          <a:bodyPr wrap="square" rtlCol="0">
            <a:spAutoFit/>
          </a:bodyPr>
          <a:lstStyle/>
          <a:p>
            <a:pPr algn="ctr"/>
            <a:r>
              <a:rPr lang="en-US" sz="2000" dirty="0" smtClean="0">
                <a:latin typeface="Goudy Old Style" pitchFamily="18" charset="0"/>
              </a:rPr>
              <a:t>  </a:t>
            </a:r>
            <a:r>
              <a:rPr lang="en-US" sz="2000" dirty="0" err="1" smtClean="0">
                <a:latin typeface="Goudy Old Style" pitchFamily="18" charset="0"/>
              </a:rPr>
              <a:t>textarea</a:t>
            </a:r>
            <a:endParaRPr lang="en-US" sz="2000" dirty="0">
              <a:latin typeface="Goudy Old Style" pitchFamily="18" charset="0"/>
            </a:endParaRPr>
          </a:p>
        </p:txBody>
      </p:sp>
      <p:sp>
        <p:nvSpPr>
          <p:cNvPr id="27" name="TextBox 26"/>
          <p:cNvSpPr txBox="1"/>
          <p:nvPr/>
        </p:nvSpPr>
        <p:spPr>
          <a:xfrm>
            <a:off x="2538785" y="4495827"/>
            <a:ext cx="1182246" cy="400110"/>
          </a:xfrm>
          <a:prstGeom prst="rect">
            <a:avLst/>
          </a:prstGeom>
          <a:noFill/>
        </p:spPr>
        <p:txBody>
          <a:bodyPr wrap="square" rtlCol="0">
            <a:spAutoFit/>
          </a:bodyPr>
          <a:lstStyle/>
          <a:p>
            <a:pPr algn="ctr"/>
            <a:r>
              <a:rPr lang="en-US" sz="2000" dirty="0" smtClean="0">
                <a:latin typeface="Goudy Old Style" pitchFamily="18" charset="0"/>
              </a:rPr>
              <a:t> checkbox</a:t>
            </a:r>
            <a:endParaRPr lang="en-US" sz="2000" dirty="0">
              <a:latin typeface="Goudy Old Style" pitchFamily="18" charset="0"/>
            </a:endParaRPr>
          </a:p>
        </p:txBody>
      </p:sp>
      <p:sp>
        <p:nvSpPr>
          <p:cNvPr id="28" name="Rectangle 27"/>
          <p:cNvSpPr/>
          <p:nvPr/>
        </p:nvSpPr>
        <p:spPr>
          <a:xfrm>
            <a:off x="4330656" y="4433484"/>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29" name="TextBox 28"/>
          <p:cNvSpPr txBox="1"/>
          <p:nvPr/>
        </p:nvSpPr>
        <p:spPr>
          <a:xfrm>
            <a:off x="4330657" y="4443872"/>
            <a:ext cx="1182246" cy="400110"/>
          </a:xfrm>
          <a:prstGeom prst="rect">
            <a:avLst/>
          </a:prstGeom>
          <a:noFill/>
        </p:spPr>
        <p:txBody>
          <a:bodyPr wrap="square" rtlCol="0">
            <a:spAutoFit/>
          </a:bodyPr>
          <a:lstStyle/>
          <a:p>
            <a:pPr algn="ctr"/>
            <a:r>
              <a:rPr lang="en-US" sz="2000" dirty="0" smtClean="0">
                <a:latin typeface="Goudy Old Style" pitchFamily="18" charset="0"/>
              </a:rPr>
              <a:t>reset</a:t>
            </a:r>
            <a:endParaRPr lang="en-US" sz="2000" dirty="0">
              <a:latin typeface="Goudy Old Style" pitchFamily="18" charset="0"/>
            </a:endParaRPr>
          </a:p>
        </p:txBody>
      </p:sp>
      <p:sp>
        <p:nvSpPr>
          <p:cNvPr id="30" name="Rectangle 29"/>
          <p:cNvSpPr/>
          <p:nvPr/>
        </p:nvSpPr>
        <p:spPr>
          <a:xfrm>
            <a:off x="866990" y="4506221"/>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31" name="Rectangle 30"/>
          <p:cNvSpPr/>
          <p:nvPr/>
        </p:nvSpPr>
        <p:spPr>
          <a:xfrm>
            <a:off x="2538785" y="4495830"/>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32" name="Rectangle 31"/>
          <p:cNvSpPr/>
          <p:nvPr/>
        </p:nvSpPr>
        <p:spPr>
          <a:xfrm>
            <a:off x="5851590" y="4440410"/>
            <a:ext cx="1182245"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33" name="TextBox 32"/>
          <p:cNvSpPr txBox="1"/>
          <p:nvPr/>
        </p:nvSpPr>
        <p:spPr>
          <a:xfrm>
            <a:off x="5851590" y="4440407"/>
            <a:ext cx="1182246" cy="400110"/>
          </a:xfrm>
          <a:prstGeom prst="rect">
            <a:avLst/>
          </a:prstGeom>
          <a:noFill/>
        </p:spPr>
        <p:txBody>
          <a:bodyPr wrap="square" rtlCol="0">
            <a:spAutoFit/>
          </a:bodyPr>
          <a:lstStyle/>
          <a:p>
            <a:pPr algn="ctr"/>
            <a:r>
              <a:rPr lang="en-US" sz="2000" dirty="0" smtClean="0">
                <a:latin typeface="Goudy Old Style" pitchFamily="18" charset="0"/>
              </a:rPr>
              <a:t>  option</a:t>
            </a:r>
            <a:endParaRPr lang="en-US" sz="2000" dirty="0">
              <a:latin typeface="Goudy Old Style" pitchFamily="18" charset="0"/>
            </a:endParaRPr>
          </a:p>
        </p:txBody>
      </p:sp>
      <p:sp>
        <p:nvSpPr>
          <p:cNvPr id="34" name="TextBox 33"/>
          <p:cNvSpPr txBox="1"/>
          <p:nvPr/>
        </p:nvSpPr>
        <p:spPr>
          <a:xfrm>
            <a:off x="913789" y="5178147"/>
            <a:ext cx="1182246" cy="400110"/>
          </a:xfrm>
          <a:prstGeom prst="rect">
            <a:avLst/>
          </a:prstGeom>
          <a:noFill/>
        </p:spPr>
        <p:txBody>
          <a:bodyPr wrap="square" rtlCol="0">
            <a:spAutoFit/>
          </a:bodyPr>
          <a:lstStyle/>
          <a:p>
            <a:pPr algn="ctr"/>
            <a:r>
              <a:rPr lang="en-US" sz="2000" dirty="0" smtClean="0">
                <a:latin typeface="Goudy Old Style" pitchFamily="18" charset="0"/>
              </a:rPr>
              <a:t>password</a:t>
            </a:r>
            <a:endParaRPr lang="en-US" sz="2000" dirty="0">
              <a:latin typeface="Goudy Old Style" pitchFamily="18" charset="0"/>
            </a:endParaRPr>
          </a:p>
        </p:txBody>
      </p:sp>
      <p:sp>
        <p:nvSpPr>
          <p:cNvPr id="35" name="TextBox 34"/>
          <p:cNvSpPr txBox="1"/>
          <p:nvPr/>
        </p:nvSpPr>
        <p:spPr>
          <a:xfrm>
            <a:off x="2585585" y="5178147"/>
            <a:ext cx="1182246" cy="400110"/>
          </a:xfrm>
          <a:prstGeom prst="rect">
            <a:avLst/>
          </a:prstGeom>
          <a:noFill/>
        </p:spPr>
        <p:txBody>
          <a:bodyPr wrap="square" rtlCol="0">
            <a:spAutoFit/>
          </a:bodyPr>
          <a:lstStyle/>
          <a:p>
            <a:pPr algn="ctr"/>
            <a:r>
              <a:rPr lang="en-US" sz="2000" dirty="0" smtClean="0">
                <a:latin typeface="Goudy Old Style" pitchFamily="18" charset="0"/>
              </a:rPr>
              <a:t>submit</a:t>
            </a:r>
            <a:endParaRPr lang="en-US" sz="2000" dirty="0">
              <a:latin typeface="Goudy Old Style" pitchFamily="18" charset="0"/>
            </a:endParaRPr>
          </a:p>
        </p:txBody>
      </p:sp>
      <p:sp>
        <p:nvSpPr>
          <p:cNvPr id="36" name="Rectangle 35"/>
          <p:cNvSpPr/>
          <p:nvPr/>
        </p:nvSpPr>
        <p:spPr>
          <a:xfrm>
            <a:off x="913789" y="5188541"/>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sp>
        <p:nvSpPr>
          <p:cNvPr id="37" name="Rectangle 36"/>
          <p:cNvSpPr/>
          <p:nvPr/>
        </p:nvSpPr>
        <p:spPr>
          <a:xfrm>
            <a:off x="2585585" y="5178150"/>
            <a:ext cx="1182246" cy="384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oudy Old Style" pitchFamily="18" charset="0"/>
            </a:endParaRPr>
          </a:p>
        </p:txBody>
      </p:sp>
      <p:cxnSp>
        <p:nvCxnSpPr>
          <p:cNvPr id="39" name="Straight Connector 38"/>
          <p:cNvCxnSpPr/>
          <p:nvPr/>
        </p:nvCxnSpPr>
        <p:spPr>
          <a:xfrm flipV="1">
            <a:off x="1754911" y="1558637"/>
            <a:ext cx="3839268" cy="10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779539" y="2604663"/>
            <a:ext cx="3839268" cy="10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442719" y="3529462"/>
            <a:ext cx="4850340" cy="10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54909" y="157942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584954" y="1545025"/>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618820" y="260120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767222" y="2621982"/>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24201" y="1832357"/>
            <a:ext cx="1290003" cy="400110"/>
          </a:xfrm>
          <a:prstGeom prst="rect">
            <a:avLst/>
          </a:prstGeom>
          <a:noFill/>
        </p:spPr>
        <p:txBody>
          <a:bodyPr wrap="square" rtlCol="0">
            <a:spAutoFit/>
          </a:bodyPr>
          <a:lstStyle/>
          <a:p>
            <a:pPr algn="ctr"/>
            <a:r>
              <a:rPr lang="en-US" sz="2000" dirty="0" smtClean="0">
                <a:latin typeface="Goudy Old Style" pitchFamily="18" charset="0"/>
              </a:rPr>
              <a:t> document</a:t>
            </a:r>
            <a:endParaRPr lang="en-US" sz="2000" dirty="0">
              <a:latin typeface="Goudy Old Style" pitchFamily="18" charset="0"/>
            </a:endParaRPr>
          </a:p>
        </p:txBody>
      </p:sp>
      <p:cxnSp>
        <p:nvCxnSpPr>
          <p:cNvPr id="57" name="Straight Connector 56"/>
          <p:cNvCxnSpPr/>
          <p:nvPr/>
        </p:nvCxnSpPr>
        <p:spPr>
          <a:xfrm flipH="1">
            <a:off x="3799229" y="2199677"/>
            <a:ext cx="3080" cy="6405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796148" y="3235309"/>
            <a:ext cx="3081" cy="299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450103" y="3522534"/>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585570" y="352946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724116" y="3539851"/>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585570" y="4204875"/>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24116" y="4204875"/>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33353" y="4901072"/>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921774" y="3515604"/>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84950" y="3522527"/>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251206" y="3532918"/>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115740" y="420141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254286" y="420141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263523" y="4897607"/>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277680" y="3522527"/>
            <a:ext cx="0" cy="252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96153" y="4142525"/>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744430" y="3508672"/>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910686" y="3519063"/>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913766" y="4145990"/>
            <a:ext cx="0" cy="27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3758841" y="1218940"/>
            <a:ext cx="5108" cy="3263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88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Quote Styles, "red" or 'red'?</a:t>
            </a:r>
          </a:p>
        </p:txBody>
      </p:sp>
      <p:sp>
        <p:nvSpPr>
          <p:cNvPr id="3" name="Text Placeholder 2"/>
          <p:cNvSpPr>
            <a:spLocks noGrp="1"/>
          </p:cNvSpPr>
          <p:nvPr>
            <p:ph type="body" idx="4294967295"/>
          </p:nvPr>
        </p:nvSpPr>
        <p:spPr>
          <a:xfrm>
            <a:off x="0" y="533400"/>
            <a:ext cx="9067800" cy="6248400"/>
          </a:xfrm>
          <a:prstGeom prst="rect">
            <a:avLst/>
          </a:prstGeom>
        </p:spPr>
        <p:txBody>
          <a:bodyPr/>
          <a:lstStyle/>
          <a:p>
            <a:pPr marL="457200" marR="0" lvl="0" indent="-457200" rtl="0">
              <a:buSzPct val="70000"/>
              <a:buFont typeface="Wingdings" pitchFamily="2" charset="2"/>
              <a:buChar char="v"/>
            </a:pPr>
            <a:r>
              <a:rPr lang="en-US" sz="2600" i="0" u="none" strike="noStrike" baseline="0" dirty="0" smtClean="0">
                <a:solidFill>
                  <a:srgbClr val="000000"/>
                </a:solidFill>
                <a:latin typeface="Goudy Old Style" pitchFamily="18" charset="0"/>
              </a:rPr>
              <a:t>Attribute values should always be enclosed in quotes. </a:t>
            </a:r>
          </a:p>
          <a:p>
            <a:pPr marL="457200" marR="0" lvl="0" indent="-457200" rtl="0">
              <a:buSzPct val="70000"/>
              <a:buFont typeface="Wingdings" pitchFamily="2" charset="2"/>
              <a:buChar char="v"/>
            </a:pPr>
            <a:r>
              <a:rPr lang="en-US" sz="2600" i="0" u="none" strike="noStrike" baseline="0" dirty="0" smtClean="0">
                <a:solidFill>
                  <a:srgbClr val="000000"/>
                </a:solidFill>
                <a:latin typeface="Goudy Old Style" pitchFamily="18" charset="0"/>
              </a:rPr>
              <a:t>Double style quotes are the most common, but single style quotes are also allowed. In some rare situations, like when the attribute value itself contains quotes, it is necessary to use single quotes:</a:t>
            </a:r>
          </a:p>
          <a:p>
            <a:pPr marL="457200" marR="0" lvl="0" indent="-457200" rtl="0">
              <a:buSzPct val="70000"/>
              <a:buFont typeface="Wingdings" pitchFamily="2" charset="2"/>
              <a:buChar char="v"/>
            </a:pPr>
            <a:r>
              <a:rPr lang="en-US" sz="2600" i="0" u="none" strike="noStrike" kern="1600" baseline="0" dirty="0" smtClean="0">
                <a:latin typeface="Goudy Old Style" pitchFamily="18" charset="0"/>
              </a:rPr>
              <a:t>Headings</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Headings are defined with the &lt;h&gt; to &lt;h&gt; tags. &lt;h&gt; defines the largest heading. &lt;h&gt; defines the smallest heading.</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&lt;h1&gt;This is a heading 1&lt;/h1&gt;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&lt;h2&gt;This is a heading 2&lt;/h2&gt;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&lt;h3&gt;This is a heading 3&lt;/h3&gt;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&lt;h4&gt;This is a heading 4&lt;/h4&gt;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&lt;h5&gt;This is a heading 5&lt;/h5&gt;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&lt;h6&gt;This is a heading 6&lt;/h6&gt;</a:t>
            </a:r>
          </a:p>
          <a:p>
            <a:pPr marL="857250" marR="0" lvl="0" indent="-393700" rtl="0">
              <a:buFont typeface="Wingdings" pitchFamily="2" charset="2"/>
              <a:buChar char="ü"/>
            </a:pPr>
            <a:r>
              <a:rPr lang="en-US" sz="2400" i="0" u="none" strike="noStrike" baseline="0" dirty="0" smtClean="0">
                <a:solidFill>
                  <a:srgbClr val="000000"/>
                </a:solidFill>
                <a:latin typeface="Goudy Old Style" pitchFamily="18" charset="0"/>
              </a:rPr>
              <a:t>HTML automatically adds an extra blank line before and after a heading.</a:t>
            </a:r>
          </a:p>
          <a:p>
            <a:pPr marL="457200" marR="0" lvl="0" indent="-457200" rtl="0">
              <a:buSzPct val="70000"/>
              <a:buFont typeface="Wingdings" pitchFamily="2" charset="2"/>
              <a:buChar char="v"/>
            </a:pPr>
            <a:endParaRPr lang="en-US" sz="2600" i="0" u="none" strike="noStrike" baseline="0" dirty="0" smtClean="0">
              <a:solidFill>
                <a:srgbClr val="000000"/>
              </a:solidFill>
              <a:latin typeface="Goudy Old Style" pitchFamily="18" charset="0"/>
            </a:endParaRPr>
          </a:p>
        </p:txBody>
      </p:sp>
    </p:spTree>
    <p:extLst>
      <p:ext uri="{BB962C8B-B14F-4D97-AF65-F5344CB8AC3E}">
        <p14:creationId xmlns:p14="http://schemas.microsoft.com/office/powerpoint/2010/main" val="536492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30120"/>
            <a:ext cx="8229600" cy="503280"/>
          </a:xfrm>
          <a:prstGeom prst="rect">
            <a:avLst/>
          </a:prstGeom>
        </p:spPr>
        <p:txBody>
          <a:bodyPr anchor="ctr"/>
          <a:lstStyle/>
          <a:p>
            <a:pPr algn="ctr">
              <a:buSzPct val="45000"/>
            </a:pPr>
            <a:r>
              <a:rPr lang="en-US" sz="4000" dirty="0">
                <a:latin typeface="Andalus" pitchFamily="18" charset="-78"/>
                <a:cs typeface="Andalus" pitchFamily="18" charset="-78"/>
              </a:rPr>
              <a:t>contd..</a:t>
            </a:r>
            <a:endParaRPr dirty="0">
              <a:latin typeface="Andalus" pitchFamily="18" charset="-78"/>
              <a:cs typeface="Andalus" pitchFamily="18" charset="-78"/>
            </a:endParaRPr>
          </a:p>
        </p:txBody>
      </p:sp>
      <p:sp>
        <p:nvSpPr>
          <p:cNvPr id="88" name="TextShape 2"/>
          <p:cNvSpPr txBox="1"/>
          <p:nvPr/>
        </p:nvSpPr>
        <p:spPr>
          <a:xfrm>
            <a:off x="0" y="457200"/>
            <a:ext cx="9144000" cy="6400440"/>
          </a:xfrm>
          <a:prstGeom prst="rect">
            <a:avLst/>
          </a:prstGeom>
        </p:spPr>
        <p:txBody>
          <a:bodyPr/>
          <a:lstStyle/>
          <a:p>
            <a:pPr marL="457200" indent="-457200">
              <a:buSzPct val="70000"/>
              <a:buFont typeface="Wingdings" pitchFamily="2" charset="2"/>
              <a:buChar char="Ø"/>
            </a:pPr>
            <a:r>
              <a:rPr lang="en-US" sz="2600" u="sng" dirty="0">
                <a:latin typeface="Goudy Old Style" pitchFamily="18" charset="0"/>
              </a:rPr>
              <a:t>Conditional Statements</a:t>
            </a:r>
            <a:r>
              <a:rPr lang="en-US" sz="2600" dirty="0">
                <a:latin typeface="Goudy Old Style" pitchFamily="18" charset="0"/>
              </a:rPr>
              <a:t> –</a:t>
            </a:r>
            <a:endParaRPr sz="2600"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if</a:t>
            </a:r>
            <a:endParaRPr sz="2600"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if…else</a:t>
            </a:r>
            <a:endParaRPr sz="2600"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else if ladder</a:t>
            </a:r>
            <a:endParaRPr sz="2600"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nested if </a:t>
            </a:r>
            <a:endParaRPr sz="2600" dirty="0">
              <a:latin typeface="Goudy Old Style" pitchFamily="18" charset="0"/>
            </a:endParaRPr>
          </a:p>
          <a:p>
            <a:pPr marL="457200" indent="-457200">
              <a:buSzPct val="70000"/>
              <a:buFont typeface="Wingdings" pitchFamily="2" charset="2"/>
              <a:buChar char="Ø"/>
            </a:pPr>
            <a:r>
              <a:rPr lang="en-US" sz="2600" u="sng" dirty="0">
                <a:latin typeface="Goudy Old Style" pitchFamily="18" charset="0"/>
              </a:rPr>
              <a:t>Switch </a:t>
            </a:r>
            <a:r>
              <a:rPr lang="en-US" sz="2600" u="sng" dirty="0" smtClean="0">
                <a:latin typeface="Goudy Old Style" pitchFamily="18" charset="0"/>
              </a:rPr>
              <a:t>statement</a:t>
            </a:r>
            <a:r>
              <a:rPr lang="en-US" sz="2600" dirty="0" smtClean="0">
                <a:latin typeface="Goudy Old Style" pitchFamily="18" charset="0"/>
              </a:rPr>
              <a:t> – </a:t>
            </a:r>
            <a:endParaRPr sz="2600"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switch(</a:t>
            </a:r>
            <a:r>
              <a:rPr lang="en-US" sz="2600" dirty="0" err="1">
                <a:latin typeface="Goudy Old Style" pitchFamily="18" charset="0"/>
              </a:rPr>
              <a:t>var</a:t>
            </a:r>
            <a:r>
              <a:rPr lang="en-US" sz="2600" dirty="0">
                <a:latin typeface="Goudy Old Style" pitchFamily="18" charset="0"/>
              </a:rPr>
              <a:t>) ……</a:t>
            </a:r>
            <a:endParaRPr sz="2600" dirty="0">
              <a:latin typeface="Goudy Old Style" pitchFamily="18" charset="0"/>
            </a:endParaRPr>
          </a:p>
          <a:p>
            <a:pPr>
              <a:buFont typeface="Calibri"/>
              <a:buChar char="•"/>
            </a:pPr>
            <a:endParaRPr sz="2600" dirty="0">
              <a:latin typeface="Goudy Old Style" pitchFamily="18" charset="0"/>
            </a:endParaRPr>
          </a:p>
        </p:txBody>
      </p:sp>
    </p:spTree>
    <p:extLst>
      <p:ext uri="{BB962C8B-B14F-4D97-AF65-F5344CB8AC3E}">
        <p14:creationId xmlns:p14="http://schemas.microsoft.com/office/powerpoint/2010/main" val="32960625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60720"/>
            <a:ext cx="8229600" cy="701280"/>
          </a:xfrm>
          <a:prstGeom prst="rect">
            <a:avLst/>
          </a:prstGeom>
        </p:spPr>
        <p:txBody>
          <a:bodyPr anchor="ctr"/>
          <a:lstStyle/>
          <a:p>
            <a:pPr algn="ctr">
              <a:buSzPct val="45000"/>
            </a:pPr>
            <a:r>
              <a:rPr lang="en-US" sz="4000" dirty="0">
                <a:latin typeface="Andalus" pitchFamily="18" charset="-78"/>
                <a:cs typeface="Andalus" pitchFamily="18" charset="-78"/>
              </a:rPr>
              <a:t>contd..</a:t>
            </a:r>
            <a:endParaRPr dirty="0">
              <a:latin typeface="Andalus" pitchFamily="18" charset="-78"/>
              <a:cs typeface="Andalus" pitchFamily="18" charset="-78"/>
            </a:endParaRPr>
          </a:p>
        </p:txBody>
      </p:sp>
      <p:sp>
        <p:nvSpPr>
          <p:cNvPr id="90" name="TextShape 2"/>
          <p:cNvSpPr txBox="1"/>
          <p:nvPr/>
        </p:nvSpPr>
        <p:spPr>
          <a:xfrm>
            <a:off x="0" y="533520"/>
            <a:ext cx="9144000" cy="6324480"/>
          </a:xfrm>
          <a:prstGeom prst="rect">
            <a:avLst/>
          </a:prstGeom>
        </p:spPr>
        <p:txBody>
          <a:bodyPr/>
          <a:lstStyle/>
          <a:p>
            <a:pPr marL="285750" indent="-285750">
              <a:buSzPct val="70000"/>
              <a:buFont typeface="Wingdings" pitchFamily="2" charset="2"/>
              <a:buChar char="Ø"/>
            </a:pPr>
            <a:r>
              <a:rPr lang="en-US" sz="2800" u="sng" dirty="0">
                <a:latin typeface="Goudy Old Style" pitchFamily="18" charset="0"/>
              </a:rPr>
              <a:t>Repetitive Statements</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while </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do…while</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for</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for (</a:t>
            </a:r>
            <a:r>
              <a:rPr lang="en-US" sz="2800" dirty="0" err="1">
                <a:latin typeface="Goudy Old Style" pitchFamily="18" charset="0"/>
              </a:rPr>
              <a:t>var</a:t>
            </a:r>
            <a:r>
              <a:rPr lang="en-US" sz="2800" dirty="0">
                <a:latin typeface="Goudy Old Style" pitchFamily="18" charset="0"/>
              </a:rPr>
              <a:t> in collection)</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break</a:t>
            </a:r>
            <a:endParaRPr sz="2800" dirty="0">
              <a:latin typeface="Goudy Old Style" pitchFamily="18" charset="0"/>
            </a:endParaRPr>
          </a:p>
          <a:p>
            <a:pPr marL="974725" lvl="1" indent="-517525">
              <a:buSzPct val="70000"/>
              <a:buFont typeface="Wingdings" pitchFamily="2" charset="2"/>
              <a:buChar char="v"/>
            </a:pPr>
            <a:r>
              <a:rPr lang="en-US" sz="2800" dirty="0">
                <a:latin typeface="Goudy Old Style" pitchFamily="18" charset="0"/>
              </a:rPr>
              <a:t>continue</a:t>
            </a:r>
            <a:endParaRPr sz="2800" dirty="0">
              <a:latin typeface="Goudy Old Style" pitchFamily="18" charset="0"/>
            </a:endParaRPr>
          </a:p>
          <a:p>
            <a:pPr marL="285750" indent="-285750">
              <a:buSzPct val="70000"/>
              <a:buFont typeface="Wingdings" pitchFamily="2" charset="2"/>
              <a:buChar char="Ø"/>
            </a:pPr>
            <a:endParaRPr sz="2800" dirty="0">
              <a:latin typeface="Goudy Old Style" pitchFamily="18" charset="0"/>
            </a:endParaRPr>
          </a:p>
        </p:txBody>
      </p:sp>
    </p:spTree>
    <p:extLst>
      <p:ext uri="{BB962C8B-B14F-4D97-AF65-F5344CB8AC3E}">
        <p14:creationId xmlns:p14="http://schemas.microsoft.com/office/powerpoint/2010/main" val="691682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60720"/>
            <a:ext cx="8229600" cy="472680"/>
          </a:xfrm>
          <a:prstGeom prst="rect">
            <a:avLst/>
          </a:prstGeom>
        </p:spPr>
        <p:txBody>
          <a:bodyPr anchor="ctr"/>
          <a:lstStyle/>
          <a:p>
            <a:pPr algn="ctr">
              <a:buSzPct val="45000"/>
            </a:pPr>
            <a:r>
              <a:rPr lang="en-US" sz="4000" dirty="0">
                <a:latin typeface="Andalus" pitchFamily="18" charset="-78"/>
                <a:cs typeface="Andalus" pitchFamily="18" charset="-78"/>
              </a:rPr>
              <a:t>contd..</a:t>
            </a:r>
            <a:endParaRPr sz="4000" dirty="0">
              <a:latin typeface="Andalus" pitchFamily="18" charset="-78"/>
              <a:cs typeface="Andalus" pitchFamily="18" charset="-78"/>
            </a:endParaRPr>
          </a:p>
        </p:txBody>
      </p:sp>
      <p:sp>
        <p:nvSpPr>
          <p:cNvPr id="92" name="TextShape 2"/>
          <p:cNvSpPr txBox="1"/>
          <p:nvPr/>
        </p:nvSpPr>
        <p:spPr>
          <a:xfrm>
            <a:off x="0" y="457200"/>
            <a:ext cx="9144000" cy="6400440"/>
          </a:xfrm>
          <a:prstGeom prst="rect">
            <a:avLst/>
          </a:prstGeom>
        </p:spPr>
        <p:txBody>
          <a:bodyPr/>
          <a:lstStyle/>
          <a:p>
            <a:pPr>
              <a:buSzPct val="70000"/>
              <a:buFont typeface="Wingdings" pitchFamily="2" charset="2"/>
              <a:buChar char="Ø"/>
            </a:pPr>
            <a:r>
              <a:rPr lang="en-US" sz="2800" dirty="0" smtClean="0">
                <a:latin typeface="Goudy Old Style" pitchFamily="18" charset="0"/>
              </a:rPr>
              <a:t>  </a:t>
            </a:r>
            <a:r>
              <a:rPr lang="en-US" sz="2800" u="sng" dirty="0" smtClean="0">
                <a:latin typeface="Goudy Old Style" pitchFamily="18" charset="0"/>
              </a:rPr>
              <a:t>Functions</a:t>
            </a:r>
            <a:endParaRPr sz="2800" dirty="0">
              <a:latin typeface="Goudy Old Style" pitchFamily="18" charset="0"/>
            </a:endParaRPr>
          </a:p>
          <a:p>
            <a:pPr marL="465138" indent="-465138">
              <a:lnSpc>
                <a:spcPct val="150000"/>
              </a:lnSpc>
              <a:buSzPct val="70000"/>
              <a:buFont typeface="Wingdings" pitchFamily="2" charset="2"/>
              <a:buChar char="v"/>
              <a:tabLst>
                <a:tab pos="738188" algn="l"/>
              </a:tabLst>
            </a:pPr>
            <a:r>
              <a:rPr lang="en-US" sz="2800" dirty="0">
                <a:latin typeface="Goudy Old Style" pitchFamily="18" charset="0"/>
              </a:rPr>
              <a:t>Used mainly for code reuse</a:t>
            </a:r>
            <a:endParaRPr sz="2800" dirty="0">
              <a:latin typeface="Goudy Old Style" pitchFamily="18" charset="0"/>
            </a:endParaRPr>
          </a:p>
          <a:p>
            <a:pPr marL="465138" indent="-465138">
              <a:lnSpc>
                <a:spcPct val="150000"/>
              </a:lnSpc>
              <a:buSzPct val="70000"/>
              <a:buFont typeface="Wingdings" pitchFamily="2" charset="2"/>
              <a:buChar char="v"/>
              <a:tabLst>
                <a:tab pos="738188" algn="l"/>
              </a:tabLst>
            </a:pPr>
            <a:r>
              <a:rPr lang="en-US" sz="2800" dirty="0">
                <a:latin typeface="Goudy Old Style" pitchFamily="18" charset="0"/>
              </a:rPr>
              <a:t>Generally defined in the &lt;head&gt; and used in the &lt;body&gt;</a:t>
            </a:r>
            <a:endParaRPr sz="2800" dirty="0">
              <a:latin typeface="Goudy Old Style" pitchFamily="18" charset="0"/>
            </a:endParaRPr>
          </a:p>
          <a:p>
            <a:pPr marL="465138" indent="-465138">
              <a:lnSpc>
                <a:spcPct val="150000"/>
              </a:lnSpc>
              <a:buSzPct val="70000"/>
              <a:buFont typeface="Wingdings" pitchFamily="2" charset="2"/>
              <a:buChar char="v"/>
              <a:tabLst>
                <a:tab pos="738188" algn="l"/>
              </a:tabLst>
            </a:pPr>
            <a:r>
              <a:rPr lang="en-US" sz="2800" dirty="0">
                <a:latin typeface="Goudy Old Style" pitchFamily="18" charset="0"/>
              </a:rPr>
              <a:t>May or may not have arguments</a:t>
            </a:r>
            <a:endParaRPr sz="2800" dirty="0">
              <a:latin typeface="Goudy Old Style" pitchFamily="18" charset="0"/>
            </a:endParaRPr>
          </a:p>
          <a:p>
            <a:pPr marL="465138" indent="-465138">
              <a:lnSpc>
                <a:spcPct val="150000"/>
              </a:lnSpc>
              <a:buSzPct val="70000"/>
              <a:buFont typeface="Wingdings" pitchFamily="2" charset="2"/>
              <a:buChar char="v"/>
              <a:tabLst>
                <a:tab pos="738188" algn="l"/>
              </a:tabLst>
            </a:pPr>
            <a:r>
              <a:rPr lang="en-US" sz="2800" dirty="0">
                <a:latin typeface="Goudy Old Style" pitchFamily="18" charset="0"/>
              </a:rPr>
              <a:t>May or may not return a value</a:t>
            </a:r>
            <a:endParaRPr sz="2800" dirty="0">
              <a:latin typeface="Goudy Old Style" pitchFamily="18" charset="0"/>
            </a:endParaRPr>
          </a:p>
          <a:p>
            <a:pPr>
              <a:buSzPct val="70000"/>
              <a:buFont typeface="Wingdings" pitchFamily="2" charset="2"/>
              <a:buChar char="Ø"/>
            </a:pPr>
            <a:endParaRPr sz="2800" dirty="0">
              <a:latin typeface="Goudy Old Style" pitchFamily="18" charset="0"/>
            </a:endParaRPr>
          </a:p>
          <a:p>
            <a:pPr>
              <a:buSzPct val="70000"/>
              <a:buFont typeface="Wingdings" pitchFamily="2" charset="2"/>
              <a:buChar char="Ø"/>
            </a:pPr>
            <a:endParaRPr sz="2800" dirty="0">
              <a:latin typeface="Goudy Old Style" pitchFamily="18" charset="0"/>
            </a:endParaRPr>
          </a:p>
        </p:txBody>
      </p:sp>
    </p:spTree>
    <p:extLst>
      <p:ext uri="{BB962C8B-B14F-4D97-AF65-F5344CB8AC3E}">
        <p14:creationId xmlns:p14="http://schemas.microsoft.com/office/powerpoint/2010/main" val="1878321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0" y="60720"/>
            <a:ext cx="9144000" cy="441698"/>
          </a:xfrm>
          <a:prstGeom prst="rect">
            <a:avLst/>
          </a:prstGeom>
        </p:spPr>
        <p:txBody>
          <a:bodyPr anchor="ctr"/>
          <a:lstStyle/>
          <a:p>
            <a:pPr algn="ctr">
              <a:buSzPct val="45000"/>
            </a:pPr>
            <a:r>
              <a:rPr lang="en-US" sz="4000" dirty="0">
                <a:latin typeface="Andalus" pitchFamily="18" charset="-78"/>
                <a:cs typeface="Andalus" pitchFamily="18" charset="-78"/>
              </a:rPr>
              <a:t>contd..</a:t>
            </a:r>
            <a:endParaRPr sz="4000" dirty="0">
              <a:latin typeface="Andalus" pitchFamily="18" charset="-78"/>
              <a:cs typeface="Andalus" pitchFamily="18" charset="-78"/>
            </a:endParaRPr>
          </a:p>
        </p:txBody>
      </p:sp>
      <p:sp>
        <p:nvSpPr>
          <p:cNvPr id="94" name="TextShape 2"/>
          <p:cNvSpPr txBox="1"/>
          <p:nvPr/>
        </p:nvSpPr>
        <p:spPr>
          <a:xfrm>
            <a:off x="0" y="502418"/>
            <a:ext cx="9144000" cy="6355222"/>
          </a:xfrm>
          <a:prstGeom prst="rect">
            <a:avLst/>
          </a:prstGeom>
        </p:spPr>
        <p:txBody>
          <a:bodyPr/>
          <a:lstStyle/>
          <a:p>
            <a:pPr>
              <a:buSzPct val="70000"/>
              <a:buFont typeface="Wingdings" pitchFamily="2" charset="2"/>
              <a:buChar char="Ø"/>
            </a:pPr>
            <a:r>
              <a:rPr lang="en-US" sz="2800" dirty="0" smtClean="0">
                <a:latin typeface="Goudy Old Style" pitchFamily="18" charset="0"/>
              </a:rPr>
              <a:t>  </a:t>
            </a:r>
            <a:r>
              <a:rPr lang="en-US" sz="2800" u="sng" dirty="0" smtClean="0">
                <a:latin typeface="Goudy Old Style" pitchFamily="18" charset="0"/>
              </a:rPr>
              <a:t>Exceptions</a:t>
            </a:r>
            <a:r>
              <a:rPr lang="en-US" sz="2800" dirty="0" smtClean="0">
                <a:latin typeface="Goudy Old Style" pitchFamily="18" charset="0"/>
              </a:rPr>
              <a:t> </a:t>
            </a:r>
            <a:r>
              <a:rPr lang="en-US" sz="2800" dirty="0">
                <a:latin typeface="Goudy Old Style" pitchFamily="18" charset="0"/>
              </a:rPr>
              <a:t>are handled by the try-catch block</a:t>
            </a:r>
            <a:endParaRPr sz="2800" dirty="0">
              <a:latin typeface="Goudy Old Style" pitchFamily="18" charset="0"/>
            </a:endParaRPr>
          </a:p>
          <a:p>
            <a:r>
              <a:rPr lang="en-US" sz="2800" dirty="0">
                <a:latin typeface="Goudy Old Style" pitchFamily="18" charset="0"/>
              </a:rPr>
              <a:t>	</a:t>
            </a:r>
            <a:r>
              <a:rPr lang="en-US" sz="2800" dirty="0" smtClean="0">
                <a:latin typeface="Goudy Old Style" pitchFamily="18" charset="0"/>
              </a:rPr>
              <a:t>        try</a:t>
            </a:r>
            <a:endParaRPr sz="2800" dirty="0">
              <a:latin typeface="Goudy Old Style" pitchFamily="18" charset="0"/>
            </a:endParaRPr>
          </a:p>
          <a:p>
            <a:r>
              <a:rPr lang="en-US" sz="2800" dirty="0">
                <a:latin typeface="Goudy Old Style" pitchFamily="18" charset="0"/>
              </a:rPr>
              <a:t>		</a:t>
            </a:r>
            <a:r>
              <a:rPr lang="en-US" sz="2800" dirty="0" smtClean="0">
                <a:latin typeface="Goudy Old Style" pitchFamily="18" charset="0"/>
              </a:rPr>
              <a:t>  {</a:t>
            </a:r>
            <a:endParaRPr sz="2800" dirty="0">
              <a:latin typeface="Goudy Old Style" pitchFamily="18" charset="0"/>
            </a:endParaRPr>
          </a:p>
          <a:p>
            <a:r>
              <a:rPr lang="en-US" sz="2800" dirty="0">
                <a:latin typeface="Goudy Old Style" pitchFamily="18" charset="0"/>
              </a:rPr>
              <a:t>		     //code </a:t>
            </a:r>
            <a:r>
              <a:rPr lang="en-US" sz="2800" dirty="0" err="1">
                <a:latin typeface="Goudy Old Style" pitchFamily="18" charset="0"/>
              </a:rPr>
              <a:t>stmts</a:t>
            </a:r>
            <a:endParaRPr sz="2800" dirty="0">
              <a:latin typeface="Goudy Old Style" pitchFamily="18" charset="0"/>
            </a:endParaRPr>
          </a:p>
          <a:p>
            <a:r>
              <a:rPr lang="en-US" sz="2800" dirty="0">
                <a:latin typeface="Goudy Old Style" pitchFamily="18" charset="0"/>
              </a:rPr>
              <a:t>		</a:t>
            </a:r>
            <a:r>
              <a:rPr lang="en-US" sz="2800" dirty="0" smtClean="0">
                <a:latin typeface="Goudy Old Style" pitchFamily="18" charset="0"/>
              </a:rPr>
              <a:t>   }</a:t>
            </a:r>
            <a:endParaRPr sz="2800" dirty="0">
              <a:latin typeface="Goudy Old Style" pitchFamily="18" charset="0"/>
            </a:endParaRPr>
          </a:p>
          <a:p>
            <a:r>
              <a:rPr lang="en-US" sz="2800" dirty="0">
                <a:latin typeface="Goudy Old Style" pitchFamily="18" charset="0"/>
              </a:rPr>
              <a:t>		catch(&lt;variable&gt;)</a:t>
            </a:r>
            <a:endParaRPr sz="2800" dirty="0">
              <a:latin typeface="Goudy Old Style" pitchFamily="18" charset="0"/>
            </a:endParaRPr>
          </a:p>
          <a:p>
            <a:r>
              <a:rPr lang="en-US" sz="2800" dirty="0">
                <a:latin typeface="Goudy Old Style" pitchFamily="18" charset="0"/>
              </a:rPr>
              <a:t>		</a:t>
            </a:r>
            <a:r>
              <a:rPr lang="en-US" sz="2800" dirty="0" smtClean="0">
                <a:latin typeface="Goudy Old Style" pitchFamily="18" charset="0"/>
              </a:rPr>
              <a:t>   {</a:t>
            </a:r>
            <a:endParaRPr sz="2800" dirty="0">
              <a:latin typeface="Goudy Old Style" pitchFamily="18" charset="0"/>
            </a:endParaRPr>
          </a:p>
          <a:p>
            <a:r>
              <a:rPr lang="en-US" sz="2800" dirty="0">
                <a:latin typeface="Goudy Old Style" pitchFamily="18" charset="0"/>
              </a:rPr>
              <a:t>		     //handle the exception</a:t>
            </a:r>
            <a:endParaRPr sz="2800" dirty="0">
              <a:latin typeface="Goudy Old Style" pitchFamily="18" charset="0"/>
            </a:endParaRPr>
          </a:p>
          <a:p>
            <a:r>
              <a:rPr lang="en-US" sz="2800" dirty="0">
                <a:latin typeface="Goudy Old Style" pitchFamily="18" charset="0"/>
              </a:rPr>
              <a:t>		</a:t>
            </a:r>
            <a:r>
              <a:rPr lang="en-US" sz="2800" dirty="0" smtClean="0">
                <a:latin typeface="Goudy Old Style" pitchFamily="18" charset="0"/>
              </a:rPr>
              <a:t>    }</a:t>
            </a:r>
            <a:endParaRPr sz="2800" dirty="0">
              <a:latin typeface="Goudy Old Style" pitchFamily="18" charset="0"/>
            </a:endParaRPr>
          </a:p>
          <a:p>
            <a:endParaRPr sz="2800" dirty="0">
              <a:latin typeface="Goudy Old Style" pitchFamily="18" charset="0"/>
            </a:endParaRPr>
          </a:p>
        </p:txBody>
      </p:sp>
    </p:spTree>
    <p:extLst>
      <p:ext uri="{BB962C8B-B14F-4D97-AF65-F5344CB8AC3E}">
        <p14:creationId xmlns:p14="http://schemas.microsoft.com/office/powerpoint/2010/main" val="39055954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76200"/>
            <a:ext cx="8229600" cy="381000"/>
          </a:xfrm>
          <a:prstGeom prst="rect">
            <a:avLst/>
          </a:prstGeom>
        </p:spPr>
        <p:txBody>
          <a:bodyPr anchor="ctr"/>
          <a:lstStyle/>
          <a:p>
            <a:pPr algn="ctr">
              <a:buSzPct val="45000"/>
            </a:pPr>
            <a:r>
              <a:rPr lang="en-US" sz="4000" dirty="0">
                <a:latin typeface="Andalus" pitchFamily="18" charset="-78"/>
                <a:cs typeface="Andalus" pitchFamily="18" charset="-78"/>
              </a:rPr>
              <a:t>contd..</a:t>
            </a:r>
            <a:endParaRPr sz="4000" dirty="0">
              <a:latin typeface="Andalus" pitchFamily="18" charset="-78"/>
              <a:cs typeface="Andalus" pitchFamily="18" charset="-78"/>
            </a:endParaRPr>
          </a:p>
        </p:txBody>
      </p:sp>
      <p:sp>
        <p:nvSpPr>
          <p:cNvPr id="96" name="TextShape 2"/>
          <p:cNvSpPr txBox="1"/>
          <p:nvPr/>
        </p:nvSpPr>
        <p:spPr>
          <a:xfrm>
            <a:off x="0" y="457200"/>
            <a:ext cx="9144000" cy="6400800"/>
          </a:xfrm>
          <a:prstGeom prst="rect">
            <a:avLst/>
          </a:prstGeom>
        </p:spPr>
        <p:txBody>
          <a:bodyPr/>
          <a:lstStyle/>
          <a:p>
            <a:pPr>
              <a:lnSpc>
                <a:spcPct val="150000"/>
              </a:lnSpc>
              <a:buSzPct val="70000"/>
              <a:buFont typeface="Wingdings" pitchFamily="2" charset="2"/>
              <a:buChar char="Ø"/>
            </a:pPr>
            <a:r>
              <a:rPr lang="en-US" sz="2800" dirty="0" smtClean="0">
                <a:latin typeface="Goudy Old Style" pitchFamily="18" charset="0"/>
              </a:rPr>
              <a:t>  </a:t>
            </a:r>
            <a:r>
              <a:rPr lang="en-US" sz="2800" u="sng" dirty="0" smtClean="0">
                <a:latin typeface="Goudy Old Style" pitchFamily="18" charset="0"/>
              </a:rPr>
              <a:t>Events</a:t>
            </a:r>
            <a:r>
              <a:rPr lang="en-US" sz="2800" dirty="0" smtClean="0">
                <a:latin typeface="Goudy Old Style" pitchFamily="18" charset="0"/>
              </a:rPr>
              <a:t> </a:t>
            </a:r>
            <a:r>
              <a:rPr lang="en-US" sz="2800" dirty="0">
                <a:latin typeface="Goudy Old Style" pitchFamily="18" charset="0"/>
              </a:rPr>
              <a:t>are actions that can be detected by </a:t>
            </a:r>
            <a:r>
              <a:rPr lang="en-US" sz="2800" dirty="0" smtClean="0">
                <a:latin typeface="Goudy Old Style" pitchFamily="18" charset="0"/>
              </a:rPr>
              <a:t>JavaScript</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Every </a:t>
            </a:r>
            <a:r>
              <a:rPr lang="en-US" sz="2800" dirty="0">
                <a:latin typeface="Goudy Old Style" pitchFamily="18" charset="0"/>
              </a:rPr>
              <a:t>event can have any number of </a:t>
            </a:r>
            <a:r>
              <a:rPr lang="en-US" sz="2800" dirty="0" smtClean="0">
                <a:latin typeface="Goudy Old Style" pitchFamily="18" charset="0"/>
              </a:rPr>
              <a:t>event handlers </a:t>
            </a:r>
            <a:r>
              <a:rPr lang="en-US" sz="2800" dirty="0">
                <a:latin typeface="Goudy Old Style" pitchFamily="18" charset="0"/>
              </a:rPr>
              <a:t>(event </a:t>
            </a:r>
            <a:r>
              <a:rPr lang="en-US" sz="2800" dirty="0" smtClean="0">
                <a:latin typeface="Goudy Old Style" pitchFamily="18" charset="0"/>
              </a:rPr>
              <a:t> </a:t>
            </a:r>
          </a:p>
          <a:p>
            <a:pPr>
              <a:lnSpc>
                <a:spcPct val="150000"/>
              </a:lnSpc>
              <a:buSzPct val="70000"/>
            </a:pPr>
            <a:r>
              <a:rPr lang="en-US" sz="2800" dirty="0">
                <a:latin typeface="Goudy Old Style" pitchFamily="18" charset="0"/>
              </a:rPr>
              <a:t> </a:t>
            </a:r>
            <a:r>
              <a:rPr lang="en-US" sz="2800" dirty="0" smtClean="0">
                <a:latin typeface="Goudy Old Style" pitchFamily="18" charset="0"/>
              </a:rPr>
              <a:t>    handlers </a:t>
            </a:r>
            <a:r>
              <a:rPr lang="en-US" sz="2800" dirty="0">
                <a:latin typeface="Goudy Old Style" pitchFamily="18" charset="0"/>
              </a:rPr>
              <a:t>are pieces of JS code </a:t>
            </a:r>
            <a:r>
              <a:rPr lang="en-US" sz="2800" dirty="0" smtClean="0">
                <a:latin typeface="Goudy Old Style" pitchFamily="18" charset="0"/>
              </a:rPr>
              <a:t>that </a:t>
            </a:r>
            <a:r>
              <a:rPr lang="en-US" sz="2800" dirty="0">
                <a:latin typeface="Goudy Old Style" pitchFamily="18" charset="0"/>
              </a:rPr>
              <a:t>execute when that event </a:t>
            </a:r>
            <a:endParaRPr lang="en-US" sz="2800" dirty="0" smtClean="0">
              <a:latin typeface="Goudy Old Style" pitchFamily="18" charset="0"/>
            </a:endParaRPr>
          </a:p>
          <a:p>
            <a:pPr>
              <a:lnSpc>
                <a:spcPct val="150000"/>
              </a:lnSpc>
              <a:buSzPct val="70000"/>
            </a:pPr>
            <a:r>
              <a:rPr lang="en-US" sz="2800" dirty="0">
                <a:latin typeface="Goudy Old Style" pitchFamily="18" charset="0"/>
              </a:rPr>
              <a:t> </a:t>
            </a:r>
            <a:r>
              <a:rPr lang="en-US" sz="2800" dirty="0" smtClean="0">
                <a:latin typeface="Goudy Old Style" pitchFamily="18" charset="0"/>
              </a:rPr>
              <a:t>    occurs</a:t>
            </a:r>
            <a:r>
              <a:rPr lang="en-US" sz="2800" dirty="0">
                <a:latin typeface="Goudy Old Style" pitchFamily="18" charset="0"/>
              </a:rPr>
              <a:t>)</a:t>
            </a:r>
            <a:endParaRPr sz="2800" dirty="0">
              <a:latin typeface="Goudy Old Style" pitchFamily="18" charset="0"/>
            </a:endParaRPr>
          </a:p>
          <a:p>
            <a:pPr>
              <a:lnSpc>
                <a:spcPct val="150000"/>
              </a:lnSpc>
              <a:buSzPct val="70000"/>
              <a:buFont typeface="Wingdings" pitchFamily="2" charset="2"/>
              <a:buChar char="Ø"/>
            </a:pPr>
            <a:r>
              <a:rPr lang="en-US" sz="2800" dirty="0" smtClean="0">
                <a:latin typeface="Goudy Old Style" pitchFamily="18" charset="0"/>
              </a:rPr>
              <a:t>   Their </a:t>
            </a:r>
            <a:r>
              <a:rPr lang="en-US" sz="2800" dirty="0">
                <a:latin typeface="Goudy Old Style" pitchFamily="18" charset="0"/>
              </a:rPr>
              <a:t>names usually start with “on”</a:t>
            </a:r>
            <a:endParaRPr sz="2800" dirty="0">
              <a:latin typeface="Goudy Old Style" pitchFamily="18" charset="0"/>
            </a:endParaRPr>
          </a:p>
          <a:p>
            <a:pPr>
              <a:lnSpc>
                <a:spcPct val="150000"/>
              </a:lnSpc>
              <a:buSzPct val="70000"/>
              <a:buFont typeface="Wingdings" pitchFamily="2" charset="2"/>
              <a:buChar char="Ø"/>
            </a:pPr>
            <a:endParaRPr sz="2800" dirty="0">
              <a:latin typeface="Goudy Old Style" pitchFamily="18" charset="0"/>
            </a:endParaRPr>
          </a:p>
        </p:txBody>
      </p:sp>
    </p:spTree>
    <p:extLst>
      <p:ext uri="{BB962C8B-B14F-4D97-AF65-F5344CB8AC3E}">
        <p14:creationId xmlns:p14="http://schemas.microsoft.com/office/powerpoint/2010/main" val="2755893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85800" y="2130480"/>
            <a:ext cx="7772040" cy="1469520"/>
          </a:xfrm>
          <a:prstGeom prst="rect">
            <a:avLst/>
          </a:prstGeom>
        </p:spPr>
        <p:txBody>
          <a:bodyPr anchor="ctr"/>
          <a:lstStyle/>
          <a:p>
            <a:pPr algn="ctr"/>
            <a:r>
              <a:rPr lang="en-US" sz="16600" dirty="0">
                <a:solidFill>
                  <a:srgbClr val="000000"/>
                </a:solidFill>
                <a:latin typeface="Book Antiqua"/>
              </a:rPr>
              <a:t>AJAX</a:t>
            </a: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0" y="76200"/>
            <a:ext cx="9144000" cy="533400"/>
          </a:xfrm>
          <a:prstGeom prst="rect">
            <a:avLst/>
          </a:prstGeom>
        </p:spPr>
        <p:txBody>
          <a:bodyPr anchor="ctr"/>
          <a:lstStyle/>
          <a:p>
            <a:pPr algn="ctr"/>
            <a:r>
              <a:rPr lang="en-US" sz="4000" dirty="0">
                <a:solidFill>
                  <a:srgbClr val="000000"/>
                </a:solidFill>
                <a:latin typeface="Andalus" pitchFamily="18" charset="-78"/>
                <a:cs typeface="Andalus" pitchFamily="18" charset="-78"/>
              </a:rPr>
              <a:t>AJAX</a:t>
            </a:r>
            <a:endParaRPr sz="4000" dirty="0">
              <a:latin typeface="Andalus" pitchFamily="18" charset="-78"/>
              <a:cs typeface="Andalus" pitchFamily="18" charset="-78"/>
            </a:endParaRPr>
          </a:p>
        </p:txBody>
      </p:sp>
      <p:sp>
        <p:nvSpPr>
          <p:cNvPr id="99" name="TextShape 2"/>
          <p:cNvSpPr txBox="1"/>
          <p:nvPr/>
        </p:nvSpPr>
        <p:spPr>
          <a:xfrm>
            <a:off x="0" y="533400"/>
            <a:ext cx="9143640" cy="6248400"/>
          </a:xfrm>
          <a:prstGeom prst="rect">
            <a:avLst/>
          </a:prstGeom>
        </p:spPr>
        <p:txBody>
          <a:bodyPr/>
          <a:lstStyle/>
          <a:p>
            <a:pPr>
              <a:buSzPct val="70000"/>
              <a:buFont typeface="Wingdings" pitchFamily="2" charset="2"/>
              <a:buChar char="Ø"/>
            </a:pPr>
            <a:r>
              <a:rPr lang="en-US" sz="2800" dirty="0" smtClean="0">
                <a:solidFill>
                  <a:srgbClr val="000000"/>
                </a:solidFill>
                <a:latin typeface="Goudy Old Style" pitchFamily="18" charset="0"/>
                <a:cs typeface="Andalus" pitchFamily="18" charset="-78"/>
              </a:rPr>
              <a:t>  AJAX </a:t>
            </a:r>
            <a:r>
              <a:rPr lang="en-US" sz="2800" dirty="0">
                <a:solidFill>
                  <a:srgbClr val="000000"/>
                </a:solidFill>
                <a:latin typeface="Goudy Old Style" pitchFamily="18" charset="0"/>
                <a:cs typeface="Andalus" pitchFamily="18" charset="-78"/>
              </a:rPr>
              <a:t>stands for </a:t>
            </a:r>
            <a:r>
              <a:rPr lang="en-US" sz="2800" b="1" dirty="0">
                <a:solidFill>
                  <a:srgbClr val="000000"/>
                </a:solidFill>
                <a:latin typeface="Goudy Old Style" pitchFamily="18" charset="0"/>
                <a:cs typeface="Andalus" pitchFamily="18" charset="-78"/>
              </a:rPr>
              <a:t>Asynchronous </a:t>
            </a:r>
            <a:r>
              <a:rPr lang="en-US" sz="2800" b="1" dirty="0" err="1" smtClean="0">
                <a:solidFill>
                  <a:srgbClr val="000000"/>
                </a:solidFill>
                <a:latin typeface="Goudy Old Style" pitchFamily="18" charset="0"/>
                <a:cs typeface="Andalus" pitchFamily="18" charset="-78"/>
              </a:rPr>
              <a:t>JAva</a:t>
            </a:r>
            <a:r>
              <a:rPr lang="en-US" sz="2800" b="1" dirty="0" smtClean="0">
                <a:solidFill>
                  <a:srgbClr val="000000"/>
                </a:solidFill>
                <a:latin typeface="Goudy Old Style" pitchFamily="18" charset="0"/>
                <a:cs typeface="Andalus" pitchFamily="18" charset="-78"/>
              </a:rPr>
              <a:t> </a:t>
            </a:r>
            <a:r>
              <a:rPr lang="en-US" sz="2800" b="1" dirty="0">
                <a:solidFill>
                  <a:srgbClr val="000000"/>
                </a:solidFill>
                <a:latin typeface="Goudy Old Style" pitchFamily="18" charset="0"/>
                <a:cs typeface="Andalus" pitchFamily="18" charset="-78"/>
              </a:rPr>
              <a:t>Script </a:t>
            </a:r>
            <a:r>
              <a:rPr lang="en-US" sz="2800" dirty="0">
                <a:solidFill>
                  <a:srgbClr val="000000"/>
                </a:solidFill>
                <a:latin typeface="Goudy Old Style" pitchFamily="18" charset="0"/>
                <a:cs typeface="Andalus" pitchFamily="18" charset="-78"/>
              </a:rPr>
              <a:t>and </a:t>
            </a:r>
            <a:r>
              <a:rPr lang="en-US" sz="2800" b="1" dirty="0">
                <a:solidFill>
                  <a:srgbClr val="000000"/>
                </a:solidFill>
                <a:latin typeface="Goudy Old Style" pitchFamily="18" charset="0"/>
                <a:cs typeface="Andalus" pitchFamily="18" charset="-78"/>
              </a:rPr>
              <a:t>XML</a:t>
            </a:r>
            <a:r>
              <a:rPr lang="en-US" sz="2800" dirty="0">
                <a:solidFill>
                  <a:srgbClr val="000000"/>
                </a:solidFill>
                <a:latin typeface="Goudy Old Style" pitchFamily="18" charset="0"/>
                <a:cs typeface="Andalus" pitchFamily="18" charset="-78"/>
              </a:rPr>
              <a:t>.</a:t>
            </a:r>
            <a:endParaRPr sz="2800" dirty="0">
              <a:latin typeface="Goudy Old Style" pitchFamily="18" charset="0"/>
              <a:cs typeface="Andalus" pitchFamily="18" charset="-78"/>
            </a:endParaRPr>
          </a:p>
          <a:p>
            <a:pPr>
              <a:buSzPct val="70000"/>
              <a:buFont typeface="Wingdings" pitchFamily="2" charset="2"/>
              <a:buChar char="Ø"/>
            </a:pPr>
            <a:r>
              <a:rPr lang="en-US" sz="2800" dirty="0" smtClean="0">
                <a:solidFill>
                  <a:srgbClr val="000000"/>
                </a:solidFill>
                <a:latin typeface="Goudy Old Style" pitchFamily="18" charset="0"/>
                <a:cs typeface="Andalus" pitchFamily="18" charset="-78"/>
              </a:rPr>
              <a:t>   AJAX </a:t>
            </a:r>
            <a:r>
              <a:rPr lang="en-US" sz="2800" dirty="0">
                <a:solidFill>
                  <a:srgbClr val="000000"/>
                </a:solidFill>
                <a:latin typeface="Goudy Old Style" pitchFamily="18" charset="0"/>
                <a:cs typeface="Andalus" pitchFamily="18" charset="-78"/>
              </a:rPr>
              <a:t>combines web programming techniques in an uncommon way to enable web developers to build Internet applications with much more appealing user interfaces.</a:t>
            </a:r>
            <a:endParaRPr sz="2800" dirty="0">
              <a:latin typeface="Goudy Old Style" pitchFamily="18" charset="0"/>
              <a:cs typeface="Andalus" pitchFamily="18" charset="-78"/>
            </a:endParaRPr>
          </a:p>
          <a:p>
            <a:pPr>
              <a:buSzPct val="70000"/>
              <a:buFont typeface="Wingdings" charset="2"/>
              <a:buChar char=""/>
            </a:pPr>
            <a:r>
              <a:rPr lang="en-US" sz="2800" dirty="0" smtClean="0">
                <a:solidFill>
                  <a:srgbClr val="000000"/>
                </a:solidFill>
                <a:latin typeface="Goudy Old Style" pitchFamily="18" charset="0"/>
                <a:cs typeface="Andalus" pitchFamily="18" charset="-78"/>
              </a:rPr>
              <a:t>   Ajax </a:t>
            </a:r>
            <a:r>
              <a:rPr lang="en-US" sz="2800" dirty="0">
                <a:solidFill>
                  <a:srgbClr val="000000"/>
                </a:solidFill>
                <a:latin typeface="Goudy Old Style" pitchFamily="18" charset="0"/>
                <a:cs typeface="Andalus" pitchFamily="18" charset="-78"/>
              </a:rPr>
              <a:t>provides to developers  utility to provide visitors to their websites slick, intuitive user interfaces unlike the traditional page-based web paradigm.</a:t>
            </a:r>
            <a:endParaRPr sz="2800" dirty="0">
              <a:latin typeface="Goudy Old Style" pitchFamily="18" charset="0"/>
              <a:cs typeface="Andalus" pitchFamily="18" charset="-78"/>
            </a:endParaRPr>
          </a:p>
          <a:p>
            <a:pPr>
              <a:buSzPct val="70000"/>
              <a:buFont typeface="Wingdings" charset="2"/>
              <a:buChar char=""/>
            </a:pPr>
            <a:r>
              <a:rPr lang="en-US" sz="2800" dirty="0" smtClean="0">
                <a:solidFill>
                  <a:srgbClr val="000000"/>
                </a:solidFill>
                <a:latin typeface="Goudy Old Style" pitchFamily="18" charset="0"/>
                <a:cs typeface="Andalus" pitchFamily="18" charset="-78"/>
              </a:rPr>
              <a:t>   Easy </a:t>
            </a:r>
            <a:r>
              <a:rPr lang="en-US" sz="2800" dirty="0">
                <a:solidFill>
                  <a:srgbClr val="000000"/>
                </a:solidFill>
                <a:latin typeface="Goudy Old Style" pitchFamily="18" charset="0"/>
                <a:cs typeface="Andalus" pitchFamily="18" charset="-78"/>
              </a:rPr>
              <a:t>to learn with HTML, XML and JS background.</a:t>
            </a:r>
            <a:endParaRPr sz="2800" dirty="0">
              <a:latin typeface="Goudy Old Style" pitchFamily="18" charset="0"/>
              <a:cs typeface="Andalus" pitchFamily="18" charset="-78"/>
            </a:endParaRPr>
          </a:p>
          <a:p>
            <a:pPr>
              <a:buSzPct val="70000"/>
              <a:buFont typeface="Wingdings" charset="2"/>
              <a:buChar char=""/>
            </a:pPr>
            <a:r>
              <a:rPr lang="en-US" sz="2800" dirty="0" smtClean="0">
                <a:solidFill>
                  <a:srgbClr val="000000"/>
                </a:solidFill>
                <a:latin typeface="Goudy Old Style" pitchFamily="18" charset="0"/>
                <a:cs typeface="Andalus" pitchFamily="18" charset="-78"/>
              </a:rPr>
              <a:t>   No </a:t>
            </a:r>
            <a:r>
              <a:rPr lang="en-US" sz="2800" dirty="0">
                <a:solidFill>
                  <a:srgbClr val="000000"/>
                </a:solidFill>
                <a:latin typeface="Goudy Old Style" pitchFamily="18" charset="0"/>
                <a:cs typeface="Andalus" pitchFamily="18" charset="-78"/>
              </a:rPr>
              <a:t>special software or browser plug-ins needed.</a:t>
            </a:r>
            <a:endParaRPr sz="2800" dirty="0">
              <a:latin typeface="Goudy Old Style" pitchFamily="18" charset="0"/>
              <a:cs typeface="Andalus" pitchFamily="18" charset="-78"/>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0" y="76200"/>
            <a:ext cx="9144000" cy="38100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r>
              <a:rPr lang="en-US" sz="4000" dirty="0" smtClean="0">
                <a:solidFill>
                  <a:srgbClr val="000000"/>
                </a:solidFill>
                <a:latin typeface="Andalus" pitchFamily="18" charset="-78"/>
                <a:cs typeface="Andalus" pitchFamily="18" charset="-78"/>
              </a:rPr>
              <a:t>..</a:t>
            </a:r>
            <a:endParaRPr sz="4000" dirty="0">
              <a:latin typeface="Andalus" pitchFamily="18" charset="-78"/>
              <a:cs typeface="Andalus" pitchFamily="18" charset="-78"/>
            </a:endParaRPr>
          </a:p>
        </p:txBody>
      </p:sp>
      <p:sp>
        <p:nvSpPr>
          <p:cNvPr id="101" name="TextShape 2"/>
          <p:cNvSpPr txBox="1"/>
          <p:nvPr/>
        </p:nvSpPr>
        <p:spPr>
          <a:xfrm>
            <a:off x="0" y="457200"/>
            <a:ext cx="9143640" cy="6400440"/>
          </a:xfrm>
          <a:prstGeom prst="rect">
            <a:avLst/>
          </a:prstGeom>
        </p:spPr>
        <p:txBody>
          <a:bodyPr/>
          <a:lstStyle/>
          <a:p>
            <a:pPr>
              <a:buSzPct val="70000"/>
              <a:buFont typeface="Wingdings" charset="2"/>
              <a:buChar char=""/>
            </a:pPr>
            <a:r>
              <a:rPr lang="en-US" sz="2600" dirty="0" smtClean="0">
                <a:solidFill>
                  <a:srgbClr val="000000"/>
                </a:solidFill>
                <a:latin typeface="Goudy Old Style" pitchFamily="18" charset="0"/>
              </a:rPr>
              <a:t>  Ajax  </a:t>
            </a:r>
            <a:r>
              <a:rPr lang="en-US" sz="2600" dirty="0">
                <a:solidFill>
                  <a:srgbClr val="000000"/>
                </a:solidFill>
                <a:latin typeface="Goudy Old Style" pitchFamily="18" charset="0"/>
              </a:rPr>
              <a:t>works as an extra layer between the user's browser and the web server by </a:t>
            </a:r>
            <a:endParaRPr sz="2600" dirty="0">
              <a:latin typeface="Goudy Old Style" pitchFamily="18" charset="0"/>
            </a:endParaRPr>
          </a:p>
          <a:p>
            <a:pPr marL="808038" lvl="1" indent="-350838">
              <a:buSzPct val="70000"/>
              <a:buFont typeface="Wingdings" charset="2"/>
              <a:buChar char=""/>
            </a:pPr>
            <a:r>
              <a:rPr lang="en-US" sz="2600" dirty="0">
                <a:solidFill>
                  <a:srgbClr val="000000"/>
                </a:solidFill>
                <a:latin typeface="Goudy Old Style" pitchFamily="18" charset="0"/>
              </a:rPr>
              <a:t>handling  server communications in the background, </a:t>
            </a:r>
            <a:endParaRPr sz="2600" dirty="0">
              <a:latin typeface="Goudy Old Style" pitchFamily="18" charset="0"/>
            </a:endParaRPr>
          </a:p>
          <a:p>
            <a:pPr marL="808038" lvl="1" indent="-350838">
              <a:buSzPct val="70000"/>
              <a:buFont typeface="Wingdings" charset="2"/>
              <a:buChar char=""/>
            </a:pPr>
            <a:r>
              <a:rPr lang="en-US" sz="2600" dirty="0">
                <a:solidFill>
                  <a:srgbClr val="000000"/>
                </a:solidFill>
                <a:latin typeface="Goudy Old Style" pitchFamily="18" charset="0"/>
              </a:rPr>
              <a:t>submitting server requests and processing the returned data. </a:t>
            </a:r>
            <a:endParaRPr sz="2600" dirty="0">
              <a:latin typeface="Goudy Old Style" pitchFamily="18" charset="0"/>
            </a:endParaRPr>
          </a:p>
          <a:p>
            <a:pPr marL="808038" lvl="1" indent="-350838">
              <a:buSzPct val="70000"/>
              <a:buFont typeface="Wingdings" charset="2"/>
              <a:buChar char=""/>
            </a:pPr>
            <a:r>
              <a:rPr lang="en-US" sz="2600" dirty="0">
                <a:solidFill>
                  <a:srgbClr val="000000"/>
                </a:solidFill>
                <a:latin typeface="Goudy Old Style" pitchFamily="18" charset="0"/>
              </a:rPr>
              <a:t>the results are </a:t>
            </a:r>
            <a:r>
              <a:rPr lang="en-US" sz="2600" dirty="0" smtClean="0">
                <a:solidFill>
                  <a:srgbClr val="000000"/>
                </a:solidFill>
                <a:latin typeface="Goudy Old Style" pitchFamily="18" charset="0"/>
              </a:rPr>
              <a:t>then </a:t>
            </a:r>
            <a:r>
              <a:rPr lang="en-US" sz="2600" dirty="0">
                <a:solidFill>
                  <a:srgbClr val="000000"/>
                </a:solidFill>
                <a:latin typeface="Goudy Old Style" pitchFamily="18" charset="0"/>
              </a:rPr>
              <a:t>integrated seamlessly into the page being viewed, without that page needing to be refreshed or a new one loaded.</a:t>
            </a:r>
            <a:endParaRPr sz="2600" dirty="0">
              <a:latin typeface="Goudy Old Style" pitchFamily="18" charset="0"/>
            </a:endParaRPr>
          </a:p>
          <a:p>
            <a:pPr>
              <a:buSzPct val="70000"/>
              <a:buFont typeface="Wingdings" charset="2"/>
              <a:buChar char=""/>
            </a:pPr>
            <a:r>
              <a:rPr lang="en-US" sz="2600" dirty="0" smtClean="0">
                <a:solidFill>
                  <a:srgbClr val="000000"/>
                </a:solidFill>
                <a:latin typeface="Goudy Old Style" pitchFamily="18" charset="0"/>
              </a:rPr>
              <a:t>  In </a:t>
            </a:r>
            <a:r>
              <a:rPr lang="en-US" sz="2600" dirty="0">
                <a:solidFill>
                  <a:srgbClr val="000000"/>
                </a:solidFill>
                <a:latin typeface="Goudy Old Style" pitchFamily="18" charset="0"/>
              </a:rPr>
              <a:t>Ajax applications, </a:t>
            </a:r>
            <a:endParaRPr sz="2600" dirty="0">
              <a:latin typeface="Goudy Old Style" pitchFamily="18" charset="0"/>
            </a:endParaRPr>
          </a:p>
          <a:p>
            <a:pPr marL="808038" lvl="1" indent="-350838">
              <a:buSzPct val="70000"/>
              <a:buFont typeface="Wingdings" charset="2"/>
              <a:buChar char=""/>
            </a:pPr>
            <a:r>
              <a:rPr lang="en-US" sz="2600" dirty="0">
                <a:solidFill>
                  <a:srgbClr val="000000"/>
                </a:solidFill>
                <a:latin typeface="Goudy Old Style" pitchFamily="18" charset="0"/>
              </a:rPr>
              <a:t>server requests are not necessarily synchronized with user actions such as clicking on buttons or links</a:t>
            </a:r>
            <a:r>
              <a:rPr lang="en-US" sz="2600" dirty="0" smtClean="0">
                <a:solidFill>
                  <a:srgbClr val="000000"/>
                </a:solidFill>
                <a:latin typeface="Goudy Old Style" pitchFamily="18" charset="0"/>
              </a:rPr>
              <a:t>.</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0" y="76200"/>
            <a:ext cx="9144000" cy="45720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03" name="TextShape 2"/>
          <p:cNvSpPr txBox="1"/>
          <p:nvPr/>
        </p:nvSpPr>
        <p:spPr>
          <a:xfrm>
            <a:off x="0" y="457200"/>
            <a:ext cx="9143640" cy="6400440"/>
          </a:xfrm>
          <a:prstGeom prst="rect">
            <a:avLst/>
          </a:prstGeom>
        </p:spPr>
        <p:txBody>
          <a:bodyPr/>
          <a:lstStyle/>
          <a:p>
            <a:pPr marL="63500" lvl="1">
              <a:buSzPct val="70000"/>
              <a:buFont typeface="Wingdings" pitchFamily="2" charset="2"/>
              <a:buChar char="Ø"/>
            </a:pPr>
            <a:r>
              <a:rPr lang="en-US" sz="2600" dirty="0" smtClean="0">
                <a:solidFill>
                  <a:srgbClr val="000000"/>
                </a:solidFill>
                <a:latin typeface="Goudy Old Style" pitchFamily="18" charset="0"/>
              </a:rPr>
              <a:t> </a:t>
            </a:r>
            <a:r>
              <a:rPr lang="en-US" sz="2600" b="1" dirty="0" smtClean="0">
                <a:solidFill>
                  <a:srgbClr val="000000"/>
                </a:solidFill>
                <a:latin typeface="Goudy Old Style" pitchFamily="18" charset="0"/>
              </a:rPr>
              <a:t>Asynchronous :</a:t>
            </a:r>
            <a:r>
              <a:rPr lang="en-US" sz="2600" dirty="0" smtClean="0">
                <a:solidFill>
                  <a:srgbClr val="000000"/>
                </a:solidFill>
                <a:latin typeface="Goudy Old Style" pitchFamily="18" charset="0"/>
              </a:rPr>
              <a:t>   An Ajax application may already have asked the server and received, the data required by the user before the user even knew he wanted it. </a:t>
            </a:r>
          </a:p>
          <a:p>
            <a:pPr marL="63500" lvl="1">
              <a:buSzPct val="70000"/>
            </a:pPr>
            <a:endParaRPr lang="en-US" sz="2600" dirty="0" smtClean="0">
              <a:solidFill>
                <a:srgbClr val="000000"/>
              </a:solidFill>
              <a:latin typeface="Goudy Old Style" pitchFamily="18" charset="0"/>
            </a:endParaRPr>
          </a:p>
          <a:p>
            <a:pPr>
              <a:buSzPct val="70000"/>
              <a:buFont typeface="Wingdings" charset="2"/>
              <a:buChar char=""/>
            </a:pPr>
            <a:r>
              <a:rPr lang="en-US" sz="2600" dirty="0" smtClean="0">
                <a:solidFill>
                  <a:srgbClr val="000000"/>
                </a:solidFill>
                <a:latin typeface="Goudy Old Style" pitchFamily="18" charset="0"/>
              </a:rPr>
              <a:t>  The </a:t>
            </a:r>
            <a:r>
              <a:rPr lang="en-US" sz="2600" dirty="0">
                <a:solidFill>
                  <a:srgbClr val="000000"/>
                </a:solidFill>
                <a:latin typeface="Goudy Old Style" pitchFamily="18" charset="0"/>
              </a:rPr>
              <a:t>parts of an Ajax application </a:t>
            </a:r>
            <a:r>
              <a:rPr lang="en-US" sz="2600" dirty="0" smtClean="0">
                <a:solidFill>
                  <a:srgbClr val="000000"/>
                </a:solidFill>
                <a:latin typeface="Goudy Old Style" pitchFamily="18" charset="0"/>
              </a:rPr>
              <a:t>such </a:t>
            </a:r>
            <a:r>
              <a:rPr lang="en-US" sz="2600" dirty="0">
                <a:solidFill>
                  <a:srgbClr val="000000"/>
                </a:solidFill>
                <a:latin typeface="Goudy Old Style" pitchFamily="18" charset="0"/>
              </a:rPr>
              <a:t>as sending server queries and dealing with the returned data, are written in </a:t>
            </a:r>
            <a:r>
              <a:rPr lang="en-US" sz="2600" dirty="0" smtClean="0">
                <a:solidFill>
                  <a:srgbClr val="000000"/>
                </a:solidFill>
                <a:latin typeface="Goudy Old Style" pitchFamily="18" charset="0"/>
              </a:rPr>
              <a:t>JavaScript. </a:t>
            </a:r>
          </a:p>
          <a:p>
            <a:pPr>
              <a:buSzPct val="70000"/>
            </a:pPr>
            <a:endParaRPr sz="2600" dirty="0">
              <a:latin typeface="Goudy Old Style" pitchFamily="18" charset="0"/>
            </a:endParaRPr>
          </a:p>
          <a:p>
            <a:pPr>
              <a:buSzPct val="70000"/>
              <a:buFont typeface="Wingdings" charset="2"/>
              <a:buChar char=""/>
            </a:pPr>
            <a:r>
              <a:rPr lang="en-US" sz="2600" dirty="0" smtClean="0">
                <a:solidFill>
                  <a:srgbClr val="000000"/>
                </a:solidFill>
                <a:latin typeface="Goudy Old Style" pitchFamily="18" charset="0"/>
              </a:rPr>
              <a:t>  XML  </a:t>
            </a:r>
            <a:r>
              <a:rPr lang="en-US" sz="2600" dirty="0">
                <a:solidFill>
                  <a:srgbClr val="000000"/>
                </a:solidFill>
                <a:latin typeface="Goudy Old Style" pitchFamily="18" charset="0"/>
              </a:rPr>
              <a:t>used to transfer formatted information used by Ajax to efficiently transfer data between server and client</a:t>
            </a:r>
            <a:r>
              <a:rPr lang="en-US" sz="2600" dirty="0" smtClean="0">
                <a:solidFill>
                  <a:srgbClr val="000000"/>
                </a:solidFill>
                <a:latin typeface="Goudy Old Style" pitchFamily="18" charset="0"/>
              </a:rPr>
              <a:t>. </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0" y="46080"/>
            <a:ext cx="9144000" cy="487320"/>
          </a:xfrm>
          <a:prstGeom prst="rect">
            <a:avLst/>
          </a:prstGeom>
        </p:spPr>
        <p:txBody>
          <a:bodyPr anchor="ctr"/>
          <a:lstStyle/>
          <a:p>
            <a:pPr algn="ctr"/>
            <a:r>
              <a:rPr lang="en-US" sz="4000" dirty="0">
                <a:solidFill>
                  <a:srgbClr val="000000"/>
                </a:solidFill>
                <a:latin typeface="Andalus" pitchFamily="18" charset="-78"/>
                <a:cs typeface="Andalus" pitchFamily="18" charset="-78"/>
              </a:rPr>
              <a:t>HTTP Protocol</a:t>
            </a:r>
            <a:endParaRPr sz="4000" dirty="0">
              <a:latin typeface="Andalus" pitchFamily="18" charset="-78"/>
              <a:cs typeface="Andalus" pitchFamily="18" charset="-78"/>
            </a:endParaRPr>
          </a:p>
        </p:txBody>
      </p:sp>
      <p:sp>
        <p:nvSpPr>
          <p:cNvPr id="105" name="TextShape 2"/>
          <p:cNvSpPr txBox="1"/>
          <p:nvPr/>
        </p:nvSpPr>
        <p:spPr>
          <a:xfrm>
            <a:off x="0" y="457200"/>
            <a:ext cx="9143640" cy="6324240"/>
          </a:xfrm>
          <a:prstGeom prst="rect">
            <a:avLst/>
          </a:prstGeom>
        </p:spPr>
        <p:txBody>
          <a:bodyPr/>
          <a:lstStyle/>
          <a:p>
            <a:pPr>
              <a:buSzPct val="70000"/>
              <a:buFont typeface="Wingdings" charset="2"/>
              <a:buChar char=""/>
            </a:pPr>
            <a:r>
              <a:rPr lang="en-US" sz="2600" dirty="0" smtClean="0">
                <a:solidFill>
                  <a:srgbClr val="000000"/>
                </a:solidFill>
                <a:latin typeface="Goudy Old Style" pitchFamily="18" charset="0"/>
              </a:rPr>
              <a:t>  Ajax </a:t>
            </a:r>
            <a:r>
              <a:rPr lang="en-US" sz="2600" dirty="0">
                <a:solidFill>
                  <a:srgbClr val="000000"/>
                </a:solidFill>
                <a:latin typeface="Goudy Old Style" pitchFamily="18" charset="0"/>
              </a:rPr>
              <a:t>sends server requests using the HTTP protocol. </a:t>
            </a:r>
            <a:endParaRPr lang="en-US" sz="2600" dirty="0" smtClean="0">
              <a:solidFill>
                <a:srgbClr val="000000"/>
              </a:solidFill>
              <a:latin typeface="Goudy Old Style" pitchFamily="18" charset="0"/>
            </a:endParaRPr>
          </a:p>
          <a:p>
            <a:pPr>
              <a:buSzPct val="70000"/>
            </a:pPr>
            <a:endParaRPr dirty="0">
              <a:latin typeface="Goudy Old Style" pitchFamily="18" charset="0"/>
            </a:endParaRPr>
          </a:p>
          <a:p>
            <a:pPr>
              <a:buSzPct val="70000"/>
              <a:buFont typeface="Wingdings" charset="2"/>
              <a:buChar char=""/>
            </a:pPr>
            <a:r>
              <a:rPr lang="en-US" sz="2600" dirty="0" smtClean="0">
                <a:solidFill>
                  <a:srgbClr val="000000"/>
                </a:solidFill>
                <a:latin typeface="Goudy Old Style" pitchFamily="18" charset="0"/>
              </a:rPr>
              <a:t>  The </a:t>
            </a:r>
            <a:r>
              <a:rPr lang="en-US" sz="2600" dirty="0">
                <a:solidFill>
                  <a:srgbClr val="000000"/>
                </a:solidFill>
                <a:latin typeface="Goudy Old Style" pitchFamily="18" charset="0"/>
              </a:rPr>
              <a:t>HTTP protocol consists of series of Qs and As referred  to as HTTP requests and HTTP responses</a:t>
            </a:r>
            <a:r>
              <a:rPr lang="en-US" sz="2600" dirty="0" smtClean="0">
                <a:solidFill>
                  <a:srgbClr val="000000"/>
                </a:solidFill>
                <a:latin typeface="Goudy Old Style" pitchFamily="18" charset="0"/>
              </a:rPr>
              <a:t>.</a:t>
            </a:r>
          </a:p>
          <a:p>
            <a:pPr>
              <a:buSzPct val="70000"/>
            </a:pPr>
            <a:endParaRPr dirty="0">
              <a:latin typeface="Goudy Old Style" pitchFamily="18" charset="0"/>
            </a:endParaRPr>
          </a:p>
          <a:p>
            <a:pPr>
              <a:buSzPct val="70000"/>
              <a:buFont typeface="Wingdings" charset="2"/>
              <a:buChar char=""/>
            </a:pPr>
            <a:r>
              <a:rPr lang="en-US" sz="2600" b="1" dirty="0" smtClean="0">
                <a:solidFill>
                  <a:srgbClr val="000000"/>
                </a:solidFill>
                <a:latin typeface="Goudy Old Style" pitchFamily="18" charset="0"/>
              </a:rPr>
              <a:t>  The </a:t>
            </a:r>
            <a:r>
              <a:rPr lang="en-US" sz="2600" b="1" dirty="0">
                <a:solidFill>
                  <a:srgbClr val="000000"/>
                </a:solidFill>
                <a:latin typeface="Goudy Old Style" pitchFamily="18" charset="0"/>
              </a:rPr>
              <a:t>HTTP Request</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After opening a connection to the intended server, the HTTP </a:t>
            </a:r>
            <a:r>
              <a:rPr lang="en-US" sz="2400" dirty="0" smtClean="0">
                <a:solidFill>
                  <a:srgbClr val="000000"/>
                </a:solidFill>
                <a:latin typeface="Goudy Old Style" pitchFamily="18" charset="0"/>
              </a:rPr>
              <a:t>  </a:t>
            </a:r>
          </a:p>
          <a:p>
            <a:pPr marL="284163" lvl="1" indent="346075">
              <a:buSzPct val="70000"/>
            </a:pPr>
            <a:r>
              <a:rPr lang="en-US" sz="2400" dirty="0" smtClean="0">
                <a:solidFill>
                  <a:srgbClr val="000000"/>
                </a:solidFill>
                <a:latin typeface="Goudy Old Style" pitchFamily="18" charset="0"/>
              </a:rPr>
              <a:t>client </a:t>
            </a:r>
            <a:r>
              <a:rPr lang="en-US" sz="2400" dirty="0">
                <a:solidFill>
                  <a:srgbClr val="000000"/>
                </a:solidFill>
                <a:latin typeface="Goudy Old Style" pitchFamily="18" charset="0"/>
              </a:rPr>
              <a:t>transmits a request in the following format:</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An opening line</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Optionally, a number of header lines</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A blank line</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Optionally, a message body</a:t>
            </a:r>
            <a:endParaRPr dirty="0">
              <a:latin typeface="Goudy Old Style" pitchFamily="18" charset="0"/>
            </a:endParaRPr>
          </a:p>
          <a:p>
            <a:pPr marL="284163" lvl="1" indent="346075">
              <a:buSzPct val="70000"/>
              <a:buFont typeface="Wingdings" charset="2"/>
              <a:buChar char=""/>
            </a:pPr>
            <a:r>
              <a:rPr lang="en-US" sz="2400" dirty="0">
                <a:solidFill>
                  <a:srgbClr val="000000"/>
                </a:solidFill>
                <a:latin typeface="Goudy Old Style" pitchFamily="18" charset="0"/>
              </a:rPr>
              <a:t>The opening line is generally split into three parts; the name </a:t>
            </a:r>
            <a:endParaRPr lang="en-US" sz="2400" dirty="0" smtClean="0">
              <a:solidFill>
                <a:srgbClr val="000000"/>
              </a:solidFill>
              <a:latin typeface="Goudy Old Style" pitchFamily="18" charset="0"/>
            </a:endParaRPr>
          </a:p>
          <a:p>
            <a:pPr marL="284163" lvl="1" indent="346075">
              <a:buSzPct val="70000"/>
            </a:pPr>
            <a:r>
              <a:rPr lang="en-US" sz="2400" dirty="0" smtClean="0">
                <a:solidFill>
                  <a:srgbClr val="000000"/>
                </a:solidFill>
                <a:latin typeface="Goudy Old Style" pitchFamily="18" charset="0"/>
              </a:rPr>
              <a:t>of </a:t>
            </a:r>
            <a:r>
              <a:rPr lang="en-US" sz="2400" dirty="0">
                <a:solidFill>
                  <a:srgbClr val="000000"/>
                </a:solidFill>
                <a:latin typeface="Goudy Old Style" pitchFamily="18" charset="0"/>
              </a:rPr>
              <a:t>the method, the path to the required server resource, and </a:t>
            </a:r>
            <a:endParaRPr lang="en-US" sz="2400" dirty="0" smtClean="0">
              <a:solidFill>
                <a:srgbClr val="000000"/>
              </a:solidFill>
              <a:latin typeface="Goudy Old Style" pitchFamily="18" charset="0"/>
            </a:endParaRPr>
          </a:p>
          <a:p>
            <a:pPr marL="284163" lvl="1" indent="346075">
              <a:buSzPct val="70000"/>
            </a:pPr>
            <a:r>
              <a:rPr lang="en-US" sz="2400" dirty="0" smtClean="0">
                <a:solidFill>
                  <a:srgbClr val="000000"/>
                </a:solidFill>
                <a:latin typeface="Goudy Old Style" pitchFamily="18" charset="0"/>
              </a:rPr>
              <a:t>the </a:t>
            </a:r>
            <a:r>
              <a:rPr lang="en-US" sz="2400" dirty="0">
                <a:solidFill>
                  <a:srgbClr val="000000"/>
                </a:solidFill>
                <a:latin typeface="Goudy Old Style" pitchFamily="18" charset="0"/>
              </a:rPr>
              <a:t>HTTP version being used</a:t>
            </a:r>
            <a:r>
              <a:rPr lang="en-US" sz="2400" dirty="0" smtClean="0">
                <a:solidFill>
                  <a:srgbClr val="000000"/>
                </a:solidFill>
                <a:latin typeface="Goudy Old Style" pitchFamily="18" charset="0"/>
              </a:rPr>
              <a:t>.</a:t>
            </a:r>
            <a:endParaRPr dirty="0">
              <a:latin typeface="Goudy Old Styl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Paragraphs</a:t>
            </a:r>
          </a:p>
        </p:txBody>
      </p:sp>
      <p:sp>
        <p:nvSpPr>
          <p:cNvPr id="3" name="Text Placeholder 2"/>
          <p:cNvSpPr>
            <a:spLocks noGrp="1"/>
          </p:cNvSpPr>
          <p:nvPr>
            <p:ph type="body" idx="4294967295"/>
          </p:nvPr>
        </p:nvSpPr>
        <p:spPr>
          <a:xfrm>
            <a:off x="0" y="533400"/>
            <a:ext cx="9144000" cy="5592763"/>
          </a:xfrm>
          <a:prstGeom prst="rect">
            <a:avLst/>
          </a:prstGeom>
        </p:spPr>
        <p:txBody>
          <a:bodyPr/>
          <a:lstStyle/>
          <a:p>
            <a:pPr marL="457200" marR="0" lvl="0" indent="-457200" rtl="0">
              <a:buSzPct val="70000"/>
              <a:buFont typeface="Wingdings" pitchFamily="2" charset="2"/>
              <a:buChar char="v"/>
            </a:pPr>
            <a:r>
              <a:rPr lang="en-US" sz="2600" i="0" u="none" strike="noStrike" baseline="0" dirty="0" smtClean="0">
                <a:solidFill>
                  <a:srgbClr val="000000"/>
                </a:solidFill>
                <a:latin typeface="Goudy Old Style" pitchFamily="18" charset="0"/>
              </a:rPr>
              <a:t>Paragraphs are defined with the &lt;p&gt; tag.</a:t>
            </a:r>
          </a:p>
          <a:p>
            <a:pPr marL="400050" lvl="4">
              <a:buSzPct val="70000"/>
            </a:pPr>
            <a:r>
              <a:rPr lang="en-US" sz="2600" i="0" u="none" strike="noStrike" baseline="0" dirty="0" smtClean="0">
                <a:solidFill>
                  <a:srgbClr val="000000"/>
                </a:solidFill>
                <a:latin typeface="Goudy Old Style" pitchFamily="18" charset="0"/>
                <a:cs typeface="Courier New" pitchFamily="49" charset="0"/>
              </a:rPr>
              <a:t>&lt;p&gt;This is a paragraph&lt;/p&gt;</a:t>
            </a:r>
          </a:p>
          <a:p>
            <a:pPr marL="400050" lvl="4">
              <a:buSzPct val="70000"/>
            </a:pPr>
            <a:r>
              <a:rPr lang="en-US" sz="2600" i="0" u="none" strike="noStrike" baseline="0" dirty="0" smtClean="0">
                <a:solidFill>
                  <a:srgbClr val="000000"/>
                </a:solidFill>
                <a:latin typeface="Goudy Old Style" pitchFamily="18" charset="0"/>
                <a:cs typeface="Courier New" pitchFamily="49" charset="0"/>
              </a:rPr>
              <a:t>&lt;p&gt;This is another paragraph&lt;/p&gt;</a:t>
            </a:r>
          </a:p>
          <a:p>
            <a:pPr marL="457200" marR="0" lvl="0" indent="-457200" rtl="0">
              <a:buSzPct val="70000"/>
              <a:buFont typeface="Wingdings" pitchFamily="2" charset="2"/>
              <a:buChar char="v"/>
            </a:pPr>
            <a:r>
              <a:rPr lang="en-US" sz="2600" i="0" u="none" strike="noStrike" baseline="0" dirty="0" smtClean="0">
                <a:solidFill>
                  <a:srgbClr val="000000"/>
                </a:solidFill>
                <a:latin typeface="Goudy Old Style" pitchFamily="18" charset="0"/>
              </a:rPr>
              <a:t>HTML automatically adds an extra blank line before and after a paragraph.</a:t>
            </a:r>
          </a:p>
          <a:p>
            <a:pPr marL="457200" marR="0" lvl="0" indent="-457200" rtl="0">
              <a:buSzPct val="70000"/>
              <a:buFont typeface="Wingdings" pitchFamily="2" charset="2"/>
              <a:buChar char="v"/>
            </a:pPr>
            <a:r>
              <a:rPr lang="en-US" sz="2600" i="0" u="none" strike="noStrike" kern="1600" baseline="0" dirty="0" smtClean="0">
                <a:latin typeface="Goudy Old Style" pitchFamily="18" charset="0"/>
              </a:rPr>
              <a:t>Line Breaks</a:t>
            </a:r>
          </a:p>
          <a:p>
            <a:pPr marL="1087438" lvl="2" indent="-404813" rtl="0">
              <a:buSzPct val="70000"/>
              <a:buFont typeface="Wingdings" pitchFamily="2" charset="2"/>
              <a:buChar char="ü"/>
            </a:pPr>
            <a:r>
              <a:rPr lang="en-US" sz="2600" i="0" u="none" strike="noStrike" baseline="0" dirty="0" smtClean="0">
                <a:solidFill>
                  <a:srgbClr val="000000"/>
                </a:solidFill>
                <a:latin typeface="Goudy Old Style" pitchFamily="18" charset="0"/>
              </a:rPr>
              <a:t>The &lt;</a:t>
            </a:r>
            <a:r>
              <a:rPr lang="en-US" sz="2600" i="0" u="none" strike="noStrike" baseline="0" dirty="0" err="1" smtClean="0">
                <a:solidFill>
                  <a:srgbClr val="000000"/>
                </a:solidFill>
                <a:latin typeface="Goudy Old Style" pitchFamily="18" charset="0"/>
              </a:rPr>
              <a:t>br</a:t>
            </a:r>
            <a:r>
              <a:rPr lang="en-US" sz="2600" i="0" u="none" strike="noStrike" baseline="0" dirty="0" smtClean="0">
                <a:solidFill>
                  <a:srgbClr val="000000"/>
                </a:solidFill>
                <a:latin typeface="Goudy Old Style" pitchFamily="18" charset="0"/>
              </a:rPr>
              <a:t>&gt; tag is used when you want to end a line, but don't want to start a new paragraph. </a:t>
            </a:r>
          </a:p>
          <a:p>
            <a:pPr marL="1087438" lvl="2" indent="-404813" rtl="0">
              <a:buSzPct val="70000"/>
              <a:buFont typeface="Wingdings" pitchFamily="2" charset="2"/>
              <a:buChar char="ü"/>
            </a:pPr>
            <a:r>
              <a:rPr lang="en-US" sz="2600" i="0" u="none" strike="noStrike" baseline="0" dirty="0" smtClean="0">
                <a:solidFill>
                  <a:srgbClr val="000000"/>
                </a:solidFill>
                <a:latin typeface="Goudy Old Style" pitchFamily="18" charset="0"/>
              </a:rPr>
              <a:t>The &lt;</a:t>
            </a:r>
            <a:r>
              <a:rPr lang="en-US" sz="2600" i="0" u="none" strike="noStrike" baseline="0" dirty="0" err="1" smtClean="0">
                <a:solidFill>
                  <a:srgbClr val="000000"/>
                </a:solidFill>
                <a:latin typeface="Goudy Old Style" pitchFamily="18" charset="0"/>
              </a:rPr>
              <a:t>br</a:t>
            </a:r>
            <a:r>
              <a:rPr lang="en-US" sz="2600" i="0" u="none" strike="noStrike" baseline="0" dirty="0" smtClean="0">
                <a:solidFill>
                  <a:srgbClr val="000000"/>
                </a:solidFill>
                <a:latin typeface="Goudy Old Style" pitchFamily="18" charset="0"/>
              </a:rPr>
              <a:t>&gt; tag forces a line break wherever you place it.</a:t>
            </a:r>
          </a:p>
          <a:p>
            <a:pPr marL="1087438" lvl="2" indent="-404813" rtl="0">
              <a:buSzPct val="70000"/>
              <a:buFont typeface="Wingdings" pitchFamily="2" charset="2"/>
              <a:buChar char="ü"/>
            </a:pPr>
            <a:r>
              <a:rPr lang="en-US" sz="2600" i="0" u="none" strike="noStrike" baseline="0" dirty="0" smtClean="0">
                <a:solidFill>
                  <a:srgbClr val="000000"/>
                </a:solidFill>
                <a:latin typeface="Goudy Old Style" pitchFamily="18" charset="0"/>
              </a:rPr>
              <a:t>The &lt;</a:t>
            </a:r>
            <a:r>
              <a:rPr lang="en-US" sz="2600" i="0" u="none" strike="noStrike" baseline="0" dirty="0" err="1" smtClean="0">
                <a:solidFill>
                  <a:srgbClr val="000000"/>
                </a:solidFill>
                <a:latin typeface="Goudy Old Style" pitchFamily="18" charset="0"/>
              </a:rPr>
              <a:t>br</a:t>
            </a:r>
            <a:r>
              <a:rPr lang="en-US" sz="2600" i="0" u="none" strike="noStrike" baseline="0" dirty="0" smtClean="0">
                <a:solidFill>
                  <a:srgbClr val="000000"/>
                </a:solidFill>
                <a:latin typeface="Goudy Old Style" pitchFamily="18" charset="0"/>
              </a:rPr>
              <a:t>&gt; tag is an empty tag. It has no closing tag.</a:t>
            </a:r>
          </a:p>
          <a:p>
            <a:pPr marL="457200" marR="0" lvl="0" indent="-457200" rtl="0">
              <a:buSzPct val="70000"/>
              <a:buFont typeface="Wingdings" pitchFamily="2" charset="2"/>
              <a:buChar char="v"/>
            </a:pPr>
            <a:endParaRPr lang="en-US" sz="2600" i="0" u="none" strike="noStrike" baseline="0" dirty="0" smtClean="0">
              <a:solidFill>
                <a:srgbClr val="000000"/>
              </a:solidFill>
              <a:latin typeface="Goudy Old Style" pitchFamily="18" charset="0"/>
            </a:endParaRPr>
          </a:p>
        </p:txBody>
      </p:sp>
    </p:spTree>
    <p:extLst>
      <p:ext uri="{BB962C8B-B14F-4D97-AF65-F5344CB8AC3E}">
        <p14:creationId xmlns:p14="http://schemas.microsoft.com/office/powerpoint/2010/main" val="19037465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0" y="76200"/>
            <a:ext cx="9144000" cy="38100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07" name="TextShape 2"/>
          <p:cNvSpPr txBox="1"/>
          <p:nvPr/>
        </p:nvSpPr>
        <p:spPr>
          <a:xfrm>
            <a:off x="0" y="457200"/>
            <a:ext cx="9143640" cy="6400440"/>
          </a:xfrm>
          <a:prstGeom prst="rect">
            <a:avLst/>
          </a:prstGeom>
        </p:spPr>
        <p:txBody>
          <a:bodyPr/>
          <a:lstStyle/>
          <a:p>
            <a:pPr>
              <a:buSzPct val="70000"/>
              <a:buFont typeface="Wingdings" charset="2"/>
              <a:buChar char=""/>
            </a:pPr>
            <a:r>
              <a:rPr lang="en-US" sz="2600" b="1" dirty="0" smtClean="0">
                <a:solidFill>
                  <a:srgbClr val="000000"/>
                </a:solidFill>
                <a:latin typeface="Goudy Old Style" pitchFamily="18" charset="0"/>
              </a:rPr>
              <a:t>  The </a:t>
            </a:r>
            <a:r>
              <a:rPr lang="en-US" sz="2600" b="1" dirty="0">
                <a:solidFill>
                  <a:srgbClr val="000000"/>
                </a:solidFill>
                <a:latin typeface="Goudy Old Style" pitchFamily="18" charset="0"/>
              </a:rPr>
              <a:t>HTTP Response</a:t>
            </a:r>
            <a:endParaRPr sz="2600" dirty="0">
              <a:latin typeface="Goudy Old Style" pitchFamily="18" charset="0"/>
            </a:endParaRPr>
          </a:p>
          <a:p>
            <a:r>
              <a:rPr lang="en-US" sz="2600" dirty="0">
                <a:solidFill>
                  <a:srgbClr val="000000"/>
                </a:solidFill>
                <a:latin typeface="Goudy Old Style" pitchFamily="18" charset="0"/>
              </a:rPr>
              <a:t>    In answer to such a request, the server typically issues an HTTP </a:t>
            </a:r>
            <a:r>
              <a:rPr lang="en-US" sz="2600" dirty="0" smtClean="0">
                <a:solidFill>
                  <a:srgbClr val="000000"/>
                </a:solidFill>
                <a:latin typeface="Goudy Old Style" pitchFamily="18" charset="0"/>
              </a:rPr>
              <a:t>response.</a:t>
            </a:r>
          </a:p>
          <a:p>
            <a:endParaRPr sz="2600" dirty="0">
              <a:latin typeface="Goudy Old Style" pitchFamily="18" charset="0"/>
            </a:endParaRPr>
          </a:p>
          <a:p>
            <a:pPr>
              <a:buSzPct val="70000"/>
              <a:buFont typeface="Wingdings" charset="2"/>
              <a:buChar char=""/>
            </a:pPr>
            <a:r>
              <a:rPr lang="en-US" sz="2600" b="1" dirty="0" smtClean="0">
                <a:solidFill>
                  <a:srgbClr val="000000"/>
                </a:solidFill>
                <a:latin typeface="Goudy Old Style" pitchFamily="18" charset="0"/>
              </a:rPr>
              <a:t>  GET </a:t>
            </a:r>
            <a:r>
              <a:rPr lang="en-US" sz="2600" b="1" dirty="0">
                <a:solidFill>
                  <a:srgbClr val="000000"/>
                </a:solidFill>
                <a:latin typeface="Goudy Old Style" pitchFamily="18" charset="0"/>
              </a:rPr>
              <a:t>and POST Requests</a:t>
            </a:r>
            <a:endParaRPr sz="2600" dirty="0">
              <a:latin typeface="Goudy Old Style" pitchFamily="18" charset="0"/>
            </a:endParaRPr>
          </a:p>
          <a:p>
            <a:r>
              <a:rPr lang="en-US" sz="2600" dirty="0">
                <a:solidFill>
                  <a:srgbClr val="000000"/>
                </a:solidFill>
                <a:latin typeface="Goudy Old Style" pitchFamily="18" charset="0"/>
              </a:rPr>
              <a:t>    There are two types of requests GET and POST –  the difference between GET and POST requests is that GET requests are just for </a:t>
            </a:r>
            <a:r>
              <a:rPr lang="en-US" sz="2600" dirty="0" err="1">
                <a:solidFill>
                  <a:srgbClr val="000000"/>
                </a:solidFill>
                <a:latin typeface="Goudy Old Style" pitchFamily="18" charset="0"/>
              </a:rPr>
              <a:t>GETting</a:t>
            </a:r>
            <a:r>
              <a:rPr lang="en-US" sz="2600" dirty="0">
                <a:solidFill>
                  <a:srgbClr val="000000"/>
                </a:solidFill>
                <a:latin typeface="Goudy Old Style" pitchFamily="18" charset="0"/>
              </a:rPr>
              <a:t> (that is, retrieving) data, whereas POST requests can have many uses, such as uploading data, sending mail, and so on</a:t>
            </a:r>
            <a:r>
              <a:rPr lang="en-US" sz="2600" dirty="0" smtClean="0">
                <a:solidFill>
                  <a:srgbClr val="000000"/>
                </a:solidFill>
                <a:latin typeface="Goudy Old Style" pitchFamily="18" charset="0"/>
              </a:rPr>
              <a:t>.</a:t>
            </a:r>
          </a:p>
          <a:p>
            <a:endParaRPr sz="2600" dirty="0">
              <a:latin typeface="Goudy Old Style" pitchFamily="18" charset="0"/>
            </a:endParaRPr>
          </a:p>
          <a:p>
            <a:pPr>
              <a:buSzPct val="70000"/>
              <a:buFont typeface="Wingdings" charset="2"/>
              <a:buChar char=""/>
            </a:pPr>
            <a:r>
              <a:rPr lang="en-US" sz="2600" dirty="0" smtClean="0">
                <a:solidFill>
                  <a:srgbClr val="000000"/>
                </a:solidFill>
                <a:latin typeface="Goudy Old Style" pitchFamily="18" charset="0"/>
              </a:rPr>
              <a:t>  The </a:t>
            </a:r>
            <a:r>
              <a:rPr lang="en-US" sz="2600" b="1" dirty="0" err="1">
                <a:solidFill>
                  <a:srgbClr val="000000"/>
                </a:solidFill>
                <a:latin typeface="Goudy Old Style" pitchFamily="18" charset="0"/>
              </a:rPr>
              <a:t>XMLHTTPRequest</a:t>
            </a:r>
            <a:r>
              <a:rPr lang="en-US" sz="2600" dirty="0">
                <a:solidFill>
                  <a:srgbClr val="000000"/>
                </a:solidFill>
                <a:latin typeface="Goudy Old Style" pitchFamily="18" charset="0"/>
              </a:rPr>
              <a:t> object uses HTTP to make requests of the server and receive responses.</a:t>
            </a:r>
            <a:endParaRPr sz="2600" dirty="0">
              <a:latin typeface="Goudy Old Style" pitchFamily="18" charset="0"/>
            </a:endParaRPr>
          </a:p>
          <a:p>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0" y="0"/>
            <a:ext cx="9144000" cy="45720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36" name="TextShape 2"/>
          <p:cNvSpPr txBox="1"/>
          <p:nvPr/>
        </p:nvSpPr>
        <p:spPr>
          <a:xfrm>
            <a:off x="0" y="457200"/>
            <a:ext cx="9143640" cy="6324120"/>
          </a:xfrm>
          <a:prstGeom prst="rect">
            <a:avLst/>
          </a:prstGeom>
        </p:spPr>
        <p:txBody>
          <a:bodyPr/>
          <a:lstStyle/>
          <a:p>
            <a:pPr>
              <a:buSzPct val="70000"/>
              <a:buFont typeface="Wingdings" pitchFamily="2" charset="2"/>
              <a:buChar char="Ø"/>
            </a:pPr>
            <a:r>
              <a:rPr lang="en-US" sz="2600" dirty="0" smtClean="0">
                <a:solidFill>
                  <a:srgbClr val="000000"/>
                </a:solidFill>
                <a:latin typeface="Goudy Old Style" pitchFamily="18" charset="0"/>
              </a:rPr>
              <a:t> Individual </a:t>
            </a:r>
            <a:r>
              <a:rPr lang="en-US" sz="2600" dirty="0">
                <a:solidFill>
                  <a:srgbClr val="000000"/>
                </a:solidFill>
                <a:latin typeface="Goudy Old Style" pitchFamily="18" charset="0"/>
              </a:rPr>
              <a:t>pages containing text, images, data entry forms, and so forth are presented one at a time. Each page is individually before navigating to the next.</a:t>
            </a:r>
            <a:endParaRPr sz="2600" dirty="0">
              <a:latin typeface="Goudy Old Style" pitchFamily="18" charset="0"/>
            </a:endParaRPr>
          </a:p>
          <a:p>
            <a:pPr>
              <a:buSzPct val="70000"/>
            </a:pPr>
            <a:r>
              <a:rPr lang="en-US" sz="2600" dirty="0" smtClean="0">
                <a:solidFill>
                  <a:srgbClr val="000000"/>
                </a:solidFill>
                <a:latin typeface="Goudy Old Style" pitchFamily="18" charset="0"/>
              </a:rPr>
              <a:t>   E.g</a:t>
            </a:r>
            <a:r>
              <a:rPr lang="en-US" sz="2600" dirty="0">
                <a:solidFill>
                  <a:srgbClr val="000000"/>
                </a:solidFill>
                <a:latin typeface="Goudy Old Style" pitchFamily="18" charset="0"/>
              </a:rPr>
              <a:t>.. Data entry on multiple pages of an application</a:t>
            </a:r>
            <a:r>
              <a:rPr lang="en-US" sz="2600" dirty="0" smtClean="0">
                <a:solidFill>
                  <a:srgbClr val="000000"/>
                </a:solidFill>
                <a:latin typeface="Goudy Old Style" pitchFamily="18" charset="0"/>
              </a:rPr>
              <a:t>.</a:t>
            </a:r>
          </a:p>
          <a:p>
            <a:pPr>
              <a:buSzPct val="70000"/>
            </a:pPr>
            <a:endParaRPr sz="2600" dirty="0">
              <a:latin typeface="Goudy Old Style" pitchFamily="18" charset="0"/>
            </a:endParaRPr>
          </a:p>
          <a:p>
            <a:pPr>
              <a:buSzPct val="70000"/>
              <a:buFont typeface="Wingdings" pitchFamily="2" charset="2"/>
              <a:buChar char="Ø"/>
            </a:pPr>
            <a:r>
              <a:rPr lang="en-US" sz="2600" dirty="0">
                <a:solidFill>
                  <a:srgbClr val="000000"/>
                </a:solidFill>
                <a:latin typeface="Goudy Old Style" pitchFamily="18" charset="0"/>
              </a:rPr>
              <a:t>Drawbacks of the model – </a:t>
            </a:r>
            <a:endParaRPr sz="2600" dirty="0">
              <a:latin typeface="Goudy Old Style" pitchFamily="18" charset="0"/>
            </a:endParaRPr>
          </a:p>
          <a:p>
            <a:pPr lvl="1">
              <a:buSzPct val="70000"/>
              <a:buFont typeface="Wingdings" pitchFamily="2" charset="2"/>
              <a:buChar char="v"/>
            </a:pPr>
            <a:r>
              <a:rPr lang="en-US" sz="2600" dirty="0" smtClean="0">
                <a:solidFill>
                  <a:srgbClr val="000000"/>
                </a:solidFill>
                <a:latin typeface="Goudy Old Style" pitchFamily="18" charset="0"/>
              </a:rPr>
              <a:t> the </a:t>
            </a:r>
            <a:r>
              <a:rPr lang="en-US" sz="2600" dirty="0">
                <a:solidFill>
                  <a:srgbClr val="000000"/>
                </a:solidFill>
                <a:latin typeface="Goudy Old Style" pitchFamily="18" charset="0"/>
              </a:rPr>
              <a:t>delay while each new or revised page is loaded interrupts the "flow" of the application.</a:t>
            </a:r>
            <a:endParaRPr sz="2600" dirty="0">
              <a:latin typeface="Goudy Old Style" pitchFamily="18" charset="0"/>
            </a:endParaRPr>
          </a:p>
          <a:p>
            <a:pPr lvl="1">
              <a:buSzPct val="70000"/>
              <a:buFont typeface="Wingdings" pitchFamily="2" charset="2"/>
              <a:buChar char="v"/>
            </a:pPr>
            <a:r>
              <a:rPr lang="en-US" sz="2600" dirty="0" smtClean="0">
                <a:solidFill>
                  <a:srgbClr val="000000"/>
                </a:solidFill>
                <a:latin typeface="Goudy Old Style" pitchFamily="18" charset="0"/>
              </a:rPr>
              <a:t> a </a:t>
            </a:r>
            <a:r>
              <a:rPr lang="en-US" sz="2600" dirty="0">
                <a:solidFill>
                  <a:srgbClr val="000000"/>
                </a:solidFill>
                <a:latin typeface="Goudy Old Style" pitchFamily="18" charset="0"/>
              </a:rPr>
              <a:t>whole page must be loaded on each occasion, even when most of its content is identical to that of the previous page. </a:t>
            </a:r>
            <a:endParaRPr sz="2600" dirty="0">
              <a:latin typeface="Goudy Old Style" pitchFamily="18" charset="0"/>
            </a:endParaRPr>
          </a:p>
          <a:p>
            <a:pPr lvl="1">
              <a:buSzPct val="70000"/>
              <a:buFont typeface="Wingdings" pitchFamily="2" charset="2"/>
              <a:buChar char="v"/>
            </a:pPr>
            <a:r>
              <a:rPr lang="en-US" sz="2600" dirty="0" smtClean="0">
                <a:solidFill>
                  <a:srgbClr val="000000"/>
                </a:solidFill>
                <a:latin typeface="Goudy Old Style" pitchFamily="18" charset="0"/>
              </a:rPr>
              <a:t> unnecessary </a:t>
            </a:r>
            <a:r>
              <a:rPr lang="en-US" sz="2600" dirty="0">
                <a:solidFill>
                  <a:srgbClr val="000000"/>
                </a:solidFill>
                <a:latin typeface="Goudy Old Style" pitchFamily="18" charset="0"/>
              </a:rPr>
              <a:t>download of data wastes bandwidth and further exacerbates the delay in loading each new page.</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76200"/>
            <a:ext cx="9143640" cy="457200"/>
          </a:xfrm>
          <a:prstGeom prst="rect">
            <a:avLst/>
          </a:prstGeom>
        </p:spPr>
        <p:txBody>
          <a:bodyPr anchor="ctr"/>
          <a:lstStyle/>
          <a:p>
            <a:pPr algn="ctr"/>
            <a:r>
              <a:rPr lang="en-US" sz="4000" dirty="0">
                <a:solidFill>
                  <a:srgbClr val="000000"/>
                </a:solidFill>
                <a:latin typeface="Andalus" pitchFamily="18" charset="-78"/>
                <a:cs typeface="Andalus" pitchFamily="18" charset="-78"/>
              </a:rPr>
              <a:t>Introducing Ajax</a:t>
            </a:r>
            <a:endParaRPr sz="4000" dirty="0">
              <a:latin typeface="Andalus" pitchFamily="18" charset="-78"/>
              <a:cs typeface="Andalus" pitchFamily="18" charset="-78"/>
            </a:endParaRPr>
          </a:p>
        </p:txBody>
      </p:sp>
      <p:sp>
        <p:nvSpPr>
          <p:cNvPr id="138" name="TextShape 2"/>
          <p:cNvSpPr txBox="1"/>
          <p:nvPr/>
        </p:nvSpPr>
        <p:spPr>
          <a:xfrm>
            <a:off x="0" y="533400"/>
            <a:ext cx="9143640" cy="6324600"/>
          </a:xfrm>
          <a:prstGeom prst="rect">
            <a:avLst/>
          </a:prstGeom>
        </p:spPr>
        <p:txBody>
          <a:bodyPr/>
          <a:lstStyle/>
          <a:p>
            <a:pPr>
              <a:buSzPct val="70000"/>
              <a:buFont typeface="Wingdings" charset="2"/>
              <a:buChar char=""/>
            </a:pPr>
            <a:r>
              <a:rPr lang="en-US" sz="2600" dirty="0">
                <a:solidFill>
                  <a:srgbClr val="000000"/>
                </a:solidFill>
                <a:latin typeface="Goudy Old Style" pitchFamily="18" charset="0"/>
              </a:rPr>
              <a:t>To improve user-experience some extra capabilities are added to the </a:t>
            </a:r>
            <a:r>
              <a:rPr lang="en-US" sz="2600" dirty="0" smtClean="0">
                <a:solidFill>
                  <a:srgbClr val="000000"/>
                </a:solidFill>
                <a:latin typeface="Goudy Old Style" pitchFamily="18" charset="0"/>
              </a:rPr>
              <a:t>  </a:t>
            </a:r>
          </a:p>
          <a:p>
            <a:pPr>
              <a:buSzPct val="70000"/>
            </a:pPr>
            <a:r>
              <a:rPr lang="en-US" sz="2600" dirty="0">
                <a:solidFill>
                  <a:srgbClr val="000000"/>
                </a:solidFill>
                <a:latin typeface="Goudy Old Style" pitchFamily="18" charset="0"/>
              </a:rPr>
              <a:t> </a:t>
            </a:r>
            <a:r>
              <a:rPr lang="en-US" sz="2600" dirty="0" smtClean="0">
                <a:solidFill>
                  <a:srgbClr val="000000"/>
                </a:solidFill>
                <a:latin typeface="Goudy Old Style" pitchFamily="18" charset="0"/>
              </a:rPr>
              <a:t>   Web </a:t>
            </a:r>
            <a:r>
              <a:rPr lang="en-US" sz="2600" dirty="0">
                <a:solidFill>
                  <a:srgbClr val="000000"/>
                </a:solidFill>
                <a:latin typeface="Goudy Old Style" pitchFamily="18" charset="0"/>
              </a:rPr>
              <a:t>site.</a:t>
            </a:r>
            <a:endParaRPr sz="2600" dirty="0">
              <a:latin typeface="Goudy Old Style" pitchFamily="18" charset="0"/>
            </a:endParaRPr>
          </a:p>
          <a:p>
            <a:pPr lvl="1">
              <a:buSzPct val="70000"/>
              <a:buFont typeface="Wingdings" charset="2"/>
              <a:buChar char=""/>
            </a:pPr>
            <a:r>
              <a:rPr lang="en-US" sz="2600" dirty="0">
                <a:solidFill>
                  <a:srgbClr val="000000"/>
                </a:solidFill>
                <a:latin typeface="Goudy Old Style" pitchFamily="18" charset="0"/>
              </a:rPr>
              <a:t>the user page is made interactive responding to the user's actions with revised content;</a:t>
            </a:r>
            <a:endParaRPr sz="2600" dirty="0">
              <a:latin typeface="Goudy Old Style" pitchFamily="18" charset="0"/>
            </a:endParaRPr>
          </a:p>
          <a:p>
            <a:pPr lvl="1">
              <a:buSzPct val="70000"/>
              <a:buFont typeface="Wingdings" charset="2"/>
              <a:buChar char=""/>
            </a:pPr>
            <a:r>
              <a:rPr lang="en-US" sz="2600" dirty="0">
                <a:solidFill>
                  <a:srgbClr val="000000"/>
                </a:solidFill>
                <a:latin typeface="Goudy Old Style" pitchFamily="18" charset="0"/>
              </a:rPr>
              <a:t>be updated without any interruptions for page loads or screen refreshes.</a:t>
            </a:r>
            <a:endParaRPr sz="2600" dirty="0">
              <a:latin typeface="Goudy Old Style" pitchFamily="18" charset="0"/>
            </a:endParaRPr>
          </a:p>
          <a:p>
            <a:pPr>
              <a:buSzPct val="70000"/>
              <a:buFont typeface="Wingdings" charset="2"/>
              <a:buChar char=""/>
            </a:pPr>
            <a:r>
              <a:rPr lang="en-US" sz="2600" dirty="0">
                <a:solidFill>
                  <a:srgbClr val="000000"/>
                </a:solidFill>
                <a:latin typeface="Goudy Old Style" pitchFamily="18" charset="0"/>
              </a:rPr>
              <a:t>Ajax builds an extra layer of processing between the web page and the server.</a:t>
            </a:r>
            <a:endParaRPr sz="2600" dirty="0">
              <a:latin typeface="Goudy Old Style" pitchFamily="18" charset="0"/>
            </a:endParaRPr>
          </a:p>
          <a:p>
            <a:pPr>
              <a:buSzPct val="70000"/>
              <a:buFont typeface="Wingdings" charset="2"/>
              <a:buChar char=""/>
            </a:pPr>
            <a:r>
              <a:rPr lang="en-US" sz="2600" dirty="0">
                <a:solidFill>
                  <a:srgbClr val="000000"/>
                </a:solidFill>
                <a:latin typeface="Goudy Old Style" pitchFamily="18" charset="0"/>
              </a:rPr>
              <a:t>This layer, referred to as an </a:t>
            </a:r>
            <a:r>
              <a:rPr lang="en-US" sz="2600" b="1" dirty="0">
                <a:solidFill>
                  <a:srgbClr val="000000"/>
                </a:solidFill>
                <a:latin typeface="Goudy Old Style" pitchFamily="18" charset="0"/>
              </a:rPr>
              <a:t>Ajax Engine </a:t>
            </a:r>
            <a:r>
              <a:rPr lang="en-US" sz="2600" dirty="0">
                <a:solidFill>
                  <a:srgbClr val="000000"/>
                </a:solidFill>
                <a:latin typeface="Goudy Old Style" pitchFamily="18" charset="0"/>
              </a:rPr>
              <a:t>or </a:t>
            </a:r>
            <a:r>
              <a:rPr lang="en-US" sz="2600" b="1" dirty="0">
                <a:solidFill>
                  <a:srgbClr val="000000"/>
                </a:solidFill>
                <a:latin typeface="Goudy Old Style" pitchFamily="18" charset="0"/>
              </a:rPr>
              <a:t>Ajax Framework, </a:t>
            </a:r>
            <a:r>
              <a:rPr lang="en-US" sz="2600" dirty="0">
                <a:solidFill>
                  <a:srgbClr val="000000"/>
                </a:solidFill>
                <a:latin typeface="Goudy Old Style" pitchFamily="18" charset="0"/>
              </a:rPr>
              <a:t>intercepts requests from the user and in the background handles server communications quietly, unobtrusively, and asynchronously.</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80880" y="76680"/>
            <a:ext cx="8229240" cy="45672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40" name="TextShape 2"/>
          <p:cNvSpPr txBox="1"/>
          <p:nvPr/>
        </p:nvSpPr>
        <p:spPr>
          <a:xfrm>
            <a:off x="76200" y="533400"/>
            <a:ext cx="8991600" cy="5943600"/>
          </a:xfrm>
          <a:prstGeom prst="rect">
            <a:avLst/>
          </a:prstGeom>
        </p:spPr>
        <p:txBody>
          <a:bodyPr/>
          <a:lstStyle/>
          <a:p>
            <a:pPr marL="346075" indent="-290513">
              <a:buSzPct val="70000"/>
              <a:buFont typeface="Wingdings" charset="2"/>
              <a:buChar char=""/>
            </a:pPr>
            <a:r>
              <a:rPr lang="en-US" sz="2600" dirty="0">
                <a:solidFill>
                  <a:srgbClr val="000000"/>
                </a:solidFill>
                <a:latin typeface="Goudy Old Style" pitchFamily="18" charset="0"/>
              </a:rPr>
              <a:t>server requests and responses need not coincide with particular user actions but can happen at any time convenient to the user and to the correct operation of the application. </a:t>
            </a:r>
            <a:endParaRPr sz="2600" dirty="0">
              <a:latin typeface="Goudy Old Style" pitchFamily="18" charset="0"/>
            </a:endParaRPr>
          </a:p>
          <a:p>
            <a:pPr marL="346075" indent="-290513">
              <a:buSzPct val="70000"/>
              <a:buFont typeface="Wingdings" charset="2"/>
              <a:buChar char=""/>
            </a:pPr>
            <a:r>
              <a:rPr lang="en-US" sz="2600" dirty="0">
                <a:solidFill>
                  <a:srgbClr val="000000"/>
                </a:solidFill>
                <a:latin typeface="Goudy Old Style" pitchFamily="18" charset="0"/>
              </a:rPr>
              <a:t>the browser does not freeze and await the completion by the server of the last request but instead lets the user carry on scrolling, clicking, and typing in the current page.</a:t>
            </a:r>
            <a:endParaRPr sz="2600" dirty="0">
              <a:latin typeface="Goudy Old Style" pitchFamily="18" charset="0"/>
            </a:endParaRPr>
          </a:p>
          <a:p>
            <a:pPr marL="346075" indent="-290513">
              <a:buSzPct val="70000"/>
              <a:buFont typeface="Wingdings" charset="2"/>
              <a:buChar char=""/>
            </a:pPr>
            <a:r>
              <a:rPr lang="en-US" sz="2600" dirty="0">
                <a:solidFill>
                  <a:srgbClr val="000000"/>
                </a:solidFill>
                <a:latin typeface="Goudy Old Style" pitchFamily="18" charset="0"/>
              </a:rPr>
              <a:t>updating of page elements to reflect the revised information received from the server is also looked after by Ajax, happening dynamically while the page continues to be used.</a:t>
            </a:r>
            <a:endParaRPr sz="2600" dirty="0">
              <a:latin typeface="Goudy Old Style" pitchFamily="18" charset="0"/>
            </a:endParaRPr>
          </a:p>
          <a:p>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6200" y="76200"/>
            <a:ext cx="8991600" cy="609120"/>
          </a:xfrm>
          <a:prstGeom prst="rect">
            <a:avLst/>
          </a:prstGeom>
        </p:spPr>
        <p:txBody>
          <a:bodyPr anchor="ctr"/>
          <a:lstStyle/>
          <a:p>
            <a:pPr algn="ctr"/>
            <a:r>
              <a:rPr lang="en-US" sz="4000" dirty="0" err="1">
                <a:solidFill>
                  <a:srgbClr val="000000"/>
                </a:solidFill>
                <a:latin typeface="Andalus" pitchFamily="18" charset="-78"/>
                <a:cs typeface="Andalus" pitchFamily="18" charset="-78"/>
              </a:rPr>
              <a:t>XMLHTTPRequest</a:t>
            </a:r>
            <a:r>
              <a:rPr lang="en-US" sz="4000" dirty="0">
                <a:solidFill>
                  <a:srgbClr val="000000"/>
                </a:solidFill>
                <a:latin typeface="Andalus" pitchFamily="18" charset="-78"/>
                <a:cs typeface="Andalus" pitchFamily="18" charset="-78"/>
              </a:rPr>
              <a:t> Object</a:t>
            </a:r>
            <a:endParaRPr sz="4000" dirty="0">
              <a:latin typeface="Andalus" pitchFamily="18" charset="-78"/>
              <a:cs typeface="Andalus" pitchFamily="18" charset="-78"/>
            </a:endParaRPr>
          </a:p>
        </p:txBody>
      </p:sp>
      <p:sp>
        <p:nvSpPr>
          <p:cNvPr id="164" name="TextShape 2"/>
          <p:cNvSpPr txBox="1"/>
          <p:nvPr/>
        </p:nvSpPr>
        <p:spPr>
          <a:xfrm>
            <a:off x="0" y="609480"/>
            <a:ext cx="9143640" cy="6248160"/>
          </a:xfrm>
          <a:prstGeom prst="rect">
            <a:avLst/>
          </a:prstGeom>
        </p:spPr>
        <p:txBody>
          <a:bodyPr/>
          <a:lstStyle/>
          <a:p>
            <a:pPr>
              <a:buSzPct val="70000"/>
              <a:buFont typeface="Wingdings" charset="2"/>
              <a:buChar char=""/>
            </a:pPr>
            <a:r>
              <a:rPr lang="en-US" sz="2600" dirty="0" smtClean="0">
                <a:solidFill>
                  <a:srgbClr val="000000"/>
                </a:solidFill>
                <a:latin typeface="Goudy Old Style" pitchFamily="18" charset="0"/>
              </a:rPr>
              <a:t> Components </a:t>
            </a:r>
            <a:r>
              <a:rPr lang="en-US" sz="2600" dirty="0">
                <a:solidFill>
                  <a:srgbClr val="000000"/>
                </a:solidFill>
                <a:latin typeface="Goudy Old Style" pitchFamily="18" charset="0"/>
              </a:rPr>
              <a:t>of Ajax application – </a:t>
            </a:r>
            <a:endParaRPr sz="2600" dirty="0">
              <a:latin typeface="Goudy Old Style" pitchFamily="18" charset="0"/>
            </a:endParaRPr>
          </a:p>
          <a:p>
            <a:pPr marL="747713" lvl="1" indent="-290513">
              <a:buSzPct val="70000"/>
              <a:buFont typeface="Wingdings" charset="2"/>
              <a:buChar char=""/>
            </a:pPr>
            <a:r>
              <a:rPr lang="en-US" sz="2600" dirty="0">
                <a:solidFill>
                  <a:srgbClr val="000000"/>
                </a:solidFill>
                <a:latin typeface="Goudy Old Style" pitchFamily="18" charset="0"/>
              </a:rPr>
              <a:t>For a web page to work asynchronously, the HTTP requests need to be sent without associated requests  to display a new page.</a:t>
            </a:r>
            <a:endParaRPr sz="2600" dirty="0">
              <a:latin typeface="Goudy Old Style" pitchFamily="18" charset="0"/>
            </a:endParaRPr>
          </a:p>
          <a:p>
            <a:pPr marL="747713" lvl="1" indent="-290513">
              <a:buSzPct val="70000"/>
              <a:buFont typeface="Wingdings" charset="2"/>
              <a:buChar char=""/>
            </a:pPr>
            <a:r>
              <a:rPr lang="en-US" sz="2600" dirty="0">
                <a:solidFill>
                  <a:srgbClr val="000000"/>
                </a:solidFill>
                <a:latin typeface="Goudy Old Style" pitchFamily="18" charset="0"/>
              </a:rPr>
              <a:t>This JavaScript object is capable of making a connection to the server and issuing an HTTP request without the necessity of an associated page load.</a:t>
            </a:r>
            <a:endParaRPr sz="2600" dirty="0">
              <a:latin typeface="Goudy Old Style" pitchFamily="18" charset="0"/>
            </a:endParaRPr>
          </a:p>
          <a:p>
            <a:pPr>
              <a:buSzPct val="70000"/>
              <a:buFont typeface="Wingdings" charset="2"/>
              <a:buChar char=""/>
            </a:pPr>
            <a:r>
              <a:rPr lang="en-US" sz="2600" b="1" dirty="0">
                <a:solidFill>
                  <a:srgbClr val="000000"/>
                </a:solidFill>
                <a:latin typeface="Goudy Old Style" pitchFamily="18" charset="0"/>
              </a:rPr>
              <a:t>Note</a:t>
            </a:r>
            <a:r>
              <a:rPr lang="en-US" sz="2600" dirty="0">
                <a:solidFill>
                  <a:srgbClr val="000000"/>
                </a:solidFill>
                <a:latin typeface="Goudy Old Style" pitchFamily="18" charset="0"/>
              </a:rPr>
              <a:t> – As a security measure, the </a:t>
            </a:r>
            <a:r>
              <a:rPr lang="en-US" sz="2600" dirty="0" err="1">
                <a:solidFill>
                  <a:srgbClr val="000000"/>
                </a:solidFill>
                <a:latin typeface="Goudy Old Style" pitchFamily="18" charset="0"/>
              </a:rPr>
              <a:t>XMLHTTPRequest</a:t>
            </a:r>
            <a:r>
              <a:rPr lang="en-US" sz="2600" dirty="0">
                <a:solidFill>
                  <a:srgbClr val="000000"/>
                </a:solidFill>
                <a:latin typeface="Goudy Old Style" pitchFamily="18" charset="0"/>
              </a:rPr>
              <a:t> object can generally only make calls to URLs within the same domain as the calling page and cannot directly call a remote server.</a:t>
            </a:r>
            <a:endParaRPr sz="2600" dirty="0">
              <a:latin typeface="Goudy Old Style" pitchFamily="18" charset="0"/>
            </a:endParaRPr>
          </a:p>
          <a:p>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76200" y="76440"/>
            <a:ext cx="8915400" cy="38076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66" name="TextShape 2"/>
          <p:cNvSpPr txBox="1"/>
          <p:nvPr/>
        </p:nvSpPr>
        <p:spPr>
          <a:xfrm>
            <a:off x="0" y="457200"/>
            <a:ext cx="9143640" cy="6400440"/>
          </a:xfrm>
          <a:prstGeom prst="rect">
            <a:avLst/>
          </a:prstGeom>
        </p:spPr>
        <p:txBody>
          <a:bodyPr/>
          <a:lstStyle/>
          <a:p>
            <a:pPr marL="346075" indent="-346075">
              <a:buSzPct val="70000"/>
              <a:buFont typeface="Wingdings" charset="2"/>
              <a:buChar char=""/>
            </a:pPr>
            <a:r>
              <a:rPr lang="en-US" sz="2600" dirty="0">
                <a:solidFill>
                  <a:srgbClr val="000000"/>
                </a:solidFill>
                <a:latin typeface="Goudy Old Style" pitchFamily="18" charset="0"/>
              </a:rPr>
              <a:t>With asynchronous server requests, C-S  communications occur in the background.</a:t>
            </a:r>
            <a:endParaRPr sz="2600" dirty="0">
              <a:latin typeface="Goudy Old Style" pitchFamily="18" charset="0"/>
            </a:endParaRPr>
          </a:p>
          <a:p>
            <a:pPr marL="346075" indent="-346075">
              <a:buSzPct val="70000"/>
              <a:buFont typeface="Wingdings" charset="2"/>
              <a:buChar char=""/>
            </a:pPr>
            <a:r>
              <a:rPr lang="en-US" sz="2600" dirty="0">
                <a:solidFill>
                  <a:srgbClr val="000000"/>
                </a:solidFill>
                <a:latin typeface="Goudy Old Style" pitchFamily="18" charset="0"/>
              </a:rPr>
              <a:t>The completion of a request does not necessarily coincide with a screen refresh or a new page being loaded. </a:t>
            </a:r>
            <a:endParaRPr sz="2600" dirty="0">
              <a:latin typeface="Goudy Old Style" pitchFamily="18" charset="0"/>
            </a:endParaRPr>
          </a:p>
          <a:p>
            <a:pPr marL="346075" indent="-346075">
              <a:buSzPct val="70000"/>
              <a:buFont typeface="Wingdings" charset="2"/>
              <a:buChar char=""/>
            </a:pPr>
            <a:r>
              <a:rPr lang="en-US" sz="2600" dirty="0">
                <a:solidFill>
                  <a:srgbClr val="000000"/>
                </a:solidFill>
                <a:latin typeface="Goudy Old Style" pitchFamily="18" charset="0"/>
              </a:rPr>
              <a:t>Alternative ways are used to find out what progress the server has made in dealing with the request.</a:t>
            </a:r>
            <a:endParaRPr sz="2600" dirty="0">
              <a:latin typeface="Goudy Old Style" pitchFamily="18" charset="0"/>
            </a:endParaRPr>
          </a:p>
          <a:p>
            <a:pPr marL="346075" indent="-346075"/>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76200"/>
            <a:ext cx="8229240" cy="48708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68" name="TextShape 2"/>
          <p:cNvSpPr txBox="1"/>
          <p:nvPr/>
        </p:nvSpPr>
        <p:spPr>
          <a:xfrm>
            <a:off x="0" y="533520"/>
            <a:ext cx="9143640" cy="6324120"/>
          </a:xfrm>
          <a:prstGeom prst="rect">
            <a:avLst/>
          </a:prstGeom>
        </p:spPr>
        <p:txBody>
          <a:bodyPr/>
          <a:lstStyle/>
          <a:p>
            <a:pPr marL="346075" indent="-290513">
              <a:buSzPct val="70000"/>
              <a:buFont typeface="Wingdings" charset="2"/>
              <a:buChar char=""/>
            </a:pPr>
            <a:r>
              <a:rPr lang="en-US" sz="2600" dirty="0">
                <a:solidFill>
                  <a:srgbClr val="000000"/>
                </a:solidFill>
                <a:latin typeface="Goudy Old Style" pitchFamily="18" charset="0"/>
              </a:rPr>
              <a:t>The purpose of the </a:t>
            </a:r>
            <a:r>
              <a:rPr lang="en-US" sz="2600" b="1" dirty="0" err="1">
                <a:solidFill>
                  <a:srgbClr val="000000"/>
                </a:solidFill>
                <a:latin typeface="Goudy Old Style" pitchFamily="18" charset="0"/>
              </a:rPr>
              <a:t>XMLHTTPRequest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object is to allow JavaScript to formulate HTTP requests and submit them to the server. </a:t>
            </a:r>
            <a:endParaRPr sz="2600" dirty="0">
              <a:latin typeface="Goudy Old Style" pitchFamily="18" charset="0"/>
            </a:endParaRPr>
          </a:p>
          <a:p>
            <a:pPr marL="346075" indent="-290513">
              <a:buSzPct val="70000"/>
              <a:buFont typeface="Wingdings" charset="2"/>
              <a:buChar char=""/>
            </a:pPr>
            <a:r>
              <a:rPr lang="en-US" sz="2600" dirty="0">
                <a:solidFill>
                  <a:srgbClr val="000000"/>
                </a:solidFill>
                <a:latin typeface="Goudy Old Style" pitchFamily="18" charset="0"/>
              </a:rPr>
              <a:t>Traditionally programmed web applications normally make such requests synchronously, in conjunction with a user-initiated event such as clicking on a link or submitting a form, resulting in a new or updated page being served to the browser.</a:t>
            </a:r>
            <a:endParaRPr sz="2600" dirty="0">
              <a:latin typeface="Goudy Old Style" pitchFamily="18" charset="0"/>
            </a:endParaRPr>
          </a:p>
          <a:p>
            <a:pPr marL="346075" indent="-290513">
              <a:buSzPct val="70000"/>
              <a:buFont typeface="Wingdings" charset="2"/>
              <a:buChar char=""/>
            </a:pPr>
            <a:r>
              <a:rPr lang="en-US" sz="2600" dirty="0">
                <a:solidFill>
                  <a:srgbClr val="000000"/>
                </a:solidFill>
                <a:latin typeface="Goudy Old Style" pitchFamily="18" charset="0"/>
              </a:rPr>
              <a:t>With  </a:t>
            </a:r>
            <a:r>
              <a:rPr lang="en-US" sz="2600" b="1" dirty="0" err="1">
                <a:solidFill>
                  <a:srgbClr val="000000"/>
                </a:solidFill>
                <a:latin typeface="Goudy Old Style" pitchFamily="18" charset="0"/>
              </a:rPr>
              <a:t>XMLHTTPRequest</a:t>
            </a:r>
            <a:r>
              <a:rPr lang="en-US" sz="2600" b="1" dirty="0">
                <a:solidFill>
                  <a:srgbClr val="000000"/>
                </a:solidFill>
                <a:latin typeface="Goudy Old Style" pitchFamily="18" charset="0"/>
              </a:rPr>
              <a:t>,</a:t>
            </a:r>
            <a:r>
              <a:rPr lang="en-US" sz="2600" dirty="0">
                <a:solidFill>
                  <a:srgbClr val="000000"/>
                </a:solidFill>
                <a:latin typeface="Goudy Old Style" pitchFamily="18" charset="0"/>
              </a:rPr>
              <a:t>  the page makes such calls asynchronously in the background, allowing user to continue using the page without the interruption of a browser refresh and the loading of a new or revised page.</a:t>
            </a:r>
            <a:endParaRPr sz="2600" dirty="0">
              <a:latin typeface="Goudy Old Style" pitchFamily="18" charset="0"/>
            </a:endParaRPr>
          </a:p>
          <a:p>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76200"/>
            <a:ext cx="8229240" cy="48708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70" name="TextShape 2"/>
          <p:cNvSpPr txBox="1"/>
          <p:nvPr/>
        </p:nvSpPr>
        <p:spPr>
          <a:xfrm>
            <a:off x="0" y="457200"/>
            <a:ext cx="9143640" cy="6324120"/>
          </a:xfrm>
          <a:prstGeom prst="rect">
            <a:avLst/>
          </a:prstGeom>
        </p:spPr>
        <p:txBody>
          <a:bodyPr/>
          <a:lstStyle/>
          <a:p>
            <a:pPr>
              <a:buSzPct val="70000"/>
              <a:buFont typeface="Wingdings" charset="2"/>
              <a:buChar char=""/>
            </a:pPr>
            <a:r>
              <a:rPr lang="en-US" sz="2600" dirty="0">
                <a:solidFill>
                  <a:srgbClr val="000000"/>
                </a:solidFill>
                <a:latin typeface="Goudy Old Style" pitchFamily="18" charset="0"/>
              </a:rPr>
              <a:t>Although the object's name begins with XML, in fact, any type of document may be returned from the server; ASCII text, HTML, and XML are all popular choices</a:t>
            </a:r>
            <a:endParaRPr sz="2600" dirty="0">
              <a:latin typeface="Goudy Old Style" pitchFamily="18" charset="0"/>
            </a:endParaRPr>
          </a:p>
          <a:p>
            <a:pPr>
              <a:buSzPct val="70000"/>
              <a:buFont typeface="Wingdings" charset="2"/>
              <a:buChar char=""/>
            </a:pPr>
            <a:r>
              <a:rPr lang="en-US" sz="2600" b="1" dirty="0">
                <a:solidFill>
                  <a:srgbClr val="000000"/>
                </a:solidFill>
                <a:latin typeface="Goudy Old Style" pitchFamily="18" charset="0"/>
              </a:rPr>
              <a:t>Creating </a:t>
            </a:r>
            <a:r>
              <a:rPr lang="en-US" sz="2600" b="1" dirty="0" err="1">
                <a:solidFill>
                  <a:srgbClr val="000000"/>
                </a:solidFill>
                <a:latin typeface="Goudy Old Style" pitchFamily="18" charset="0"/>
              </a:rPr>
              <a:t>XMLHTTPRequest</a:t>
            </a:r>
            <a:r>
              <a:rPr lang="en-US" sz="2600" b="1" dirty="0">
                <a:solidFill>
                  <a:srgbClr val="000000"/>
                </a:solidFill>
                <a:latin typeface="Goudy Old Style" pitchFamily="18" charset="0"/>
              </a:rPr>
              <a:t> Objects –</a:t>
            </a:r>
            <a:r>
              <a:rPr lang="en-US" sz="2600" dirty="0">
                <a:solidFill>
                  <a:srgbClr val="000000"/>
                </a:solidFill>
                <a:latin typeface="Goudy Old Style" pitchFamily="18" charset="0"/>
              </a:rPr>
              <a:t> </a:t>
            </a:r>
            <a:endParaRPr sz="2600" dirty="0">
              <a:latin typeface="Goudy Old Style" pitchFamily="18" charset="0"/>
            </a:endParaRPr>
          </a:p>
          <a:p>
            <a:pPr lvl="1">
              <a:buSzPct val="70000"/>
              <a:buFont typeface="Wingdings" charset="2"/>
              <a:buChar char=""/>
            </a:pPr>
            <a:r>
              <a:rPr lang="en-US" sz="2600" dirty="0">
                <a:solidFill>
                  <a:srgbClr val="000000"/>
                </a:solidFill>
                <a:latin typeface="Goudy Old Style" pitchFamily="18" charset="0"/>
              </a:rPr>
              <a:t>An object of </a:t>
            </a:r>
            <a:r>
              <a:rPr lang="en-US" sz="2600" dirty="0" err="1">
                <a:solidFill>
                  <a:srgbClr val="000000"/>
                </a:solidFill>
                <a:latin typeface="Goudy Old Style" pitchFamily="18" charset="0"/>
              </a:rPr>
              <a:t>XMLHTTPRequest</a:t>
            </a:r>
            <a:r>
              <a:rPr lang="en-US" sz="2600" dirty="0">
                <a:solidFill>
                  <a:srgbClr val="000000"/>
                </a:solidFill>
                <a:latin typeface="Goudy Old Style" pitchFamily="18" charset="0"/>
              </a:rPr>
              <a:t> needs to be created to use the request. This is done by calling its constructor.</a:t>
            </a:r>
            <a:endParaRPr sz="2600" dirty="0">
              <a:latin typeface="Goudy Old Style" pitchFamily="18" charset="0"/>
            </a:endParaRPr>
          </a:p>
          <a:p>
            <a:pPr lvl="1">
              <a:buSzPct val="70000"/>
              <a:buFont typeface="Wingdings" charset="2"/>
              <a:buChar char=""/>
            </a:pPr>
            <a:r>
              <a:rPr lang="en-US" sz="2600" dirty="0">
                <a:solidFill>
                  <a:srgbClr val="000000"/>
                </a:solidFill>
                <a:latin typeface="Goudy Old Style" pitchFamily="18" charset="0"/>
              </a:rPr>
              <a:t>The call to the constructor is customized based on the browser type.</a:t>
            </a:r>
            <a:endParaRPr sz="2600" dirty="0">
              <a:latin typeface="Goudy Old Style" pitchFamily="18" charset="0"/>
            </a:endParaRPr>
          </a:p>
          <a:p>
            <a:pPr>
              <a:buSzPct val="70000"/>
              <a:buFont typeface="Wingdings" charset="2"/>
              <a:buChar char=""/>
            </a:pPr>
            <a:r>
              <a:rPr lang="en-US" sz="2600" dirty="0">
                <a:solidFill>
                  <a:srgbClr val="000000"/>
                </a:solidFill>
                <a:latin typeface="Goudy Old Style" pitchFamily="18" charset="0"/>
              </a:rPr>
              <a:t>Note – It was first introduced by MS in IE </a:t>
            </a:r>
            <a:r>
              <a:rPr lang="en-US" sz="2600" dirty="0" err="1">
                <a:solidFill>
                  <a:srgbClr val="000000"/>
                </a:solidFill>
                <a:latin typeface="Goudy Old Style" pitchFamily="18" charset="0"/>
              </a:rPr>
              <a:t>ver</a:t>
            </a:r>
            <a:r>
              <a:rPr lang="en-US" sz="2600" dirty="0">
                <a:solidFill>
                  <a:srgbClr val="000000"/>
                </a:solidFill>
                <a:latin typeface="Goudy Old Style" pitchFamily="18" charset="0"/>
              </a:rPr>
              <a:t> 5.</a:t>
            </a:r>
            <a:endParaRPr sz="2600" dirty="0">
              <a:latin typeface="Goudy Old Style" pitchFamily="18" charset="0"/>
            </a:endParaRPr>
          </a:p>
          <a:p>
            <a:pPr>
              <a:buSzPct val="70000"/>
              <a:buFont typeface="Wingdings" charset="2"/>
              <a:buChar char=""/>
            </a:pPr>
            <a:r>
              <a:rPr lang="en-US" sz="2600" dirty="0">
                <a:solidFill>
                  <a:srgbClr val="000000"/>
                </a:solidFill>
                <a:latin typeface="Goudy Old Style" pitchFamily="18" charset="0"/>
              </a:rPr>
              <a:t>As the browser  &amp; O.S. is not known in advance, the  code must adapt its behavior on-the-fly to ensure that the instance of the object will be created successfully.</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0" y="76200"/>
            <a:ext cx="9143640" cy="411120"/>
          </a:xfrm>
          <a:prstGeom prst="rect">
            <a:avLst/>
          </a:prstGeom>
        </p:spPr>
        <p:txBody>
          <a:bodyPr anchor="ctr"/>
          <a:lstStyle/>
          <a:p>
            <a:pPr algn="ctr"/>
            <a:r>
              <a:rPr lang="en-US" sz="4000" dirty="0">
                <a:solidFill>
                  <a:srgbClr val="000000"/>
                </a:solidFill>
                <a:latin typeface="Andalus" pitchFamily="18" charset="-78"/>
                <a:cs typeface="Andalus" pitchFamily="18" charset="-78"/>
              </a:rPr>
              <a:t>contd..</a:t>
            </a:r>
            <a:endParaRPr sz="4000" dirty="0">
              <a:latin typeface="Andalus" pitchFamily="18" charset="-78"/>
              <a:cs typeface="Andalus" pitchFamily="18" charset="-78"/>
            </a:endParaRPr>
          </a:p>
        </p:txBody>
      </p:sp>
      <p:sp>
        <p:nvSpPr>
          <p:cNvPr id="172" name="TextShape 2"/>
          <p:cNvSpPr txBox="1"/>
          <p:nvPr/>
        </p:nvSpPr>
        <p:spPr>
          <a:xfrm>
            <a:off x="76200" y="457200"/>
            <a:ext cx="8915400" cy="6248160"/>
          </a:xfrm>
          <a:prstGeom prst="rect">
            <a:avLst/>
          </a:prstGeom>
        </p:spPr>
        <p:txBody>
          <a:bodyPr/>
          <a:lstStyle/>
          <a:p>
            <a:pPr>
              <a:buSzPct val="70000"/>
              <a:buFont typeface="Wingdings" charset="2"/>
              <a:buChar char=""/>
            </a:pPr>
            <a:r>
              <a:rPr lang="en-US" sz="2600" dirty="0">
                <a:solidFill>
                  <a:srgbClr val="000000"/>
                </a:solidFill>
                <a:latin typeface="Goudy Old Style" pitchFamily="18" charset="0"/>
              </a:rPr>
              <a:t>In case of most browsers, a variable is declared and to it assign  the value returned from the constructor.</a:t>
            </a:r>
            <a:endParaRPr sz="2600" dirty="0">
              <a:latin typeface="Goudy Old Style" pitchFamily="18" charset="0"/>
            </a:endParaRPr>
          </a:p>
          <a:p>
            <a:pPr lvl="1">
              <a:buFont typeface="Wingdings" charset="2"/>
              <a:buChar char=""/>
            </a:pPr>
            <a:r>
              <a:rPr lang="en-US" sz="2600" dirty="0">
                <a:solidFill>
                  <a:srgbClr val="000000"/>
                </a:solidFill>
                <a:latin typeface="Goudy Old Style" pitchFamily="18" charset="0"/>
              </a:rPr>
              <a:t> </a:t>
            </a:r>
            <a:r>
              <a:rPr lang="en-US" sz="2600" dirty="0" err="1">
                <a:solidFill>
                  <a:srgbClr val="000000"/>
                </a:solidFill>
                <a:latin typeface="Goudy Old Style" pitchFamily="18" charset="0"/>
              </a:rPr>
              <a:t>var</a:t>
            </a:r>
            <a:r>
              <a:rPr lang="en-US" sz="2600" dirty="0">
                <a:solidFill>
                  <a:srgbClr val="000000"/>
                </a:solidFill>
                <a:latin typeface="Goudy Old Style" pitchFamily="18" charset="0"/>
              </a:rPr>
              <a:t> request = new </a:t>
            </a:r>
            <a:r>
              <a:rPr lang="en-US" sz="2600" dirty="0" err="1">
                <a:solidFill>
                  <a:srgbClr val="000000"/>
                </a:solidFill>
                <a:latin typeface="Goudy Old Style" pitchFamily="18" charset="0"/>
              </a:rPr>
              <a:t>XMLHTTPRequest</a:t>
            </a:r>
            <a:r>
              <a:rPr lang="en-US" sz="2600" dirty="0">
                <a:solidFill>
                  <a:srgbClr val="000000"/>
                </a:solidFill>
                <a:latin typeface="Goudy Old Style" pitchFamily="18" charset="0"/>
              </a:rPr>
              <a:t>(); </a:t>
            </a:r>
            <a:endParaRPr sz="2600" dirty="0">
              <a:latin typeface="Goudy Old Style" pitchFamily="18" charset="0"/>
            </a:endParaRPr>
          </a:p>
          <a:p>
            <a:pPr>
              <a:buFont typeface="Wingdings" charset="2"/>
              <a:buChar char=""/>
            </a:pPr>
            <a:r>
              <a:rPr lang="en-US" sz="2600" dirty="0">
                <a:solidFill>
                  <a:srgbClr val="000000"/>
                </a:solidFill>
                <a:latin typeface="Goudy Old Style" pitchFamily="18" charset="0"/>
              </a:rPr>
              <a:t>In case of MS IE,  create an ActiveX object</a:t>
            </a:r>
            <a:endParaRPr sz="2600" dirty="0">
              <a:latin typeface="Goudy Old Style" pitchFamily="18" charset="0"/>
            </a:endParaRPr>
          </a:p>
          <a:p>
            <a:pPr lvl="1">
              <a:buFont typeface="Wingdings" charset="2"/>
              <a:buChar char=""/>
            </a:pPr>
            <a:r>
              <a:rPr lang="en-US" sz="2600" dirty="0">
                <a:solidFill>
                  <a:srgbClr val="000000"/>
                </a:solidFill>
                <a:latin typeface="Goudy Old Style" pitchFamily="18" charset="0"/>
              </a:rPr>
              <a:t> </a:t>
            </a:r>
            <a:r>
              <a:rPr lang="en-US" sz="2600" dirty="0" err="1">
                <a:solidFill>
                  <a:srgbClr val="000000"/>
                </a:solidFill>
                <a:latin typeface="Goudy Old Style" pitchFamily="18" charset="0"/>
              </a:rPr>
              <a:t>var</a:t>
            </a:r>
            <a:r>
              <a:rPr lang="en-US" sz="2600" dirty="0">
                <a:solidFill>
                  <a:srgbClr val="000000"/>
                </a:solidFill>
                <a:latin typeface="Goudy Old Style" pitchFamily="18" charset="0"/>
              </a:rPr>
              <a:t> request = new </a:t>
            </a:r>
            <a:r>
              <a:rPr lang="en-US" sz="2600" dirty="0" err="1">
                <a:solidFill>
                  <a:srgbClr val="000000"/>
                </a:solidFill>
                <a:latin typeface="Goudy Old Style" pitchFamily="18" charset="0"/>
              </a:rPr>
              <a:t>ActiveXObject</a:t>
            </a:r>
            <a:r>
              <a:rPr lang="en-US" sz="2600" dirty="0">
                <a:solidFill>
                  <a:srgbClr val="000000"/>
                </a:solidFill>
                <a:latin typeface="Goudy Old Style" pitchFamily="18" charset="0"/>
              </a:rPr>
              <a:t>("</a:t>
            </a:r>
            <a:r>
              <a:rPr lang="en-US" sz="2600" dirty="0" err="1">
                <a:solidFill>
                  <a:srgbClr val="000000"/>
                </a:solidFill>
                <a:latin typeface="Goudy Old Style" pitchFamily="18" charset="0"/>
              </a:rPr>
              <a:t>Microsoft.XMLHTTP</a:t>
            </a:r>
            <a:r>
              <a:rPr lang="en-US" sz="2600" dirty="0">
                <a:solidFill>
                  <a:srgbClr val="000000"/>
                </a:solidFill>
                <a:latin typeface="Goudy Old Style" pitchFamily="18" charset="0"/>
              </a:rPr>
              <a:t>"); </a:t>
            </a:r>
            <a:endParaRPr sz="2600" dirty="0">
              <a:latin typeface="Goudy Old Style" pitchFamily="18" charset="0"/>
            </a:endParaRPr>
          </a:p>
          <a:p>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0" y="38100"/>
            <a:ext cx="9067800" cy="495300"/>
          </a:xfrm>
        </p:spPr>
        <p:txBody>
          <a:bodyPr/>
          <a:lstStyle/>
          <a:p>
            <a:pPr algn="ctr"/>
            <a:r>
              <a:rPr lang="en-IN" sz="4000" dirty="0" err="1">
                <a:latin typeface="Andalus" pitchFamily="18" charset="-78"/>
                <a:cs typeface="Andalus" pitchFamily="18" charset="-78"/>
              </a:rPr>
              <a:t>XMLHttpRequest</a:t>
            </a:r>
            <a:r>
              <a:rPr lang="en-IN" sz="4000" dirty="0">
                <a:latin typeface="Andalus" pitchFamily="18" charset="-78"/>
                <a:cs typeface="Andalus" pitchFamily="18" charset="-78"/>
              </a:rPr>
              <a:t> </a:t>
            </a:r>
            <a:r>
              <a:rPr lang="en-US" sz="4000" dirty="0">
                <a:latin typeface="Andalus" pitchFamily="18" charset="-78"/>
                <a:cs typeface="Andalus" pitchFamily="18" charset="-78"/>
              </a:rPr>
              <a:t>attributes</a:t>
            </a:r>
          </a:p>
        </p:txBody>
      </p:sp>
      <p:sp>
        <p:nvSpPr>
          <p:cNvPr id="295939" name="Rectangle 3"/>
          <p:cNvSpPr>
            <a:spLocks noGrp="1" noChangeArrowheads="1"/>
          </p:cNvSpPr>
          <p:nvPr>
            <p:ph type="body" idx="4294967295"/>
          </p:nvPr>
        </p:nvSpPr>
        <p:spPr>
          <a:xfrm>
            <a:off x="76200" y="533400"/>
            <a:ext cx="8991600" cy="6019800"/>
          </a:xfrm>
          <a:prstGeom prst="rect">
            <a:avLst/>
          </a:prstGeom>
        </p:spPr>
        <p:txBody>
          <a:bodyPr>
            <a:normAutofit lnSpcReduction="10000"/>
          </a:bodyPr>
          <a:lstStyle/>
          <a:p>
            <a:pPr marL="457200" indent="-457200">
              <a:lnSpc>
                <a:spcPct val="120000"/>
              </a:lnSpc>
              <a:buSzPct val="70000"/>
              <a:buFont typeface="Wingdings" pitchFamily="2" charset="2"/>
              <a:buChar char="v"/>
            </a:pPr>
            <a:r>
              <a:rPr lang="en-US" sz="2600" b="1" dirty="0">
                <a:solidFill>
                  <a:schemeClr val="tx1"/>
                </a:solidFill>
                <a:latin typeface="Goudy Old Style" pitchFamily="18" charset="0"/>
              </a:rPr>
              <a:t>readyState</a:t>
            </a:r>
            <a:r>
              <a:rPr lang="en-US" sz="2600" dirty="0">
                <a:latin typeface="Goudy Old Style" pitchFamily="18" charset="0"/>
              </a:rPr>
              <a:t>:</a:t>
            </a:r>
          </a:p>
          <a:p>
            <a:pPr marL="568325" lvl="1">
              <a:lnSpc>
                <a:spcPct val="120000"/>
              </a:lnSpc>
              <a:buSzPct val="70000"/>
            </a:pPr>
            <a:r>
              <a:rPr lang="en-US" sz="2600" dirty="0">
                <a:latin typeface="Goudy Old Style" pitchFamily="18" charset="0"/>
              </a:rPr>
              <a:t>the code successively changes value from 0 to 4 indicating that the status is </a:t>
            </a:r>
            <a:r>
              <a:rPr lang="en-US" sz="2600" dirty="0" smtClean="0">
                <a:latin typeface="Goudy Old Style" pitchFamily="18" charset="0"/>
              </a:rPr>
              <a:t>“ready”.</a:t>
            </a:r>
          </a:p>
          <a:p>
            <a:pPr marL="457200" indent="-457200">
              <a:lnSpc>
                <a:spcPct val="120000"/>
              </a:lnSpc>
              <a:buSzPct val="70000"/>
              <a:buFont typeface="Wingdings" pitchFamily="2" charset="2"/>
              <a:buChar char="v"/>
            </a:pPr>
            <a:r>
              <a:rPr lang="en-US" sz="2600" b="1" dirty="0" smtClean="0">
                <a:solidFill>
                  <a:schemeClr val="tx1"/>
                </a:solidFill>
                <a:latin typeface="Goudy Old Style" pitchFamily="18" charset="0"/>
              </a:rPr>
              <a:t>status</a:t>
            </a:r>
          </a:p>
          <a:p>
            <a:pPr marL="568325" lvl="1">
              <a:lnSpc>
                <a:spcPct val="120000"/>
              </a:lnSpc>
              <a:buSzPct val="70000"/>
            </a:pPr>
            <a:r>
              <a:rPr lang="en-US" sz="2600" dirty="0" smtClean="0">
                <a:latin typeface="Goudy Old Style" pitchFamily="18" charset="0"/>
              </a:rPr>
              <a:t>Http </a:t>
            </a:r>
            <a:r>
              <a:rPr lang="en-US" sz="2600" dirty="0">
                <a:latin typeface="Goudy Old Style" pitchFamily="18" charset="0"/>
              </a:rPr>
              <a:t>Status code(200 for OK)</a:t>
            </a:r>
          </a:p>
          <a:p>
            <a:pPr marL="457200" indent="-457200">
              <a:lnSpc>
                <a:spcPct val="120000"/>
              </a:lnSpc>
              <a:buSzPct val="70000"/>
              <a:buFont typeface="Wingdings" pitchFamily="2" charset="2"/>
              <a:buChar char="v"/>
            </a:pPr>
            <a:r>
              <a:rPr lang="en-US" sz="2600" b="1" dirty="0" err="1">
                <a:solidFill>
                  <a:schemeClr val="tx1"/>
                </a:solidFill>
                <a:latin typeface="Goudy Old Style" pitchFamily="18" charset="0"/>
              </a:rPr>
              <a:t>responseText</a:t>
            </a:r>
            <a:endParaRPr lang="en-US" sz="2600" b="1" dirty="0">
              <a:solidFill>
                <a:schemeClr val="tx1"/>
              </a:solidFill>
              <a:latin typeface="Goudy Old Style" pitchFamily="18" charset="0"/>
            </a:endParaRPr>
          </a:p>
          <a:p>
            <a:pPr marL="568325" lvl="1">
              <a:lnSpc>
                <a:spcPct val="120000"/>
              </a:lnSpc>
              <a:buSzPct val="70000"/>
            </a:pPr>
            <a:r>
              <a:rPr lang="en-US" sz="2600" dirty="0">
                <a:latin typeface="Goudy Old Style" pitchFamily="18" charset="0"/>
              </a:rPr>
              <a:t>contains response string </a:t>
            </a:r>
          </a:p>
          <a:p>
            <a:pPr marL="457200" indent="-457200">
              <a:lnSpc>
                <a:spcPct val="120000"/>
              </a:lnSpc>
              <a:buSzPct val="70000"/>
              <a:buFont typeface="Wingdings" pitchFamily="2" charset="2"/>
              <a:buChar char="v"/>
            </a:pPr>
            <a:r>
              <a:rPr lang="en-US" sz="2600" b="1" dirty="0" err="1">
                <a:solidFill>
                  <a:schemeClr val="tx1"/>
                </a:solidFill>
                <a:latin typeface="Goudy Old Style" pitchFamily="18" charset="0"/>
              </a:rPr>
              <a:t>responseXml</a:t>
            </a:r>
            <a:endParaRPr lang="en-US" sz="2600" b="1" dirty="0">
              <a:solidFill>
                <a:schemeClr val="tx1"/>
              </a:solidFill>
              <a:latin typeface="Goudy Old Style" pitchFamily="18" charset="0"/>
            </a:endParaRPr>
          </a:p>
          <a:p>
            <a:pPr marL="568325" lvl="1">
              <a:lnSpc>
                <a:spcPct val="120000"/>
              </a:lnSpc>
              <a:buSzPct val="70000"/>
            </a:pPr>
            <a:r>
              <a:rPr lang="en-US" sz="2600" dirty="0">
                <a:latin typeface="Goudy Old Style" pitchFamily="18" charset="0"/>
              </a:rPr>
              <a:t>holds an XML loaded file, DOM's method allows to extract data.</a:t>
            </a:r>
          </a:p>
          <a:p>
            <a:pPr marL="457200" indent="-457200">
              <a:lnSpc>
                <a:spcPct val="120000"/>
              </a:lnSpc>
              <a:buSzPct val="70000"/>
              <a:buFont typeface="Wingdings" pitchFamily="2" charset="2"/>
              <a:buChar char="v"/>
            </a:pPr>
            <a:r>
              <a:rPr lang="en-US" sz="2600" b="1" dirty="0" err="1">
                <a:solidFill>
                  <a:schemeClr val="tx1"/>
                </a:solidFill>
                <a:latin typeface="Goudy Old Style" pitchFamily="18" charset="0"/>
              </a:rPr>
              <a:t>onreadystate</a:t>
            </a:r>
            <a:endParaRPr lang="en-US" sz="2600" b="1" dirty="0">
              <a:solidFill>
                <a:schemeClr val="tx1"/>
              </a:solidFill>
              <a:latin typeface="Goudy Old Style" pitchFamily="18" charset="0"/>
            </a:endParaRPr>
          </a:p>
          <a:p>
            <a:pPr marL="623888" lvl="1">
              <a:lnSpc>
                <a:spcPct val="120000"/>
              </a:lnSpc>
              <a:buSzPct val="70000"/>
            </a:pPr>
            <a:r>
              <a:rPr lang="en-US" sz="2600" dirty="0" err="1">
                <a:latin typeface="Goudy Old Style" pitchFamily="18" charset="0"/>
              </a:rPr>
              <a:t>changeproperty</a:t>
            </a:r>
            <a:r>
              <a:rPr lang="en-US" sz="2600" dirty="0">
                <a:latin typeface="Goudy Old Style" pitchFamily="18" charset="0"/>
              </a:rPr>
              <a:t> that takes a function as value that is invoked when the </a:t>
            </a:r>
            <a:r>
              <a:rPr lang="en-US" sz="2600" dirty="0" err="1">
                <a:latin typeface="Goudy Old Style" pitchFamily="18" charset="0"/>
              </a:rPr>
              <a:t>readystatechange</a:t>
            </a:r>
            <a:r>
              <a:rPr lang="en-US" sz="2600" dirty="0">
                <a:latin typeface="Goudy Old Style" pitchFamily="18" charset="0"/>
              </a:rPr>
              <a:t> event is dispatched.</a:t>
            </a:r>
          </a:p>
        </p:txBody>
      </p:sp>
    </p:spTree>
    <p:extLst>
      <p:ext uri="{BB962C8B-B14F-4D97-AF65-F5344CB8AC3E}">
        <p14:creationId xmlns:p14="http://schemas.microsoft.com/office/powerpoint/2010/main" val="70915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pPr marR="0" algn="ctr" rtl="0"/>
            <a:r>
              <a:rPr lang="en-US" sz="4000" i="0" u="none" strike="noStrike" kern="1600" baseline="0" dirty="0" smtClean="0">
                <a:latin typeface="Andalus" pitchFamily="18" charset="-78"/>
                <a:cs typeface="Andalus" pitchFamily="18" charset="-78"/>
              </a:rPr>
              <a:t>Text Formatting Tags</a:t>
            </a:r>
          </a:p>
        </p:txBody>
      </p:sp>
      <p:graphicFrame>
        <p:nvGraphicFramePr>
          <p:cNvPr id="5" name="Table 4"/>
          <p:cNvGraphicFramePr>
            <a:graphicFrameLocks noGrp="1"/>
          </p:cNvGraphicFramePr>
          <p:nvPr>
            <p:extLst>
              <p:ext uri="{D42A27DB-BD31-4B8C-83A1-F6EECF244321}">
                <p14:modId xmlns:p14="http://schemas.microsoft.com/office/powerpoint/2010/main" val="1280675113"/>
              </p:ext>
            </p:extLst>
          </p:nvPr>
        </p:nvGraphicFramePr>
        <p:xfrm>
          <a:off x="838200" y="609599"/>
          <a:ext cx="6781800" cy="4724401"/>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29491">
                <a:tc>
                  <a:txBody>
                    <a:bodyPr/>
                    <a:lstStyle/>
                    <a:p>
                      <a:pPr marL="0" marR="0">
                        <a:spcBef>
                          <a:spcPts val="0"/>
                        </a:spcBef>
                        <a:spcAft>
                          <a:spcPts val="0"/>
                        </a:spcAft>
                      </a:pPr>
                      <a:r>
                        <a:rPr lang="en-US" sz="2400" b="1" dirty="0">
                          <a:solidFill>
                            <a:sysClr val="windowText" lastClr="000000"/>
                          </a:solidFill>
                          <a:effectLst/>
                          <a:latin typeface="Goudy Old Style" pitchFamily="18" charset="0"/>
                        </a:rPr>
                        <a:t>Tag</a:t>
                      </a:r>
                      <a:endParaRPr lang="en-US" sz="2400" b="1"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1" dirty="0">
                          <a:solidFill>
                            <a:sysClr val="windowText" lastClr="000000"/>
                          </a:solidFill>
                          <a:effectLst/>
                          <a:latin typeface="Goudy Old Style" pitchFamily="18" charset="0"/>
                        </a:rPr>
                        <a:t>Description</a:t>
                      </a:r>
                      <a:endParaRPr lang="en-US" sz="2400" b="1"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9491">
                <a:tc>
                  <a:txBody>
                    <a:bodyPr/>
                    <a:lstStyle/>
                    <a:p>
                      <a:pPr marL="0" marR="0">
                        <a:spcBef>
                          <a:spcPts val="0"/>
                        </a:spcBef>
                        <a:spcAft>
                          <a:spcPts val="0"/>
                        </a:spcAft>
                      </a:pPr>
                      <a:r>
                        <a:rPr lang="en-US" sz="2400" b="0" dirty="0">
                          <a:solidFill>
                            <a:sysClr val="windowText" lastClr="000000"/>
                          </a:solidFill>
                          <a:effectLst/>
                          <a:latin typeface="Goudy Old Style" pitchFamily="18" charset="0"/>
                        </a:rPr>
                        <a:t>&lt;b&gt;</a:t>
                      </a:r>
                      <a:endParaRPr lang="en-US" sz="2400" b="0"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dirty="0">
                          <a:solidFill>
                            <a:sysClr val="windowText" lastClr="000000"/>
                          </a:solidFill>
                          <a:effectLst/>
                          <a:latin typeface="Goudy Old Style" pitchFamily="18" charset="0"/>
                        </a:rPr>
                        <a:t>Defines bold text</a:t>
                      </a:r>
                      <a:endParaRPr lang="en-US" sz="2400" b="0"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&lt;big&gt;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big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&lt;em&gt;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emphasized text </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&lt;i&gt;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italic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&lt;small&gt;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small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29491">
                <a:tc>
                  <a:txBody>
                    <a:bodyPr/>
                    <a:lstStyle/>
                    <a:p>
                      <a:pPr marL="0" marR="0">
                        <a:spcBef>
                          <a:spcPts val="0"/>
                        </a:spcBef>
                        <a:spcAft>
                          <a:spcPts val="0"/>
                        </a:spcAft>
                      </a:pPr>
                      <a:r>
                        <a:rPr lang="en-US" sz="2400" b="0" dirty="0">
                          <a:solidFill>
                            <a:sysClr val="windowText" lastClr="000000"/>
                          </a:solidFill>
                          <a:effectLst/>
                          <a:latin typeface="Goudy Old Style" pitchFamily="18" charset="0"/>
                        </a:rPr>
                        <a:t>&lt;strong&gt;</a:t>
                      </a:r>
                      <a:endParaRPr lang="en-US" sz="2400" b="0"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strong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&lt;sub&gt;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subscripted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&lt;sup&gt;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dirty="0">
                          <a:solidFill>
                            <a:sysClr val="windowText" lastClr="000000"/>
                          </a:solidFill>
                          <a:effectLst/>
                          <a:latin typeface="Goudy Old Style" pitchFamily="18" charset="0"/>
                        </a:rPr>
                        <a:t>Defines superscripted text</a:t>
                      </a:r>
                      <a:endParaRPr lang="en-US" sz="2400" b="0"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&lt;ins&gt;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a:solidFill>
                            <a:sysClr val="windowText" lastClr="000000"/>
                          </a:solidFill>
                          <a:effectLst/>
                          <a:latin typeface="Goudy Old Style" pitchFamily="18" charset="0"/>
                        </a:rPr>
                        <a:t>Defines inserted text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29491">
                <a:tc>
                  <a:txBody>
                    <a:bodyPr/>
                    <a:lstStyle/>
                    <a:p>
                      <a:pPr marL="0" marR="0">
                        <a:spcBef>
                          <a:spcPts val="0"/>
                        </a:spcBef>
                        <a:spcAft>
                          <a:spcPts val="0"/>
                        </a:spcAft>
                      </a:pPr>
                      <a:r>
                        <a:rPr lang="en-US" sz="2400" b="0">
                          <a:solidFill>
                            <a:sysClr val="windowText" lastClr="000000"/>
                          </a:solidFill>
                          <a:effectLst/>
                          <a:latin typeface="Goudy Old Style" pitchFamily="18" charset="0"/>
                        </a:rPr>
                        <a:t>&lt;del&gt;</a:t>
                      </a:r>
                      <a:endParaRPr lang="en-US" sz="2400" b="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0" dirty="0">
                          <a:solidFill>
                            <a:sysClr val="windowText" lastClr="000000"/>
                          </a:solidFill>
                          <a:effectLst/>
                          <a:latin typeface="Goudy Old Style" pitchFamily="18" charset="0"/>
                        </a:rPr>
                        <a:t>Defines deleted text</a:t>
                      </a:r>
                      <a:endParaRPr lang="en-US" sz="2400" b="0" dirty="0">
                        <a:solidFill>
                          <a:sysClr val="windowText" lastClr="000000"/>
                        </a:solidFill>
                        <a:effectLst/>
                        <a:latin typeface="Goudy Old Style" pitchFamily="18" charset="0"/>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3" name="Rectangle 2"/>
          <p:cNvSpPr/>
          <p:nvPr/>
        </p:nvSpPr>
        <p:spPr>
          <a:xfrm>
            <a:off x="76200" y="5410200"/>
            <a:ext cx="8991600" cy="1292662"/>
          </a:xfrm>
          <a:prstGeom prst="rect">
            <a:avLst/>
          </a:prstGeom>
        </p:spPr>
        <p:txBody>
          <a:bodyPr wrap="square">
            <a:spAutoFit/>
          </a:bodyPr>
          <a:lstStyle/>
          <a:p>
            <a:pPr lvl="0" algn="just"/>
            <a:r>
              <a:rPr lang="en-US" sz="2600" dirty="0">
                <a:solidFill>
                  <a:srgbClr val="000000"/>
                </a:solidFill>
                <a:latin typeface="Goudy Old Style" pitchFamily="18" charset="0"/>
              </a:rPr>
              <a:t>The comment tag is used to insert a comment in the HTML source code. A comment will be ignored by the browser. </a:t>
            </a:r>
            <a:r>
              <a:rPr lang="en-US" sz="2600" dirty="0" smtClean="0">
                <a:solidFill>
                  <a:srgbClr val="000000"/>
                </a:solidFill>
                <a:latin typeface="Goudy Old Style" pitchFamily="18" charset="0"/>
              </a:rPr>
              <a:t>             </a:t>
            </a:r>
          </a:p>
          <a:p>
            <a:pPr lvl="0" algn="just"/>
            <a:r>
              <a:rPr lang="en-US" sz="2600" dirty="0">
                <a:solidFill>
                  <a:srgbClr val="000000"/>
                </a:solidFill>
                <a:latin typeface="Goudy Old Style" pitchFamily="18" charset="0"/>
                <a:cs typeface="Courier New" pitchFamily="49" charset="0"/>
              </a:rPr>
              <a:t> </a:t>
            </a:r>
            <a:r>
              <a:rPr lang="en-US" sz="2600" dirty="0" smtClean="0">
                <a:solidFill>
                  <a:srgbClr val="000000"/>
                </a:solidFill>
                <a:latin typeface="Goudy Old Style" pitchFamily="18" charset="0"/>
                <a:cs typeface="Courier New" pitchFamily="49" charset="0"/>
              </a:rPr>
              <a:t>     &lt;!</a:t>
            </a:r>
            <a:r>
              <a:rPr lang="en-US" sz="2600" dirty="0" smtClean="0">
                <a:solidFill>
                  <a:srgbClr val="000000"/>
                </a:solidFill>
                <a:latin typeface="+mj-lt"/>
                <a:cs typeface="Courier New" pitchFamily="49" charset="0"/>
              </a:rPr>
              <a:t>--</a:t>
            </a:r>
            <a:r>
              <a:rPr lang="en-US" sz="2600" dirty="0" smtClean="0">
                <a:solidFill>
                  <a:srgbClr val="000000"/>
                </a:solidFill>
                <a:latin typeface="Goudy Old Style" pitchFamily="18" charset="0"/>
                <a:cs typeface="Courier New" pitchFamily="49" charset="0"/>
              </a:rPr>
              <a:t> </a:t>
            </a:r>
            <a:r>
              <a:rPr lang="en-US" sz="2600" dirty="0">
                <a:solidFill>
                  <a:srgbClr val="000000"/>
                </a:solidFill>
                <a:latin typeface="Goudy Old Style" pitchFamily="18" charset="0"/>
                <a:cs typeface="Courier New" pitchFamily="49" charset="0"/>
              </a:rPr>
              <a:t>This is a comment </a:t>
            </a:r>
            <a:r>
              <a:rPr lang="en-US" sz="2600" dirty="0" smtClean="0">
                <a:solidFill>
                  <a:srgbClr val="000000"/>
                </a:solidFill>
                <a:latin typeface="+mj-lt"/>
                <a:cs typeface="Courier New" pitchFamily="49" charset="0"/>
              </a:rPr>
              <a:t>--</a:t>
            </a:r>
            <a:r>
              <a:rPr lang="en-US" sz="2600" dirty="0" smtClean="0">
                <a:solidFill>
                  <a:srgbClr val="000000"/>
                </a:solidFill>
                <a:latin typeface="Goudy Old Style" pitchFamily="18" charset="0"/>
                <a:cs typeface="Courier New" pitchFamily="49" charset="0"/>
              </a:rPr>
              <a:t>&gt;</a:t>
            </a:r>
            <a:endParaRPr lang="en-US" sz="2600" dirty="0">
              <a:solidFill>
                <a:srgbClr val="000000"/>
              </a:solidFill>
              <a:latin typeface="Goudy Old Style" pitchFamily="18" charset="0"/>
              <a:cs typeface="Courier New" pitchFamily="49" charset="0"/>
            </a:endParaRPr>
          </a:p>
        </p:txBody>
      </p:sp>
    </p:spTree>
    <p:extLst>
      <p:ext uri="{BB962C8B-B14F-4D97-AF65-F5344CB8AC3E}">
        <p14:creationId xmlns:p14="http://schemas.microsoft.com/office/powerpoint/2010/main" val="36214791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57200" y="0"/>
            <a:ext cx="8229240" cy="685800"/>
          </a:xfrm>
        </p:spPr>
        <p:txBody>
          <a:bodyPr/>
          <a:lstStyle/>
          <a:p>
            <a:pPr algn="ctr"/>
            <a:r>
              <a:rPr lang="en-US" sz="4000" dirty="0">
                <a:latin typeface="Andalus" pitchFamily="18" charset="-78"/>
                <a:cs typeface="Andalus" pitchFamily="18" charset="-78"/>
              </a:rPr>
              <a:t>readyState</a:t>
            </a:r>
          </a:p>
        </p:txBody>
      </p:sp>
      <p:sp>
        <p:nvSpPr>
          <p:cNvPr id="307203" name="Rectangle 3"/>
          <p:cNvSpPr>
            <a:spLocks noGrp="1" noChangeArrowheads="1"/>
          </p:cNvSpPr>
          <p:nvPr>
            <p:ph type="body" idx="4294967295"/>
          </p:nvPr>
        </p:nvSpPr>
        <p:spPr>
          <a:xfrm>
            <a:off x="2286000" y="579437"/>
            <a:ext cx="5410200" cy="4525963"/>
          </a:xfrm>
          <a:prstGeom prst="rect">
            <a:avLst/>
          </a:prstGeom>
        </p:spPr>
        <p:txBody>
          <a:bodyPr/>
          <a:lstStyle/>
          <a:p>
            <a:r>
              <a:rPr lang="en-US" sz="2600" dirty="0">
                <a:latin typeface="Goudy Old Style" pitchFamily="18" charset="0"/>
              </a:rPr>
              <a:t>0: The request is not initialized</a:t>
            </a:r>
          </a:p>
          <a:p>
            <a:r>
              <a:rPr lang="en-US" sz="2600" dirty="0">
                <a:latin typeface="Goudy Old Style" pitchFamily="18" charset="0"/>
              </a:rPr>
              <a:t>1: The request has been set up</a:t>
            </a:r>
          </a:p>
          <a:p>
            <a:r>
              <a:rPr lang="en-US" sz="2600" dirty="0">
                <a:latin typeface="Goudy Old Style" pitchFamily="18" charset="0"/>
              </a:rPr>
              <a:t>2: The request has been sent</a:t>
            </a:r>
          </a:p>
          <a:p>
            <a:r>
              <a:rPr lang="en-US" sz="2600" dirty="0">
                <a:latin typeface="Goudy Old Style" pitchFamily="18" charset="0"/>
              </a:rPr>
              <a:t>3: The request is in process</a:t>
            </a:r>
          </a:p>
          <a:p>
            <a:r>
              <a:rPr lang="en-US" sz="2600" dirty="0">
                <a:latin typeface="Goudy Old Style" pitchFamily="18" charset="0"/>
              </a:rPr>
              <a:t>4: The request is complete</a:t>
            </a:r>
          </a:p>
          <a:p>
            <a:endParaRPr lang="en-US" sz="2600" dirty="0">
              <a:latin typeface="Goudy Old Style" pitchFamily="18" charset="0"/>
            </a:endParaRPr>
          </a:p>
        </p:txBody>
      </p:sp>
    </p:spTree>
    <p:extLst>
      <p:ext uri="{BB962C8B-B14F-4D97-AF65-F5344CB8AC3E}">
        <p14:creationId xmlns:p14="http://schemas.microsoft.com/office/powerpoint/2010/main" val="39934852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0" y="46080"/>
            <a:ext cx="9067800" cy="563520"/>
          </a:xfrm>
        </p:spPr>
        <p:txBody>
          <a:bodyPr/>
          <a:lstStyle/>
          <a:p>
            <a:pPr algn="ctr"/>
            <a:r>
              <a:rPr lang="en-IN" sz="4000" dirty="0" err="1">
                <a:latin typeface="Andalus" pitchFamily="18" charset="-78"/>
                <a:cs typeface="Andalus" pitchFamily="18" charset="-78"/>
              </a:rPr>
              <a:t>XMLHttpRequest</a:t>
            </a:r>
            <a:r>
              <a:rPr lang="en-IN" sz="4000" dirty="0">
                <a:latin typeface="Andalus" pitchFamily="18" charset="-78"/>
                <a:cs typeface="Andalus" pitchFamily="18" charset="-78"/>
              </a:rPr>
              <a:t> </a:t>
            </a:r>
            <a:r>
              <a:rPr lang="en-US" sz="4000" dirty="0">
                <a:latin typeface="Andalus" pitchFamily="18" charset="-78"/>
                <a:cs typeface="Andalus" pitchFamily="18" charset="-78"/>
              </a:rPr>
              <a:t>methods</a:t>
            </a:r>
          </a:p>
        </p:txBody>
      </p:sp>
      <p:sp>
        <p:nvSpPr>
          <p:cNvPr id="296963" name="Rectangle 3"/>
          <p:cNvSpPr>
            <a:spLocks noGrp="1" noChangeArrowheads="1"/>
          </p:cNvSpPr>
          <p:nvPr>
            <p:ph type="body" idx="4294967295"/>
          </p:nvPr>
        </p:nvSpPr>
        <p:spPr>
          <a:xfrm>
            <a:off x="152400" y="609600"/>
            <a:ext cx="8686800" cy="6019800"/>
          </a:xfrm>
          <a:prstGeom prst="rect">
            <a:avLst/>
          </a:prstGeom>
        </p:spPr>
        <p:txBody>
          <a:bodyPr/>
          <a:lstStyle/>
          <a:p>
            <a:pPr marL="457200" indent="-457200">
              <a:buSzPct val="70000"/>
              <a:buFont typeface="Wingdings" pitchFamily="2" charset="2"/>
              <a:buChar char="v"/>
            </a:pPr>
            <a:r>
              <a:rPr lang="en-US" sz="2600" b="1" dirty="0">
                <a:solidFill>
                  <a:schemeClr val="tx1"/>
                </a:solidFill>
                <a:latin typeface="Goudy Old Style" pitchFamily="18" charset="0"/>
              </a:rPr>
              <a:t>open(mode, </a:t>
            </a:r>
            <a:r>
              <a:rPr lang="en-US" sz="2600" b="1" dirty="0" err="1">
                <a:solidFill>
                  <a:schemeClr val="tx1"/>
                </a:solidFill>
                <a:latin typeface="Goudy Old Style" pitchFamily="18" charset="0"/>
              </a:rPr>
              <a:t>url</a:t>
            </a:r>
            <a:r>
              <a:rPr lang="en-US" sz="2600" b="1" dirty="0">
                <a:solidFill>
                  <a:schemeClr val="tx1"/>
                </a:solidFill>
                <a:latin typeface="Goudy Old Style" pitchFamily="18" charset="0"/>
              </a:rPr>
              <a:t>, </a:t>
            </a:r>
            <a:r>
              <a:rPr lang="en-US" sz="2600" b="1" dirty="0" err="1">
                <a:solidFill>
                  <a:schemeClr val="tx1"/>
                </a:solidFill>
                <a:latin typeface="Goudy Old Style" pitchFamily="18" charset="0"/>
              </a:rPr>
              <a:t>boolean</a:t>
            </a:r>
            <a:r>
              <a:rPr lang="en-US" sz="2600" b="1" dirty="0">
                <a:solidFill>
                  <a:schemeClr val="tx1"/>
                </a:solidFill>
                <a:latin typeface="Goudy Old Style" pitchFamily="18" charset="0"/>
              </a:rPr>
              <a:t>)</a:t>
            </a:r>
            <a:r>
              <a:rPr lang="en-US" sz="2600" dirty="0">
                <a:latin typeface="Goudy Old Style" pitchFamily="18" charset="0"/>
              </a:rPr>
              <a:t> </a:t>
            </a:r>
          </a:p>
          <a:p>
            <a:pPr marL="1149350" lvl="1">
              <a:buSzPct val="70000"/>
            </a:pPr>
            <a:r>
              <a:rPr lang="en-US" sz="2600" dirty="0">
                <a:latin typeface="Goudy Old Style" pitchFamily="18" charset="0"/>
              </a:rPr>
              <a:t>mode: type of request, GET or POST</a:t>
            </a:r>
            <a:br>
              <a:rPr lang="en-US" sz="2600" dirty="0">
                <a:latin typeface="Goudy Old Style" pitchFamily="18" charset="0"/>
              </a:rPr>
            </a:br>
            <a:r>
              <a:rPr lang="en-US" sz="2600" dirty="0">
                <a:latin typeface="Goudy Old Style" pitchFamily="18" charset="0"/>
              </a:rPr>
              <a:t>url: the location of the file, with a path.</a:t>
            </a:r>
            <a:br>
              <a:rPr lang="en-US" sz="2600" dirty="0">
                <a:latin typeface="Goudy Old Style" pitchFamily="18" charset="0"/>
              </a:rPr>
            </a:br>
            <a:r>
              <a:rPr lang="en-US" sz="2600" dirty="0" err="1">
                <a:latin typeface="Goudy Old Style" pitchFamily="18" charset="0"/>
              </a:rPr>
              <a:t>boolean</a:t>
            </a:r>
            <a:r>
              <a:rPr lang="en-US" sz="2600" dirty="0">
                <a:latin typeface="Goudy Old Style" pitchFamily="18" charset="0"/>
              </a:rPr>
              <a:t>: true (asynchronous) / false (synchronous).</a:t>
            </a:r>
          </a:p>
          <a:p>
            <a:pPr marL="457200" indent="-457200">
              <a:buSzPct val="70000"/>
              <a:buFont typeface="Wingdings" pitchFamily="2" charset="2"/>
              <a:buChar char="v"/>
            </a:pPr>
            <a:r>
              <a:rPr lang="en-US" sz="2600" b="1" dirty="0">
                <a:solidFill>
                  <a:schemeClr val="tx1"/>
                </a:solidFill>
                <a:latin typeface="Goudy Old Style" pitchFamily="18" charset="0"/>
              </a:rPr>
              <a:t>send("string")</a:t>
            </a:r>
            <a:r>
              <a:rPr lang="en-US" sz="2600" dirty="0">
                <a:latin typeface="Goudy Old Style" pitchFamily="18" charset="0"/>
              </a:rPr>
              <a:t> </a:t>
            </a:r>
          </a:p>
          <a:p>
            <a:pPr marL="1149350" lvl="1">
              <a:buSzPct val="70000"/>
            </a:pPr>
            <a:r>
              <a:rPr lang="en-US" sz="2600" b="1" dirty="0">
                <a:solidFill>
                  <a:schemeClr val="tx1"/>
                </a:solidFill>
                <a:latin typeface="Goudy Old Style" pitchFamily="18" charset="0"/>
              </a:rPr>
              <a:t>null</a:t>
            </a:r>
            <a:r>
              <a:rPr lang="en-US" sz="2600" dirty="0">
                <a:latin typeface="Goudy Old Style" pitchFamily="18" charset="0"/>
              </a:rPr>
              <a:t> for a GET command.</a:t>
            </a:r>
          </a:p>
        </p:txBody>
      </p:sp>
    </p:spTree>
    <p:extLst>
      <p:ext uri="{BB962C8B-B14F-4D97-AF65-F5344CB8AC3E}">
        <p14:creationId xmlns:p14="http://schemas.microsoft.com/office/powerpoint/2010/main" val="5486169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76200" y="76200"/>
            <a:ext cx="8915400" cy="533400"/>
          </a:xfrm>
        </p:spPr>
        <p:txBody>
          <a:bodyPr/>
          <a:lstStyle/>
          <a:p>
            <a:pPr algn="ctr"/>
            <a:r>
              <a:rPr lang="en-US" sz="4000" dirty="0">
                <a:latin typeface="Andalus" pitchFamily="18" charset="-78"/>
                <a:cs typeface="Andalus" pitchFamily="18" charset="-78"/>
              </a:rPr>
              <a:t>AJAX architecture</a:t>
            </a:r>
          </a:p>
        </p:txBody>
      </p:sp>
      <p:pic>
        <p:nvPicPr>
          <p:cNvPr id="313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762000"/>
            <a:ext cx="8229600" cy="5551488"/>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8210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533400" y="1643062"/>
            <a:ext cx="7772400" cy="2776538"/>
          </a:xfrm>
        </p:spPr>
        <p:txBody>
          <a:bodyPr>
            <a:noAutofit/>
          </a:bodyPr>
          <a:lstStyle/>
          <a:p>
            <a:pPr algn="ctr"/>
            <a:endParaRPr lang="en-US" sz="7200" dirty="0" smtClean="0">
              <a:solidFill>
                <a:schemeClr val="tx1"/>
              </a:solidFill>
              <a:latin typeface="Andalus" pitchFamily="18" charset="-78"/>
              <a:cs typeface="Andalus" pitchFamily="18" charset="-78"/>
            </a:endParaRPr>
          </a:p>
          <a:p>
            <a:pPr marL="0" indent="0" algn="ctr">
              <a:buNone/>
            </a:pPr>
            <a:r>
              <a:rPr lang="en-US" sz="7200" dirty="0" err="1" smtClean="0">
                <a:solidFill>
                  <a:schemeClr val="tx1"/>
                </a:solidFill>
                <a:latin typeface="Andalus" pitchFamily="18" charset="-78"/>
                <a:cs typeface="Andalus" pitchFamily="18" charset="-78"/>
              </a:rPr>
              <a:t>Jquery</a:t>
            </a:r>
            <a:endParaRPr lang="en-US" sz="7200"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36483822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53" y="56903"/>
            <a:ext cx="6987924" cy="631467"/>
          </a:xfrm>
        </p:spPr>
        <p:txBody>
          <a:bodyPr>
            <a:noAutofit/>
          </a:bodyPr>
          <a:lstStyle/>
          <a:p>
            <a:pPr algn="ctr"/>
            <a:r>
              <a:rPr lang="en-US" sz="4000" dirty="0">
                <a:latin typeface="Andalus" pitchFamily="18" charset="-78"/>
                <a:cs typeface="Andalus" pitchFamily="18" charset="-78"/>
              </a:rPr>
              <a:t>What is </a:t>
            </a:r>
            <a:r>
              <a:rPr lang="en-US" sz="4000" dirty="0" err="1">
                <a:latin typeface="Andalus" pitchFamily="18" charset="-78"/>
                <a:cs typeface="Andalus" pitchFamily="18" charset="-78"/>
              </a:rPr>
              <a:t>jQuery</a:t>
            </a:r>
            <a:r>
              <a:rPr lang="en-US" sz="4000" dirty="0" smtClean="0">
                <a:latin typeface="Andalus" pitchFamily="18" charset="-78"/>
                <a:cs typeface="Andalus" pitchFamily="18" charset="-78"/>
              </a:rPr>
              <a:t>?</a:t>
            </a:r>
            <a:endParaRPr lang="en-US" sz="4000" dirty="0">
              <a:latin typeface="Andalus" pitchFamily="18" charset="-78"/>
              <a:cs typeface="Andalus" pitchFamily="18" charset="-78"/>
            </a:endParaRPr>
          </a:p>
        </p:txBody>
      </p:sp>
      <p:sp>
        <p:nvSpPr>
          <p:cNvPr id="3" name="Content Placeholder 2"/>
          <p:cNvSpPr>
            <a:spLocks noGrp="1"/>
          </p:cNvSpPr>
          <p:nvPr>
            <p:ph idx="4294967295"/>
          </p:nvPr>
        </p:nvSpPr>
        <p:spPr>
          <a:xfrm>
            <a:off x="76200" y="533400"/>
            <a:ext cx="8904270" cy="6144801"/>
          </a:xfrm>
          <a:prstGeom prst="rect">
            <a:avLst/>
          </a:prstGeom>
        </p:spPr>
        <p:txBody>
          <a:bodyPr>
            <a:normAutofit/>
          </a:bodyPr>
          <a:lstStyle/>
          <a:p>
            <a:pPr marL="461963" indent="-287338">
              <a:buSzPct val="70000"/>
              <a:buFont typeface="Wingdings" pitchFamily="2" charset="2"/>
              <a:buChar char="v"/>
            </a:pPr>
            <a:r>
              <a:rPr lang="en-US" sz="2400" dirty="0" err="1">
                <a:latin typeface="Goudy Old Style" pitchFamily="18" charset="0"/>
              </a:rPr>
              <a:t>jQuery</a:t>
            </a:r>
            <a:r>
              <a:rPr lang="en-US" sz="2400" dirty="0">
                <a:latin typeface="Goudy Old Style" pitchFamily="18" charset="0"/>
              </a:rPr>
              <a:t> is a lightweight, "write less, do more", JavaScript library.</a:t>
            </a:r>
          </a:p>
          <a:p>
            <a:pPr marL="461963" indent="-287338">
              <a:buSzPct val="70000"/>
              <a:buFont typeface="Wingdings" pitchFamily="2" charset="2"/>
              <a:buChar char="v"/>
            </a:pPr>
            <a:r>
              <a:rPr lang="en-US" sz="2400" dirty="0">
                <a:latin typeface="Goudy Old Style" pitchFamily="18" charset="0"/>
              </a:rPr>
              <a:t>The purpose of </a:t>
            </a:r>
            <a:r>
              <a:rPr lang="en-US" sz="2400" dirty="0" err="1">
                <a:latin typeface="Goudy Old Style" pitchFamily="18" charset="0"/>
              </a:rPr>
              <a:t>jQuery</a:t>
            </a:r>
            <a:r>
              <a:rPr lang="en-US" sz="2400" dirty="0">
                <a:latin typeface="Goudy Old Style" pitchFamily="18" charset="0"/>
              </a:rPr>
              <a:t> is to make it much easier to use JavaScript on your website.</a:t>
            </a:r>
          </a:p>
          <a:p>
            <a:pPr marL="461963" indent="-287338">
              <a:buSzPct val="70000"/>
              <a:buFont typeface="Wingdings" pitchFamily="2" charset="2"/>
              <a:buChar char="v"/>
            </a:pPr>
            <a:r>
              <a:rPr lang="en-US" sz="2400" dirty="0" err="1">
                <a:latin typeface="Goudy Old Style" pitchFamily="18" charset="0"/>
              </a:rPr>
              <a:t>jQuery</a:t>
            </a:r>
            <a:r>
              <a:rPr lang="en-US" sz="2400" dirty="0">
                <a:latin typeface="Goudy Old Style" pitchFamily="18" charset="0"/>
              </a:rPr>
              <a:t> takes a lot of common tasks that require many lines of JavaScript code to accomplish, and wraps them into methods that you can call with a single line of code.</a:t>
            </a:r>
          </a:p>
          <a:p>
            <a:pPr marL="461963" indent="-287338">
              <a:buSzPct val="70000"/>
              <a:buFont typeface="Wingdings" pitchFamily="2" charset="2"/>
              <a:buChar char="v"/>
            </a:pPr>
            <a:r>
              <a:rPr lang="en-US" sz="2400" dirty="0" err="1">
                <a:latin typeface="Goudy Old Style" pitchFamily="18" charset="0"/>
              </a:rPr>
              <a:t>jQuery</a:t>
            </a:r>
            <a:r>
              <a:rPr lang="en-US" sz="2400" dirty="0">
                <a:latin typeface="Goudy Old Style" pitchFamily="18" charset="0"/>
              </a:rPr>
              <a:t> also simplifies a lot of the complicated things from JavaScript, like AJAX calls and DOM manipulation.</a:t>
            </a:r>
          </a:p>
          <a:p>
            <a:pPr marL="461963" indent="-287338">
              <a:buSzPct val="70000"/>
              <a:buFont typeface="Wingdings" pitchFamily="2" charset="2"/>
              <a:buChar char="v"/>
            </a:pPr>
            <a:r>
              <a:rPr lang="en-US" sz="2400" dirty="0">
                <a:latin typeface="Goudy Old Style" pitchFamily="18" charset="0"/>
              </a:rPr>
              <a:t>The </a:t>
            </a:r>
            <a:r>
              <a:rPr lang="en-US" sz="2400" dirty="0" err="1">
                <a:latin typeface="Goudy Old Style" pitchFamily="18" charset="0"/>
              </a:rPr>
              <a:t>jQuery</a:t>
            </a:r>
            <a:r>
              <a:rPr lang="en-US" sz="2400" dirty="0">
                <a:latin typeface="Goudy Old Style" pitchFamily="18" charset="0"/>
              </a:rPr>
              <a:t> library contains the following features:</a:t>
            </a:r>
          </a:p>
          <a:p>
            <a:pPr marL="1314450" indent="-339725">
              <a:buSzPct val="70000"/>
              <a:buFont typeface="Wingdings" pitchFamily="2" charset="2"/>
              <a:buChar char="ü"/>
            </a:pPr>
            <a:r>
              <a:rPr lang="en-US" sz="2400" dirty="0">
                <a:latin typeface="Goudy Old Style" pitchFamily="18" charset="0"/>
              </a:rPr>
              <a:t>HTML/DOM manipulation</a:t>
            </a:r>
          </a:p>
          <a:p>
            <a:pPr marL="1314450" indent="-339725">
              <a:buSzPct val="70000"/>
              <a:buFont typeface="Wingdings" pitchFamily="2" charset="2"/>
              <a:buChar char="ü"/>
            </a:pPr>
            <a:r>
              <a:rPr lang="en-US" sz="2400" dirty="0">
                <a:latin typeface="Goudy Old Style" pitchFamily="18" charset="0"/>
              </a:rPr>
              <a:t>CSS manipulation</a:t>
            </a:r>
          </a:p>
          <a:p>
            <a:pPr marL="1314450" indent="-339725">
              <a:buSzPct val="70000"/>
              <a:buFont typeface="Wingdings" pitchFamily="2" charset="2"/>
              <a:buChar char="ü"/>
            </a:pPr>
            <a:r>
              <a:rPr lang="en-US" sz="2400" dirty="0">
                <a:latin typeface="Goudy Old Style" pitchFamily="18" charset="0"/>
              </a:rPr>
              <a:t>HTML event methods</a:t>
            </a:r>
          </a:p>
          <a:p>
            <a:pPr marL="1314450" indent="-339725">
              <a:buSzPct val="70000"/>
              <a:buFont typeface="Wingdings" pitchFamily="2" charset="2"/>
              <a:buChar char="ü"/>
            </a:pPr>
            <a:r>
              <a:rPr lang="en-US" sz="2400" dirty="0">
                <a:latin typeface="Goudy Old Style" pitchFamily="18" charset="0"/>
              </a:rPr>
              <a:t>Effects and animations</a:t>
            </a:r>
          </a:p>
          <a:p>
            <a:pPr marL="1314450" indent="-339725">
              <a:buSzPct val="70000"/>
              <a:buFont typeface="Wingdings" pitchFamily="2" charset="2"/>
              <a:buChar char="ü"/>
            </a:pPr>
            <a:r>
              <a:rPr lang="en-US" sz="2400" dirty="0">
                <a:latin typeface="Goudy Old Style" pitchFamily="18" charset="0"/>
              </a:rPr>
              <a:t>AJAX</a:t>
            </a:r>
          </a:p>
          <a:p>
            <a:pPr marL="1314450" indent="-339725">
              <a:buSzPct val="70000"/>
              <a:buFont typeface="Wingdings" pitchFamily="2" charset="2"/>
              <a:buChar char="ü"/>
            </a:pPr>
            <a:r>
              <a:rPr lang="en-US" sz="2400" dirty="0">
                <a:latin typeface="Goudy Old Style" pitchFamily="18" charset="0"/>
              </a:rPr>
              <a:t>Utilities</a:t>
            </a:r>
          </a:p>
          <a:p>
            <a:pPr marL="1314450" indent="-339725">
              <a:buSzPct val="70000"/>
              <a:buFont typeface="Wingdings" pitchFamily="2" charset="2"/>
              <a:buChar char="ü"/>
            </a:pPr>
            <a:endParaRPr lang="en-US" sz="2400" dirty="0">
              <a:latin typeface="Goudy Old Style" pitchFamily="18" charset="0"/>
            </a:endParaRPr>
          </a:p>
        </p:txBody>
      </p:sp>
    </p:spTree>
    <p:extLst>
      <p:ext uri="{BB962C8B-B14F-4D97-AF65-F5344CB8AC3E}">
        <p14:creationId xmlns:p14="http://schemas.microsoft.com/office/powerpoint/2010/main" val="23624034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7730"/>
            <a:ext cx="6038137" cy="569817"/>
          </a:xfrm>
        </p:spPr>
        <p:txBody>
          <a:bodyPr>
            <a:noAutofit/>
          </a:bodyPr>
          <a:lstStyle/>
          <a:p>
            <a:pPr algn="ctr"/>
            <a:r>
              <a:rPr lang="en-US" sz="4000" dirty="0" err="1">
                <a:latin typeface="Andalus" pitchFamily="18" charset="-78"/>
                <a:cs typeface="Andalus" pitchFamily="18" charset="-78"/>
              </a:rPr>
              <a:t>jQuery</a:t>
            </a:r>
            <a:r>
              <a:rPr lang="en-US" sz="4000" dirty="0">
                <a:latin typeface="Andalus" pitchFamily="18" charset="-78"/>
                <a:cs typeface="Andalus" pitchFamily="18" charset="-78"/>
              </a:rPr>
              <a:t> – Getting Started</a:t>
            </a:r>
          </a:p>
        </p:txBody>
      </p:sp>
      <p:sp>
        <p:nvSpPr>
          <p:cNvPr id="3" name="Content Placeholder 2"/>
          <p:cNvSpPr>
            <a:spLocks noGrp="1"/>
          </p:cNvSpPr>
          <p:nvPr>
            <p:ph idx="4294967295"/>
          </p:nvPr>
        </p:nvSpPr>
        <p:spPr>
          <a:xfrm>
            <a:off x="63928" y="626725"/>
            <a:ext cx="8451422" cy="5550239"/>
          </a:xfrm>
          <a:prstGeom prst="rect">
            <a:avLst/>
          </a:prstGeom>
        </p:spPr>
        <p:txBody>
          <a:bodyPr>
            <a:normAutofit/>
          </a:bodyPr>
          <a:lstStyle/>
          <a:p>
            <a:pPr marL="461963" lvl="0" indent="-349250">
              <a:buSzPct val="70000"/>
              <a:buFont typeface="Wingdings" pitchFamily="2" charset="2"/>
              <a:buChar char="v"/>
            </a:pPr>
            <a:r>
              <a:rPr lang="en-US" sz="2800" dirty="0">
                <a:latin typeface="Goudy Old Style" pitchFamily="18" charset="0"/>
              </a:rPr>
              <a:t>Getting the Most Recent Version of </a:t>
            </a:r>
            <a:r>
              <a:rPr lang="en-US" sz="2800" dirty="0" err="1">
                <a:latin typeface="Goudy Old Style" pitchFamily="18" charset="0"/>
              </a:rPr>
              <a:t>jQuery</a:t>
            </a:r>
            <a:endParaRPr lang="en-US" sz="2800" i="1" dirty="0">
              <a:latin typeface="Goudy Old Style" pitchFamily="18" charset="0"/>
            </a:endParaRPr>
          </a:p>
          <a:p>
            <a:pPr marL="461963" lvl="0" indent="-349250">
              <a:buSzPct val="70000"/>
              <a:buFont typeface="Wingdings" pitchFamily="2" charset="2"/>
              <a:buChar char="v"/>
            </a:pPr>
            <a:r>
              <a:rPr lang="en-US" sz="2800" dirty="0" smtClean="0">
                <a:latin typeface="Goudy Old Style" pitchFamily="18" charset="0"/>
              </a:rPr>
              <a:t>Framework </a:t>
            </a:r>
            <a:r>
              <a:rPr lang="en-US" sz="2800" dirty="0">
                <a:latin typeface="Goudy Old Style" pitchFamily="18" charset="0"/>
              </a:rPr>
              <a:t>Structural </a:t>
            </a:r>
            <a:r>
              <a:rPr lang="en-US" sz="2800" dirty="0" smtClean="0">
                <a:latin typeface="Goudy Old Style" pitchFamily="18" charset="0"/>
              </a:rPr>
              <a:t>Overview</a:t>
            </a:r>
          </a:p>
          <a:p>
            <a:pPr marL="461963" lvl="0" indent="-349250">
              <a:buSzPct val="70000"/>
              <a:buFont typeface="Wingdings" pitchFamily="2" charset="2"/>
              <a:buChar char="v"/>
            </a:pPr>
            <a:r>
              <a:rPr lang="en-US" sz="2800" dirty="0">
                <a:latin typeface="Goudy Old Style" pitchFamily="18" charset="0"/>
              </a:rPr>
              <a:t>Using </a:t>
            </a:r>
            <a:r>
              <a:rPr lang="en-US" sz="2800" dirty="0" err="1">
                <a:latin typeface="Goudy Old Style" pitchFamily="18" charset="0"/>
              </a:rPr>
              <a:t>jQuery</a:t>
            </a:r>
            <a:r>
              <a:rPr lang="en-US" sz="2800" dirty="0">
                <a:latin typeface="Goudy Old Style" pitchFamily="18" charset="0"/>
              </a:rPr>
              <a:t> with Other Libraries</a:t>
            </a:r>
            <a:endParaRPr lang="en-US" sz="2800" i="1" dirty="0">
              <a:latin typeface="Goudy Old Style" pitchFamily="18" charset="0"/>
            </a:endParaRPr>
          </a:p>
          <a:p>
            <a:pPr marL="461963" lvl="0" indent="-349250">
              <a:buSzPct val="70000"/>
              <a:buFont typeface="Wingdings" pitchFamily="2" charset="2"/>
              <a:buChar char="v"/>
            </a:pPr>
            <a:r>
              <a:rPr lang="en-US" sz="2800" dirty="0" smtClean="0">
                <a:latin typeface="Goudy Old Style" pitchFamily="18" charset="0"/>
              </a:rPr>
              <a:t>Commencing </a:t>
            </a:r>
            <a:r>
              <a:rPr lang="en-US" sz="2800" dirty="0">
                <a:latin typeface="Goudy Old Style" pitchFamily="18" charset="0"/>
              </a:rPr>
              <a:t>Execution When the DOM Tree is Ready</a:t>
            </a:r>
            <a:endParaRPr lang="en-US" sz="2800" i="1" dirty="0">
              <a:latin typeface="Goudy Old Style" pitchFamily="18" charset="0"/>
            </a:endParaRPr>
          </a:p>
          <a:p>
            <a:pPr marL="461963" lvl="0" indent="-349250">
              <a:buSzPct val="70000"/>
              <a:buFont typeface="Wingdings" pitchFamily="2" charset="2"/>
              <a:buChar char="v"/>
            </a:pPr>
            <a:r>
              <a:rPr lang="en-US" sz="2800" dirty="0" smtClean="0">
                <a:latin typeface="Goudy Old Style" pitchFamily="18" charset="0"/>
              </a:rPr>
              <a:t>Survey </a:t>
            </a:r>
            <a:r>
              <a:rPr lang="en-US" sz="2800" dirty="0">
                <a:latin typeface="Goudy Old Style" pitchFamily="18" charset="0"/>
              </a:rPr>
              <a:t>of </a:t>
            </a:r>
            <a:r>
              <a:rPr lang="en-US" sz="2800" dirty="0" err="1">
                <a:latin typeface="Goudy Old Style" pitchFamily="18" charset="0"/>
              </a:rPr>
              <a:t>jQuery</a:t>
            </a:r>
            <a:r>
              <a:rPr lang="en-US" sz="2800" dirty="0">
                <a:latin typeface="Goudy Old Style" pitchFamily="18" charset="0"/>
              </a:rPr>
              <a:t> Utility </a:t>
            </a:r>
            <a:r>
              <a:rPr lang="en-US" sz="2800" dirty="0" smtClean="0">
                <a:latin typeface="Goudy Old Style" pitchFamily="18" charset="0"/>
              </a:rPr>
              <a:t>Methods</a:t>
            </a:r>
            <a:endParaRPr lang="en-US" sz="2800" i="1" dirty="0">
              <a:latin typeface="Goudy Old Style" pitchFamily="18" charset="0"/>
            </a:endParaRPr>
          </a:p>
        </p:txBody>
      </p:sp>
    </p:spTree>
    <p:extLst>
      <p:ext uri="{BB962C8B-B14F-4D97-AF65-F5344CB8AC3E}">
        <p14:creationId xmlns:p14="http://schemas.microsoft.com/office/powerpoint/2010/main" val="19485855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09600"/>
          </a:xfrm>
        </p:spPr>
        <p:txBody>
          <a:bodyPr>
            <a:normAutofit/>
          </a:bodyPr>
          <a:lstStyle/>
          <a:p>
            <a:pPr algn="ctr"/>
            <a:r>
              <a:rPr lang="en-US" sz="4000" dirty="0">
                <a:latin typeface="Andalus" pitchFamily="18" charset="-78"/>
                <a:cs typeface="Andalus" pitchFamily="18" charset="-78"/>
              </a:rPr>
              <a:t>What You Should Already </a:t>
            </a:r>
            <a:r>
              <a:rPr lang="en-US" sz="4000" dirty="0" smtClean="0">
                <a:latin typeface="Andalus" pitchFamily="18" charset="-78"/>
                <a:cs typeface="Andalus" pitchFamily="18" charset="-78"/>
              </a:rPr>
              <a:t>Know</a:t>
            </a:r>
            <a:endParaRPr lang="en-US" sz="4000" dirty="0"/>
          </a:p>
        </p:txBody>
      </p:sp>
      <p:sp>
        <p:nvSpPr>
          <p:cNvPr id="3" name="Content Placeholder 2"/>
          <p:cNvSpPr>
            <a:spLocks noGrp="1"/>
          </p:cNvSpPr>
          <p:nvPr>
            <p:ph idx="4294967295"/>
          </p:nvPr>
        </p:nvSpPr>
        <p:spPr>
          <a:xfrm>
            <a:off x="138546" y="693016"/>
            <a:ext cx="8737600" cy="4351338"/>
          </a:xfrm>
          <a:prstGeom prst="rect">
            <a:avLst/>
          </a:prstGeom>
        </p:spPr>
        <p:txBody>
          <a:bodyPr/>
          <a:lstStyle/>
          <a:p>
            <a:pPr marL="519113" indent="-342900">
              <a:buSzPct val="70000"/>
              <a:buFont typeface="Wingdings" pitchFamily="2" charset="2"/>
              <a:buChar char="v"/>
            </a:pPr>
            <a:r>
              <a:rPr lang="en-US" dirty="0">
                <a:latin typeface="Goudy Old Style" pitchFamily="18" charset="0"/>
              </a:rPr>
              <a:t>Before you start studying </a:t>
            </a:r>
            <a:r>
              <a:rPr lang="en-US" dirty="0" err="1">
                <a:latin typeface="Goudy Old Style" pitchFamily="18" charset="0"/>
              </a:rPr>
              <a:t>jQuery</a:t>
            </a:r>
            <a:r>
              <a:rPr lang="en-US" dirty="0">
                <a:latin typeface="Goudy Old Style" pitchFamily="18" charset="0"/>
              </a:rPr>
              <a:t>, you should have a basic knowledge </a:t>
            </a:r>
            <a:r>
              <a:rPr lang="en-US" dirty="0" smtClean="0">
                <a:latin typeface="Goudy Old Style" pitchFamily="18" charset="0"/>
              </a:rPr>
              <a:t>of</a:t>
            </a:r>
            <a:endParaRPr lang="en-US" dirty="0">
              <a:latin typeface="Goudy Old Style" pitchFamily="18" charset="0"/>
            </a:endParaRPr>
          </a:p>
          <a:p>
            <a:pPr marL="1319213" lvl="2">
              <a:buSzPct val="70000"/>
              <a:buFont typeface="Courier New" pitchFamily="49" charset="0"/>
              <a:buChar char="o"/>
            </a:pPr>
            <a:r>
              <a:rPr lang="en-US" sz="2800" dirty="0" smtClean="0">
                <a:latin typeface="Goudy Old Style" pitchFamily="18" charset="0"/>
              </a:rPr>
              <a:t> HTML</a:t>
            </a:r>
            <a:endParaRPr lang="en-US" sz="2800" dirty="0">
              <a:latin typeface="Goudy Old Style" pitchFamily="18" charset="0"/>
            </a:endParaRPr>
          </a:p>
          <a:p>
            <a:pPr marL="1319213" lvl="2">
              <a:buSzPct val="70000"/>
              <a:buFont typeface="Courier New" pitchFamily="49" charset="0"/>
              <a:buChar char="o"/>
            </a:pPr>
            <a:r>
              <a:rPr lang="en-US" sz="2800" dirty="0" smtClean="0">
                <a:latin typeface="Goudy Old Style" pitchFamily="18" charset="0"/>
              </a:rPr>
              <a:t> CSS</a:t>
            </a:r>
            <a:endParaRPr lang="en-US" sz="2800" dirty="0">
              <a:latin typeface="Goudy Old Style" pitchFamily="18" charset="0"/>
            </a:endParaRPr>
          </a:p>
          <a:p>
            <a:pPr marL="1319213" lvl="2">
              <a:buSzPct val="70000"/>
              <a:buFont typeface="Courier New" pitchFamily="49" charset="0"/>
              <a:buChar char="o"/>
            </a:pPr>
            <a:r>
              <a:rPr lang="en-US" sz="2800" dirty="0" smtClean="0">
                <a:latin typeface="Goudy Old Style" pitchFamily="18" charset="0"/>
              </a:rPr>
              <a:t> JavaScript</a:t>
            </a:r>
            <a:endParaRPr lang="en-US" sz="2800" dirty="0">
              <a:latin typeface="Goudy Old Style" pitchFamily="18" charset="0"/>
            </a:endParaRPr>
          </a:p>
        </p:txBody>
      </p:sp>
    </p:spTree>
    <p:extLst>
      <p:ext uri="{BB962C8B-B14F-4D97-AF65-F5344CB8AC3E}">
        <p14:creationId xmlns:p14="http://schemas.microsoft.com/office/powerpoint/2010/main" val="39178597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71" y="67181"/>
            <a:ext cx="7042713" cy="590370"/>
          </a:xfrm>
        </p:spPr>
        <p:txBody>
          <a:bodyPr>
            <a:normAutofit fontScale="90000"/>
          </a:bodyPr>
          <a:lstStyle/>
          <a:p>
            <a:pPr algn="ctr"/>
            <a:r>
              <a:rPr lang="en-US" sz="4000" dirty="0" err="1" smtClean="0">
                <a:latin typeface="Andalus" pitchFamily="18" charset="-78"/>
                <a:cs typeface="Andalus" pitchFamily="18" charset="-78"/>
              </a:rPr>
              <a:t>jQuery</a:t>
            </a:r>
            <a:r>
              <a:rPr lang="en-US" sz="4000" dirty="0" smtClean="0">
                <a:latin typeface="Andalus" pitchFamily="18" charset="-78"/>
                <a:cs typeface="Andalus" pitchFamily="18" charset="-78"/>
              </a:rPr>
              <a:t> </a:t>
            </a:r>
            <a:r>
              <a:rPr lang="en-US" sz="4000" dirty="0">
                <a:latin typeface="Andalus" pitchFamily="18" charset="-78"/>
                <a:cs typeface="Andalus" pitchFamily="18" charset="-78"/>
              </a:rPr>
              <a:t>Start </a:t>
            </a:r>
          </a:p>
        </p:txBody>
      </p:sp>
      <p:sp>
        <p:nvSpPr>
          <p:cNvPr id="3" name="Content Placeholder 2"/>
          <p:cNvSpPr>
            <a:spLocks noGrp="1"/>
          </p:cNvSpPr>
          <p:nvPr>
            <p:ph idx="4294967295"/>
          </p:nvPr>
        </p:nvSpPr>
        <p:spPr>
          <a:xfrm>
            <a:off x="146122" y="592745"/>
            <a:ext cx="8867739" cy="4351338"/>
          </a:xfrm>
          <a:prstGeom prst="rect">
            <a:avLst/>
          </a:prstGeom>
        </p:spPr>
        <p:txBody>
          <a:bodyPr/>
          <a:lstStyle/>
          <a:p>
            <a:pPr marL="739775" indent="-339725">
              <a:buSzPct val="70000"/>
              <a:buFont typeface="Wingdings" pitchFamily="2" charset="2"/>
              <a:buChar char="v"/>
            </a:pPr>
            <a:r>
              <a:rPr lang="en-US" dirty="0">
                <a:latin typeface="Goudy Old Style" pitchFamily="18" charset="0"/>
              </a:rPr>
              <a:t>Getting the Most Recent Version of </a:t>
            </a:r>
            <a:r>
              <a:rPr lang="en-US" dirty="0" err="1" smtClean="0">
                <a:latin typeface="Goudy Old Style" pitchFamily="18" charset="0"/>
              </a:rPr>
              <a:t>jQuery</a:t>
            </a:r>
            <a:endParaRPr lang="en-US" dirty="0" smtClean="0">
              <a:latin typeface="Goudy Old Style" pitchFamily="18" charset="0"/>
            </a:endParaRPr>
          </a:p>
          <a:p>
            <a:pPr marL="739775" indent="-339725">
              <a:buSzPct val="70000"/>
              <a:buFont typeface="Wingdings" pitchFamily="2" charset="2"/>
              <a:buChar char="v"/>
            </a:pPr>
            <a:r>
              <a:rPr lang="en-US" dirty="0">
                <a:latin typeface="Goudy Old Style" pitchFamily="18" charset="0"/>
              </a:rPr>
              <a:t>There are several ways to start using </a:t>
            </a:r>
            <a:r>
              <a:rPr lang="en-US" dirty="0" err="1">
                <a:latin typeface="Goudy Old Style" pitchFamily="18" charset="0"/>
              </a:rPr>
              <a:t>jQuery</a:t>
            </a:r>
            <a:r>
              <a:rPr lang="en-US" dirty="0">
                <a:latin typeface="Goudy Old Style" pitchFamily="18" charset="0"/>
              </a:rPr>
              <a:t> on your web site. You can:</a:t>
            </a:r>
          </a:p>
          <a:p>
            <a:pPr marL="1771650" lvl="2" indent="-457200">
              <a:buSzPct val="70000"/>
              <a:buFont typeface="Wingdings" pitchFamily="2" charset="2"/>
              <a:buChar char="ü"/>
            </a:pPr>
            <a:r>
              <a:rPr lang="en-US" sz="2800" dirty="0">
                <a:latin typeface="Goudy Old Style" pitchFamily="18" charset="0"/>
              </a:rPr>
              <a:t>Download the </a:t>
            </a:r>
            <a:r>
              <a:rPr lang="en-US" sz="2800" dirty="0" err="1">
                <a:latin typeface="Goudy Old Style" pitchFamily="18" charset="0"/>
              </a:rPr>
              <a:t>jQuery</a:t>
            </a:r>
            <a:r>
              <a:rPr lang="en-US" sz="2800" dirty="0">
                <a:latin typeface="Goudy Old Style" pitchFamily="18" charset="0"/>
              </a:rPr>
              <a:t> library from jQuery.com</a:t>
            </a:r>
          </a:p>
          <a:p>
            <a:pPr marL="1771650" lvl="2" indent="-457200">
              <a:buSzPct val="70000"/>
              <a:buFont typeface="Wingdings" pitchFamily="2" charset="2"/>
              <a:buChar char="ü"/>
            </a:pPr>
            <a:r>
              <a:rPr lang="en-US" sz="2800" dirty="0">
                <a:latin typeface="Goudy Old Style" pitchFamily="18" charset="0"/>
              </a:rPr>
              <a:t>Include </a:t>
            </a:r>
            <a:r>
              <a:rPr lang="en-US" sz="2800" dirty="0" err="1">
                <a:latin typeface="Goudy Old Style" pitchFamily="18" charset="0"/>
              </a:rPr>
              <a:t>jQuery</a:t>
            </a:r>
            <a:r>
              <a:rPr lang="en-US" sz="2800" dirty="0">
                <a:latin typeface="Goudy Old Style" pitchFamily="18" charset="0"/>
              </a:rPr>
              <a:t> from a CDN, like </a:t>
            </a:r>
            <a:r>
              <a:rPr lang="en-US" sz="2800" dirty="0" smtClean="0">
                <a:latin typeface="Goudy Old Style" pitchFamily="18" charset="0"/>
              </a:rPr>
              <a:t>Google</a:t>
            </a:r>
          </a:p>
          <a:p>
            <a:pPr marL="1314450" lvl="2" indent="0">
              <a:buSzPct val="70000"/>
              <a:buNone/>
            </a:pPr>
            <a:r>
              <a:rPr lang="en-US" sz="2800" dirty="0" smtClean="0">
                <a:latin typeface="Goudy Old Style" pitchFamily="18" charset="0"/>
              </a:rPr>
              <a:t>(CDN – Content Delivery </a:t>
            </a:r>
            <a:r>
              <a:rPr lang="en-US" sz="2800" dirty="0" err="1" smtClean="0">
                <a:latin typeface="Goudy Old Style" pitchFamily="18" charset="0"/>
              </a:rPr>
              <a:t>NetWork</a:t>
            </a:r>
            <a:r>
              <a:rPr lang="en-US" sz="2800" dirty="0" smtClean="0">
                <a:latin typeface="Goudy Old Style" pitchFamily="18" charset="0"/>
              </a:rPr>
              <a:t>) </a:t>
            </a:r>
            <a:endParaRPr lang="en-US" sz="2800" dirty="0">
              <a:latin typeface="Goudy Old Style" pitchFamily="18" charset="0"/>
            </a:endParaRPr>
          </a:p>
        </p:txBody>
      </p:sp>
    </p:spTree>
    <p:extLst>
      <p:ext uri="{BB962C8B-B14F-4D97-AF65-F5344CB8AC3E}">
        <p14:creationId xmlns:p14="http://schemas.microsoft.com/office/powerpoint/2010/main" val="26729176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66" y="129762"/>
            <a:ext cx="7886700" cy="514475"/>
          </a:xfrm>
        </p:spPr>
        <p:txBody>
          <a:bodyPr>
            <a:noAutofit/>
          </a:bodyPr>
          <a:lstStyle/>
          <a:p>
            <a:pPr algn="ctr"/>
            <a:r>
              <a:rPr lang="en-US" sz="4000" dirty="0" err="1">
                <a:latin typeface="Andalus" pitchFamily="18" charset="-78"/>
                <a:cs typeface="Andalus" pitchFamily="18" charset="-78"/>
              </a:rPr>
              <a:t>jQuery</a:t>
            </a:r>
            <a:r>
              <a:rPr lang="en-US" sz="4000" dirty="0">
                <a:latin typeface="Andalus" pitchFamily="18" charset="-78"/>
                <a:cs typeface="Andalus" pitchFamily="18" charset="-78"/>
              </a:rPr>
              <a:t> </a:t>
            </a:r>
            <a:r>
              <a:rPr lang="en-US" sz="4000" dirty="0" smtClean="0">
                <a:latin typeface="Andalus" pitchFamily="18" charset="-78"/>
                <a:cs typeface="Andalus" pitchFamily="18" charset="-78"/>
              </a:rPr>
              <a:t>CDN</a:t>
            </a:r>
            <a:endParaRPr lang="en-US" sz="4000" dirty="0">
              <a:latin typeface="Andalus" pitchFamily="18" charset="-78"/>
              <a:cs typeface="Andalus" pitchFamily="18" charset="-78"/>
            </a:endParaRPr>
          </a:p>
        </p:txBody>
      </p:sp>
      <p:sp>
        <p:nvSpPr>
          <p:cNvPr id="3" name="Content Placeholder 2"/>
          <p:cNvSpPr>
            <a:spLocks noGrp="1"/>
          </p:cNvSpPr>
          <p:nvPr>
            <p:ph idx="4294967295"/>
          </p:nvPr>
        </p:nvSpPr>
        <p:spPr>
          <a:xfrm>
            <a:off x="157017" y="633845"/>
            <a:ext cx="8783782" cy="5543118"/>
          </a:xfrm>
          <a:prstGeom prst="rect">
            <a:avLst/>
          </a:prstGeom>
        </p:spPr>
        <p:txBody>
          <a:bodyPr/>
          <a:lstStyle/>
          <a:p>
            <a:pPr marL="571500" indent="-342900">
              <a:buSzPct val="70000"/>
              <a:buFont typeface="Wingdings" pitchFamily="2" charset="2"/>
              <a:buChar char="v"/>
            </a:pPr>
            <a:r>
              <a:rPr lang="en-US" dirty="0">
                <a:latin typeface="Goudy Old Style" pitchFamily="18" charset="0"/>
              </a:rPr>
              <a:t>If you don't want to download and host </a:t>
            </a:r>
            <a:r>
              <a:rPr lang="en-US" dirty="0" err="1">
                <a:latin typeface="Goudy Old Style" pitchFamily="18" charset="0"/>
              </a:rPr>
              <a:t>jQuery</a:t>
            </a:r>
            <a:r>
              <a:rPr lang="en-US" dirty="0">
                <a:latin typeface="Goudy Old Style" pitchFamily="18" charset="0"/>
              </a:rPr>
              <a:t> yourself, you can include it from a CDN (Content Delivery Network).</a:t>
            </a:r>
          </a:p>
          <a:p>
            <a:pPr marL="571500" indent="-342900">
              <a:buSzPct val="70000"/>
              <a:buFont typeface="Wingdings" pitchFamily="2" charset="2"/>
              <a:buChar char="v"/>
            </a:pPr>
            <a:r>
              <a:rPr lang="en-US" dirty="0">
                <a:latin typeface="Goudy Old Style" pitchFamily="18" charset="0"/>
              </a:rPr>
              <a:t>Both Google and Microsoft host </a:t>
            </a:r>
            <a:r>
              <a:rPr lang="en-US" dirty="0" err="1">
                <a:latin typeface="Goudy Old Style" pitchFamily="18" charset="0"/>
              </a:rPr>
              <a:t>jQuery</a:t>
            </a:r>
            <a:r>
              <a:rPr lang="en-US" dirty="0" smtClean="0">
                <a:latin typeface="Goudy Old Style" pitchFamily="18" charset="0"/>
              </a:rPr>
              <a:t>.</a:t>
            </a:r>
            <a:endParaRPr lang="en-US" dirty="0">
              <a:latin typeface="Goudy Old Style" pitchFamily="18" charset="0"/>
            </a:endParaRPr>
          </a:p>
        </p:txBody>
      </p:sp>
    </p:spTree>
    <p:extLst>
      <p:ext uri="{BB962C8B-B14F-4D97-AF65-F5344CB8AC3E}">
        <p14:creationId xmlns:p14="http://schemas.microsoft.com/office/powerpoint/2010/main" val="34954213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59" y="84572"/>
            <a:ext cx="7886700" cy="528493"/>
          </a:xfrm>
        </p:spPr>
        <p:txBody>
          <a:bodyPr>
            <a:noAutofit/>
          </a:bodyPr>
          <a:lstStyle/>
          <a:p>
            <a:pPr algn="ctr"/>
            <a:r>
              <a:rPr lang="en-US" sz="4000" dirty="0">
                <a:latin typeface="Andalus" pitchFamily="18" charset="-78"/>
                <a:cs typeface="Andalus" pitchFamily="18" charset="-78"/>
              </a:rPr>
              <a:t>Example</a:t>
            </a:r>
          </a:p>
        </p:txBody>
      </p:sp>
      <p:sp>
        <p:nvSpPr>
          <p:cNvPr id="3" name="Content Placeholder 2"/>
          <p:cNvSpPr>
            <a:spLocks noGrp="1"/>
          </p:cNvSpPr>
          <p:nvPr>
            <p:ph sz="half" idx="4294967295"/>
          </p:nvPr>
        </p:nvSpPr>
        <p:spPr>
          <a:xfrm>
            <a:off x="157595" y="526762"/>
            <a:ext cx="4349751" cy="6216938"/>
          </a:xfrm>
          <a:prstGeom prst="rect">
            <a:avLst/>
          </a:prstGeom>
        </p:spPr>
        <p:txBody>
          <a:bodyPr>
            <a:noAutofit/>
          </a:bodyPr>
          <a:lstStyle/>
          <a:p>
            <a:pPr marL="0" indent="0">
              <a:buNone/>
            </a:pPr>
            <a:r>
              <a:rPr lang="en-US" sz="2200" dirty="0" smtClean="0">
                <a:latin typeface="Goudy Old Style" pitchFamily="18" charset="0"/>
              </a:rPr>
              <a:t>To </a:t>
            </a:r>
            <a:r>
              <a:rPr lang="en-US" sz="2200" dirty="0">
                <a:latin typeface="Goudy Old Style" pitchFamily="18" charset="0"/>
              </a:rPr>
              <a:t>use </a:t>
            </a:r>
            <a:r>
              <a:rPr lang="en-US" sz="2200" dirty="0" err="1">
                <a:latin typeface="Goudy Old Style" pitchFamily="18" charset="0"/>
              </a:rPr>
              <a:t>jQuery</a:t>
            </a:r>
            <a:r>
              <a:rPr lang="en-US" sz="2200" dirty="0">
                <a:latin typeface="Goudy Old Style" pitchFamily="18" charset="0"/>
              </a:rPr>
              <a:t> from Google or Microsoft, use one of the following</a:t>
            </a:r>
            <a:r>
              <a:rPr lang="en-US" sz="2200" dirty="0" smtClean="0">
                <a:latin typeface="Goudy Old Style" pitchFamily="18" charset="0"/>
              </a:rPr>
              <a:t>:</a:t>
            </a:r>
          </a:p>
          <a:p>
            <a:pPr marL="0" indent="0">
              <a:buNone/>
            </a:pPr>
            <a:r>
              <a:rPr lang="en-US" sz="2200" dirty="0">
                <a:latin typeface="Goudy Old Style" pitchFamily="18" charset="0"/>
              </a:rPr>
              <a:t>&lt;!DOCTYPE html&gt;</a:t>
            </a:r>
          </a:p>
          <a:p>
            <a:pPr marL="0" indent="0">
              <a:buNone/>
            </a:pPr>
            <a:r>
              <a:rPr lang="en-US" sz="2200" dirty="0">
                <a:latin typeface="Goudy Old Style" pitchFamily="18" charset="0"/>
              </a:rPr>
              <a:t>&lt;html&gt;</a:t>
            </a:r>
          </a:p>
          <a:p>
            <a:pPr marL="0" indent="0">
              <a:buNone/>
            </a:pPr>
            <a:r>
              <a:rPr lang="en-US" sz="2200" dirty="0">
                <a:latin typeface="Goudy Old Style" pitchFamily="18" charset="0"/>
              </a:rPr>
              <a:t>&lt;head&gt;</a:t>
            </a:r>
          </a:p>
          <a:p>
            <a:pPr marL="0" indent="0">
              <a:buNone/>
            </a:pPr>
            <a:r>
              <a:rPr lang="en-US" sz="2200" dirty="0">
                <a:latin typeface="Goudy Old Style" pitchFamily="18" charset="0"/>
              </a:rPr>
              <a:t>&lt;script </a:t>
            </a:r>
            <a:r>
              <a:rPr lang="en-US" sz="2200" dirty="0" err="1">
                <a:latin typeface="Goudy Old Style" pitchFamily="18" charset="0"/>
              </a:rPr>
              <a:t>src</a:t>
            </a:r>
            <a:r>
              <a:rPr lang="en-US" sz="2200" dirty="0">
                <a:latin typeface="Goudy Old Style" pitchFamily="18" charset="0"/>
              </a:rPr>
              <a:t>="http://ajax.googleapis.com/</a:t>
            </a:r>
            <a:r>
              <a:rPr lang="en-US" sz="2200" dirty="0" err="1">
                <a:latin typeface="Goudy Old Style" pitchFamily="18" charset="0"/>
              </a:rPr>
              <a:t>ajax</a:t>
            </a:r>
            <a:r>
              <a:rPr lang="en-US" sz="2200" dirty="0">
                <a:latin typeface="Goudy Old Style" pitchFamily="18" charset="0"/>
              </a:rPr>
              <a:t>/libs/</a:t>
            </a:r>
            <a:r>
              <a:rPr lang="en-US" sz="2200" dirty="0" err="1">
                <a:latin typeface="Goudy Old Style" pitchFamily="18" charset="0"/>
              </a:rPr>
              <a:t>jquery</a:t>
            </a:r>
            <a:r>
              <a:rPr lang="en-US" sz="2200" dirty="0">
                <a:latin typeface="Goudy Old Style" pitchFamily="18" charset="0"/>
              </a:rPr>
              <a:t>/1.11.1/jquery.min.js"&gt;&lt;/script&gt;</a:t>
            </a:r>
          </a:p>
          <a:p>
            <a:pPr marL="0" indent="0">
              <a:buNone/>
            </a:pPr>
            <a:r>
              <a:rPr lang="en-US" sz="2200" dirty="0">
                <a:latin typeface="Goudy Old Style" pitchFamily="18" charset="0"/>
              </a:rPr>
              <a:t>&lt;script&gt;</a:t>
            </a:r>
          </a:p>
          <a:p>
            <a:pPr marL="0" indent="0">
              <a:buNone/>
            </a:pPr>
            <a:r>
              <a:rPr lang="en-US" sz="2200" dirty="0">
                <a:latin typeface="Goudy Old Style" pitchFamily="18" charset="0"/>
              </a:rPr>
              <a:t>$(document).ready(function(){</a:t>
            </a:r>
          </a:p>
          <a:p>
            <a:pPr marL="0" indent="0">
              <a:buNone/>
            </a:pPr>
            <a:r>
              <a:rPr lang="en-US" sz="2200" dirty="0">
                <a:latin typeface="Goudy Old Style" pitchFamily="18" charset="0"/>
              </a:rPr>
              <a:t>  $("button").click(function(){</a:t>
            </a:r>
          </a:p>
          <a:p>
            <a:pPr marL="0" indent="0">
              <a:buNone/>
            </a:pPr>
            <a:r>
              <a:rPr lang="en-US" sz="2200" dirty="0">
                <a:latin typeface="Goudy Old Style" pitchFamily="18" charset="0"/>
              </a:rPr>
              <a:t>    $("p").hide();</a:t>
            </a:r>
          </a:p>
          <a:p>
            <a:pPr marL="0" indent="0">
              <a:buNone/>
            </a:pPr>
            <a:r>
              <a:rPr lang="en-US" sz="2200" dirty="0">
                <a:latin typeface="Goudy Old Style" pitchFamily="18" charset="0"/>
              </a:rPr>
              <a:t>  });</a:t>
            </a:r>
          </a:p>
          <a:p>
            <a:pPr marL="0" indent="0">
              <a:buNone/>
            </a:pPr>
            <a:r>
              <a:rPr lang="en-US" sz="2200" dirty="0">
                <a:latin typeface="Goudy Old Style" pitchFamily="18" charset="0"/>
              </a:rPr>
              <a:t>});</a:t>
            </a:r>
          </a:p>
          <a:p>
            <a:pPr marL="0" indent="0">
              <a:buNone/>
            </a:pPr>
            <a:r>
              <a:rPr lang="en-US" sz="2200" dirty="0">
                <a:latin typeface="Goudy Old Style" pitchFamily="18" charset="0"/>
              </a:rPr>
              <a:t>&lt;/script</a:t>
            </a:r>
            <a:r>
              <a:rPr lang="en-US" sz="2200" dirty="0" smtClean="0">
                <a:latin typeface="Goudy Old Style" pitchFamily="18" charset="0"/>
              </a:rPr>
              <a:t>&gt;   &lt;/</a:t>
            </a:r>
            <a:r>
              <a:rPr lang="en-US" sz="2200" dirty="0">
                <a:latin typeface="Goudy Old Style" pitchFamily="18" charset="0"/>
              </a:rPr>
              <a:t>head</a:t>
            </a:r>
            <a:r>
              <a:rPr lang="en-US" sz="2200" dirty="0" smtClean="0">
                <a:latin typeface="Goudy Old Style" pitchFamily="18" charset="0"/>
              </a:rPr>
              <a:t>&gt;</a:t>
            </a:r>
            <a:endParaRPr lang="en-US" sz="2200" dirty="0">
              <a:latin typeface="Goudy Old Style" pitchFamily="18" charset="0"/>
            </a:endParaRPr>
          </a:p>
        </p:txBody>
      </p:sp>
      <p:sp>
        <p:nvSpPr>
          <p:cNvPr id="4" name="Content Placeholder 3"/>
          <p:cNvSpPr>
            <a:spLocks noGrp="1"/>
          </p:cNvSpPr>
          <p:nvPr>
            <p:ph sz="half" idx="4294967295"/>
          </p:nvPr>
        </p:nvSpPr>
        <p:spPr>
          <a:xfrm>
            <a:off x="4758460" y="602673"/>
            <a:ext cx="3886200" cy="5902036"/>
          </a:xfrm>
          <a:prstGeom prst="rect">
            <a:avLst/>
          </a:prstGeom>
        </p:spPr>
        <p:txBody>
          <a:bodyPr>
            <a:normAutofit/>
          </a:bodyPr>
          <a:lstStyle/>
          <a:p>
            <a:pPr marL="0" indent="0">
              <a:buNone/>
            </a:pPr>
            <a:r>
              <a:rPr lang="en-US" sz="2200" dirty="0">
                <a:latin typeface="Goudy Old Style" pitchFamily="18" charset="0"/>
              </a:rPr>
              <a:t>&lt;body&gt;</a:t>
            </a:r>
          </a:p>
          <a:p>
            <a:pPr marL="0" indent="0">
              <a:buNone/>
            </a:pPr>
            <a:endParaRPr lang="en-US" sz="2200" dirty="0">
              <a:latin typeface="Goudy Old Style" pitchFamily="18" charset="0"/>
            </a:endParaRPr>
          </a:p>
          <a:p>
            <a:pPr marL="0" indent="0">
              <a:buNone/>
            </a:pPr>
            <a:r>
              <a:rPr lang="en-US" sz="2200" dirty="0">
                <a:latin typeface="Goudy Old Style" pitchFamily="18" charset="0"/>
              </a:rPr>
              <a:t>&lt;h2&gt;This is a heading&lt;/h2&gt;</a:t>
            </a:r>
          </a:p>
          <a:p>
            <a:pPr marL="0" indent="0">
              <a:buNone/>
            </a:pPr>
            <a:r>
              <a:rPr lang="en-US" sz="2200" dirty="0">
                <a:latin typeface="Goudy Old Style" pitchFamily="18" charset="0"/>
              </a:rPr>
              <a:t>&lt;p&gt;This is a paragraph.&lt;/p&gt;</a:t>
            </a:r>
          </a:p>
          <a:p>
            <a:pPr marL="0" indent="0">
              <a:buNone/>
            </a:pPr>
            <a:r>
              <a:rPr lang="en-US" sz="2200" dirty="0">
                <a:latin typeface="Goudy Old Style" pitchFamily="18" charset="0"/>
              </a:rPr>
              <a:t>&lt;p&gt;This is another paragraph.&lt;/p&gt;</a:t>
            </a:r>
          </a:p>
          <a:p>
            <a:pPr marL="0" indent="0">
              <a:buNone/>
            </a:pPr>
            <a:r>
              <a:rPr lang="en-US" sz="2200" dirty="0">
                <a:latin typeface="Goudy Old Style" pitchFamily="18" charset="0"/>
              </a:rPr>
              <a:t>&lt;button&gt;Click me&lt;/button&gt;</a:t>
            </a:r>
          </a:p>
          <a:p>
            <a:pPr marL="0" indent="0">
              <a:buNone/>
            </a:pPr>
            <a:endParaRPr lang="en-US" sz="2200" dirty="0">
              <a:latin typeface="Goudy Old Style" pitchFamily="18" charset="0"/>
            </a:endParaRPr>
          </a:p>
          <a:p>
            <a:pPr marL="0" indent="0">
              <a:buNone/>
            </a:pPr>
            <a:r>
              <a:rPr lang="en-US" sz="2200" dirty="0">
                <a:latin typeface="Goudy Old Style" pitchFamily="18" charset="0"/>
              </a:rPr>
              <a:t>&lt;/body&gt;</a:t>
            </a:r>
          </a:p>
          <a:p>
            <a:pPr marL="0" indent="0">
              <a:buNone/>
            </a:pPr>
            <a:r>
              <a:rPr lang="en-US" sz="2200" dirty="0">
                <a:latin typeface="Goudy Old Style" pitchFamily="18" charset="0"/>
              </a:rPr>
              <a:t>&lt;/html&gt;</a:t>
            </a:r>
          </a:p>
          <a:p>
            <a:endParaRPr lang="en-US" sz="2200" dirty="0">
              <a:latin typeface="Goudy Old Style" pitchFamily="18" charset="0"/>
            </a:endParaRPr>
          </a:p>
        </p:txBody>
      </p:sp>
    </p:spTree>
    <p:extLst>
      <p:ext uri="{BB962C8B-B14F-4D97-AF65-F5344CB8AC3E}">
        <p14:creationId xmlns:p14="http://schemas.microsoft.com/office/powerpoint/2010/main" val="3664599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457200"/>
          </a:xfrm>
        </p:spPr>
        <p:txBody>
          <a:bodyPr>
            <a:noAutofit/>
          </a:bodyPr>
          <a:lstStyle/>
          <a:p>
            <a:pPr marR="0" algn="ctr" rtl="0"/>
            <a:r>
              <a:rPr lang="en-US" sz="4000" i="0" u="none" strike="noStrike" kern="1600" baseline="0" dirty="0" smtClean="0">
                <a:latin typeface="Andalus" pitchFamily="18" charset="-78"/>
                <a:cs typeface="Andalus" pitchFamily="18" charset="-78"/>
              </a:rPr>
              <a:t>Most Common Character Entities</a:t>
            </a:r>
          </a:p>
        </p:txBody>
      </p:sp>
      <p:graphicFrame>
        <p:nvGraphicFramePr>
          <p:cNvPr id="4" name="Table 3"/>
          <p:cNvGraphicFramePr>
            <a:graphicFrameLocks noGrp="1"/>
          </p:cNvGraphicFramePr>
          <p:nvPr>
            <p:extLst>
              <p:ext uri="{D42A27DB-BD31-4B8C-83A1-F6EECF244321}">
                <p14:modId xmlns:p14="http://schemas.microsoft.com/office/powerpoint/2010/main" val="2834846029"/>
              </p:ext>
            </p:extLst>
          </p:nvPr>
        </p:nvGraphicFramePr>
        <p:xfrm>
          <a:off x="1143000" y="609601"/>
          <a:ext cx="6705600" cy="5257798"/>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751114">
                <a:tc>
                  <a:txBody>
                    <a:bodyPr/>
                    <a:lstStyle/>
                    <a:p>
                      <a:pPr marL="0" marR="0" algn="ctr">
                        <a:spcBef>
                          <a:spcPts val="660"/>
                        </a:spcBef>
                        <a:spcAft>
                          <a:spcPts val="660"/>
                        </a:spcAft>
                      </a:pPr>
                      <a:r>
                        <a:rPr lang="en-US" sz="2000" dirty="0">
                          <a:effectLst/>
                          <a:latin typeface="Goudy Old Style" pitchFamily="18" charset="0"/>
                        </a:rPr>
                        <a:t>Result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a:effectLst/>
                          <a:latin typeface="Goudy Old Style" pitchFamily="18" charset="0"/>
                        </a:rPr>
                        <a:t>Description</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a:effectLst/>
                          <a:latin typeface="Goudy Old Style" pitchFamily="18" charset="0"/>
                        </a:rPr>
                        <a:t>Entity Name</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Entity Number</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51114">
                <a:tc>
                  <a:txBody>
                    <a:bodyPr/>
                    <a:lstStyle/>
                    <a:p>
                      <a:pPr marL="0" marR="0" algn="ctr">
                        <a:spcBef>
                          <a:spcPts val="660"/>
                        </a:spcBef>
                        <a:spcAft>
                          <a:spcPts val="660"/>
                        </a:spcAft>
                      </a:pPr>
                      <a:r>
                        <a:rPr lang="en-US" sz="2000" dirty="0">
                          <a:effectLst/>
                          <a:latin typeface="Goudy Old Style" pitchFamily="18" charset="0"/>
                        </a:rPr>
                        <a:t> </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non-breaking space</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dirty="0">
                          <a:effectLst/>
                          <a:latin typeface="Goudy Old Style" pitchFamily="18" charset="0"/>
                        </a:rPr>
                        <a:t>&amp;</a:t>
                      </a:r>
                      <a:r>
                        <a:rPr lang="en-US" sz="2000" dirty="0" err="1">
                          <a:effectLst/>
                          <a:latin typeface="Goudy Old Style" pitchFamily="18" charset="0"/>
                        </a:rPr>
                        <a:t>nbsp</a:t>
                      </a:r>
                      <a:r>
                        <a:rPr lang="en-US" sz="2000" dirty="0">
                          <a:effectLst/>
                          <a:latin typeface="Goudy Old Style" pitchFamily="18" charset="0"/>
                        </a:rPr>
                        <a: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1114">
                <a:tc>
                  <a:txBody>
                    <a:bodyPr/>
                    <a:lstStyle/>
                    <a:p>
                      <a:pPr marL="0" marR="0" algn="ctr">
                        <a:spcBef>
                          <a:spcPts val="660"/>
                        </a:spcBef>
                        <a:spcAft>
                          <a:spcPts val="660"/>
                        </a:spcAft>
                      </a:pPr>
                      <a:r>
                        <a:rPr lang="en-US" sz="2000" dirty="0">
                          <a:effectLst/>
                          <a:latin typeface="Goudy Old Style" pitchFamily="18" charset="0"/>
                        </a:rPr>
                        <a:t>&lt; </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dirty="0">
                          <a:effectLst/>
                          <a:latin typeface="Goudy Old Style" pitchFamily="18" charset="0"/>
                        </a:rPr>
                        <a:t>less than</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&amp;lt;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a:effectLst/>
                          <a:latin typeface="Goudy Old Style" pitchFamily="18" charset="0"/>
                        </a:rPr>
                        <a:t>&amp;#;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51114">
                <a:tc>
                  <a:txBody>
                    <a:bodyPr/>
                    <a:lstStyle/>
                    <a:p>
                      <a:pPr marL="0" marR="0" algn="ctr">
                        <a:spcBef>
                          <a:spcPts val="660"/>
                        </a:spcBef>
                        <a:spcAft>
                          <a:spcPts val="660"/>
                        </a:spcAft>
                      </a:pPr>
                      <a:r>
                        <a:rPr lang="en-US" sz="2000" dirty="0">
                          <a:effectLst/>
                          <a:latin typeface="Goudy Old Style" pitchFamily="18" charset="0"/>
                        </a:rPr>
                        <a:t>&gt; </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greater than</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&amp;gt;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1114">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ampersand</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&amp;amp;</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51114">
                <a:tc>
                  <a:txBody>
                    <a:bodyPr/>
                    <a:lstStyle/>
                    <a:p>
                      <a:pPr marL="0" marR="0" algn="ctr">
                        <a:spcBef>
                          <a:spcPts val="660"/>
                        </a:spcBef>
                        <a:spcAft>
                          <a:spcPts val="660"/>
                        </a:spcAft>
                      </a:pPr>
                      <a:r>
                        <a:rPr lang="en-US" sz="2000" dirty="0">
                          <a:effectLst/>
                          <a:latin typeface="Goudy Old Style" pitchFamily="18" charset="0"/>
                        </a:rPr>
                        <a: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quotation mark</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&amp;quot;</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751114">
                <a:tc>
                  <a:txBody>
                    <a:bodyPr/>
                    <a:lstStyle/>
                    <a:p>
                      <a:pPr marL="0" marR="0" algn="ctr">
                        <a:spcBef>
                          <a:spcPts val="660"/>
                        </a:spcBef>
                        <a:spcAft>
                          <a:spcPts val="660"/>
                        </a:spcAft>
                      </a:pPr>
                      <a:r>
                        <a:rPr lang="en-US" sz="2000" dirty="0">
                          <a:effectLst/>
                          <a:latin typeface="Goudy Old Style" pitchFamily="18" charset="0"/>
                        </a:rPr>
                        <a:t>'</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apostrophe </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60"/>
                        </a:spcBef>
                        <a:spcAft>
                          <a:spcPts val="660"/>
                        </a:spcAft>
                      </a:pPr>
                      <a:r>
                        <a:rPr lang="en-US" sz="2000">
                          <a:effectLst/>
                          <a:latin typeface="Goudy Old Style" pitchFamily="18" charset="0"/>
                        </a:rPr>
                        <a:t>&amp;apos; (does not work in IE)</a:t>
                      </a:r>
                      <a:endParaRPr lang="en-US" sz="2000" b="1">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660"/>
                        </a:spcBef>
                        <a:spcAft>
                          <a:spcPts val="660"/>
                        </a:spcAft>
                      </a:pPr>
                      <a:r>
                        <a:rPr lang="en-US" sz="2000" dirty="0">
                          <a:effectLst/>
                          <a:latin typeface="Goudy Old Style" pitchFamily="18" charset="0"/>
                        </a:rPr>
                        <a:t>&amp;#;</a:t>
                      </a:r>
                      <a:endParaRPr lang="en-US" sz="2000" b="1" dirty="0">
                        <a:solidFill>
                          <a:srgbClr val="000000"/>
                        </a:solidFill>
                        <a:effectLst/>
                        <a:latin typeface="Goudy Old Style"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932282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8" y="87376"/>
            <a:ext cx="8396628" cy="691943"/>
          </a:xfrm>
        </p:spPr>
        <p:txBody>
          <a:bodyPr>
            <a:normAutofit/>
          </a:bodyPr>
          <a:lstStyle/>
          <a:p>
            <a:pPr algn="ctr"/>
            <a:r>
              <a:rPr lang="en-US" sz="4000" dirty="0">
                <a:latin typeface="Andalus" pitchFamily="18" charset="-78"/>
                <a:cs typeface="Andalus" pitchFamily="18" charset="-78"/>
              </a:rPr>
              <a:t>Frame </a:t>
            </a:r>
            <a:r>
              <a:rPr lang="en-US" sz="4000" dirty="0" smtClean="0">
                <a:latin typeface="Andalus" pitchFamily="18" charset="-78"/>
                <a:cs typeface="Andalus" pitchFamily="18" charset="-78"/>
              </a:rPr>
              <a:t>Work </a:t>
            </a:r>
            <a:r>
              <a:rPr lang="en-US" sz="4000" dirty="0">
                <a:latin typeface="Andalus" pitchFamily="18" charset="-78"/>
                <a:cs typeface="Andalus" pitchFamily="18" charset="-78"/>
              </a:rPr>
              <a:t>structure</a:t>
            </a:r>
          </a:p>
        </p:txBody>
      </p:sp>
      <p:sp>
        <p:nvSpPr>
          <p:cNvPr id="3" name="Content Placeholder 2"/>
          <p:cNvSpPr>
            <a:spLocks noGrp="1"/>
          </p:cNvSpPr>
          <p:nvPr>
            <p:ph idx="4294967295"/>
          </p:nvPr>
        </p:nvSpPr>
        <p:spPr>
          <a:xfrm>
            <a:off x="164387" y="657546"/>
            <a:ext cx="8758148" cy="5784351"/>
          </a:xfrm>
          <a:prstGeom prst="rect">
            <a:avLst/>
          </a:prstGeom>
        </p:spPr>
        <p:txBody>
          <a:bodyPr>
            <a:normAutofit/>
          </a:bodyPr>
          <a:lstStyle/>
          <a:p>
            <a:pPr marL="514350" indent="-452438">
              <a:buSzPct val="70000"/>
              <a:buFont typeface="Wingdings" pitchFamily="2" charset="2"/>
              <a:buChar char="v"/>
            </a:pPr>
            <a:r>
              <a:rPr lang="en-US" sz="2600" dirty="0">
                <a:latin typeface="Goudy Old Style" pitchFamily="18" charset="0"/>
              </a:rPr>
              <a:t>The </a:t>
            </a:r>
            <a:r>
              <a:rPr lang="en-US" sz="2600" dirty="0" err="1">
                <a:latin typeface="Goudy Old Style" pitchFamily="18" charset="0"/>
              </a:rPr>
              <a:t>jQuery</a:t>
            </a:r>
            <a:r>
              <a:rPr lang="en-US" sz="2600" dirty="0">
                <a:latin typeface="Goudy Old Style" pitchFamily="18" charset="0"/>
              </a:rPr>
              <a:t> syntax is tailor made for </a:t>
            </a:r>
            <a:r>
              <a:rPr lang="en-US" sz="2600" b="1" dirty="0">
                <a:latin typeface="Goudy Old Style" pitchFamily="18" charset="0"/>
              </a:rPr>
              <a:t>selecting</a:t>
            </a:r>
            <a:r>
              <a:rPr lang="en-US" sz="2600" dirty="0">
                <a:latin typeface="Goudy Old Style" pitchFamily="18" charset="0"/>
              </a:rPr>
              <a:t> HTML elements and performing some </a:t>
            </a:r>
            <a:r>
              <a:rPr lang="en-US" sz="2600" b="1" dirty="0">
                <a:latin typeface="Goudy Old Style" pitchFamily="18" charset="0"/>
              </a:rPr>
              <a:t>action</a:t>
            </a:r>
            <a:r>
              <a:rPr lang="en-US" sz="2600" dirty="0">
                <a:latin typeface="Goudy Old Style" pitchFamily="18" charset="0"/>
              </a:rPr>
              <a:t> on the element(s).</a:t>
            </a:r>
          </a:p>
          <a:p>
            <a:pPr marL="514350" indent="-452438">
              <a:buSzPct val="70000"/>
              <a:buFont typeface="Wingdings" pitchFamily="2" charset="2"/>
              <a:buChar char="v"/>
            </a:pPr>
            <a:r>
              <a:rPr lang="en-US" sz="2600" dirty="0">
                <a:latin typeface="Goudy Old Style" pitchFamily="18" charset="0"/>
              </a:rPr>
              <a:t>Basic syntax is: </a:t>
            </a:r>
            <a:r>
              <a:rPr lang="en-US" sz="2600" b="1" dirty="0">
                <a:latin typeface="Goudy Old Style" pitchFamily="18" charset="0"/>
              </a:rPr>
              <a:t>$(</a:t>
            </a:r>
            <a:r>
              <a:rPr lang="en-US" sz="2600" b="1" i="1" dirty="0">
                <a:latin typeface="Goudy Old Style" pitchFamily="18" charset="0"/>
              </a:rPr>
              <a:t>selector</a:t>
            </a:r>
            <a:r>
              <a:rPr lang="en-US" sz="2600" b="1" dirty="0">
                <a:latin typeface="Goudy Old Style" pitchFamily="18" charset="0"/>
              </a:rPr>
              <a:t>).</a:t>
            </a:r>
            <a:r>
              <a:rPr lang="en-US" sz="2600" b="1" i="1" dirty="0">
                <a:latin typeface="Goudy Old Style" pitchFamily="18" charset="0"/>
              </a:rPr>
              <a:t>action</a:t>
            </a:r>
            <a:r>
              <a:rPr lang="en-US" sz="2600" b="1" dirty="0">
                <a:latin typeface="Goudy Old Style" pitchFamily="18" charset="0"/>
              </a:rPr>
              <a:t>()</a:t>
            </a:r>
            <a:endParaRPr lang="en-US" sz="2600" dirty="0">
              <a:latin typeface="Goudy Old Style" pitchFamily="18" charset="0"/>
            </a:endParaRPr>
          </a:p>
          <a:p>
            <a:pPr marL="514350" indent="-452438">
              <a:buSzPct val="70000"/>
              <a:buFont typeface="Wingdings" pitchFamily="2" charset="2"/>
              <a:buChar char="v"/>
            </a:pPr>
            <a:r>
              <a:rPr lang="en-US" sz="2600" dirty="0">
                <a:latin typeface="Goudy Old Style" pitchFamily="18" charset="0"/>
              </a:rPr>
              <a:t>A $ sign to define/access </a:t>
            </a:r>
            <a:r>
              <a:rPr lang="en-US" sz="2600" dirty="0" err="1">
                <a:latin typeface="Goudy Old Style" pitchFamily="18" charset="0"/>
              </a:rPr>
              <a:t>jQuery</a:t>
            </a:r>
            <a:endParaRPr lang="en-US" sz="2600" dirty="0">
              <a:latin typeface="Goudy Old Style" pitchFamily="18" charset="0"/>
            </a:endParaRPr>
          </a:p>
          <a:p>
            <a:pPr marL="514350" indent="-452438">
              <a:buSzPct val="70000"/>
              <a:buFont typeface="Wingdings" pitchFamily="2" charset="2"/>
              <a:buChar char="v"/>
            </a:pPr>
            <a:r>
              <a:rPr lang="en-US" sz="2600" dirty="0">
                <a:latin typeface="Goudy Old Style" pitchFamily="18" charset="0"/>
              </a:rPr>
              <a:t>A (</a:t>
            </a:r>
            <a:r>
              <a:rPr lang="en-US" sz="2600" i="1" dirty="0">
                <a:latin typeface="Goudy Old Style" pitchFamily="18" charset="0"/>
              </a:rPr>
              <a:t>selector</a:t>
            </a:r>
            <a:r>
              <a:rPr lang="en-US" sz="2600" dirty="0">
                <a:latin typeface="Goudy Old Style" pitchFamily="18" charset="0"/>
              </a:rPr>
              <a:t>) to "query (or find)" HTML elements</a:t>
            </a:r>
          </a:p>
          <a:p>
            <a:pPr marL="514350" indent="-452438">
              <a:buSzPct val="70000"/>
              <a:buFont typeface="Wingdings" pitchFamily="2" charset="2"/>
              <a:buChar char="v"/>
            </a:pPr>
            <a:r>
              <a:rPr lang="en-US" sz="2600" dirty="0">
                <a:latin typeface="Goudy Old Style" pitchFamily="18" charset="0"/>
              </a:rPr>
              <a:t>A </a:t>
            </a:r>
            <a:r>
              <a:rPr lang="en-US" sz="2600" dirty="0" err="1">
                <a:latin typeface="Goudy Old Style" pitchFamily="18" charset="0"/>
              </a:rPr>
              <a:t>jQuery</a:t>
            </a:r>
            <a:r>
              <a:rPr lang="en-US" sz="2600" dirty="0">
                <a:latin typeface="Goudy Old Style" pitchFamily="18" charset="0"/>
              </a:rPr>
              <a:t> </a:t>
            </a:r>
            <a:r>
              <a:rPr lang="en-US" sz="2600" i="1" dirty="0">
                <a:latin typeface="Goudy Old Style" pitchFamily="18" charset="0"/>
              </a:rPr>
              <a:t>action</a:t>
            </a:r>
            <a:r>
              <a:rPr lang="en-US" sz="2600" dirty="0">
                <a:latin typeface="Goudy Old Style" pitchFamily="18" charset="0"/>
              </a:rPr>
              <a:t>() to be performed on the element(s)</a:t>
            </a:r>
          </a:p>
          <a:p>
            <a:pPr marL="514350" indent="-452438">
              <a:buSzPct val="70000"/>
              <a:buFont typeface="Wingdings" pitchFamily="2" charset="2"/>
              <a:buChar char="v"/>
            </a:pPr>
            <a:r>
              <a:rPr lang="en-US" sz="2600" dirty="0">
                <a:latin typeface="Goudy Old Style" pitchFamily="18" charset="0"/>
              </a:rPr>
              <a:t>Examples:</a:t>
            </a:r>
          </a:p>
          <a:p>
            <a:pPr marL="514350" indent="-452438">
              <a:buSzPct val="70000"/>
              <a:buFont typeface="Wingdings" pitchFamily="2" charset="2"/>
              <a:buChar char="v"/>
            </a:pPr>
            <a:r>
              <a:rPr lang="en-US" sz="2600" dirty="0">
                <a:latin typeface="Goudy Old Style" pitchFamily="18" charset="0"/>
              </a:rPr>
              <a:t>$(this).hide() - hides the current element.</a:t>
            </a:r>
          </a:p>
          <a:p>
            <a:pPr marL="514350" indent="-452438">
              <a:buSzPct val="70000"/>
              <a:buFont typeface="Wingdings" pitchFamily="2" charset="2"/>
              <a:buChar char="v"/>
            </a:pPr>
            <a:r>
              <a:rPr lang="en-US" sz="2600" dirty="0">
                <a:latin typeface="Goudy Old Style" pitchFamily="18" charset="0"/>
              </a:rPr>
              <a:t>$("p").hide() - hides all &lt;p&gt; elements.</a:t>
            </a:r>
          </a:p>
          <a:p>
            <a:pPr marL="514350" indent="-452438">
              <a:buSzPct val="70000"/>
              <a:buFont typeface="Wingdings" pitchFamily="2" charset="2"/>
              <a:buChar char="v"/>
            </a:pPr>
            <a:r>
              <a:rPr lang="en-US" sz="2600" dirty="0">
                <a:latin typeface="Goudy Old Style" pitchFamily="18" charset="0"/>
              </a:rPr>
              <a:t>$(".test").hide() - hides all elements with class="test".</a:t>
            </a:r>
          </a:p>
          <a:p>
            <a:pPr marL="514350" indent="-452438">
              <a:buSzPct val="70000"/>
              <a:buFont typeface="Wingdings" pitchFamily="2" charset="2"/>
              <a:buChar char="v"/>
            </a:pPr>
            <a:r>
              <a:rPr lang="en-US" sz="2600" dirty="0">
                <a:latin typeface="Goudy Old Style" pitchFamily="18" charset="0"/>
              </a:rPr>
              <a:t>$("#test").hide() - hides the element with id="test</a:t>
            </a:r>
            <a:r>
              <a:rPr lang="en-US" sz="2600" dirty="0" smtClean="0">
                <a:latin typeface="Goudy Old Style" pitchFamily="18" charset="0"/>
              </a:rPr>
              <a:t>".</a:t>
            </a:r>
            <a:endParaRPr lang="en-US" sz="2600" dirty="0">
              <a:latin typeface="Goudy Old Style" pitchFamily="18" charset="0"/>
            </a:endParaRPr>
          </a:p>
        </p:txBody>
      </p:sp>
    </p:spTree>
    <p:extLst>
      <p:ext uri="{BB962C8B-B14F-4D97-AF65-F5344CB8AC3E}">
        <p14:creationId xmlns:p14="http://schemas.microsoft.com/office/powerpoint/2010/main" val="8507863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2" y="98000"/>
            <a:ext cx="7124913" cy="569821"/>
          </a:xfrm>
        </p:spPr>
        <p:txBody>
          <a:bodyPr>
            <a:noAutofit/>
          </a:bodyPr>
          <a:lstStyle/>
          <a:p>
            <a:pPr algn="ctr"/>
            <a:r>
              <a:rPr lang="en-US" sz="4000" dirty="0" err="1">
                <a:latin typeface="Andalus" pitchFamily="18" charset="-78"/>
                <a:cs typeface="Andalus" pitchFamily="18" charset="-78"/>
              </a:rPr>
              <a:t>jQuery</a:t>
            </a:r>
            <a:r>
              <a:rPr lang="en-US" sz="4000" dirty="0">
                <a:latin typeface="Andalus" pitchFamily="18" charset="-78"/>
                <a:cs typeface="Andalus" pitchFamily="18" charset="-78"/>
              </a:rPr>
              <a:t> and Other Library</a:t>
            </a:r>
          </a:p>
        </p:txBody>
      </p:sp>
      <p:sp>
        <p:nvSpPr>
          <p:cNvPr id="4" name="Rectangle 1"/>
          <p:cNvSpPr>
            <a:spLocks noGrp="1" noChangeArrowheads="1"/>
          </p:cNvSpPr>
          <p:nvPr>
            <p:ph idx="4294967295"/>
          </p:nvPr>
        </p:nvSpPr>
        <p:spPr bwMode="auto">
          <a:xfrm>
            <a:off x="73059" y="652160"/>
            <a:ext cx="8931668"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00050" marR="0" lvl="0" indent="-287338" algn="l" defTabSz="914400" rtl="0" eaLnBrk="0" fontAlgn="base" latinLnBrk="0" hangingPunct="0">
              <a:lnSpc>
                <a:spcPct val="100000"/>
              </a:lnSpc>
              <a:spcBef>
                <a:spcPct val="0"/>
              </a:spcBef>
              <a:spcAft>
                <a:spcPct val="0"/>
              </a:spcAft>
              <a:buClrTx/>
              <a:buSzPct val="70000"/>
              <a:buFont typeface="Wingdings" pitchFamily="2" charset="2"/>
              <a:buChar char="v"/>
              <a:tabLst/>
            </a:pPr>
            <a:r>
              <a:rPr kumimoji="0" lang="en-US" sz="2600" b="0" i="0" u="none" strike="noStrike" cap="none" normalizeH="0" baseline="0" dirty="0" smtClean="0">
                <a:ln>
                  <a:noFill/>
                </a:ln>
                <a:solidFill>
                  <a:srgbClr val="333333"/>
                </a:solidFill>
                <a:effectLst/>
                <a:latin typeface="Goudy Old Style" pitchFamily="18" charset="0"/>
              </a:rPr>
              <a:t>The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library and virtually all of its plugins are contained within the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namespace.</a:t>
            </a:r>
          </a:p>
          <a:p>
            <a:pPr marL="400050" marR="0" lvl="0" indent="-287338" algn="l" defTabSz="914400" rtl="0" eaLnBrk="0" fontAlgn="base" latinLnBrk="0" hangingPunct="0">
              <a:lnSpc>
                <a:spcPct val="100000"/>
              </a:lnSpc>
              <a:spcBef>
                <a:spcPct val="0"/>
              </a:spcBef>
              <a:spcAft>
                <a:spcPct val="0"/>
              </a:spcAft>
              <a:buClrTx/>
              <a:buSzPct val="70000"/>
              <a:buFont typeface="Wingdings" pitchFamily="2" charset="2"/>
              <a:buChar char="v"/>
              <a:tabLst/>
            </a:pPr>
            <a:r>
              <a:rPr kumimoji="0" lang="en-US" sz="2600" b="0" i="0" u="none" strike="noStrike" cap="none" normalizeH="0" baseline="0" dirty="0" smtClean="0">
                <a:ln>
                  <a:noFill/>
                </a:ln>
                <a:solidFill>
                  <a:srgbClr val="333333"/>
                </a:solidFill>
                <a:effectLst/>
                <a:latin typeface="Goudy Old Style" pitchFamily="18" charset="0"/>
              </a:rPr>
              <a:t> As a general rule, global objects are stored inside the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namespace as well, so you shouldn't get a clash between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and any other library (like prototype.js, </a:t>
            </a:r>
            <a:r>
              <a:rPr kumimoji="0" lang="en-US" sz="2600" b="0" i="0" u="none" strike="noStrike" cap="none" normalizeH="0" baseline="0" dirty="0" err="1" smtClean="0">
                <a:ln>
                  <a:noFill/>
                </a:ln>
                <a:solidFill>
                  <a:srgbClr val="333333"/>
                </a:solidFill>
                <a:effectLst/>
                <a:latin typeface="Goudy Old Style" pitchFamily="18" charset="0"/>
              </a:rPr>
              <a:t>MooTools</a:t>
            </a:r>
            <a:r>
              <a:rPr kumimoji="0" lang="en-US" sz="2600" b="0" i="0" u="none" strike="noStrike" cap="none" normalizeH="0" baseline="0" dirty="0" smtClean="0">
                <a:ln>
                  <a:noFill/>
                </a:ln>
                <a:solidFill>
                  <a:srgbClr val="333333"/>
                </a:solidFill>
                <a:effectLst/>
                <a:latin typeface="Goudy Old Style" pitchFamily="18" charset="0"/>
              </a:rPr>
              <a:t>, or YUI).</a:t>
            </a:r>
            <a:endParaRPr kumimoji="0" lang="en-US" sz="2600" b="0" i="0" u="none" strike="noStrike" cap="none" normalizeH="0" baseline="0" dirty="0" smtClean="0">
              <a:ln>
                <a:noFill/>
              </a:ln>
              <a:solidFill>
                <a:schemeClr val="tx1"/>
              </a:solidFill>
              <a:effectLst/>
              <a:latin typeface="Goudy Old Style" pitchFamily="18" charset="0"/>
            </a:endParaRPr>
          </a:p>
          <a:p>
            <a:pPr marL="400050" marR="0" lvl="0" indent="-287338" algn="l" defTabSz="914400" rtl="0" eaLnBrk="0" fontAlgn="base" latinLnBrk="0" hangingPunct="0">
              <a:lnSpc>
                <a:spcPct val="100000"/>
              </a:lnSpc>
              <a:spcBef>
                <a:spcPct val="0"/>
              </a:spcBef>
              <a:spcAft>
                <a:spcPct val="0"/>
              </a:spcAft>
              <a:buClrTx/>
              <a:buSzPct val="70000"/>
              <a:buFont typeface="Wingdings" pitchFamily="2" charset="2"/>
              <a:buChar char="v"/>
              <a:tabLst/>
            </a:pPr>
            <a:r>
              <a:rPr lang="en-US" sz="2600" dirty="0" smtClean="0">
                <a:solidFill>
                  <a:srgbClr val="333333"/>
                </a:solidFill>
                <a:latin typeface="Goudy Old Style" pitchFamily="18" charset="0"/>
              </a:rPr>
              <a:t>B</a:t>
            </a:r>
            <a:r>
              <a:rPr kumimoji="0" lang="en-US" sz="2600" b="0" i="1" u="none" strike="noStrike" cap="none" normalizeH="0" baseline="0" dirty="0" smtClean="0">
                <a:ln>
                  <a:noFill/>
                </a:ln>
                <a:solidFill>
                  <a:srgbClr val="6D6D6D"/>
                </a:solidFill>
                <a:effectLst/>
                <a:latin typeface="Goudy Old Style" pitchFamily="18" charset="0"/>
              </a:rPr>
              <a:t>y default, </a:t>
            </a:r>
            <a:r>
              <a:rPr kumimoji="0" lang="en-US" sz="2600" b="0" i="1" u="none" strike="noStrike" cap="none" normalizeH="0" baseline="0" dirty="0" err="1" smtClean="0">
                <a:ln>
                  <a:noFill/>
                </a:ln>
                <a:solidFill>
                  <a:srgbClr val="6D6D6D"/>
                </a:solidFill>
                <a:effectLst/>
                <a:latin typeface="Goudy Old Style" pitchFamily="18" charset="0"/>
              </a:rPr>
              <a:t>jQuery</a:t>
            </a:r>
            <a:r>
              <a:rPr kumimoji="0" lang="en-US" sz="2600" b="0" i="1" u="none" strike="noStrike" cap="none" normalizeH="0" baseline="0" dirty="0" smtClean="0">
                <a:ln>
                  <a:noFill/>
                </a:ln>
                <a:solidFill>
                  <a:srgbClr val="6D6D6D"/>
                </a:solidFill>
                <a:effectLst/>
                <a:latin typeface="Goudy Old Style" pitchFamily="18" charset="0"/>
              </a:rPr>
              <a:t> uses $ as a shortcut for </a:t>
            </a:r>
            <a:r>
              <a:rPr kumimoji="0" lang="en-US" sz="2600" b="0" i="1" u="none" strike="noStrike" cap="none" normalizeH="0" baseline="0" dirty="0" err="1" smtClean="0">
                <a:ln>
                  <a:noFill/>
                </a:ln>
                <a:solidFill>
                  <a:srgbClr val="6D6D6D"/>
                </a:solidFill>
                <a:effectLst/>
                <a:latin typeface="Goudy Old Style" pitchFamily="18" charset="0"/>
              </a:rPr>
              <a:t>jQuery</a:t>
            </a:r>
            <a:r>
              <a:rPr kumimoji="0" lang="en-US" sz="2600" b="0" i="1" u="none" strike="noStrike" cap="none" normalizeH="0" baseline="0" dirty="0" smtClean="0">
                <a:ln>
                  <a:noFill/>
                </a:ln>
                <a:solidFill>
                  <a:srgbClr val="6D6D6D"/>
                </a:solidFill>
                <a:effectLst/>
                <a:latin typeface="Goudy Old Style" pitchFamily="18" charset="0"/>
              </a:rPr>
              <a:t>.</a:t>
            </a:r>
            <a:r>
              <a:rPr kumimoji="0" lang="en-US" sz="2600" b="0" i="0" u="none" strike="noStrike" cap="none" normalizeH="0" baseline="0" dirty="0" smtClean="0">
                <a:ln>
                  <a:noFill/>
                </a:ln>
                <a:solidFill>
                  <a:srgbClr val="333333"/>
                </a:solidFill>
                <a:effectLst/>
                <a:latin typeface="Goudy Old Style" pitchFamily="18" charset="0"/>
              </a:rPr>
              <a:t> </a:t>
            </a:r>
          </a:p>
          <a:p>
            <a:pPr marL="400050" marR="0" lvl="0" indent="-287338" algn="l" defTabSz="914400" rtl="0" eaLnBrk="0" fontAlgn="base" latinLnBrk="0" hangingPunct="0">
              <a:lnSpc>
                <a:spcPct val="100000"/>
              </a:lnSpc>
              <a:spcBef>
                <a:spcPct val="0"/>
              </a:spcBef>
              <a:spcAft>
                <a:spcPct val="0"/>
              </a:spcAft>
              <a:buClrTx/>
              <a:buSzPct val="70000"/>
              <a:buFont typeface="Wingdings" pitchFamily="2" charset="2"/>
              <a:buChar char="v"/>
              <a:tabLst/>
            </a:pPr>
            <a:r>
              <a:rPr kumimoji="0" lang="en-US" sz="2600" b="0" i="0" u="none" strike="noStrike" cap="none" normalizeH="0" baseline="0" dirty="0" smtClean="0">
                <a:ln>
                  <a:noFill/>
                </a:ln>
                <a:solidFill>
                  <a:srgbClr val="333333"/>
                </a:solidFill>
                <a:effectLst/>
                <a:latin typeface="Goudy Old Style" pitchFamily="18" charset="0"/>
              </a:rPr>
              <a:t>If you are using another JavaScript library that uses the $ variable, you can run into conflicts with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a:t>
            </a:r>
          </a:p>
          <a:p>
            <a:pPr marL="400050" marR="0" lvl="0" indent="-287338" algn="l" defTabSz="914400" rtl="0" eaLnBrk="0" fontAlgn="base" latinLnBrk="0" hangingPunct="0">
              <a:lnSpc>
                <a:spcPct val="100000"/>
              </a:lnSpc>
              <a:spcBef>
                <a:spcPct val="0"/>
              </a:spcBef>
              <a:spcAft>
                <a:spcPct val="0"/>
              </a:spcAft>
              <a:buClrTx/>
              <a:buSzPct val="70000"/>
              <a:buFont typeface="Wingdings" pitchFamily="2" charset="2"/>
              <a:buChar char="v"/>
              <a:tabLst/>
            </a:pPr>
            <a:r>
              <a:rPr kumimoji="0" lang="en-US" sz="2600" b="0" i="0" u="none" strike="noStrike" cap="none" normalizeH="0" baseline="0" dirty="0" smtClean="0">
                <a:ln>
                  <a:noFill/>
                </a:ln>
                <a:solidFill>
                  <a:srgbClr val="333333"/>
                </a:solidFill>
                <a:effectLst/>
                <a:latin typeface="Goudy Old Style" pitchFamily="18" charset="0"/>
              </a:rPr>
              <a:t>In order to avoid these conflicts, you need to put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in no-conflict mode immediately after it is loaded onto the page and before you attempt to use </a:t>
            </a:r>
            <a:r>
              <a:rPr kumimoji="0" lang="en-US" sz="2600" b="0" i="0" u="none" strike="noStrike" cap="none" normalizeH="0" baseline="0" dirty="0" err="1" smtClean="0">
                <a:ln>
                  <a:noFill/>
                </a:ln>
                <a:solidFill>
                  <a:srgbClr val="333333"/>
                </a:solidFill>
                <a:effectLst/>
                <a:latin typeface="Goudy Old Style" pitchFamily="18" charset="0"/>
              </a:rPr>
              <a:t>jQuery</a:t>
            </a:r>
            <a:r>
              <a:rPr kumimoji="0" lang="en-US" sz="2600" b="0" i="0" u="none" strike="noStrike" cap="none" normalizeH="0" baseline="0" dirty="0" smtClean="0">
                <a:ln>
                  <a:noFill/>
                </a:ln>
                <a:solidFill>
                  <a:srgbClr val="333333"/>
                </a:solidFill>
                <a:effectLst/>
                <a:latin typeface="Goudy Old Style" pitchFamily="18" charset="0"/>
              </a:rPr>
              <a:t> in your page.</a:t>
            </a:r>
            <a:endParaRPr kumimoji="0" lang="en-US" sz="2600" b="0" i="0" u="none" strike="noStrike" cap="none" normalizeH="0" baseline="0" dirty="0" smtClean="0">
              <a:ln>
                <a:noFill/>
              </a:ln>
              <a:solidFill>
                <a:schemeClr val="tx1"/>
              </a:solidFill>
              <a:effectLst/>
              <a:latin typeface="Goudy Old Style" pitchFamily="18" charset="0"/>
            </a:endParaRPr>
          </a:p>
        </p:txBody>
      </p:sp>
    </p:spTree>
    <p:extLst>
      <p:ext uri="{BB962C8B-B14F-4D97-AF65-F5344CB8AC3E}">
        <p14:creationId xmlns:p14="http://schemas.microsoft.com/office/powerpoint/2010/main" val="35808722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6" y="254336"/>
            <a:ext cx="7687599" cy="734204"/>
          </a:xfrm>
        </p:spPr>
        <p:txBody>
          <a:bodyPr>
            <a:noAutofit/>
          </a:bodyPr>
          <a:lstStyle/>
          <a:p>
            <a:r>
              <a:rPr lang="en-US" sz="4000" dirty="0">
                <a:latin typeface="Andalus" pitchFamily="18" charset="-78"/>
                <a:cs typeface="Andalus" pitchFamily="18" charset="-78"/>
              </a:rPr>
              <a:t>Putting </a:t>
            </a:r>
            <a:r>
              <a:rPr lang="en-US" sz="4000" dirty="0" err="1">
                <a:latin typeface="Andalus" pitchFamily="18" charset="-78"/>
                <a:cs typeface="Andalus" pitchFamily="18" charset="-78"/>
              </a:rPr>
              <a:t>jQuery</a:t>
            </a:r>
            <a:r>
              <a:rPr lang="en-US" sz="4000" dirty="0">
                <a:latin typeface="Andalus" pitchFamily="18" charset="-78"/>
                <a:cs typeface="Andalus" pitchFamily="18" charset="-78"/>
              </a:rPr>
              <a:t> Into No-Conflict </a:t>
            </a:r>
            <a:r>
              <a:rPr lang="en-US" sz="4000" dirty="0" smtClean="0">
                <a:latin typeface="Andalus" pitchFamily="18" charset="-78"/>
                <a:cs typeface="Andalus" pitchFamily="18" charset="-78"/>
              </a:rPr>
              <a:t>Mode</a:t>
            </a:r>
            <a:endParaRPr lang="en-US" sz="4000" dirty="0">
              <a:latin typeface="Andalus" pitchFamily="18" charset="-78"/>
              <a:cs typeface="Andalus" pitchFamily="18" charset="-78"/>
            </a:endParaRPr>
          </a:p>
        </p:txBody>
      </p:sp>
      <p:sp>
        <p:nvSpPr>
          <p:cNvPr id="4" name="Rectangle 1"/>
          <p:cNvSpPr>
            <a:spLocks noGrp="1" noChangeArrowheads="1"/>
          </p:cNvSpPr>
          <p:nvPr>
            <p:ph idx="4294967295"/>
          </p:nvPr>
        </p:nvSpPr>
        <p:spPr bwMode="auto">
          <a:xfrm>
            <a:off x="297439" y="1214497"/>
            <a:ext cx="800836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Goudy Old Style" pitchFamily="18" charset="0"/>
              </a:rPr>
              <a:t>When you put </a:t>
            </a:r>
            <a:r>
              <a:rPr kumimoji="0" lang="en-US" b="0" i="0" u="none" strike="noStrike" cap="none" normalizeH="0" baseline="0" dirty="0" err="1" smtClean="0">
                <a:ln>
                  <a:noFill/>
                </a:ln>
                <a:solidFill>
                  <a:srgbClr val="333333"/>
                </a:solidFill>
                <a:effectLst/>
                <a:latin typeface="Goudy Old Style" pitchFamily="18" charset="0"/>
              </a:rPr>
              <a:t>jQuery</a:t>
            </a:r>
            <a:r>
              <a:rPr kumimoji="0" lang="en-US" b="0" i="0" u="none" strike="noStrike" cap="none" normalizeH="0" baseline="0" dirty="0" smtClean="0">
                <a:ln>
                  <a:noFill/>
                </a:ln>
                <a:solidFill>
                  <a:srgbClr val="333333"/>
                </a:solidFill>
                <a:effectLst/>
                <a:latin typeface="Goudy Old Style" pitchFamily="18" charset="0"/>
              </a:rPr>
              <a:t> into no</a:t>
            </a:r>
            <a:r>
              <a:rPr kumimoji="0" lang="en-US" b="0" i="0" u="none" strike="noStrike" cap="none" normalizeH="0" dirty="0" smtClean="0">
                <a:ln>
                  <a:noFill/>
                </a:ln>
                <a:solidFill>
                  <a:srgbClr val="333333"/>
                </a:solidFill>
                <a:effectLst/>
                <a:latin typeface="Goudy Old Style" pitchFamily="18" charset="0"/>
              </a:rPr>
              <a:t>–</a:t>
            </a:r>
            <a:r>
              <a:rPr kumimoji="0" lang="en-US" b="0" i="0" u="none" strike="noStrike" cap="none" normalizeH="0" baseline="0" dirty="0" smtClean="0">
                <a:ln>
                  <a:noFill/>
                </a:ln>
                <a:solidFill>
                  <a:srgbClr val="333333"/>
                </a:solidFill>
                <a:effectLst/>
                <a:latin typeface="Goudy Old Style" pitchFamily="18" charset="0"/>
              </a:rPr>
              <a:t>conflict mode, you have the option of assigning a new variable name to replace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Goudy Old Style" pitchFamily="18" charset="0"/>
              </a:rPr>
              <a:t>$ alias.</a:t>
            </a:r>
            <a:r>
              <a:rPr kumimoji="0" lang="en-US" b="0" i="0" u="none" strike="noStrike" cap="none" normalizeH="0" baseline="0" dirty="0" smtClean="0">
                <a:ln>
                  <a:noFill/>
                </a:ln>
                <a:solidFill>
                  <a:schemeClr val="tx1"/>
                </a:solidFill>
                <a:effectLst/>
                <a:latin typeface="Goudy Old Style" pitchFamily="18" charset="0"/>
              </a:rPr>
              <a:t> </a:t>
            </a:r>
          </a:p>
        </p:txBody>
      </p:sp>
    </p:spTree>
    <p:extLst>
      <p:ext uri="{BB962C8B-B14F-4D97-AF65-F5344CB8AC3E}">
        <p14:creationId xmlns:p14="http://schemas.microsoft.com/office/powerpoint/2010/main" val="2303787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 y="53397"/>
            <a:ext cx="7886700" cy="549277"/>
          </a:xfrm>
        </p:spPr>
        <p:txBody>
          <a:bodyPr>
            <a:noAutofit/>
          </a:bodyPr>
          <a:lstStyle/>
          <a:p>
            <a:pPr algn="ctr"/>
            <a:r>
              <a:rPr lang="en-US" sz="4000" dirty="0">
                <a:latin typeface="Andalus" pitchFamily="18" charset="-78"/>
                <a:cs typeface="Andalus" pitchFamily="18" charset="-78"/>
              </a:rPr>
              <a:t>Example</a:t>
            </a:r>
          </a:p>
        </p:txBody>
      </p:sp>
      <p:sp>
        <p:nvSpPr>
          <p:cNvPr id="4" name="Rectangle 2"/>
          <p:cNvSpPr>
            <a:spLocks noGrp="1" noChangeArrowheads="1"/>
          </p:cNvSpPr>
          <p:nvPr>
            <p:ph idx="4294967295"/>
          </p:nvPr>
        </p:nvSpPr>
        <p:spPr bwMode="auto">
          <a:xfrm>
            <a:off x="76200" y="567690"/>
            <a:ext cx="8970404" cy="5909310"/>
          </a:xfrm>
          <a:prstGeom prst="rect">
            <a:avLst/>
          </a:prstGeom>
          <a:noFill/>
          <a:ln>
            <a:noFill/>
          </a:ln>
          <a:effectLs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Goudy Old Style" pitchFamily="18" charset="0"/>
              </a:rPr>
              <a:t>&lt;!-- Putting </a:t>
            </a:r>
            <a:r>
              <a:rPr kumimoji="0" lang="en-US" sz="2400" b="0" i="1" u="none" strike="noStrike" cap="none" normalizeH="0" baseline="0" dirty="0" err="1" smtClean="0">
                <a:ln>
                  <a:noFill/>
                </a:ln>
                <a:solidFill>
                  <a:srgbClr val="999988"/>
                </a:solidFill>
                <a:effectLst/>
                <a:latin typeface="Goudy Old Style" pitchFamily="18" charset="0"/>
              </a:rPr>
              <a:t>jQuery</a:t>
            </a:r>
            <a:r>
              <a:rPr kumimoji="0" lang="en-US" sz="2400" b="0" i="1" u="none" strike="noStrike" cap="none" normalizeH="0" baseline="0" dirty="0" smtClean="0">
                <a:ln>
                  <a:noFill/>
                </a:ln>
                <a:solidFill>
                  <a:srgbClr val="999988"/>
                </a:solidFill>
                <a:effectLst/>
                <a:latin typeface="Goudy Old Style" pitchFamily="18" charset="0"/>
              </a:rPr>
              <a:t> into no-conflict mode. --&gt;</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0"/>
                </a:solidFill>
                <a:effectLst/>
                <a:latin typeface="Goudy Old Style" pitchFamily="18" charset="0"/>
              </a:rPr>
              <a:t>&lt;script </a:t>
            </a:r>
            <a:r>
              <a:rPr kumimoji="0" lang="en-US" sz="2400" b="0" i="0" u="none" strike="noStrike" cap="none" normalizeH="0" baseline="0" dirty="0" err="1" smtClean="0">
                <a:ln>
                  <a:noFill/>
                </a:ln>
                <a:solidFill>
                  <a:srgbClr val="008080"/>
                </a:solidFill>
                <a:effectLst/>
                <a:latin typeface="Goudy Old Style" pitchFamily="18" charset="0"/>
              </a:rPr>
              <a:t>src</a:t>
            </a:r>
            <a:r>
              <a:rPr kumimoji="0" lang="en-US" sz="2400" b="0" i="0" u="none" strike="noStrike" cap="none" normalizeH="0" baseline="0" dirty="0" smtClean="0">
                <a:ln>
                  <a:noFill/>
                </a:ln>
                <a:solidFill>
                  <a:srgbClr val="000080"/>
                </a:solidFill>
                <a:effectLst/>
                <a:latin typeface="Goudy Old Style" pitchFamily="18" charset="0"/>
              </a:rPr>
              <a:t>=</a:t>
            </a:r>
            <a:r>
              <a:rPr kumimoji="0" lang="en-US" sz="2400" b="0" i="0" u="none" strike="noStrike" cap="none" normalizeH="0" baseline="0" dirty="0" smtClean="0">
                <a:ln>
                  <a:noFill/>
                </a:ln>
                <a:solidFill>
                  <a:srgbClr val="DD1144"/>
                </a:solidFill>
                <a:effectLst/>
                <a:latin typeface="Goudy Old Style" pitchFamily="18" charset="0"/>
              </a:rPr>
              <a:t>"prototype.js"</a:t>
            </a:r>
            <a:r>
              <a:rPr kumimoji="0" lang="en-US" sz="2400" b="0" i="0" u="none" strike="noStrike" cap="none" normalizeH="0" baseline="0" dirty="0" smtClean="0">
                <a:ln>
                  <a:noFill/>
                </a:ln>
                <a:solidFill>
                  <a:srgbClr val="000080"/>
                </a:solidFill>
                <a:effectLst/>
                <a:latin typeface="Goudy Old Style" pitchFamily="18" charset="0"/>
              </a:rPr>
              <a:t>&gt;&lt;/script&gt;</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0"/>
                </a:solidFill>
                <a:effectLst/>
                <a:latin typeface="Goudy Old Style" pitchFamily="18" charset="0"/>
              </a:rPr>
              <a:t>&lt;script </a:t>
            </a:r>
            <a:r>
              <a:rPr kumimoji="0" lang="en-US" sz="2400" b="0" i="0" u="none" strike="noStrike" cap="none" normalizeH="0" baseline="0" dirty="0" err="1" smtClean="0">
                <a:ln>
                  <a:noFill/>
                </a:ln>
                <a:solidFill>
                  <a:srgbClr val="008080"/>
                </a:solidFill>
                <a:effectLst/>
                <a:latin typeface="Goudy Old Style" pitchFamily="18" charset="0"/>
              </a:rPr>
              <a:t>src</a:t>
            </a:r>
            <a:r>
              <a:rPr kumimoji="0" lang="en-US" sz="2400" b="0" i="0" u="none" strike="noStrike" cap="none" normalizeH="0" baseline="0" dirty="0" smtClean="0">
                <a:ln>
                  <a:noFill/>
                </a:ln>
                <a:solidFill>
                  <a:srgbClr val="000080"/>
                </a:solidFill>
                <a:effectLst/>
                <a:latin typeface="Goudy Old Style" pitchFamily="18" charset="0"/>
              </a:rPr>
              <a:t>=</a:t>
            </a:r>
            <a:r>
              <a:rPr kumimoji="0" lang="en-US" sz="2400" b="0" i="0" u="none" strike="noStrike" cap="none" normalizeH="0" baseline="0" dirty="0" smtClean="0">
                <a:ln>
                  <a:noFill/>
                </a:ln>
                <a:solidFill>
                  <a:srgbClr val="DD1144"/>
                </a:solidFill>
                <a:effectLst/>
                <a:latin typeface="Goudy Old Style" pitchFamily="18" charset="0"/>
              </a:rPr>
              <a:t>"jquery.js"</a:t>
            </a:r>
            <a:r>
              <a:rPr kumimoji="0" lang="en-US" sz="2400" b="0" i="0" u="none" strike="noStrike" cap="none" normalizeH="0" baseline="0" dirty="0" smtClean="0">
                <a:ln>
                  <a:noFill/>
                </a:ln>
                <a:solidFill>
                  <a:srgbClr val="000080"/>
                </a:solidFill>
                <a:effectLst/>
                <a:latin typeface="Goudy Old Style" pitchFamily="18" charset="0"/>
              </a:rPr>
              <a:t>&gt;&lt;/script&gt;</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0"/>
                </a:solidFill>
                <a:effectLst/>
                <a:latin typeface="Goudy Old Style" pitchFamily="18" charset="0"/>
              </a:rPr>
              <a:t>&lt;script&gt;</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333333"/>
                </a:solidFill>
                <a:effectLst/>
                <a:latin typeface="Goudy Old Style" pitchFamily="18" charset="0"/>
              </a:rPr>
              <a:t>var</a:t>
            </a:r>
            <a:r>
              <a:rPr kumimoji="0" lang="en-US" sz="2400" b="0" i="0" u="none" strike="noStrike" cap="none" normalizeH="0" baseline="0" dirty="0" smtClean="0">
                <a:ln>
                  <a:noFill/>
                </a:ln>
                <a:solidFill>
                  <a:srgbClr val="333333"/>
                </a:solidFill>
                <a:effectLst/>
                <a:latin typeface="Goudy Old Style" pitchFamily="18" charset="0"/>
              </a:rPr>
              <a:t> $j = </a:t>
            </a:r>
            <a:r>
              <a:rPr kumimoji="0" lang="en-US" sz="2400" b="0" i="0" u="none" strike="noStrike" cap="none" normalizeH="0" baseline="0" dirty="0" err="1" smtClean="0">
                <a:ln>
                  <a:noFill/>
                </a:ln>
                <a:solidFill>
                  <a:srgbClr val="333333"/>
                </a:solidFill>
                <a:effectLst/>
                <a:latin typeface="Goudy Old Style" pitchFamily="18" charset="0"/>
              </a:rPr>
              <a:t>jQuery.noConflict</a:t>
            </a:r>
            <a:r>
              <a:rPr kumimoji="0" lang="en-US" sz="2400" b="0" i="0" u="none" strike="noStrike" cap="none" normalizeH="0" baseline="0" dirty="0" smtClean="0">
                <a:ln>
                  <a:noFill/>
                </a:ln>
                <a:solidFill>
                  <a:srgbClr val="333333"/>
                </a:solidFill>
                <a:effectLst/>
                <a:latin typeface="Goudy Old Style"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Goudy Old Style" pitchFamily="18" charset="0"/>
              </a:rPr>
              <a:t>// $j is now an alias to the </a:t>
            </a:r>
            <a:r>
              <a:rPr kumimoji="0" lang="en-US" sz="2400" b="0" i="1" u="none" strike="noStrike" cap="none" normalizeH="0" baseline="0" dirty="0" err="1" smtClean="0">
                <a:ln>
                  <a:noFill/>
                </a:ln>
                <a:solidFill>
                  <a:srgbClr val="999988"/>
                </a:solidFill>
                <a:effectLst/>
                <a:latin typeface="Goudy Old Style" pitchFamily="18" charset="0"/>
              </a:rPr>
              <a:t>jQuery</a:t>
            </a:r>
            <a:r>
              <a:rPr kumimoji="0" lang="en-US" sz="2400" b="0" i="1" u="none" strike="noStrike" cap="none" normalizeH="0" baseline="0" dirty="0" smtClean="0">
                <a:ln>
                  <a:noFill/>
                </a:ln>
                <a:solidFill>
                  <a:srgbClr val="999988"/>
                </a:solidFill>
                <a:effectLst/>
                <a:latin typeface="Goudy Old Style" pitchFamily="18" charset="0"/>
              </a:rPr>
              <a:t> function; creating the new alias is optional.</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Goudy Old Style" pitchFamily="18" charset="0"/>
              </a:rPr>
              <a:t>$j(document).ready(</a:t>
            </a:r>
            <a:r>
              <a:rPr kumimoji="0" lang="en-US" sz="2400" b="1" i="0" u="none" strike="noStrike" cap="none" normalizeH="0" baseline="0" dirty="0" smtClean="0">
                <a:ln>
                  <a:noFill/>
                </a:ln>
                <a:solidFill>
                  <a:srgbClr val="333333"/>
                </a:solidFill>
                <a:effectLst/>
                <a:latin typeface="Goudy Old Style" pitchFamily="18" charset="0"/>
              </a:rPr>
              <a:t>function</a:t>
            </a:r>
            <a:r>
              <a:rPr kumimoji="0" lang="en-US" sz="2400" b="0" i="0" u="none" strike="noStrike" cap="none" normalizeH="0" baseline="0" dirty="0" smtClean="0">
                <a:ln>
                  <a:noFill/>
                </a:ln>
                <a:solidFill>
                  <a:srgbClr val="333333"/>
                </a:solidFill>
                <a:effectLst/>
                <a:latin typeface="Goudy Old Style"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Goudy Old Style" pitchFamily="18" charset="0"/>
              </a:rPr>
              <a:t>$j( </a:t>
            </a:r>
            <a:r>
              <a:rPr kumimoji="0" lang="en-US" sz="2400" b="0" i="0" u="none" strike="noStrike" cap="none" normalizeH="0" baseline="0" dirty="0" smtClean="0">
                <a:ln>
                  <a:noFill/>
                </a:ln>
                <a:solidFill>
                  <a:srgbClr val="DD1144"/>
                </a:solidFill>
                <a:effectLst/>
                <a:latin typeface="Goudy Old Style" pitchFamily="18" charset="0"/>
              </a:rPr>
              <a:t>"div"</a:t>
            </a:r>
            <a:r>
              <a:rPr kumimoji="0" lang="en-US" sz="2400" b="0" i="0" u="none" strike="noStrike" cap="none" normalizeH="0" baseline="0" dirty="0" smtClean="0">
                <a:ln>
                  <a:noFill/>
                </a:ln>
                <a:solidFill>
                  <a:srgbClr val="333333"/>
                </a:solidFill>
                <a:effectLst/>
                <a:latin typeface="Goudy Old Style" pitchFamily="18" charset="0"/>
              </a:rPr>
              <a:t> ).hide();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Goudy Old Style"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Goudy Old Style" pitchFamily="18" charset="0"/>
              </a:rPr>
              <a:t>// The $ variable now has the prototype meaning, which is a shortcut for</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Goudy Old Style" pitchFamily="18" charset="0"/>
              </a:rPr>
              <a:t>// </a:t>
            </a:r>
            <a:r>
              <a:rPr kumimoji="0" lang="en-US" sz="2400" b="0" i="1" u="none" strike="noStrike" cap="none" normalizeH="0" baseline="0" dirty="0" err="1" smtClean="0">
                <a:ln>
                  <a:noFill/>
                </a:ln>
                <a:solidFill>
                  <a:srgbClr val="999988"/>
                </a:solidFill>
                <a:effectLst/>
                <a:latin typeface="Goudy Old Style" pitchFamily="18" charset="0"/>
              </a:rPr>
              <a:t>document.getElementById</a:t>
            </a:r>
            <a:r>
              <a:rPr kumimoji="0" lang="en-US" sz="2400" b="0" i="1" u="none" strike="noStrike" cap="none" normalizeH="0" baseline="0" dirty="0" smtClean="0">
                <a:ln>
                  <a:noFill/>
                </a:ln>
                <a:solidFill>
                  <a:srgbClr val="999988"/>
                </a:solidFill>
                <a:effectLst/>
                <a:latin typeface="Goudy Old Style" pitchFamily="18" charset="0"/>
              </a:rPr>
              <a:t>(). </a:t>
            </a:r>
            <a:r>
              <a:rPr kumimoji="0" lang="en-US" sz="2400" b="0" i="1" u="none" strike="noStrike" cap="none" normalizeH="0" baseline="0" dirty="0" err="1" smtClean="0">
                <a:ln>
                  <a:noFill/>
                </a:ln>
                <a:solidFill>
                  <a:srgbClr val="999988"/>
                </a:solidFill>
                <a:effectLst/>
                <a:latin typeface="Goudy Old Style" pitchFamily="18" charset="0"/>
              </a:rPr>
              <a:t>mainDiv</a:t>
            </a:r>
            <a:r>
              <a:rPr kumimoji="0" lang="en-US" sz="2400" b="0" i="1" u="none" strike="noStrike" cap="none" normalizeH="0" baseline="0" dirty="0" smtClean="0">
                <a:ln>
                  <a:noFill/>
                </a:ln>
                <a:solidFill>
                  <a:srgbClr val="999988"/>
                </a:solidFill>
                <a:effectLst/>
                <a:latin typeface="Goudy Old Style" pitchFamily="18" charset="0"/>
              </a:rPr>
              <a:t> below is a DOM element, not a </a:t>
            </a:r>
            <a:r>
              <a:rPr kumimoji="0" lang="en-US" sz="2400" b="0" i="1" u="none" strike="noStrike" cap="none" normalizeH="0" baseline="0" dirty="0" err="1" smtClean="0">
                <a:ln>
                  <a:noFill/>
                </a:ln>
                <a:solidFill>
                  <a:srgbClr val="999988"/>
                </a:solidFill>
                <a:effectLst/>
                <a:latin typeface="Goudy Old Style" pitchFamily="18" charset="0"/>
              </a:rPr>
              <a:t>jQuery</a:t>
            </a:r>
            <a:r>
              <a:rPr kumimoji="0" lang="en-US" sz="2400" b="0" i="1" u="none" strike="noStrike" cap="none" normalizeH="0" baseline="0" dirty="0" smtClean="0">
                <a:ln>
                  <a:noFill/>
                </a:ln>
                <a:solidFill>
                  <a:srgbClr val="999988"/>
                </a:solidFill>
                <a:effectLst/>
                <a:latin typeface="Goudy Old Style"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999988"/>
                </a:solidFill>
                <a:effectLst/>
                <a:latin typeface="Goudy Old Style" pitchFamily="18" charset="0"/>
              </a:rPr>
              <a:t>object.</a:t>
            </a:r>
            <a:endParaRPr kumimoji="0" lang="en-US" sz="2400" b="0" i="0" u="none" strike="noStrike" cap="none" normalizeH="0" baseline="0" dirty="0" smtClean="0">
              <a:ln>
                <a:noFill/>
              </a:ln>
              <a:solidFill>
                <a:srgbClr val="333333"/>
              </a:solidFill>
              <a:effectLst/>
              <a:latin typeface="Goudy Old Style"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33333"/>
                </a:solidFill>
                <a:effectLst/>
                <a:latin typeface="Goudy Old Style" pitchFamily="18" charset="0"/>
              </a:rPr>
              <a:t>window.onload</a:t>
            </a:r>
            <a:r>
              <a:rPr kumimoji="0" lang="en-US" sz="2400" b="0" i="0" u="none" strike="noStrike" cap="none" normalizeH="0" baseline="0" dirty="0" smtClean="0">
                <a:ln>
                  <a:noFill/>
                </a:ln>
                <a:solidFill>
                  <a:srgbClr val="333333"/>
                </a:solidFill>
                <a:effectLst/>
                <a:latin typeface="Goudy Old Style" pitchFamily="18" charset="0"/>
              </a:rPr>
              <a:t> = </a:t>
            </a:r>
            <a:r>
              <a:rPr kumimoji="0" lang="en-US" sz="2400" b="1" i="0" u="none" strike="noStrike" cap="none" normalizeH="0" baseline="0" dirty="0" smtClean="0">
                <a:ln>
                  <a:noFill/>
                </a:ln>
                <a:solidFill>
                  <a:srgbClr val="333333"/>
                </a:solidFill>
                <a:effectLst/>
                <a:latin typeface="Goudy Old Style" pitchFamily="18" charset="0"/>
              </a:rPr>
              <a:t>function</a:t>
            </a:r>
            <a:r>
              <a:rPr kumimoji="0" lang="en-US" sz="2400" b="0" i="0" u="none" strike="noStrike" cap="none" normalizeH="0" baseline="0" dirty="0" smtClean="0">
                <a:ln>
                  <a:noFill/>
                </a:ln>
                <a:solidFill>
                  <a:srgbClr val="333333"/>
                </a:solidFill>
                <a:effectLst/>
                <a:latin typeface="Goudy Old Style"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333333"/>
                </a:solidFill>
                <a:effectLst/>
                <a:latin typeface="Goudy Old Style" pitchFamily="18" charset="0"/>
              </a:rPr>
              <a:t>var</a:t>
            </a:r>
            <a:r>
              <a:rPr kumimoji="0" lang="en-US" sz="2400" b="0" i="0" u="none" strike="noStrike" cap="none" normalizeH="0" baseline="0" dirty="0" smtClean="0">
                <a:ln>
                  <a:noFill/>
                </a:ln>
                <a:solidFill>
                  <a:srgbClr val="333333"/>
                </a:solidFill>
                <a:effectLst/>
                <a:latin typeface="Goudy Old Style" pitchFamily="18" charset="0"/>
              </a:rPr>
              <a:t> </a:t>
            </a:r>
            <a:r>
              <a:rPr kumimoji="0" lang="en-US" sz="2400" b="0" i="0" u="none" strike="noStrike" cap="none" normalizeH="0" baseline="0" dirty="0" err="1" smtClean="0">
                <a:ln>
                  <a:noFill/>
                </a:ln>
                <a:solidFill>
                  <a:srgbClr val="333333"/>
                </a:solidFill>
                <a:effectLst/>
                <a:latin typeface="Goudy Old Style" pitchFamily="18" charset="0"/>
              </a:rPr>
              <a:t>mainDiv</a:t>
            </a:r>
            <a:r>
              <a:rPr kumimoji="0" lang="en-US" sz="2400" b="0" i="0" u="none" strike="noStrike" cap="none" normalizeH="0" baseline="0" dirty="0" smtClean="0">
                <a:ln>
                  <a:noFill/>
                </a:ln>
                <a:solidFill>
                  <a:srgbClr val="333333"/>
                </a:solidFill>
                <a:effectLst/>
                <a:latin typeface="Goudy Old Style" pitchFamily="18" charset="0"/>
              </a:rPr>
              <a:t> = $( </a:t>
            </a:r>
            <a:r>
              <a:rPr kumimoji="0" lang="en-US" sz="2400" b="0" i="0" u="none" strike="noStrike" cap="none" normalizeH="0" baseline="0" dirty="0" smtClean="0">
                <a:ln>
                  <a:noFill/>
                </a:ln>
                <a:solidFill>
                  <a:srgbClr val="DD1144"/>
                </a:solidFill>
                <a:effectLst/>
                <a:latin typeface="Goudy Old Style" pitchFamily="18" charset="0"/>
              </a:rPr>
              <a:t>"main"</a:t>
            </a:r>
            <a:r>
              <a:rPr kumimoji="0" lang="en-US" sz="2400" b="0" i="0" u="none" strike="noStrike" cap="none" normalizeH="0" baseline="0" dirty="0" smtClean="0">
                <a:ln>
                  <a:noFill/>
                </a:ln>
                <a:solidFill>
                  <a:srgbClr val="333333"/>
                </a:solidFill>
                <a:effectLst/>
                <a:latin typeface="Goudy Old Style"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Goudy Old Style"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0"/>
                </a:solidFill>
                <a:effectLst/>
                <a:latin typeface="Goudy Old Style" pitchFamily="18" charset="0"/>
              </a:rPr>
              <a:t>&lt;/script&gt;</a:t>
            </a:r>
            <a:endParaRPr kumimoji="0" lang="en-US" sz="2400" b="0" i="0" u="none" strike="noStrike" cap="none" normalizeH="0" baseline="0" dirty="0" smtClean="0">
              <a:ln>
                <a:noFill/>
              </a:ln>
              <a:solidFill>
                <a:schemeClr val="tx1"/>
              </a:solidFill>
              <a:effectLst/>
              <a:latin typeface="Goudy Old Style" pitchFamily="18" charset="0"/>
            </a:endParaRPr>
          </a:p>
        </p:txBody>
      </p:sp>
    </p:spTree>
    <p:extLst>
      <p:ext uri="{BB962C8B-B14F-4D97-AF65-F5344CB8AC3E}">
        <p14:creationId xmlns:p14="http://schemas.microsoft.com/office/powerpoint/2010/main" val="22084994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74" y="160934"/>
            <a:ext cx="7130472" cy="1325563"/>
          </a:xfrm>
        </p:spPr>
        <p:txBody>
          <a:bodyPr>
            <a:normAutofit/>
          </a:bodyPr>
          <a:lstStyle/>
          <a:p>
            <a:pPr algn="ctr"/>
            <a:r>
              <a:rPr lang="en-US" sz="4000" dirty="0">
                <a:latin typeface="Andalus" pitchFamily="18" charset="-78"/>
                <a:cs typeface="Andalus" pitchFamily="18" charset="-78"/>
              </a:rPr>
              <a:t>Selecting and Manipulating DOM </a:t>
            </a:r>
            <a:r>
              <a:rPr lang="en-US" sz="4000" dirty="0" smtClean="0">
                <a:latin typeface="Andalus" pitchFamily="18" charset="-78"/>
                <a:cs typeface="Andalus" pitchFamily="18" charset="-78"/>
              </a:rPr>
              <a:t/>
            </a:r>
            <a:br>
              <a:rPr lang="en-US" sz="4000" dirty="0" smtClean="0">
                <a:latin typeface="Andalus" pitchFamily="18" charset="-78"/>
                <a:cs typeface="Andalus" pitchFamily="18" charset="-78"/>
              </a:rPr>
            </a:br>
            <a:r>
              <a:rPr lang="en-US" sz="4000" dirty="0" smtClean="0">
                <a:latin typeface="Andalus" pitchFamily="18" charset="-78"/>
                <a:cs typeface="Andalus" pitchFamily="18" charset="-78"/>
              </a:rPr>
              <a:t>Elements </a:t>
            </a:r>
            <a:r>
              <a:rPr lang="en-US" sz="4000" dirty="0">
                <a:latin typeface="Andalus" pitchFamily="18" charset="-78"/>
                <a:cs typeface="Andalus" pitchFamily="18" charset="-78"/>
              </a:rPr>
              <a:t>with </a:t>
            </a:r>
            <a:r>
              <a:rPr lang="en-US" sz="4000" dirty="0" err="1">
                <a:latin typeface="Andalus" pitchFamily="18" charset="-78"/>
                <a:cs typeface="Andalus" pitchFamily="18" charset="-78"/>
              </a:rPr>
              <a:t>jQuery</a:t>
            </a:r>
            <a:endParaRPr lang="en-US" sz="4000" dirty="0">
              <a:latin typeface="Andalus" pitchFamily="18" charset="-78"/>
              <a:cs typeface="Andalus" pitchFamily="18" charset="-78"/>
            </a:endParaRPr>
          </a:p>
        </p:txBody>
      </p:sp>
      <p:sp>
        <p:nvSpPr>
          <p:cNvPr id="3" name="Content Placeholder 2"/>
          <p:cNvSpPr>
            <a:spLocks noGrp="1"/>
          </p:cNvSpPr>
          <p:nvPr>
            <p:ph idx="4294967295"/>
          </p:nvPr>
        </p:nvSpPr>
        <p:spPr>
          <a:xfrm>
            <a:off x="157019" y="1340429"/>
            <a:ext cx="8829963" cy="4961227"/>
          </a:xfrm>
          <a:prstGeom prst="rect">
            <a:avLst/>
          </a:prstGeom>
        </p:spPr>
        <p:txBody>
          <a:bodyPr>
            <a:normAutofit/>
          </a:bodyPr>
          <a:lstStyle/>
          <a:p>
            <a:pPr marL="571500" indent="-395288">
              <a:buSzPct val="70000"/>
              <a:buFont typeface="Wingdings" pitchFamily="2" charset="2"/>
              <a:buChar char="v"/>
            </a:pPr>
            <a:r>
              <a:rPr lang="en-US" dirty="0" err="1">
                <a:latin typeface="Goudy Old Style" pitchFamily="18" charset="0"/>
              </a:rPr>
              <a:t>jQuery</a:t>
            </a:r>
            <a:r>
              <a:rPr lang="en-US" dirty="0">
                <a:latin typeface="Goudy Old Style" pitchFamily="18" charset="0"/>
              </a:rPr>
              <a:t> Selectors</a:t>
            </a:r>
          </a:p>
          <a:p>
            <a:pPr marL="571500" indent="-395288">
              <a:buSzPct val="70000"/>
              <a:buFont typeface="Wingdings" pitchFamily="2" charset="2"/>
              <a:buChar char="v"/>
            </a:pPr>
            <a:r>
              <a:rPr lang="en-US" dirty="0" err="1">
                <a:latin typeface="Goudy Old Style" pitchFamily="18" charset="0"/>
              </a:rPr>
              <a:t>jQuery</a:t>
            </a:r>
            <a:r>
              <a:rPr lang="en-US" dirty="0">
                <a:latin typeface="Goudy Old Style" pitchFamily="18" charset="0"/>
              </a:rPr>
              <a:t> selectors allow you to select and manipulate HTML element(s).</a:t>
            </a:r>
          </a:p>
          <a:p>
            <a:pPr marL="571500" indent="-395288">
              <a:buSzPct val="70000"/>
              <a:buFont typeface="Wingdings" pitchFamily="2" charset="2"/>
              <a:buChar char="v"/>
            </a:pPr>
            <a:r>
              <a:rPr lang="en-US" dirty="0" err="1">
                <a:latin typeface="Goudy Old Style" pitchFamily="18" charset="0"/>
              </a:rPr>
              <a:t>jQuery</a:t>
            </a:r>
            <a:r>
              <a:rPr lang="en-US" dirty="0">
                <a:latin typeface="Goudy Old Style" pitchFamily="18" charset="0"/>
              </a:rPr>
              <a:t> selectors are used to "find" (or select) HTML elements based on their id, classes, types, attributes, values of attributes and much more. It's based on the existing </a:t>
            </a:r>
            <a:r>
              <a:rPr lang="en-US" dirty="0">
                <a:latin typeface="Goudy Old Style" pitchFamily="18" charset="0"/>
                <a:hlinkClick r:id="rId2"/>
              </a:rPr>
              <a:t>CSS Selectors</a:t>
            </a:r>
            <a:r>
              <a:rPr lang="en-US" dirty="0">
                <a:latin typeface="Goudy Old Style" pitchFamily="18" charset="0"/>
              </a:rPr>
              <a:t>, and in addition, it has some own custom selectors.</a:t>
            </a:r>
          </a:p>
          <a:p>
            <a:pPr marL="571500" indent="-395288">
              <a:buSzPct val="70000"/>
              <a:buFont typeface="Wingdings" pitchFamily="2" charset="2"/>
              <a:buChar char="v"/>
            </a:pPr>
            <a:r>
              <a:rPr lang="en-US" dirty="0">
                <a:latin typeface="Goudy Old Style" pitchFamily="18" charset="0"/>
              </a:rPr>
              <a:t>All selectors in </a:t>
            </a:r>
            <a:r>
              <a:rPr lang="en-US" dirty="0" err="1">
                <a:latin typeface="Goudy Old Style" pitchFamily="18" charset="0"/>
              </a:rPr>
              <a:t>jQuery</a:t>
            </a:r>
            <a:r>
              <a:rPr lang="en-US" dirty="0">
                <a:latin typeface="Goudy Old Style" pitchFamily="18" charset="0"/>
              </a:rPr>
              <a:t> start with the dollar sign and parentheses: </a:t>
            </a:r>
            <a:r>
              <a:rPr lang="en-US" dirty="0" smtClean="0">
                <a:latin typeface="Goudy Old Style" pitchFamily="18" charset="0"/>
              </a:rPr>
              <a:t>$().</a:t>
            </a:r>
            <a:endParaRPr lang="en-US" dirty="0">
              <a:latin typeface="Goudy Old Style" pitchFamily="18" charset="0"/>
            </a:endParaRPr>
          </a:p>
        </p:txBody>
      </p:sp>
    </p:spTree>
    <p:extLst>
      <p:ext uri="{BB962C8B-B14F-4D97-AF65-F5344CB8AC3E}">
        <p14:creationId xmlns:p14="http://schemas.microsoft.com/office/powerpoint/2010/main" val="9170662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50" y="55631"/>
            <a:ext cx="7886700" cy="675883"/>
          </a:xfrm>
        </p:spPr>
        <p:txBody>
          <a:bodyPr>
            <a:normAutofit/>
          </a:bodyPr>
          <a:lstStyle/>
          <a:p>
            <a:pPr algn="ctr"/>
            <a:r>
              <a:rPr lang="en-US" sz="4000" dirty="0">
                <a:latin typeface="Andalus" pitchFamily="18" charset="-78"/>
                <a:cs typeface="Andalus" pitchFamily="18" charset="-78"/>
              </a:rPr>
              <a:t>The element </a:t>
            </a:r>
            <a:r>
              <a:rPr lang="en-US" sz="4000" dirty="0" smtClean="0">
                <a:latin typeface="Andalus" pitchFamily="18" charset="-78"/>
                <a:cs typeface="Andalus" pitchFamily="18" charset="-78"/>
              </a:rPr>
              <a:t>Selector</a:t>
            </a:r>
            <a:endParaRPr lang="en-US" sz="4000" dirty="0">
              <a:latin typeface="Andalus" pitchFamily="18" charset="-78"/>
              <a:cs typeface="Andalus" pitchFamily="18" charset="-78"/>
            </a:endParaRPr>
          </a:p>
        </p:txBody>
      </p:sp>
      <p:sp>
        <p:nvSpPr>
          <p:cNvPr id="3" name="Content Placeholder 2"/>
          <p:cNvSpPr>
            <a:spLocks noGrp="1"/>
          </p:cNvSpPr>
          <p:nvPr>
            <p:ph idx="4294967295"/>
          </p:nvPr>
        </p:nvSpPr>
        <p:spPr>
          <a:xfrm>
            <a:off x="187569" y="618979"/>
            <a:ext cx="8803250" cy="5557985"/>
          </a:xfrm>
          <a:prstGeom prst="rect">
            <a:avLst/>
          </a:prstGeom>
        </p:spPr>
        <p:txBody>
          <a:bodyPr/>
          <a:lstStyle/>
          <a:p>
            <a:pPr marL="520700" indent="-407988">
              <a:buSzPct val="70000"/>
              <a:buFont typeface="Wingdings" pitchFamily="2" charset="2"/>
              <a:buChar char="v"/>
            </a:pPr>
            <a:r>
              <a:rPr lang="en-US" dirty="0">
                <a:latin typeface="Goudy Old Style" pitchFamily="18" charset="0"/>
              </a:rPr>
              <a:t>The </a:t>
            </a:r>
            <a:r>
              <a:rPr lang="en-US" dirty="0" err="1">
                <a:latin typeface="Goudy Old Style" pitchFamily="18" charset="0"/>
              </a:rPr>
              <a:t>jQuery</a:t>
            </a:r>
            <a:r>
              <a:rPr lang="en-US" dirty="0">
                <a:latin typeface="Goudy Old Style" pitchFamily="18" charset="0"/>
              </a:rPr>
              <a:t> element selector selects elements based on the element name.</a:t>
            </a:r>
          </a:p>
          <a:p>
            <a:pPr marL="520700" indent="-407988">
              <a:buSzPct val="70000"/>
              <a:buFont typeface="Wingdings" pitchFamily="2" charset="2"/>
              <a:buChar char="v"/>
            </a:pPr>
            <a:r>
              <a:rPr lang="en-US" dirty="0">
                <a:latin typeface="Goudy Old Style" pitchFamily="18" charset="0"/>
              </a:rPr>
              <a:t>You can select all &lt;p&gt; elements on a page like this:</a:t>
            </a:r>
          </a:p>
          <a:p>
            <a:pPr marL="520700" indent="-407988">
              <a:buSzPct val="70000"/>
              <a:buFont typeface="Wingdings" pitchFamily="2" charset="2"/>
              <a:buChar char="v"/>
            </a:pPr>
            <a:r>
              <a:rPr lang="en-US" dirty="0">
                <a:latin typeface="Goudy Old Style" pitchFamily="18" charset="0"/>
              </a:rPr>
              <a:t>$("p</a:t>
            </a:r>
            <a:r>
              <a:rPr lang="en-US" dirty="0" smtClean="0">
                <a:latin typeface="Goudy Old Style" pitchFamily="18" charset="0"/>
              </a:rPr>
              <a:t>")</a:t>
            </a:r>
            <a:r>
              <a:rPr lang="en-US" dirty="0">
                <a:latin typeface="Goudy Old Style" pitchFamily="18" charset="0"/>
              </a:rPr>
              <a:t/>
            </a:r>
            <a:br>
              <a:rPr lang="en-US" dirty="0">
                <a:latin typeface="Goudy Old Style" pitchFamily="18" charset="0"/>
              </a:rPr>
            </a:br>
            <a:endParaRPr lang="en-US" dirty="0">
              <a:latin typeface="Goudy Old Style" pitchFamily="18" charset="0"/>
            </a:endParaRPr>
          </a:p>
        </p:txBody>
      </p:sp>
    </p:spTree>
    <p:extLst>
      <p:ext uri="{BB962C8B-B14F-4D97-AF65-F5344CB8AC3E}">
        <p14:creationId xmlns:p14="http://schemas.microsoft.com/office/powerpoint/2010/main" val="14395459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5631"/>
            <a:ext cx="7886700" cy="605552"/>
          </a:xfrm>
        </p:spPr>
        <p:txBody>
          <a:bodyPr>
            <a:noAutofit/>
          </a:bodyPr>
          <a:lstStyle/>
          <a:p>
            <a:pPr algn="ctr"/>
            <a:r>
              <a:rPr lang="en-US" sz="4000" dirty="0">
                <a:latin typeface="Andalus" pitchFamily="18" charset="-78"/>
                <a:cs typeface="Andalus" pitchFamily="18" charset="-78"/>
              </a:rPr>
              <a:t>Example</a:t>
            </a:r>
          </a:p>
        </p:txBody>
      </p:sp>
      <p:sp>
        <p:nvSpPr>
          <p:cNvPr id="3" name="Content Placeholder 2"/>
          <p:cNvSpPr>
            <a:spLocks noGrp="1"/>
          </p:cNvSpPr>
          <p:nvPr>
            <p:ph sz="half" idx="4294967295"/>
          </p:nvPr>
        </p:nvSpPr>
        <p:spPr>
          <a:xfrm>
            <a:off x="112542" y="576775"/>
            <a:ext cx="4402308" cy="6077243"/>
          </a:xfrm>
          <a:prstGeom prst="rect">
            <a:avLst/>
          </a:prstGeom>
        </p:spPr>
        <p:txBody>
          <a:bodyPr>
            <a:noAutofit/>
          </a:bodyPr>
          <a:lstStyle/>
          <a:p>
            <a:pPr marL="0" indent="0">
              <a:buNone/>
            </a:pPr>
            <a:r>
              <a:rPr lang="en-US" sz="2400" dirty="0">
                <a:latin typeface="Goudy Old Style" pitchFamily="18" charset="0"/>
              </a:rPr>
              <a:t>&lt;!DOCTYPE html&gt;</a:t>
            </a:r>
          </a:p>
          <a:p>
            <a:pPr marL="0" indent="0">
              <a:buNone/>
            </a:pPr>
            <a:r>
              <a:rPr lang="en-US" sz="2400" dirty="0">
                <a:latin typeface="Goudy Old Style" pitchFamily="18" charset="0"/>
              </a:rPr>
              <a:t>&lt;html&gt;</a:t>
            </a:r>
          </a:p>
          <a:p>
            <a:pPr marL="0" indent="0">
              <a:buNone/>
            </a:pPr>
            <a:r>
              <a:rPr lang="en-US" sz="2400" dirty="0">
                <a:latin typeface="Goudy Old Style" pitchFamily="18" charset="0"/>
              </a:rPr>
              <a:t>&lt;head&gt;</a:t>
            </a:r>
          </a:p>
          <a:p>
            <a:pPr marL="0" indent="0">
              <a:buNone/>
            </a:pPr>
            <a:r>
              <a:rPr lang="en-US" sz="2400" dirty="0">
                <a:latin typeface="Goudy Old Style" pitchFamily="18" charset="0"/>
              </a:rPr>
              <a:t>&lt;script </a:t>
            </a:r>
            <a:r>
              <a:rPr lang="en-US" sz="2400" dirty="0" err="1">
                <a:latin typeface="Goudy Old Style" pitchFamily="18" charset="0"/>
              </a:rPr>
              <a:t>src</a:t>
            </a:r>
            <a:r>
              <a:rPr lang="en-US" sz="2400" dirty="0">
                <a:latin typeface="Goudy Old Style" pitchFamily="18" charset="0"/>
              </a:rPr>
              <a:t>="http://ajax.googleapis.com</a:t>
            </a:r>
            <a:r>
              <a:rPr lang="en-US" sz="2400" dirty="0" smtClean="0">
                <a:latin typeface="Goudy Old Style" pitchFamily="18" charset="0"/>
              </a:rPr>
              <a:t>/</a:t>
            </a:r>
          </a:p>
          <a:p>
            <a:pPr marL="0" indent="0">
              <a:buNone/>
            </a:pPr>
            <a:r>
              <a:rPr lang="en-US" sz="2400" dirty="0">
                <a:latin typeface="Goudy Old Style" pitchFamily="18" charset="0"/>
              </a:rPr>
              <a:t> </a:t>
            </a:r>
            <a:r>
              <a:rPr lang="en-US" sz="2400" dirty="0" smtClean="0">
                <a:latin typeface="Goudy Old Style" pitchFamily="18" charset="0"/>
              </a:rPr>
              <a:t>                        </a:t>
            </a:r>
            <a:r>
              <a:rPr lang="en-US" sz="2400" dirty="0" err="1" smtClean="0">
                <a:latin typeface="Goudy Old Style" pitchFamily="18" charset="0"/>
              </a:rPr>
              <a:t>ajax</a:t>
            </a:r>
            <a:r>
              <a:rPr lang="en-US" sz="2400" dirty="0" smtClean="0">
                <a:latin typeface="Goudy Old Style" pitchFamily="18" charset="0"/>
              </a:rPr>
              <a:t>/libs/</a:t>
            </a:r>
            <a:r>
              <a:rPr lang="en-US" sz="2400" dirty="0" err="1" smtClean="0">
                <a:latin typeface="Goudy Old Style" pitchFamily="18" charset="0"/>
              </a:rPr>
              <a:t>jquery</a:t>
            </a:r>
            <a:r>
              <a:rPr lang="en-US" sz="2400" dirty="0" smtClean="0">
                <a:latin typeface="Goudy Old Style" pitchFamily="18" charset="0"/>
              </a:rPr>
              <a:t>/1.11.1/jquery.min.js"&gt;</a:t>
            </a:r>
          </a:p>
          <a:p>
            <a:pPr marL="0" indent="0">
              <a:buNone/>
            </a:pPr>
            <a:r>
              <a:rPr lang="en-US" sz="2400" dirty="0" smtClean="0">
                <a:latin typeface="Goudy Old Style" pitchFamily="18" charset="0"/>
              </a:rPr>
              <a:t>&lt;/</a:t>
            </a:r>
            <a:r>
              <a:rPr lang="en-US" sz="2400" dirty="0">
                <a:latin typeface="Goudy Old Style" pitchFamily="18" charset="0"/>
              </a:rPr>
              <a:t>script&gt;</a:t>
            </a:r>
          </a:p>
          <a:p>
            <a:pPr marL="0" indent="0">
              <a:buNone/>
            </a:pPr>
            <a:r>
              <a:rPr lang="en-US" sz="2400" dirty="0">
                <a:latin typeface="Goudy Old Style" pitchFamily="18" charset="0"/>
              </a:rPr>
              <a:t>&lt;script&gt;</a:t>
            </a:r>
          </a:p>
          <a:p>
            <a:pPr marL="0" indent="0">
              <a:buNone/>
            </a:pPr>
            <a:r>
              <a:rPr lang="en-US" sz="2400" dirty="0">
                <a:latin typeface="Goudy Old Style" pitchFamily="18" charset="0"/>
              </a:rPr>
              <a:t>$(document).ready(function(){</a:t>
            </a:r>
          </a:p>
          <a:p>
            <a:pPr marL="0" indent="0">
              <a:buNone/>
            </a:pPr>
            <a:r>
              <a:rPr lang="en-US" sz="2400" dirty="0">
                <a:latin typeface="Goudy Old Style" pitchFamily="18" charset="0"/>
              </a:rPr>
              <a:t>  $("button").click(function(){</a:t>
            </a:r>
          </a:p>
          <a:p>
            <a:pPr marL="0" indent="0">
              <a:buNone/>
            </a:pPr>
            <a:r>
              <a:rPr lang="en-US" sz="2400" dirty="0">
                <a:latin typeface="Goudy Old Style" pitchFamily="18" charset="0"/>
              </a:rPr>
              <a:t>    $("p").hide();</a:t>
            </a:r>
          </a:p>
          <a:p>
            <a:pPr marL="0" indent="0">
              <a:buNone/>
            </a:pPr>
            <a:r>
              <a:rPr lang="en-US" sz="2400" dirty="0">
                <a:latin typeface="Goudy Old Style" pitchFamily="18" charset="0"/>
              </a:rPr>
              <a:t>  });</a:t>
            </a:r>
          </a:p>
          <a:p>
            <a:pPr marL="0" indent="0">
              <a:buNone/>
            </a:pPr>
            <a:r>
              <a:rPr lang="en-US" sz="2400" dirty="0">
                <a:latin typeface="Goudy Old Style" pitchFamily="18" charset="0"/>
              </a:rPr>
              <a:t>}); &lt;/script</a:t>
            </a:r>
            <a:r>
              <a:rPr lang="en-US" sz="2400" dirty="0" smtClean="0">
                <a:latin typeface="Goudy Old Style" pitchFamily="18" charset="0"/>
              </a:rPr>
              <a:t>&gt;  &lt;/</a:t>
            </a:r>
            <a:r>
              <a:rPr lang="en-US" sz="2400" dirty="0">
                <a:latin typeface="Goudy Old Style" pitchFamily="18" charset="0"/>
              </a:rPr>
              <a:t>head&gt;</a:t>
            </a:r>
          </a:p>
          <a:p>
            <a:pPr marL="0" indent="0">
              <a:buNone/>
            </a:pPr>
            <a:endParaRPr lang="en-US" sz="2400" dirty="0">
              <a:latin typeface="Goudy Old Style" pitchFamily="18" charset="0"/>
            </a:endParaRPr>
          </a:p>
        </p:txBody>
      </p:sp>
      <p:sp>
        <p:nvSpPr>
          <p:cNvPr id="4" name="Content Placeholder 3"/>
          <p:cNvSpPr>
            <a:spLocks noGrp="1"/>
          </p:cNvSpPr>
          <p:nvPr>
            <p:ph sz="half" idx="4294967295"/>
          </p:nvPr>
        </p:nvSpPr>
        <p:spPr>
          <a:xfrm>
            <a:off x="4629151" y="618979"/>
            <a:ext cx="3886200" cy="5557985"/>
          </a:xfrm>
          <a:prstGeom prst="rect">
            <a:avLst/>
          </a:prstGeom>
        </p:spPr>
        <p:txBody>
          <a:bodyPr>
            <a:normAutofit/>
          </a:bodyPr>
          <a:lstStyle/>
          <a:p>
            <a:pPr marL="0" indent="0">
              <a:buNone/>
            </a:pPr>
            <a:r>
              <a:rPr lang="en-US" sz="2400" dirty="0">
                <a:latin typeface="Goudy Old Style" pitchFamily="18" charset="0"/>
              </a:rPr>
              <a:t>&lt;body&gt;</a:t>
            </a:r>
          </a:p>
          <a:p>
            <a:pPr marL="0" indent="0">
              <a:buNone/>
            </a:pPr>
            <a:endParaRPr lang="en-US" sz="2400" dirty="0">
              <a:latin typeface="Goudy Old Style" pitchFamily="18" charset="0"/>
            </a:endParaRPr>
          </a:p>
          <a:p>
            <a:pPr marL="0" indent="0">
              <a:buNone/>
            </a:pPr>
            <a:r>
              <a:rPr lang="en-US" sz="2400" dirty="0">
                <a:latin typeface="Goudy Old Style" pitchFamily="18" charset="0"/>
              </a:rPr>
              <a:t>&lt;h2&gt;This is a heading&lt;/h2&gt;</a:t>
            </a:r>
          </a:p>
          <a:p>
            <a:pPr marL="0" indent="0">
              <a:buNone/>
            </a:pPr>
            <a:r>
              <a:rPr lang="en-US" sz="2400" dirty="0">
                <a:latin typeface="Goudy Old Style" pitchFamily="18" charset="0"/>
              </a:rPr>
              <a:t>&lt;p&gt;This is a paragraph.&lt;/p&gt;</a:t>
            </a:r>
          </a:p>
          <a:p>
            <a:pPr marL="0" indent="0">
              <a:buNone/>
            </a:pPr>
            <a:r>
              <a:rPr lang="en-US" sz="2400" dirty="0">
                <a:latin typeface="Goudy Old Style" pitchFamily="18" charset="0"/>
              </a:rPr>
              <a:t>&lt;p&gt;This is another paragraph.&lt;/p&gt;</a:t>
            </a:r>
          </a:p>
          <a:p>
            <a:pPr marL="0" indent="0">
              <a:buNone/>
            </a:pPr>
            <a:r>
              <a:rPr lang="en-US" sz="2400" dirty="0">
                <a:latin typeface="Goudy Old Style" pitchFamily="18" charset="0"/>
              </a:rPr>
              <a:t>&lt;button&gt;Click me&lt;/button&gt;</a:t>
            </a:r>
          </a:p>
          <a:p>
            <a:pPr marL="0" indent="0">
              <a:buNone/>
            </a:pPr>
            <a:endParaRPr lang="en-US" sz="2400" dirty="0">
              <a:latin typeface="Goudy Old Style" pitchFamily="18" charset="0"/>
            </a:endParaRPr>
          </a:p>
          <a:p>
            <a:pPr marL="0" indent="0">
              <a:buNone/>
            </a:pPr>
            <a:r>
              <a:rPr lang="en-US" sz="2400" dirty="0">
                <a:latin typeface="Goudy Old Style" pitchFamily="18" charset="0"/>
              </a:rPr>
              <a:t>&lt;/body&gt;</a:t>
            </a:r>
          </a:p>
          <a:p>
            <a:pPr marL="0" indent="0">
              <a:buNone/>
            </a:pPr>
            <a:r>
              <a:rPr lang="en-US" sz="2400" dirty="0">
                <a:latin typeface="Goudy Old Style" pitchFamily="18" charset="0"/>
              </a:rPr>
              <a:t>&lt;/html&gt;</a:t>
            </a:r>
          </a:p>
          <a:p>
            <a:endParaRPr lang="en-US" sz="2400" dirty="0"/>
          </a:p>
        </p:txBody>
      </p:sp>
    </p:spTree>
    <p:extLst>
      <p:ext uri="{BB962C8B-B14F-4D97-AF65-F5344CB8AC3E}">
        <p14:creationId xmlns:p14="http://schemas.microsoft.com/office/powerpoint/2010/main" val="14883140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563"/>
            <a:ext cx="5673676" cy="915041"/>
          </a:xfrm>
        </p:spPr>
        <p:txBody>
          <a:bodyPr>
            <a:normAutofit/>
          </a:bodyPr>
          <a:lstStyle/>
          <a:p>
            <a:pPr algn="ctr"/>
            <a:r>
              <a:rPr lang="en-US" sz="4000" dirty="0">
                <a:latin typeface="Andalus" pitchFamily="18" charset="-78"/>
                <a:cs typeface="Andalus" pitchFamily="18" charset="-78"/>
              </a:rPr>
              <a:t>The #id </a:t>
            </a:r>
            <a:r>
              <a:rPr lang="en-US" sz="4000" dirty="0" smtClean="0">
                <a:latin typeface="Andalus" pitchFamily="18" charset="-78"/>
                <a:cs typeface="Andalus" pitchFamily="18" charset="-78"/>
              </a:rPr>
              <a:t>Selector</a:t>
            </a:r>
            <a:endParaRPr lang="en-US" sz="4000" dirty="0">
              <a:latin typeface="Andalus" pitchFamily="18" charset="-78"/>
              <a:cs typeface="Andalus" pitchFamily="18" charset="-78"/>
            </a:endParaRPr>
          </a:p>
        </p:txBody>
      </p:sp>
      <p:sp>
        <p:nvSpPr>
          <p:cNvPr id="3" name="Content Placeholder 2"/>
          <p:cNvSpPr>
            <a:spLocks noGrp="1"/>
          </p:cNvSpPr>
          <p:nvPr>
            <p:ph idx="4294967295"/>
          </p:nvPr>
        </p:nvSpPr>
        <p:spPr>
          <a:xfrm>
            <a:off x="175065" y="675249"/>
            <a:ext cx="8790744" cy="5501714"/>
          </a:xfrm>
          <a:prstGeom prst="rect">
            <a:avLst/>
          </a:prstGeom>
        </p:spPr>
        <p:txBody>
          <a:bodyPr/>
          <a:lstStyle/>
          <a:p>
            <a:pPr marL="463550" indent="-295275">
              <a:buSzPct val="70000"/>
              <a:buFont typeface="Wingdings" pitchFamily="2" charset="2"/>
              <a:buChar char="v"/>
            </a:pPr>
            <a:r>
              <a:rPr lang="en-US" dirty="0" smtClean="0">
                <a:latin typeface="Goudy Old Style" pitchFamily="18" charset="0"/>
              </a:rPr>
              <a:t>The </a:t>
            </a:r>
            <a:r>
              <a:rPr lang="en-US" dirty="0" err="1" smtClean="0">
                <a:latin typeface="Goudy Old Style" pitchFamily="18" charset="0"/>
              </a:rPr>
              <a:t>jQuery</a:t>
            </a:r>
            <a:r>
              <a:rPr lang="en-US" dirty="0" smtClean="0">
                <a:latin typeface="Goudy Old Style" pitchFamily="18" charset="0"/>
              </a:rPr>
              <a:t> #id selector uses the id attribute of an HTML tag to find the specific element.</a:t>
            </a:r>
          </a:p>
          <a:p>
            <a:pPr marL="463550" indent="-295275">
              <a:buSzPct val="70000"/>
              <a:buFont typeface="Wingdings" pitchFamily="2" charset="2"/>
              <a:buChar char="v"/>
            </a:pPr>
            <a:r>
              <a:rPr lang="en-US" dirty="0" smtClean="0">
                <a:latin typeface="Goudy Old Style" pitchFamily="18" charset="0"/>
              </a:rPr>
              <a:t>An id should be unique within a page, so you should use the #id selector when you want to find a single, unique element.</a:t>
            </a:r>
          </a:p>
          <a:p>
            <a:pPr marL="463550" indent="-295275">
              <a:buSzPct val="70000"/>
              <a:buFont typeface="Wingdings" pitchFamily="2" charset="2"/>
              <a:buChar char="v"/>
            </a:pPr>
            <a:r>
              <a:rPr lang="en-US" dirty="0" smtClean="0">
                <a:latin typeface="Goudy Old Style" pitchFamily="18" charset="0"/>
              </a:rPr>
              <a:t>To find an element with a specific id, write a hash character, followed by the id of the HTML element:</a:t>
            </a:r>
          </a:p>
          <a:p>
            <a:pPr marL="463550" indent="-295275">
              <a:buSzPct val="70000"/>
              <a:buFont typeface="Wingdings" pitchFamily="2" charset="2"/>
              <a:buChar char="v"/>
            </a:pPr>
            <a:r>
              <a:rPr lang="en-US" dirty="0" smtClean="0">
                <a:latin typeface="Goudy Old Style" pitchFamily="18" charset="0"/>
              </a:rPr>
              <a:t>$("#</a:t>
            </a:r>
            <a:r>
              <a:rPr lang="en-US" dirty="0">
                <a:latin typeface="Goudy Old Style" pitchFamily="18" charset="0"/>
              </a:rPr>
              <a:t>test</a:t>
            </a:r>
            <a:r>
              <a:rPr lang="en-US" dirty="0" smtClean="0">
                <a:latin typeface="Goudy Old Style" pitchFamily="18" charset="0"/>
              </a:rPr>
              <a:t>")</a:t>
            </a:r>
            <a:endParaRPr lang="en-US" dirty="0">
              <a:latin typeface="Goudy Old Style" pitchFamily="18" charset="0"/>
            </a:endParaRPr>
          </a:p>
        </p:txBody>
      </p:sp>
    </p:spTree>
    <p:extLst>
      <p:ext uri="{BB962C8B-B14F-4D97-AF65-F5344CB8AC3E}">
        <p14:creationId xmlns:p14="http://schemas.microsoft.com/office/powerpoint/2010/main" val="26125388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45" y="41570"/>
            <a:ext cx="7886700" cy="591476"/>
          </a:xfrm>
        </p:spPr>
        <p:txBody>
          <a:bodyPr>
            <a:noAutofit/>
          </a:bodyPr>
          <a:lstStyle/>
          <a:p>
            <a:pPr algn="ctr"/>
            <a:r>
              <a:rPr lang="en-US" sz="4000" dirty="0">
                <a:latin typeface="Andalus" pitchFamily="18" charset="-78"/>
                <a:cs typeface="Andalus" pitchFamily="18" charset="-78"/>
              </a:rPr>
              <a:t>Example</a:t>
            </a:r>
          </a:p>
        </p:txBody>
      </p:sp>
      <p:sp>
        <p:nvSpPr>
          <p:cNvPr id="3" name="Content Placeholder 2"/>
          <p:cNvSpPr>
            <a:spLocks noGrp="1"/>
          </p:cNvSpPr>
          <p:nvPr>
            <p:ph idx="4294967295"/>
          </p:nvPr>
        </p:nvSpPr>
        <p:spPr>
          <a:xfrm>
            <a:off x="250093" y="562707"/>
            <a:ext cx="6602436" cy="5600188"/>
          </a:xfrm>
          <a:prstGeom prst="rect">
            <a:avLst/>
          </a:prstGeom>
        </p:spPr>
        <p:txBody>
          <a:bodyPr>
            <a:noAutofit/>
          </a:bodyPr>
          <a:lstStyle/>
          <a:p>
            <a:pPr marL="0" indent="0">
              <a:buNone/>
            </a:pPr>
            <a:r>
              <a:rPr lang="en-US" sz="1600" dirty="0">
                <a:latin typeface="Goudy Old Style" pitchFamily="18" charset="0"/>
              </a:rPr>
              <a:t>&lt;!DOCTYPE html&gt;</a:t>
            </a:r>
          </a:p>
          <a:p>
            <a:pPr marL="0" indent="0">
              <a:buNone/>
            </a:pPr>
            <a:r>
              <a:rPr lang="en-US" sz="1600" dirty="0">
                <a:latin typeface="Goudy Old Style" pitchFamily="18" charset="0"/>
              </a:rPr>
              <a:t>&lt;html&gt;</a:t>
            </a:r>
          </a:p>
          <a:p>
            <a:pPr marL="0" indent="0">
              <a:buNone/>
            </a:pPr>
            <a:r>
              <a:rPr lang="en-US" sz="1600" dirty="0">
                <a:latin typeface="Goudy Old Style" pitchFamily="18" charset="0"/>
              </a:rPr>
              <a:t>&lt;head&gt;</a:t>
            </a:r>
          </a:p>
          <a:p>
            <a:pPr marL="0" indent="0">
              <a:buNone/>
            </a:pPr>
            <a:r>
              <a:rPr lang="en-US" sz="1600" dirty="0">
                <a:latin typeface="Goudy Old Style" pitchFamily="18" charset="0"/>
              </a:rPr>
              <a:t>&lt;script </a:t>
            </a:r>
            <a:r>
              <a:rPr lang="en-US" sz="1600" dirty="0" err="1">
                <a:latin typeface="Goudy Old Style" pitchFamily="18" charset="0"/>
              </a:rPr>
              <a:t>src</a:t>
            </a:r>
            <a:r>
              <a:rPr lang="en-US" sz="1600" dirty="0">
                <a:latin typeface="Goudy Old Style" pitchFamily="18" charset="0"/>
              </a:rPr>
              <a:t>="http://ajax.googleapis.com/</a:t>
            </a:r>
            <a:r>
              <a:rPr lang="en-US" sz="1600" dirty="0" err="1">
                <a:latin typeface="Goudy Old Style" pitchFamily="18" charset="0"/>
              </a:rPr>
              <a:t>ajax</a:t>
            </a:r>
            <a:r>
              <a:rPr lang="en-US" sz="1600" dirty="0">
                <a:latin typeface="Goudy Old Style" pitchFamily="18" charset="0"/>
              </a:rPr>
              <a:t>/libs/</a:t>
            </a:r>
            <a:r>
              <a:rPr lang="en-US" sz="1600" dirty="0" err="1">
                <a:latin typeface="Goudy Old Style" pitchFamily="18" charset="0"/>
              </a:rPr>
              <a:t>jquery</a:t>
            </a:r>
            <a:r>
              <a:rPr lang="en-US" sz="1600" dirty="0">
                <a:latin typeface="Goudy Old Style" pitchFamily="18" charset="0"/>
              </a:rPr>
              <a:t>/1.11.1/jquery.min.js"&gt;&lt;/script&gt;</a:t>
            </a:r>
          </a:p>
          <a:p>
            <a:pPr marL="0" indent="0">
              <a:buNone/>
            </a:pPr>
            <a:r>
              <a:rPr lang="en-US" sz="1600" dirty="0">
                <a:latin typeface="Goudy Old Style" pitchFamily="18" charset="0"/>
              </a:rPr>
              <a:t>&lt;script&gt;</a:t>
            </a:r>
          </a:p>
          <a:p>
            <a:pPr marL="0" indent="0">
              <a:buNone/>
            </a:pPr>
            <a:r>
              <a:rPr lang="en-US" sz="1600" dirty="0">
                <a:latin typeface="Goudy Old Style" pitchFamily="18" charset="0"/>
              </a:rPr>
              <a:t>$(document).ready(function(){</a:t>
            </a:r>
          </a:p>
          <a:p>
            <a:pPr marL="0" indent="0">
              <a:buNone/>
            </a:pPr>
            <a:r>
              <a:rPr lang="en-US" sz="1600" dirty="0">
                <a:latin typeface="Goudy Old Style" pitchFamily="18" charset="0"/>
              </a:rPr>
              <a:t>  $("button").click(function(){</a:t>
            </a:r>
          </a:p>
          <a:p>
            <a:pPr marL="0" indent="0">
              <a:buNone/>
            </a:pPr>
            <a:r>
              <a:rPr lang="en-US" sz="1600" dirty="0">
                <a:latin typeface="Goudy Old Style" pitchFamily="18" charset="0"/>
              </a:rPr>
              <a:t>    $("#test").hide();</a:t>
            </a:r>
          </a:p>
          <a:p>
            <a:pPr marL="0" indent="0">
              <a:buNone/>
            </a:pPr>
            <a:r>
              <a:rPr lang="en-US" sz="1600" dirty="0">
                <a:latin typeface="Goudy Old Style" pitchFamily="18" charset="0"/>
              </a:rPr>
              <a:t>  });</a:t>
            </a:r>
          </a:p>
          <a:p>
            <a:pPr marL="0" indent="0">
              <a:buNone/>
            </a:pPr>
            <a:r>
              <a:rPr lang="en-US" sz="1600" dirty="0">
                <a:latin typeface="Goudy Old Style" pitchFamily="18" charset="0"/>
              </a:rPr>
              <a:t>});</a:t>
            </a:r>
          </a:p>
          <a:p>
            <a:pPr marL="0" indent="0">
              <a:buNone/>
            </a:pPr>
            <a:r>
              <a:rPr lang="en-US" sz="1600" dirty="0">
                <a:latin typeface="Goudy Old Style" pitchFamily="18" charset="0"/>
              </a:rPr>
              <a:t>&lt;/script&gt;</a:t>
            </a:r>
          </a:p>
          <a:p>
            <a:pPr marL="0" indent="0">
              <a:buNone/>
            </a:pPr>
            <a:r>
              <a:rPr lang="en-US" sz="1600" dirty="0">
                <a:latin typeface="Goudy Old Style" pitchFamily="18" charset="0"/>
              </a:rPr>
              <a:t>&lt;/head&gt;</a:t>
            </a:r>
          </a:p>
          <a:p>
            <a:pPr marL="0" indent="0">
              <a:buNone/>
            </a:pPr>
            <a:r>
              <a:rPr lang="en-US" sz="1600" dirty="0">
                <a:latin typeface="Goudy Old Style" pitchFamily="18" charset="0"/>
              </a:rPr>
              <a:t>&lt;body&gt;</a:t>
            </a:r>
          </a:p>
          <a:p>
            <a:pPr marL="0" indent="0">
              <a:buNone/>
            </a:pPr>
            <a:r>
              <a:rPr lang="en-US" sz="1600" dirty="0" smtClean="0">
                <a:latin typeface="Goudy Old Style" pitchFamily="18" charset="0"/>
              </a:rPr>
              <a:t>&lt;</a:t>
            </a:r>
            <a:r>
              <a:rPr lang="en-US" sz="1600" dirty="0">
                <a:latin typeface="Goudy Old Style" pitchFamily="18" charset="0"/>
              </a:rPr>
              <a:t>h2&gt;This is a heading&lt;/h2&gt;</a:t>
            </a:r>
          </a:p>
          <a:p>
            <a:pPr marL="0" indent="0">
              <a:buNone/>
            </a:pPr>
            <a:r>
              <a:rPr lang="en-US" sz="1600" dirty="0">
                <a:latin typeface="Goudy Old Style" pitchFamily="18" charset="0"/>
              </a:rPr>
              <a:t>&lt;p&gt;This is a paragraph.&lt;/p&gt;</a:t>
            </a:r>
          </a:p>
          <a:p>
            <a:pPr marL="0" indent="0">
              <a:buNone/>
            </a:pPr>
            <a:r>
              <a:rPr lang="en-US" sz="1600" dirty="0">
                <a:latin typeface="Goudy Old Style" pitchFamily="18" charset="0"/>
              </a:rPr>
              <a:t>&lt;p id="test"&gt;This is another paragraph.&lt;/p&gt;</a:t>
            </a:r>
          </a:p>
          <a:p>
            <a:pPr marL="0" indent="0">
              <a:buNone/>
            </a:pPr>
            <a:r>
              <a:rPr lang="en-US" sz="1600" dirty="0">
                <a:latin typeface="Goudy Old Style" pitchFamily="18" charset="0"/>
              </a:rPr>
              <a:t>&lt;button&gt;Click me&lt;/button&gt;</a:t>
            </a:r>
          </a:p>
          <a:p>
            <a:pPr marL="0" indent="0">
              <a:buNone/>
            </a:pPr>
            <a:r>
              <a:rPr lang="en-US" sz="1600" dirty="0" smtClean="0">
                <a:latin typeface="Goudy Old Style" pitchFamily="18" charset="0"/>
              </a:rPr>
              <a:t>&lt;/</a:t>
            </a:r>
            <a:r>
              <a:rPr lang="en-US" sz="1600" dirty="0">
                <a:latin typeface="Goudy Old Style" pitchFamily="18" charset="0"/>
              </a:rPr>
              <a:t>body</a:t>
            </a:r>
            <a:r>
              <a:rPr lang="en-US" sz="1600" dirty="0" smtClean="0">
                <a:latin typeface="Goudy Old Style" pitchFamily="18" charset="0"/>
              </a:rPr>
              <a:t>&gt;  &lt;/html&gt;</a:t>
            </a:r>
            <a:endParaRPr lang="en-US" sz="1600" dirty="0">
              <a:latin typeface="Goudy Old Style" pitchFamily="18" charset="0"/>
            </a:endParaRPr>
          </a:p>
        </p:txBody>
      </p:sp>
    </p:spTree>
    <p:extLst>
      <p:ext uri="{BB962C8B-B14F-4D97-AF65-F5344CB8AC3E}">
        <p14:creationId xmlns:p14="http://schemas.microsoft.com/office/powerpoint/2010/main" val="2954579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39" y="41569"/>
            <a:ext cx="7886700" cy="549274"/>
          </a:xfrm>
        </p:spPr>
        <p:txBody>
          <a:bodyPr>
            <a:noAutofit/>
          </a:bodyPr>
          <a:lstStyle/>
          <a:p>
            <a:pPr algn="ctr"/>
            <a:r>
              <a:rPr lang="en-US" sz="4000" dirty="0">
                <a:latin typeface="Andalus" pitchFamily="18" charset="-78"/>
                <a:cs typeface="Andalus" pitchFamily="18" charset="-78"/>
              </a:rPr>
              <a:t>The .class </a:t>
            </a:r>
            <a:r>
              <a:rPr lang="en-US" sz="4000" dirty="0" smtClean="0">
                <a:latin typeface="Andalus" pitchFamily="18" charset="-78"/>
                <a:cs typeface="Andalus" pitchFamily="18" charset="-78"/>
              </a:rPr>
              <a:t>Selector</a:t>
            </a:r>
            <a:endParaRPr lang="en-US" dirty="0"/>
          </a:p>
        </p:txBody>
      </p:sp>
      <p:sp>
        <p:nvSpPr>
          <p:cNvPr id="3" name="Content Placeholder 2"/>
          <p:cNvSpPr>
            <a:spLocks noGrp="1"/>
          </p:cNvSpPr>
          <p:nvPr>
            <p:ph idx="4294967295"/>
          </p:nvPr>
        </p:nvSpPr>
        <p:spPr>
          <a:xfrm>
            <a:off x="150055" y="548641"/>
            <a:ext cx="8878277" cy="5628323"/>
          </a:xfrm>
          <a:prstGeom prst="rect">
            <a:avLst/>
          </a:prstGeom>
        </p:spPr>
        <p:txBody>
          <a:bodyPr/>
          <a:lstStyle/>
          <a:p>
            <a:pPr marL="463550" indent="-350838">
              <a:buSzPct val="70000"/>
              <a:buFont typeface="Wingdings" pitchFamily="2" charset="2"/>
              <a:buChar char="v"/>
            </a:pPr>
            <a:r>
              <a:rPr lang="en-US" dirty="0">
                <a:latin typeface="Goudy Old Style" pitchFamily="18" charset="0"/>
              </a:rPr>
              <a:t>The </a:t>
            </a:r>
            <a:r>
              <a:rPr lang="en-US" dirty="0" err="1">
                <a:latin typeface="Goudy Old Style" pitchFamily="18" charset="0"/>
              </a:rPr>
              <a:t>jQuery</a:t>
            </a:r>
            <a:r>
              <a:rPr lang="en-US" dirty="0">
                <a:latin typeface="Goudy Old Style" pitchFamily="18" charset="0"/>
              </a:rPr>
              <a:t> class selector finds elements with a specific class.</a:t>
            </a:r>
          </a:p>
          <a:p>
            <a:pPr marL="463550" indent="-350838">
              <a:buSzPct val="70000"/>
              <a:buFont typeface="Wingdings" pitchFamily="2" charset="2"/>
              <a:buChar char="v"/>
            </a:pPr>
            <a:r>
              <a:rPr lang="en-US" dirty="0">
                <a:latin typeface="Goudy Old Style" pitchFamily="18" charset="0"/>
              </a:rPr>
              <a:t>To find elements with a specific class, write a period character, followed by the name of the class:</a:t>
            </a:r>
          </a:p>
          <a:p>
            <a:pPr marL="463550" indent="-350838">
              <a:buSzPct val="70000"/>
              <a:buFont typeface="Wingdings" pitchFamily="2" charset="2"/>
              <a:buChar char="v"/>
            </a:pPr>
            <a:r>
              <a:rPr lang="en-US" dirty="0">
                <a:latin typeface="Goudy Old Style" pitchFamily="18" charset="0"/>
              </a:rPr>
              <a:t>$(".test")</a:t>
            </a:r>
          </a:p>
          <a:p>
            <a:pPr marL="463550" indent="-350838">
              <a:buSzPct val="70000"/>
              <a:buFont typeface="Wingdings" pitchFamily="2" charset="2"/>
              <a:buChar char="v"/>
            </a:pPr>
            <a:r>
              <a:rPr lang="en-US" dirty="0">
                <a:latin typeface="Goudy Old Style" pitchFamily="18" charset="0"/>
              </a:rPr>
              <a:t>$(document).ready(function(){</a:t>
            </a:r>
            <a:br>
              <a:rPr lang="en-US" dirty="0">
                <a:latin typeface="Goudy Old Style" pitchFamily="18" charset="0"/>
              </a:rPr>
            </a:br>
            <a:r>
              <a:rPr lang="en-US" dirty="0">
                <a:latin typeface="Goudy Old Style" pitchFamily="18" charset="0"/>
              </a:rPr>
              <a:t>  $("button").click(function(){</a:t>
            </a:r>
            <a:br>
              <a:rPr lang="en-US" dirty="0">
                <a:latin typeface="Goudy Old Style" pitchFamily="18" charset="0"/>
              </a:rPr>
            </a:br>
            <a:r>
              <a:rPr lang="en-US" dirty="0">
                <a:latin typeface="Goudy Old Style" pitchFamily="18" charset="0"/>
              </a:rPr>
              <a:t>    $(".test").hide();</a:t>
            </a:r>
            <a:br>
              <a:rPr lang="en-US" dirty="0">
                <a:latin typeface="Goudy Old Style" pitchFamily="18" charset="0"/>
              </a:rPr>
            </a:br>
            <a:r>
              <a:rPr lang="en-US" dirty="0">
                <a:latin typeface="Goudy Old Style" pitchFamily="18" charset="0"/>
              </a:rPr>
              <a:t>  });</a:t>
            </a:r>
            <a:br>
              <a:rPr lang="en-US" dirty="0">
                <a:latin typeface="Goudy Old Style" pitchFamily="18" charset="0"/>
              </a:rPr>
            </a:br>
            <a:r>
              <a:rPr lang="en-US" dirty="0">
                <a:latin typeface="Goudy Old Style" pitchFamily="18" charset="0"/>
              </a:rPr>
              <a:t>});</a:t>
            </a:r>
          </a:p>
        </p:txBody>
      </p:sp>
    </p:spTree>
    <p:extLst>
      <p:ext uri="{BB962C8B-B14F-4D97-AF65-F5344CB8AC3E}">
        <p14:creationId xmlns:p14="http://schemas.microsoft.com/office/powerpoint/2010/main" val="82304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6487</Words>
  <Application>Microsoft Office PowerPoint</Application>
  <PresentationFormat>On-screen Show (4:3)</PresentationFormat>
  <Paragraphs>986</Paragraphs>
  <Slides>100</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100</vt:i4>
      </vt:variant>
    </vt:vector>
  </HeadingPairs>
  <TitlesOfParts>
    <vt:vector size="113" baseType="lpstr">
      <vt:lpstr>Andalus</vt:lpstr>
      <vt:lpstr>Arial</vt:lpstr>
      <vt:lpstr>Book Antiqua</vt:lpstr>
      <vt:lpstr>Calibri</vt:lpstr>
      <vt:lpstr>Courier New</vt:lpstr>
      <vt:lpstr>DejaVu Sans</vt:lpstr>
      <vt:lpstr>Gill Sans MT</vt:lpstr>
      <vt:lpstr>Goudy Old Style</vt:lpstr>
      <vt:lpstr>StarSymbol</vt:lpstr>
      <vt:lpstr>Times New Roman</vt:lpstr>
      <vt:lpstr>Wingdings</vt:lpstr>
      <vt:lpstr>Office Theme</vt:lpstr>
      <vt:lpstr>Office Theme</vt:lpstr>
      <vt:lpstr>HTML</vt:lpstr>
      <vt:lpstr>What is HTML?</vt:lpstr>
      <vt:lpstr>Creating a simple web page</vt:lpstr>
      <vt:lpstr>HTML Tags</vt:lpstr>
      <vt:lpstr>Use Lowercase Tags?</vt:lpstr>
      <vt:lpstr>Quote Styles, "red" or 'red'?</vt:lpstr>
      <vt:lpstr>Paragraphs</vt:lpstr>
      <vt:lpstr>Text Formatting Tags</vt:lpstr>
      <vt:lpstr>Most Common Character Entities</vt:lpstr>
      <vt:lpstr>Additional Commonly used  Character Entities</vt:lpstr>
      <vt:lpstr>The Anchor Tag and the HREF Attribute</vt:lpstr>
      <vt:lpstr>The Target Attribute</vt:lpstr>
      <vt:lpstr>The Anchor Tag and the Name Attribute</vt:lpstr>
      <vt:lpstr>contd…</vt:lpstr>
      <vt:lpstr>Tables</vt:lpstr>
      <vt:lpstr>Border Attribute</vt:lpstr>
      <vt:lpstr>Headings</vt:lpstr>
      <vt:lpstr>Empty Cells</vt:lpstr>
      <vt:lpstr>Table Tags</vt:lpstr>
      <vt:lpstr>HTML LISTS</vt:lpstr>
      <vt:lpstr>List Tags</vt:lpstr>
      <vt:lpstr>contd..</vt:lpstr>
      <vt:lpstr>contd..</vt:lpstr>
      <vt:lpstr>contd..</vt:lpstr>
      <vt:lpstr>Recommended Tags</vt:lpstr>
      <vt:lpstr>Optional Tags</vt:lpstr>
      <vt:lpstr>Not Recommended Tags</vt:lpstr>
      <vt:lpstr>HTML Forms</vt:lpstr>
      <vt:lpstr>contd..</vt:lpstr>
      <vt:lpstr>Input Tag </vt:lpstr>
      <vt:lpstr>Advanced Tags </vt:lpstr>
      <vt:lpstr>Example- Meta Tag</vt:lpstr>
      <vt:lpstr>Example- Meta Tag</vt:lpstr>
      <vt:lpstr>Example- Meta Tag (Contd.)</vt:lpstr>
      <vt:lpstr>DOM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vt:lpstr>
      <vt:lpstr>Cascading Style Sheet</vt:lpstr>
      <vt:lpstr>Style attribute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XMLHttpRequest attributes</vt:lpstr>
      <vt:lpstr>readyState</vt:lpstr>
      <vt:lpstr>XMLHttpRequest methods</vt:lpstr>
      <vt:lpstr>AJAX architecture</vt:lpstr>
      <vt:lpstr>PowerPoint Presentation</vt:lpstr>
      <vt:lpstr>What is jQuery?</vt:lpstr>
      <vt:lpstr>jQuery – Getting Started</vt:lpstr>
      <vt:lpstr>What You Should Already Know</vt:lpstr>
      <vt:lpstr>jQuery Start </vt:lpstr>
      <vt:lpstr>jQuery CDN</vt:lpstr>
      <vt:lpstr>Example</vt:lpstr>
      <vt:lpstr>Frame Work structure</vt:lpstr>
      <vt:lpstr>jQuery and Other Library</vt:lpstr>
      <vt:lpstr>Putting jQuery Into No-Conflict Mode</vt:lpstr>
      <vt:lpstr>Example</vt:lpstr>
      <vt:lpstr>Selecting and Manipulating DOM  Elements with jQuery</vt:lpstr>
      <vt:lpstr>The element Selector</vt:lpstr>
      <vt:lpstr>Example</vt:lpstr>
      <vt:lpstr>The #id Selector</vt:lpstr>
      <vt:lpstr>Example</vt:lpstr>
      <vt:lpstr>The .class Selector</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Pbkvijay</dc:creator>
  <cp:lastModifiedBy>Admin</cp:lastModifiedBy>
  <cp:revision>103</cp:revision>
  <dcterms:modified xsi:type="dcterms:W3CDTF">2020-11-10T16:31:21Z</dcterms:modified>
</cp:coreProperties>
</file>