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76" r:id="rId105"/>
    <p:sldId id="377" r:id="rId106"/>
    <p:sldId id="378" r:id="rId107"/>
    <p:sldId id="379" r:id="rId108"/>
    <p:sldId id="380" r:id="rId109"/>
    <p:sldId id="381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AA93-FEA0-4F88-AA8E-7650B4F90315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0CB6F-925D-4600-B8AC-1CF6ABEC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58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53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03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91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17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6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60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9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82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7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66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5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6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5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8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DEA-6F74-4C39-8588-042DE2ED70C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1BC-2BBC-4C26-AF03-1A34FD0CB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83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DEA-6F74-4C39-8588-042DE2ED70C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1BC-2BBC-4C26-AF03-1A34FD0CB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65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DEA-6F74-4C39-8588-042DE2ED70C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1BC-2BBC-4C26-AF03-1A34FD0CB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2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B740C-5FCA-46AC-B42C-1B2F46EF6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04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2415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DEA-6F74-4C39-8588-042DE2ED70C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1BC-2BBC-4C26-AF03-1A34FD0CB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DEA-6F74-4C39-8588-042DE2ED70C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1BC-2BBC-4C26-AF03-1A34FD0CB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0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DEA-6F74-4C39-8588-042DE2ED70C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1BC-2BBC-4C26-AF03-1A34FD0CB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3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DEA-6F74-4C39-8588-042DE2ED70C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1BC-2BBC-4C26-AF03-1A34FD0CB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3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DEA-6F74-4C39-8588-042DE2ED70C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1BC-2BBC-4C26-AF03-1A34FD0CB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68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DEA-6F74-4C39-8588-042DE2ED70C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1BC-2BBC-4C26-AF03-1A34FD0CB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33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DEA-6F74-4C39-8588-042DE2ED70C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1BC-2BBC-4C26-AF03-1A34FD0CB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7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DEA-6F74-4C39-8588-042DE2ED70C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1BC-2BBC-4C26-AF03-1A34FD0CB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23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B6DEA-6F74-4C39-8588-042DE2ED70C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D1BC-2BBC-4C26-AF03-1A34FD0CB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54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5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ea typeface="WenQuanYi Micro Hei" charset="0"/>
                <a:cs typeface="Andalus" pitchFamily="18" charset="-78"/>
              </a:rPr>
              <a:t>contd..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09800" y="685800"/>
            <a:ext cx="487680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455613" indent="-455613">
              <a:spcBef>
                <a:spcPts val="700"/>
              </a:spcBef>
              <a:buSzPct val="70000"/>
              <a:buFont typeface="Wingdings" pitchFamily="2" charset="2"/>
              <a:buChar char="Ø"/>
              <a:tabLst>
                <a:tab pos="1025525" algn="l"/>
                <a:tab pos="1939925" algn="l"/>
                <a:tab pos="2854325" algn="l"/>
                <a:tab pos="3768725" algn="l"/>
                <a:tab pos="4683125" algn="l"/>
                <a:tab pos="5597525" algn="l"/>
                <a:tab pos="6511925" algn="l"/>
                <a:tab pos="7426325" algn="l"/>
                <a:tab pos="8340725" algn="l"/>
                <a:tab pos="9255125" algn="l"/>
                <a:tab pos="10169525" algn="l"/>
              </a:tabLst>
            </a:pPr>
            <a:r>
              <a:rPr lang="en-US" sz="28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Steps in using JDBC</a:t>
            </a:r>
          </a:p>
          <a:p>
            <a:pPr marL="455613" indent="-455613">
              <a:spcBef>
                <a:spcPts val="700"/>
              </a:spcBef>
              <a:buFont typeface="Arial" charset="0"/>
              <a:buAutoNum type="arabicPeriod"/>
              <a:tabLst>
                <a:tab pos="1025525" algn="l"/>
                <a:tab pos="1939925" algn="l"/>
                <a:tab pos="2854325" algn="l"/>
                <a:tab pos="3768725" algn="l"/>
                <a:tab pos="4683125" algn="l"/>
                <a:tab pos="5597525" algn="l"/>
                <a:tab pos="6511925" algn="l"/>
                <a:tab pos="7426325" algn="l"/>
                <a:tab pos="8340725" algn="l"/>
                <a:tab pos="9255125" algn="l"/>
                <a:tab pos="10169525" algn="l"/>
              </a:tabLst>
            </a:pPr>
            <a:r>
              <a:rPr lang="en-US" sz="24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Load the driver</a:t>
            </a:r>
          </a:p>
          <a:p>
            <a:pPr marL="455613" indent="-455613">
              <a:spcBef>
                <a:spcPts val="700"/>
              </a:spcBef>
              <a:buFont typeface="Arial" charset="0"/>
              <a:buAutoNum type="arabicPeriod"/>
              <a:tabLst>
                <a:tab pos="1025525" algn="l"/>
                <a:tab pos="1939925" algn="l"/>
                <a:tab pos="2854325" algn="l"/>
                <a:tab pos="3768725" algn="l"/>
                <a:tab pos="4683125" algn="l"/>
                <a:tab pos="5597525" algn="l"/>
                <a:tab pos="6511925" algn="l"/>
                <a:tab pos="7426325" algn="l"/>
                <a:tab pos="8340725" algn="l"/>
                <a:tab pos="9255125" algn="l"/>
                <a:tab pos="10169525" algn="l"/>
              </a:tabLst>
            </a:pPr>
            <a:r>
              <a:rPr lang="en-US" sz="24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Define the Connection URL</a:t>
            </a:r>
          </a:p>
          <a:p>
            <a:pPr marL="455613" indent="-455613">
              <a:spcBef>
                <a:spcPts val="700"/>
              </a:spcBef>
              <a:buFont typeface="Arial" charset="0"/>
              <a:buAutoNum type="arabicPeriod"/>
              <a:tabLst>
                <a:tab pos="1025525" algn="l"/>
                <a:tab pos="1939925" algn="l"/>
                <a:tab pos="2854325" algn="l"/>
                <a:tab pos="3768725" algn="l"/>
                <a:tab pos="4683125" algn="l"/>
                <a:tab pos="5597525" algn="l"/>
                <a:tab pos="6511925" algn="l"/>
                <a:tab pos="7426325" algn="l"/>
                <a:tab pos="8340725" algn="l"/>
                <a:tab pos="9255125" algn="l"/>
                <a:tab pos="10169525" algn="l"/>
              </a:tabLst>
            </a:pPr>
            <a:r>
              <a:rPr lang="en-US" sz="24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Establish the Connection.</a:t>
            </a:r>
          </a:p>
          <a:p>
            <a:pPr marL="455613" indent="-455613">
              <a:spcBef>
                <a:spcPts val="700"/>
              </a:spcBef>
              <a:buFont typeface="Arial" charset="0"/>
              <a:buAutoNum type="arabicPeriod"/>
              <a:tabLst>
                <a:tab pos="1025525" algn="l"/>
                <a:tab pos="1939925" algn="l"/>
                <a:tab pos="2854325" algn="l"/>
                <a:tab pos="3768725" algn="l"/>
                <a:tab pos="4683125" algn="l"/>
                <a:tab pos="5597525" algn="l"/>
                <a:tab pos="6511925" algn="l"/>
                <a:tab pos="7426325" algn="l"/>
                <a:tab pos="8340725" algn="l"/>
                <a:tab pos="9255125" algn="l"/>
                <a:tab pos="10169525" algn="l"/>
              </a:tabLst>
            </a:pPr>
            <a:r>
              <a:rPr lang="en-US" sz="24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Create  a Statement Object </a:t>
            </a:r>
          </a:p>
          <a:p>
            <a:pPr marL="455613" indent="-455613">
              <a:spcBef>
                <a:spcPts val="700"/>
              </a:spcBef>
              <a:buFont typeface="Arial" charset="0"/>
              <a:buAutoNum type="arabicPeriod"/>
              <a:tabLst>
                <a:tab pos="1025525" algn="l"/>
                <a:tab pos="1939925" algn="l"/>
                <a:tab pos="2854325" algn="l"/>
                <a:tab pos="3768725" algn="l"/>
                <a:tab pos="4683125" algn="l"/>
                <a:tab pos="5597525" algn="l"/>
                <a:tab pos="6511925" algn="l"/>
                <a:tab pos="7426325" algn="l"/>
                <a:tab pos="8340725" algn="l"/>
                <a:tab pos="9255125" algn="l"/>
                <a:tab pos="10169525" algn="l"/>
              </a:tabLst>
            </a:pPr>
            <a:r>
              <a:rPr lang="en-US" sz="24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Execute the query</a:t>
            </a:r>
          </a:p>
          <a:p>
            <a:pPr marL="455613" indent="-455613">
              <a:spcBef>
                <a:spcPts val="700"/>
              </a:spcBef>
              <a:buFont typeface="Arial" charset="0"/>
              <a:buAutoNum type="arabicPeriod"/>
              <a:tabLst>
                <a:tab pos="1025525" algn="l"/>
                <a:tab pos="1939925" algn="l"/>
                <a:tab pos="2854325" algn="l"/>
                <a:tab pos="3768725" algn="l"/>
                <a:tab pos="4683125" algn="l"/>
                <a:tab pos="5597525" algn="l"/>
                <a:tab pos="6511925" algn="l"/>
                <a:tab pos="7426325" algn="l"/>
                <a:tab pos="8340725" algn="l"/>
                <a:tab pos="9255125" algn="l"/>
                <a:tab pos="10169525" algn="l"/>
              </a:tabLst>
            </a:pPr>
            <a:r>
              <a:rPr lang="en-US" sz="24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Close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3599193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0" y="380880"/>
            <a:ext cx="9143640" cy="6324120"/>
          </a:xfrm>
          <a:prstGeom prst="rect">
            <a:avLst/>
          </a:prstGeom>
        </p:spPr>
        <p:txBody>
          <a:bodyPr/>
          <a:lstStyle/>
          <a:p>
            <a:pPr marL="344488" indent="-344488">
              <a:buSzPct val="70000"/>
              <a:buFont typeface="Wingdings" charset="2"/>
              <a:buChar char=""/>
            </a:pP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Model 1 architecture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 –</a:t>
            </a: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</a:t>
            </a:r>
            <a:endParaRPr dirty="0"/>
          </a:p>
          <a:p>
            <a:pPr marL="511175" indent="-344488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 incoming request from a web browser is sent directly to the JSP page, which processes it and responses  back to the client. </a:t>
            </a:r>
            <a:endParaRPr dirty="0"/>
          </a:p>
          <a:p>
            <a:pPr marL="511175" indent="-344488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All data access is performed using 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beans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, hence provides for separation of 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presentation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from 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content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. </a:t>
            </a:r>
            <a:endParaRPr dirty="0"/>
          </a:p>
          <a:p>
            <a:pPr marL="511175" indent="-344488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Suitable for simple applications, but not desirable for complex implementations. </a:t>
            </a:r>
            <a:endParaRPr dirty="0"/>
          </a:p>
          <a:p>
            <a:pPr marL="511175" indent="-344488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Will lead to 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large amount of </a:t>
            </a:r>
            <a:r>
              <a:rPr lang="en-US" sz="2800" b="1" dirty="0" err="1">
                <a:solidFill>
                  <a:srgbClr val="000000"/>
                </a:solidFill>
                <a:latin typeface="Gisha"/>
              </a:rPr>
              <a:t>scriptlets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or 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Java code 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embedded within the JSP page. (in case of significant amount of request processing). </a:t>
            </a:r>
            <a:endParaRPr dirty="0"/>
          </a:p>
          <a:p>
            <a:pPr marL="511175" indent="-344488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 JSP pages must be individually responsible for managing 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application state 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and verifying authentication and security.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5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>
                <a:solidFill>
                  <a:srgbClr val="000000"/>
                </a:solidFill>
                <a:latin typeface="Andalus"/>
              </a:rPr>
              <a:t>Model 2</a:t>
            </a:r>
            <a:endParaRPr/>
          </a:p>
        </p:txBody>
      </p:sp>
      <p:pic>
        <p:nvPicPr>
          <p:cNvPr id="13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533520"/>
            <a:ext cx="8762760" cy="60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0" y="304920"/>
            <a:ext cx="9143640" cy="6552720"/>
          </a:xfrm>
          <a:prstGeom prst="rect">
            <a:avLst/>
          </a:prstGeom>
        </p:spPr>
        <p:txBody>
          <a:bodyPr/>
          <a:lstStyle/>
          <a:p>
            <a:pPr marL="511175" indent="-511175">
              <a:buSzPct val="70000"/>
              <a:buFont typeface="Wingdings" charset="2"/>
              <a:buChar char=""/>
            </a:pP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Model 2 architecture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 – </a:t>
            </a:r>
            <a:endParaRPr dirty="0"/>
          </a:p>
          <a:p>
            <a:pPr marL="628650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 Model 2 architecture is a server-side implementation of the popular 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Model-View-Controller 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design pattern. </a:t>
            </a:r>
            <a:endParaRPr dirty="0"/>
          </a:p>
          <a:p>
            <a:pPr marL="628650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 processing is divided between 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front 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and 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presentation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components. </a:t>
            </a:r>
            <a:endParaRPr dirty="0"/>
          </a:p>
          <a:p>
            <a:pPr marL="457200" indent="-457200">
              <a:buSzPct val="70000"/>
              <a:buFont typeface="Wingdings" pitchFamily="2" charset="2"/>
              <a:buChar char="v"/>
            </a:pPr>
            <a:r>
              <a:rPr lang="en-US" sz="2800" b="1" dirty="0">
                <a:solidFill>
                  <a:srgbClr val="000000"/>
                </a:solidFill>
                <a:latin typeface="Gisha"/>
              </a:rPr>
              <a:t>Front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components known as controllers process all the HTTP requests. Usually a servlet or JSP.</a:t>
            </a:r>
            <a:endParaRPr dirty="0"/>
          </a:p>
          <a:p>
            <a:pPr marL="973138" lvl="1" indent="-403225">
              <a:buSzPct val="70000"/>
              <a:buFont typeface="Wingdings" charset="2"/>
              <a:buChar char="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Provide for creating any beans  or objects used by the presentation components, </a:t>
            </a:r>
            <a:endParaRPr dirty="0"/>
          </a:p>
          <a:p>
            <a:pPr marL="973138" lvl="1" indent="-403225">
              <a:buSzPct val="70000"/>
              <a:buFont typeface="Wingdings" charset="2"/>
              <a:buChar char="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Depending on the user's actions, decide which presentation  component to be forwarded.</a:t>
            </a:r>
            <a:endParaRPr dirty="0"/>
          </a:p>
          <a:p>
            <a:pPr marL="463550" indent="-404813">
              <a:buSzPct val="70000"/>
              <a:buFont typeface="Wingdings" charset="2"/>
              <a:buChar char=""/>
            </a:pPr>
            <a:r>
              <a:rPr lang="en-US" sz="2800" b="1" dirty="0">
                <a:solidFill>
                  <a:srgbClr val="000000"/>
                </a:solidFill>
                <a:latin typeface="Gisha"/>
              </a:rPr>
              <a:t>Presentation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components known as view are JSP pages that generate the HTML/XML response.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9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0" y="380880"/>
            <a:ext cx="9143640" cy="6400440"/>
          </a:xfrm>
          <a:prstGeom prst="rect">
            <a:avLst/>
          </a:prstGeom>
        </p:spPr>
        <p:txBody>
          <a:bodyPr/>
          <a:lstStyle/>
          <a:p>
            <a:pPr marL="569913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 front components present a single point of entry into the application, thus making the </a:t>
            </a: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management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of</a:t>
            </a: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 application-state,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  </a:t>
            </a: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security,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and </a:t>
            </a: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presentation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uniform and easier  to maintain.</a:t>
            </a:r>
            <a:endParaRPr dirty="0"/>
          </a:p>
          <a:p>
            <a:pPr marL="569913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There is no 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processing logic 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within the 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presentation component 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itself; </a:t>
            </a:r>
            <a:endParaRPr dirty="0"/>
          </a:p>
          <a:p>
            <a:pPr marL="569913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 clean </a:t>
            </a: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separation of presentation from content leads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to a clear delineation of the roles and responsibilities of the developers and page designers on the programming team.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10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0" y="0"/>
            <a:ext cx="9143640" cy="533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>
                <a:solidFill>
                  <a:srgbClr val="000000"/>
                </a:solidFill>
                <a:latin typeface="Andalus"/>
              </a:rPr>
              <a:t>Expression Language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0" y="533520"/>
            <a:ext cx="9143640" cy="6324120"/>
          </a:xfrm>
          <a:prstGeom prst="rect">
            <a:avLst/>
          </a:prstGeom>
        </p:spPr>
        <p:txBody>
          <a:bodyPr/>
          <a:lstStyle/>
          <a:p>
            <a:pPr marL="344488" indent="-344488">
              <a:buSzPct val="70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EL – a mechanism for enabling the presentation layer (web pages) to communicate with the application logic (managed beans). </a:t>
            </a:r>
            <a:endParaRPr dirty="0"/>
          </a:p>
          <a:p>
            <a:pPr marL="344488" indent="-344488">
              <a:buSzPct val="70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is used by </a:t>
            </a:r>
            <a:r>
              <a:rPr lang="en-US" sz="2600" b="1" dirty="0" err="1" smtClean="0">
                <a:solidFill>
                  <a:srgbClr val="000000"/>
                </a:solidFill>
                <a:latin typeface="Gisha"/>
              </a:rPr>
              <a:t>JavaServerFaces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technology and </a:t>
            </a:r>
            <a:r>
              <a:rPr lang="en-US" sz="2600" b="1" dirty="0" err="1">
                <a:solidFill>
                  <a:srgbClr val="000000"/>
                </a:solidFill>
                <a:latin typeface="Gisha"/>
              </a:rPr>
              <a:t>JavaServer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Pages(JSP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)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technology</a:t>
            </a:r>
            <a:endParaRPr dirty="0"/>
          </a:p>
          <a:p>
            <a:pPr marL="344488" indent="-344488">
              <a:buSzPct val="70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EL provides a way to use simple expressions to perform the following tasks:</a:t>
            </a:r>
            <a:endParaRPr dirty="0"/>
          </a:p>
          <a:p>
            <a:pPr marL="855663" lvl="1" indent="-398463">
              <a:buSzPct val="70000"/>
              <a:buFont typeface="Wingdings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Gisha"/>
              </a:rPr>
              <a:t>Dynamically read application data stored in JavaBeans components, various data structures, and implicit objects</a:t>
            </a:r>
            <a:endParaRPr dirty="0"/>
          </a:p>
          <a:p>
            <a:pPr marL="855663" lvl="1" indent="-398463">
              <a:buSzPct val="70000"/>
              <a:buFont typeface="Wingdings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Gisha"/>
              </a:rPr>
              <a:t>Dynamically write data, such as user input into forms, to JavaBeans components</a:t>
            </a:r>
            <a:endParaRPr dirty="0"/>
          </a:p>
          <a:p>
            <a:pPr marL="855663" lvl="1" indent="-398463">
              <a:buSzPct val="70000"/>
              <a:buFont typeface="Wingdings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Gisha"/>
              </a:rPr>
              <a:t>Invoke arbitrary static and public methods</a:t>
            </a:r>
            <a:endParaRPr dirty="0"/>
          </a:p>
          <a:p>
            <a:pPr marL="855663" lvl="1" indent="-398463">
              <a:buSzPct val="70000"/>
              <a:buFont typeface="Wingdings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Gisha"/>
              </a:rPr>
              <a:t>Dynamically perform arithmetic operations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01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..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0" y="380880"/>
            <a:ext cx="9143640" cy="6248160"/>
          </a:xfrm>
          <a:prstGeom prst="rect">
            <a:avLst/>
          </a:prstGeom>
        </p:spPr>
        <p:txBody>
          <a:bodyPr/>
          <a:lstStyle/>
          <a:p>
            <a:pPr marL="855663" indent="-398463">
              <a:buSzPct val="70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JSF uses EL mainly 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because</a:t>
            </a:r>
          </a:p>
          <a:p>
            <a:pPr marL="457200">
              <a:buSzPct val="70000"/>
            </a:pPr>
            <a:endParaRPr dirty="0"/>
          </a:p>
          <a:p>
            <a:pPr marL="1033463" lvl="1" indent="-285750">
              <a:buSzPct val="70000"/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Gisha"/>
              </a:rPr>
              <a:t>Deferred and immediate evaluation of expressions</a:t>
            </a:r>
            <a:endParaRPr dirty="0"/>
          </a:p>
          <a:p>
            <a:pPr marL="1033463" lvl="1" indent="-285750">
              <a:buSzPct val="70000"/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Gisha"/>
              </a:rPr>
              <a:t>The ability to set as well as get data</a:t>
            </a:r>
            <a:endParaRPr dirty="0"/>
          </a:p>
          <a:p>
            <a:pPr marL="1033463" lvl="1" indent="-285750">
              <a:buSzPct val="70000"/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Gisha"/>
              </a:rPr>
              <a:t>The ability to invoke </a:t>
            </a:r>
            <a:r>
              <a:rPr lang="en-US" sz="2400" dirty="0" smtClean="0">
                <a:solidFill>
                  <a:srgbClr val="000000"/>
                </a:solidFill>
                <a:latin typeface="Gisha"/>
              </a:rPr>
              <a:t>methods</a:t>
            </a:r>
          </a:p>
          <a:p>
            <a:pPr lvl="1">
              <a:buSzPct val="70000"/>
            </a:pPr>
            <a:endParaRPr dirty="0"/>
          </a:p>
          <a:p>
            <a:pPr marL="855663" indent="-398463">
              <a:buSzPct val="70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EL defines the following literals - </a:t>
            </a:r>
            <a:endParaRPr dirty="0"/>
          </a:p>
          <a:p>
            <a:pPr marL="1081088" lvl="1" indent="-285750">
              <a:buSzPct val="70000"/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Gisha"/>
              </a:rPr>
              <a:t>Boolean: true and false</a:t>
            </a:r>
            <a:endParaRPr dirty="0"/>
          </a:p>
          <a:p>
            <a:pPr marL="1081088" lvl="1" indent="-285750">
              <a:buSzPct val="70000"/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Gisha"/>
              </a:rPr>
              <a:t>Integer: as in Java</a:t>
            </a:r>
            <a:endParaRPr dirty="0"/>
          </a:p>
          <a:p>
            <a:pPr marL="1081088" lvl="1" indent="-285750">
              <a:buSzPct val="70000"/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Gisha"/>
              </a:rPr>
              <a:t>Floating-point: as in Java</a:t>
            </a:r>
            <a:endParaRPr dirty="0"/>
          </a:p>
          <a:p>
            <a:pPr marL="1081088" lvl="1" indent="-285750">
              <a:buSzPct val="70000"/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Gisha"/>
              </a:rPr>
              <a:t>String: with single and double quotes; " is escaped as \", ' is escaped as \', and \ is escaped as \\</a:t>
            </a:r>
            <a:endParaRPr dirty="0"/>
          </a:p>
          <a:p>
            <a:pPr marL="1081088" lvl="1" indent="-285750">
              <a:buSzPct val="70000"/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Gisha"/>
              </a:rPr>
              <a:t>Null: null</a:t>
            </a:r>
            <a:endParaRPr dirty="0"/>
          </a:p>
          <a:p>
            <a:pPr marL="855663" indent="-398463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0" y="426960"/>
            <a:ext cx="9143640" cy="5592240"/>
          </a:xfrm>
          <a:prstGeom prst="rect">
            <a:avLst/>
          </a:prstGeom>
        </p:spPr>
        <p:txBody>
          <a:bodyPr/>
          <a:lstStyle/>
          <a:p>
            <a:pPr marL="569913" indent="-344488">
              <a:buSzPct val="70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EL provides the following operators, which can be used in 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rvalue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expressions only:</a:t>
            </a:r>
            <a:endParaRPr dirty="0"/>
          </a:p>
          <a:p>
            <a:pPr marL="747713" lvl="1" indent="-344488">
              <a:buSzPct val="70000"/>
              <a:buFont typeface="Wingdings" charset="2"/>
              <a:buChar char=""/>
            </a:pPr>
            <a:r>
              <a:rPr lang="en-US" sz="2400" b="1" dirty="0">
                <a:solidFill>
                  <a:srgbClr val="000000"/>
                </a:solidFill>
                <a:latin typeface="Gisha"/>
              </a:rPr>
              <a:t>Arithmetic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: +, - (binary), *, / and div, % and mod, - (unary)</a:t>
            </a:r>
            <a:endParaRPr dirty="0"/>
          </a:p>
          <a:p>
            <a:pPr marL="747713" lvl="1" indent="-344488">
              <a:buSzPct val="70000"/>
              <a:buFont typeface="Wingdings" charset="2"/>
              <a:buChar char=""/>
            </a:pPr>
            <a:r>
              <a:rPr lang="en-US" sz="2400" b="1" dirty="0">
                <a:solidFill>
                  <a:srgbClr val="000000"/>
                </a:solidFill>
                <a:latin typeface="Gisha"/>
              </a:rPr>
              <a:t>Logical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: and, &amp;&amp;, or, ||, not, !</a:t>
            </a:r>
            <a:endParaRPr dirty="0"/>
          </a:p>
          <a:p>
            <a:pPr marL="747713" lvl="1" indent="-344488">
              <a:buSzPct val="70000"/>
              <a:buFont typeface="Wingdings" charset="2"/>
              <a:buChar char=""/>
            </a:pPr>
            <a:r>
              <a:rPr lang="en-US" sz="2400" b="1" dirty="0">
                <a:solidFill>
                  <a:srgbClr val="000000"/>
                </a:solidFill>
                <a:latin typeface="Gisha"/>
              </a:rPr>
              <a:t>Relational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: ==, </a:t>
            </a:r>
            <a:r>
              <a:rPr lang="en-US" sz="2400" dirty="0" err="1">
                <a:solidFill>
                  <a:srgbClr val="000000"/>
                </a:solidFill>
                <a:latin typeface="Gisha"/>
              </a:rPr>
              <a:t>eq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, !=, ne, &lt;, </a:t>
            </a:r>
            <a:r>
              <a:rPr lang="en-US" sz="2400" dirty="0" err="1">
                <a:solidFill>
                  <a:srgbClr val="000000"/>
                </a:solidFill>
                <a:latin typeface="Gisha"/>
              </a:rPr>
              <a:t>lt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, &gt;, </a:t>
            </a:r>
            <a:r>
              <a:rPr lang="en-US" sz="2400" dirty="0" err="1">
                <a:solidFill>
                  <a:srgbClr val="000000"/>
                </a:solidFill>
                <a:latin typeface="Gisha"/>
              </a:rPr>
              <a:t>gt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, &lt;=, </a:t>
            </a:r>
            <a:r>
              <a:rPr lang="en-US" sz="2400" dirty="0" err="1">
                <a:solidFill>
                  <a:srgbClr val="000000"/>
                </a:solidFill>
                <a:latin typeface="Gisha"/>
              </a:rPr>
              <a:t>ge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, &gt;=, le. Comparisons can be made against other values or against Boolean, string, integer, or floating-point literals.</a:t>
            </a:r>
            <a:endParaRPr dirty="0"/>
          </a:p>
          <a:p>
            <a:pPr marL="747713" lvl="1" indent="-344488">
              <a:buSzPct val="70000"/>
              <a:buFont typeface="Wingdings" charset="2"/>
              <a:buChar char=""/>
            </a:pPr>
            <a:r>
              <a:rPr lang="en-US" sz="2400" b="1" dirty="0">
                <a:solidFill>
                  <a:srgbClr val="000000"/>
                </a:solidFill>
                <a:latin typeface="Gisha"/>
              </a:rPr>
              <a:t>Empty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: The empty operator is a prefix operation that can be used to determine whether a value is null or empty.</a:t>
            </a:r>
            <a:endParaRPr dirty="0"/>
          </a:p>
          <a:p>
            <a:pPr marL="747713" lvl="1" indent="-344488">
              <a:buSzPct val="70000"/>
              <a:buFont typeface="Wingdings" charset="2"/>
              <a:buChar char=""/>
            </a:pPr>
            <a:r>
              <a:rPr lang="en-US" sz="2400" b="1" dirty="0">
                <a:solidFill>
                  <a:srgbClr val="000000"/>
                </a:solidFill>
                <a:latin typeface="Gisha"/>
              </a:rPr>
              <a:t>Conditional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: A ? B : C. Evaluate B or C, depending on the result of the evaluation of 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17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0" y="380880"/>
            <a:ext cx="9143640" cy="6171840"/>
          </a:xfrm>
          <a:prstGeom prst="rect">
            <a:avLst/>
          </a:prstGeom>
        </p:spPr>
        <p:txBody>
          <a:bodyPr/>
          <a:lstStyle/>
          <a:p>
            <a:pPr marL="403225" indent="-284163">
              <a:buSzPct val="70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precedence of operators highest to lowest, left to right is as follows:</a:t>
            </a:r>
            <a:endParaRPr dirty="0"/>
          </a:p>
          <a:p>
            <a:pPr marL="747713" lvl="1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[] .</a:t>
            </a:r>
            <a:endParaRPr dirty="0"/>
          </a:p>
          <a:p>
            <a:pPr marL="747713" lvl="1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() (used to change the precedence of operators)</a:t>
            </a:r>
            <a:endParaRPr dirty="0"/>
          </a:p>
          <a:p>
            <a:pPr marL="747713" lvl="1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- (unary) not ! empty</a:t>
            </a:r>
            <a:endParaRPr dirty="0"/>
          </a:p>
          <a:p>
            <a:pPr marL="747713" lvl="1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* / div % mod</a:t>
            </a:r>
            <a:endParaRPr dirty="0"/>
          </a:p>
          <a:p>
            <a:pPr marL="747713" lvl="1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+ - (binary)</a:t>
            </a:r>
            <a:endParaRPr dirty="0"/>
          </a:p>
          <a:p>
            <a:pPr marL="747713" lvl="1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&lt; &gt; &lt;= &gt;= </a:t>
            </a:r>
            <a:r>
              <a:rPr lang="en-US" sz="2800" dirty="0" err="1">
                <a:solidFill>
                  <a:srgbClr val="000000"/>
                </a:solidFill>
                <a:latin typeface="Gisha"/>
              </a:rPr>
              <a:t>lt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Gisha"/>
              </a:rPr>
              <a:t>gt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le </a:t>
            </a:r>
            <a:r>
              <a:rPr lang="en-US" sz="2800" dirty="0" err="1">
                <a:solidFill>
                  <a:srgbClr val="000000"/>
                </a:solidFill>
                <a:latin typeface="Gisha"/>
              </a:rPr>
              <a:t>ge</a:t>
            </a:r>
            <a:endParaRPr dirty="0"/>
          </a:p>
          <a:p>
            <a:pPr marL="747713" lvl="1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== != </a:t>
            </a:r>
            <a:r>
              <a:rPr lang="en-US" sz="2800" dirty="0" err="1">
                <a:solidFill>
                  <a:srgbClr val="000000"/>
                </a:solidFill>
                <a:latin typeface="Gisha"/>
              </a:rPr>
              <a:t>eq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ne</a:t>
            </a:r>
            <a:endParaRPr dirty="0"/>
          </a:p>
          <a:p>
            <a:pPr marL="747713" lvl="1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&amp;&amp; and</a:t>
            </a:r>
            <a:endParaRPr dirty="0"/>
          </a:p>
          <a:p>
            <a:pPr marL="747713" lvl="1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|| or</a:t>
            </a:r>
            <a:endParaRPr dirty="0"/>
          </a:p>
          <a:p>
            <a:pPr marL="747713" lvl="1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? 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6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0" y="457200"/>
            <a:ext cx="9143640" cy="5592240"/>
          </a:xfrm>
          <a:prstGeom prst="rect">
            <a:avLst/>
          </a:prstGeom>
        </p:spPr>
        <p:txBody>
          <a:bodyPr/>
          <a:lstStyle/>
          <a:p>
            <a:pPr marL="511175" indent="-285750">
              <a:buSzPct val="70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A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literal expression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is evaluated to the text of the expression, which is of type String. </a:t>
            </a:r>
            <a:endParaRPr dirty="0"/>
          </a:p>
          <a:p>
            <a:pPr marL="511175" indent="-285750"/>
            <a:r>
              <a:rPr lang="en-US" sz="2400" dirty="0">
                <a:solidFill>
                  <a:srgbClr val="000000"/>
                </a:solidFill>
                <a:latin typeface="Gisha"/>
              </a:rPr>
              <a:t>Note : A literal expression does not use the ${} or #{} delimiters.</a:t>
            </a:r>
            <a:endParaRPr dirty="0"/>
          </a:p>
          <a:p>
            <a:pPr marL="682625" indent="-457200">
              <a:buSzPct val="70000"/>
              <a:buFont typeface="Wingdings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reserved characters  ${} or #{}, need to be escape</a:t>
            </a:r>
            <a:endParaRPr dirty="0"/>
          </a:p>
          <a:p>
            <a:pPr marL="806450" lvl="1" indent="-342900">
              <a:buSzPct val="7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Gisha"/>
              </a:rPr>
              <a:t>By creating a composite expression as shown here:</a:t>
            </a:r>
            <a:endParaRPr dirty="0"/>
          </a:p>
          <a:p>
            <a:pPr marL="463550" lvl="1">
              <a:buSzPct val="70000"/>
            </a:pPr>
            <a:r>
              <a:rPr lang="en-US" sz="2400" dirty="0" smtClean="0">
                <a:solidFill>
                  <a:srgbClr val="000000"/>
                </a:solidFill>
                <a:latin typeface="Gisha"/>
              </a:rPr>
              <a:t>    ${'${'}</a:t>
            </a:r>
            <a:r>
              <a:rPr lang="en-US" sz="2400" dirty="0" err="1">
                <a:solidFill>
                  <a:srgbClr val="000000"/>
                </a:solidFill>
                <a:latin typeface="Gisha"/>
              </a:rPr>
              <a:t>exprA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}#{'#{'}</a:t>
            </a:r>
            <a:r>
              <a:rPr lang="en-US" sz="2400" dirty="0" err="1">
                <a:solidFill>
                  <a:srgbClr val="000000"/>
                </a:solidFill>
                <a:latin typeface="Gisha"/>
              </a:rPr>
              <a:t>exprB</a:t>
            </a:r>
            <a:r>
              <a:rPr lang="en-US" sz="2400" dirty="0" smtClean="0">
                <a:solidFill>
                  <a:srgbClr val="000000"/>
                </a:solidFill>
                <a:latin typeface="Gisha"/>
              </a:rPr>
              <a:t>}</a:t>
            </a:r>
          </a:p>
          <a:p>
            <a:pPr marL="806450" lvl="1" indent="-342900">
              <a:buSzPct val="70000"/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Gisha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resulting values would then be </a:t>
            </a:r>
            <a:r>
              <a:rPr lang="en-US" sz="2400" dirty="0" smtClean="0">
                <a:solidFill>
                  <a:srgbClr val="000000"/>
                </a:solidFill>
                <a:latin typeface="Gisha"/>
              </a:rPr>
              <a:t>the strings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 ${</a:t>
            </a:r>
            <a:r>
              <a:rPr lang="en-US" sz="2400" dirty="0" err="1">
                <a:solidFill>
                  <a:srgbClr val="000000"/>
                </a:solidFill>
                <a:latin typeface="Gisha"/>
              </a:rPr>
              <a:t>exprA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} and #{</a:t>
            </a:r>
            <a:r>
              <a:rPr lang="en-US" sz="2400" dirty="0" err="1">
                <a:solidFill>
                  <a:srgbClr val="000000"/>
                </a:solidFill>
                <a:latin typeface="Gisha"/>
              </a:rPr>
              <a:t>exprB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}.</a:t>
            </a:r>
            <a:endParaRPr dirty="0"/>
          </a:p>
          <a:p>
            <a:pPr marL="806450" lvl="1" indent="-342900">
              <a:buSzPct val="7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Gisha"/>
              </a:rPr>
              <a:t>By using the escape characters \$ and \# to escape what would otherwise be treated as an </a:t>
            </a:r>
            <a:r>
              <a:rPr lang="en-US" sz="2400" dirty="0" err="1">
                <a:solidFill>
                  <a:srgbClr val="000000"/>
                </a:solidFill>
                <a:latin typeface="Gisha"/>
              </a:rPr>
              <a:t>eval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-expression:</a:t>
            </a:r>
            <a:endParaRPr dirty="0"/>
          </a:p>
          <a:p>
            <a:pPr marL="463550" lvl="1">
              <a:buSzPct val="70000"/>
            </a:pPr>
            <a:r>
              <a:rPr lang="en-US" sz="2400" dirty="0" smtClean="0">
                <a:solidFill>
                  <a:srgbClr val="000000"/>
                </a:solidFill>
                <a:latin typeface="Gisha"/>
              </a:rPr>
              <a:t>    \${</a:t>
            </a:r>
            <a:r>
              <a:rPr lang="en-US" sz="2400" dirty="0" err="1">
                <a:solidFill>
                  <a:srgbClr val="000000"/>
                </a:solidFill>
                <a:latin typeface="Gisha"/>
              </a:rPr>
              <a:t>exprA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}\#{</a:t>
            </a:r>
            <a:r>
              <a:rPr lang="en-US" sz="2400" dirty="0" err="1">
                <a:solidFill>
                  <a:srgbClr val="000000"/>
                </a:solidFill>
                <a:latin typeface="Gisha"/>
              </a:rPr>
              <a:t>exprB</a:t>
            </a:r>
            <a:r>
              <a:rPr lang="en-US" sz="2400" dirty="0" smtClean="0">
                <a:solidFill>
                  <a:srgbClr val="000000"/>
                </a:solidFill>
                <a:latin typeface="Gisha"/>
              </a:rPr>
              <a:t>}</a:t>
            </a:r>
          </a:p>
          <a:p>
            <a:pPr marL="463550" lvl="1">
              <a:buSzPct val="70000"/>
            </a:pPr>
            <a:r>
              <a:rPr lang="en-US" sz="2400" dirty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Gisha"/>
              </a:rPr>
              <a:t>   The 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resulting values would again be </a:t>
            </a:r>
            <a:r>
              <a:rPr lang="en-US" sz="2400" dirty="0" smtClean="0">
                <a:solidFill>
                  <a:srgbClr val="000000"/>
                </a:solidFill>
                <a:latin typeface="Gisha"/>
              </a:rPr>
              <a:t>the       </a:t>
            </a:r>
          </a:p>
          <a:p>
            <a:pPr marL="463550" lvl="1">
              <a:buSzPct val="70000"/>
            </a:pPr>
            <a:r>
              <a:rPr lang="en-US" sz="2400" dirty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Gisha"/>
              </a:rPr>
              <a:t>   strings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 ${</a:t>
            </a:r>
            <a:r>
              <a:rPr lang="en-US" sz="2400" dirty="0" err="1">
                <a:solidFill>
                  <a:srgbClr val="000000"/>
                </a:solidFill>
                <a:latin typeface="Gisha"/>
              </a:rPr>
              <a:t>exprA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} and #{</a:t>
            </a:r>
            <a:r>
              <a:rPr lang="en-US" sz="2400" dirty="0" err="1">
                <a:solidFill>
                  <a:srgbClr val="000000"/>
                </a:solidFill>
                <a:latin typeface="Gisha"/>
              </a:rPr>
              <a:t>exprB</a:t>
            </a:r>
            <a:r>
              <a:rPr lang="en-US" sz="2400" dirty="0">
                <a:solidFill>
                  <a:srgbClr val="000000"/>
                </a:solidFill>
                <a:latin typeface="Gisha"/>
              </a:rPr>
              <a:t>}.</a:t>
            </a:r>
            <a:endParaRPr dirty="0"/>
          </a:p>
          <a:p>
            <a:pPr marL="806450" lvl="1" indent="-342900">
              <a:buSzPct val="7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Gisha"/>
              </a:rPr>
              <a:t>When a literal expression is evaluated, it can be converted to another type.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7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8800" dirty="0" smtClean="0">
                <a:latin typeface="Script MT Bold" pitchFamily="66" charset="0"/>
                <a:cs typeface="Andalus" pitchFamily="18" charset="-78"/>
              </a:rPr>
              <a:t>Thank You</a:t>
            </a:r>
            <a:endParaRPr lang="en-US" sz="8800" dirty="0">
              <a:latin typeface="Script MT Bold" pitchFamily="66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688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ea typeface="WenQuanYi Micro Hei" charset="0"/>
                <a:cs typeface="Andalus" pitchFamily="18" charset="-78"/>
              </a:rPr>
              <a:t>contd..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624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4488" indent="-344488">
              <a:spcBef>
                <a:spcPts val="700"/>
              </a:spcBef>
              <a:buFont typeface="Times New Roman" pitchFamily="16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Load the driver 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– the Driver is loaded using the  method </a:t>
            </a:r>
            <a:r>
              <a:rPr lang="en-US" sz="2800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forName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().</a:t>
            </a:r>
          </a:p>
          <a:p>
            <a:pPr marL="344488" indent="-344488">
              <a:spcBef>
                <a:spcPts val="700"/>
              </a:spcBef>
              <a:buFont typeface="Times New Roman" pitchFamily="16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Define the Connection URL 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– the URL is defined as the String object.</a:t>
            </a:r>
          </a:p>
          <a:p>
            <a:pPr marL="344488" indent="-344488">
              <a:spcBef>
                <a:spcPts val="700"/>
              </a:spcBef>
              <a:buFont typeface="Times New Roman" pitchFamily="16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Establishing the Connection 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– the Connection is established using the Connection object.</a:t>
            </a:r>
          </a:p>
          <a:p>
            <a:pPr marL="344488" indent="-344488">
              <a:spcBef>
                <a:spcPts val="700"/>
              </a:spcBef>
              <a:buFont typeface="Times New Roman" pitchFamily="16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Creating the Statement 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– the statement is created using the Statement</a:t>
            </a:r>
          </a:p>
          <a:p>
            <a:pPr marL="344488" indent="-344488">
              <a:spcBef>
                <a:spcPts val="700"/>
              </a:spcBef>
              <a:buFont typeface="Times New Roman" pitchFamily="16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Execute the Query </a:t>
            </a:r>
            <a:r>
              <a:rPr lang="en-US" sz="2800" b="1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endParaRPr lang="en-US" sz="2800" b="1" dirty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  <a:p>
            <a:pPr marL="344488" indent="-344488">
              <a:spcBef>
                <a:spcPts val="700"/>
              </a:spcBef>
              <a:buFont typeface="Times New Roman" pitchFamily="16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Close the connection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the connection is closed using the 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close() method.</a:t>
            </a:r>
            <a:endParaRPr lang="en-US" sz="2800" dirty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  <a:p>
            <a:pPr marL="344488" indent="-344488">
              <a:spcBef>
                <a:spcPts val="700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dirty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41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ea typeface="WenQuanYi Micro Hei" charset="0"/>
                <a:cs typeface="Andalus" pitchFamily="18" charset="-78"/>
              </a:rPr>
              <a:t>contd..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457200" indent="-457200">
              <a:buSzPct val="70000"/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oudy Old Style" pitchFamily="18" charset="0"/>
              </a:rPr>
              <a:t>The JDBC API defines standard mappings between SQL data types and </a:t>
            </a:r>
            <a:r>
              <a:rPr lang="en-US" sz="2800" dirty="0" smtClean="0">
                <a:solidFill>
                  <a:schemeClr val="tx1"/>
                </a:solidFill>
                <a:latin typeface="Goudy Old Style" pitchFamily="18" charset="0"/>
              </a:rPr>
              <a:t>Java/JDBC data </a:t>
            </a:r>
            <a:r>
              <a:rPr lang="en-US" sz="2800" dirty="0">
                <a:solidFill>
                  <a:schemeClr val="tx1"/>
                </a:solidFill>
                <a:latin typeface="Goudy Old Style" pitchFamily="18" charset="0"/>
              </a:rPr>
              <a:t>types, including support for SQL99 advanced data types such as BLOBs </a:t>
            </a:r>
            <a:r>
              <a:rPr lang="en-US" sz="2800" dirty="0" smtClean="0">
                <a:solidFill>
                  <a:schemeClr val="tx1"/>
                </a:solidFill>
                <a:latin typeface="Goudy Old Style" pitchFamily="18" charset="0"/>
              </a:rPr>
              <a:t>and CLOBs</a:t>
            </a:r>
            <a:r>
              <a:rPr lang="en-US" sz="2800" dirty="0">
                <a:solidFill>
                  <a:schemeClr val="tx1"/>
                </a:solidFill>
                <a:latin typeface="Goudy Old Style" pitchFamily="18" charset="0"/>
              </a:rPr>
              <a:t>, ARRAYs, REFs, and STRUCTs.</a:t>
            </a:r>
            <a:endParaRPr lang="en-US" sz="2800" dirty="0">
              <a:solidFill>
                <a:schemeClr val="tx1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85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ea typeface="WenQuanYi Micro Hei" charset="0"/>
                <a:cs typeface="Andalus" pitchFamily="18" charset="-78"/>
              </a:rPr>
              <a:t>contd..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457200" indent="-457200">
              <a:buSzPct val="70000"/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Sun defines the 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following 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levels of JDBC compliance:</a:t>
            </a:r>
          </a:p>
          <a:p>
            <a:pPr marL="457200" indent="-457200">
              <a:buSzPct val="70000"/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JDBC 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1.0 API Compliance, which requires implementation of the following interfaces:</a:t>
            </a:r>
          </a:p>
          <a:p>
            <a:pPr marL="1430338" indent="-344488">
              <a:buSzPct val="70000"/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Goudy Old Style" pitchFamily="18" charset="0"/>
              </a:rPr>
              <a:t>java.sql.Driver</a:t>
            </a:r>
            <a:endParaRPr lang="en-US" sz="2600" dirty="0">
              <a:solidFill>
                <a:schemeClr val="tx1"/>
              </a:solidFill>
              <a:latin typeface="Goudy Old Style" pitchFamily="18" charset="0"/>
            </a:endParaRPr>
          </a:p>
          <a:p>
            <a:pPr marL="1430338" indent="-344488">
              <a:buSzPct val="70000"/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Goudy Old Style" pitchFamily="18" charset="0"/>
              </a:rPr>
              <a:t>java.sql.DatabaseMetaData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 </a:t>
            </a:r>
            <a:endParaRPr lang="en-US" sz="2600" dirty="0" smtClean="0">
              <a:solidFill>
                <a:schemeClr val="tx1"/>
              </a:solidFill>
              <a:latin typeface="Goudy Old Style" pitchFamily="18" charset="0"/>
            </a:endParaRPr>
          </a:p>
          <a:p>
            <a:pPr marL="1430338" indent="-344488">
              <a:buSzPct val="70000"/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Goudy Old Style" pitchFamily="18" charset="0"/>
              </a:rPr>
              <a:t>java.sql.ResultSetMetaData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 </a:t>
            </a:r>
            <a:endParaRPr lang="en-US" sz="2600" dirty="0" smtClean="0">
              <a:solidFill>
                <a:schemeClr val="tx1"/>
              </a:solidFill>
              <a:latin typeface="Goudy Old Style" pitchFamily="18" charset="0"/>
            </a:endParaRPr>
          </a:p>
          <a:p>
            <a:pPr marL="1430338" indent="-344488">
              <a:buSzPct val="70000"/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Goudy Old Style" pitchFamily="18" charset="0"/>
              </a:rPr>
              <a:t>java.sql.Connection</a:t>
            </a:r>
            <a:endParaRPr lang="en-US" sz="2600" dirty="0">
              <a:solidFill>
                <a:schemeClr val="tx1"/>
              </a:solidFill>
              <a:latin typeface="Goudy Old Style" pitchFamily="18" charset="0"/>
            </a:endParaRPr>
          </a:p>
          <a:p>
            <a:pPr marL="1430338" indent="-344488">
              <a:buSzPct val="70000"/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Goudy Old Style" pitchFamily="18" charset="0"/>
              </a:rPr>
              <a:t>java.sql.Statement</a:t>
            </a:r>
            <a:endParaRPr lang="en-US" sz="2600" dirty="0">
              <a:solidFill>
                <a:schemeClr val="tx1"/>
              </a:solidFill>
              <a:latin typeface="Goudy Old Style" pitchFamily="18" charset="0"/>
            </a:endParaRPr>
          </a:p>
          <a:p>
            <a:pPr marL="1430338" indent="-344488">
              <a:buSzPct val="70000"/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Goudy Old Style" pitchFamily="18" charset="0"/>
              </a:rPr>
              <a:t>java.sql.CallableStatement</a:t>
            </a:r>
            <a:endParaRPr lang="en-US" sz="2600" dirty="0">
              <a:solidFill>
                <a:schemeClr val="tx1"/>
              </a:solidFill>
              <a:latin typeface="Goudy Old Style" pitchFamily="18" charset="0"/>
            </a:endParaRPr>
          </a:p>
          <a:p>
            <a:pPr marL="1430338" indent="-344488">
              <a:buSzPct val="70000"/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Goudy Old Style" pitchFamily="18" charset="0"/>
              </a:rPr>
              <a:t>java.sql.PreparedStatement</a:t>
            </a:r>
            <a:endParaRPr lang="en-US" sz="2600" dirty="0">
              <a:solidFill>
                <a:schemeClr val="tx1"/>
              </a:solidFill>
              <a:latin typeface="Goudy Old Style" pitchFamily="18" charset="0"/>
            </a:endParaRPr>
          </a:p>
          <a:p>
            <a:pPr marL="1430338" indent="-344488">
              <a:buSzPct val="70000"/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Goudy Old Style" pitchFamily="18" charset="0"/>
              </a:rPr>
              <a:t>java.sql.ResultSet</a:t>
            </a:r>
            <a:endParaRPr lang="en-US" sz="2600" dirty="0">
              <a:solidFill>
                <a:schemeClr val="tx1"/>
              </a:solidFill>
              <a:latin typeface="Goudy Old Style" pitchFamily="18" charset="0"/>
            </a:endParaRPr>
          </a:p>
          <a:p>
            <a:pPr marL="457200" indent="-457200">
              <a:buSzPct val="70000"/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JDBC 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2.0 API Compliance, 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requires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– </a:t>
            </a:r>
          </a:p>
          <a:p>
            <a:pPr marL="1543050" indent="-457200">
              <a:buSzPct val="70000"/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JDBC </a:t>
            </a:r>
            <a:r>
              <a:rPr lang="en-US" sz="2400" dirty="0">
                <a:solidFill>
                  <a:schemeClr val="tx1"/>
                </a:solidFill>
                <a:latin typeface="Goudy Old Style" pitchFamily="18" charset="0"/>
              </a:rPr>
              <a:t>1.0 API </a:t>
            </a: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compliance</a:t>
            </a:r>
            <a:endParaRPr lang="en-US" sz="2400" dirty="0">
              <a:solidFill>
                <a:schemeClr val="tx1"/>
              </a:solidFill>
              <a:latin typeface="Goudy Old Style" pitchFamily="18" charset="0"/>
            </a:endParaRPr>
          </a:p>
          <a:p>
            <a:pPr marL="1543050" indent="-457200">
              <a:buSzPct val="70000"/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Full </a:t>
            </a:r>
            <a:r>
              <a:rPr lang="en-US" sz="2400" dirty="0">
                <a:solidFill>
                  <a:schemeClr val="tx1"/>
                </a:solidFill>
                <a:latin typeface="Goudy Old Style" pitchFamily="18" charset="0"/>
              </a:rPr>
              <a:t>implementation of the </a:t>
            </a:r>
            <a:r>
              <a:rPr lang="en-US" sz="2400" dirty="0" err="1">
                <a:solidFill>
                  <a:schemeClr val="tx1"/>
                </a:solidFill>
                <a:latin typeface="Goudy Old Style" pitchFamily="18" charset="0"/>
              </a:rPr>
              <a:t>DatabaseMetaData</a:t>
            </a:r>
            <a:r>
              <a:rPr lang="en-US" sz="2400" dirty="0">
                <a:solidFill>
                  <a:schemeClr val="tx1"/>
                </a:solidFill>
                <a:latin typeface="Goudy Old Style" pitchFamily="18" charset="0"/>
              </a:rPr>
              <a:t> interface extensions defined in JDBC 2.0</a:t>
            </a:r>
          </a:p>
          <a:p>
            <a:pPr marL="1543050" indent="-457200">
              <a:buSzPct val="70000"/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Implementation </a:t>
            </a:r>
            <a:r>
              <a:rPr lang="en-US" sz="2400" dirty="0">
                <a:solidFill>
                  <a:schemeClr val="tx1"/>
                </a:solidFill>
                <a:latin typeface="Goudy Old Style" pitchFamily="18" charset="0"/>
              </a:rPr>
              <a:t>of additional JDBC 2.0 </a:t>
            </a:r>
            <a:r>
              <a:rPr lang="en-US" sz="2400" dirty="0" err="1">
                <a:solidFill>
                  <a:schemeClr val="tx1"/>
                </a:solidFill>
                <a:latin typeface="Goudy Old Style" pitchFamily="18" charset="0"/>
              </a:rPr>
              <a:t>ResultSet</a:t>
            </a:r>
            <a:r>
              <a:rPr lang="en-US" sz="2400" dirty="0">
                <a:solidFill>
                  <a:schemeClr val="tx1"/>
                </a:solidFill>
                <a:latin typeface="Goudy Old Style" pitchFamily="18" charset="0"/>
              </a:rPr>
              <a:t> methods</a:t>
            </a:r>
            <a:endParaRPr lang="en-US" sz="2400" dirty="0">
              <a:solidFill>
                <a:schemeClr val="tx1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20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ea typeface="WenQuanYi Micro Hei" charset="0"/>
                <a:cs typeface="Andalus" pitchFamily="18" charset="-78"/>
              </a:rPr>
              <a:t>contd..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381000"/>
            <a:ext cx="9144000" cy="609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Connection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– provides for a connection (session) with a specific database.</a:t>
            </a:r>
          </a:p>
          <a:p>
            <a:pPr marL="341313" indent="-341313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Statement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provides for the object used for executing a static SQL statement and returning the results it produces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.</a:t>
            </a:r>
          </a:p>
          <a:p>
            <a:pPr marL="344488" indent="-344488">
              <a:buSzPct val="70000"/>
              <a:buFont typeface="Wingdings" pitchFamily="2" charset="2"/>
              <a:buChar char="v"/>
            </a:pPr>
            <a:r>
              <a:rPr lang="en-US" sz="26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PreparedStatement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A </a:t>
            </a:r>
            <a:r>
              <a:rPr lang="en-US" sz="2600" dirty="0" err="1">
                <a:solidFill>
                  <a:schemeClr val="tx1"/>
                </a:solidFill>
                <a:latin typeface="Goudy Old Style" pitchFamily="18" charset="0"/>
              </a:rPr>
              <a:t>PreparedStatement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 is a SQL statement that is precompiled and stored 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in a </a:t>
            </a:r>
            <a:r>
              <a:rPr lang="en-US" sz="2600" dirty="0" err="1">
                <a:solidFill>
                  <a:schemeClr val="tx1"/>
                </a:solidFill>
                <a:latin typeface="Goudy Old Style" pitchFamily="18" charset="0"/>
              </a:rPr>
              <a:t>PreparedStatement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 object. This object can then be used to execute this statement multiple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    times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.</a:t>
            </a:r>
          </a:p>
          <a:p>
            <a:pPr marL="344488" indent="-344488">
              <a:buSzPct val="70000"/>
              <a:buFont typeface="Wingdings" pitchFamily="2" charset="2"/>
              <a:buChar char="v"/>
            </a:pPr>
            <a:r>
              <a:rPr lang="en-US" sz="2600" u="sng" dirty="0" err="1" smtClean="0">
                <a:solidFill>
                  <a:schemeClr val="tx1"/>
                </a:solidFill>
                <a:latin typeface="Goudy Old Style" pitchFamily="18" charset="0"/>
              </a:rPr>
              <a:t>CallableStatement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– </a:t>
            </a:r>
            <a:r>
              <a:rPr lang="en-US" sz="2600" dirty="0" err="1" smtClean="0">
                <a:solidFill>
                  <a:schemeClr val="tx1"/>
                </a:solidFill>
                <a:latin typeface="Goudy Old Style" pitchFamily="18" charset="0"/>
              </a:rPr>
              <a:t>CallableStatement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is used to execute SQL stored procedures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. </a:t>
            </a:r>
            <a:r>
              <a:rPr lang="en-US" sz="2600" dirty="0" err="1" smtClean="0">
                <a:solidFill>
                  <a:schemeClr val="tx1"/>
                </a:solidFill>
                <a:latin typeface="Goudy Old Style" pitchFamily="18" charset="0"/>
              </a:rPr>
              <a:t>CallableStatements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are created by the method </a:t>
            </a:r>
            <a:r>
              <a:rPr lang="en-US" sz="2600" dirty="0" err="1">
                <a:solidFill>
                  <a:schemeClr val="tx1"/>
                </a:solidFill>
                <a:latin typeface="Goudy Old Style" pitchFamily="18" charset="0"/>
              </a:rPr>
              <a:t>prepareCall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(). </a:t>
            </a:r>
            <a:endParaRPr lang="en-US" sz="2600" dirty="0" smtClean="0">
              <a:solidFill>
                <a:schemeClr val="tx1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  <a:p>
            <a:pPr marL="341313" indent="-341313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u="sng" dirty="0" err="1" smtClean="0">
                <a:solidFill>
                  <a:schemeClr val="tx1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ResultSet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– 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provides 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for a table of data representi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ng a database result set, which is usually generated by executing a statement that queries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825932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ea typeface="WenQuanYi Micro Hei" charset="0"/>
                <a:cs typeface="Andalus" pitchFamily="18" charset="-78"/>
              </a:rPr>
              <a:t>contd..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304800"/>
            <a:ext cx="9144000" cy="655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800"/>
              </a:spcBef>
              <a:buSzPct val="7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b="1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Methods of  Connection </a:t>
            </a:r>
            <a:r>
              <a:rPr lang="en-US" sz="2600" b="1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</a:t>
            </a:r>
            <a:r>
              <a:rPr lang="en-US" sz="2600" b="1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nterface</a:t>
            </a:r>
            <a:endParaRPr lang="en-US" sz="2600" b="1" u="sng" dirty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  <a:p>
            <a:pPr marL="341313" indent="-341313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void close()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releases the Connection object's database and JDBC resources immediately</a:t>
            </a:r>
          </a:p>
          <a:p>
            <a:pPr marL="341313" indent="-341313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void commit(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) – makes all changes made since the previous commit/rollback permanent; releases any database locks currently held by this Connection object. </a:t>
            </a:r>
          </a:p>
          <a:p>
            <a:pPr marL="341313" indent="-341313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Statement </a:t>
            </a:r>
            <a:r>
              <a:rPr lang="en-US" sz="26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createStatement</a:t>
            </a: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()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Creates a Statement object for sending SQL statements to the database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.</a:t>
            </a:r>
          </a:p>
          <a:p>
            <a:pPr marL="341313" indent="-341313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Statement </a:t>
            </a:r>
            <a:r>
              <a:rPr lang="en-US" sz="26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createStatement</a:t>
            </a:r>
            <a:r>
              <a:rPr lang="en-US" sz="2600" b="1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6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</a:t>
            </a:r>
            <a:r>
              <a:rPr lang="en-US" sz="26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int</a:t>
            </a:r>
            <a:r>
              <a:rPr lang="en-US" sz="26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 </a:t>
            </a:r>
            <a:r>
              <a:rPr lang="en-US" sz="26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resultSetType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, </a:t>
            </a:r>
            <a:r>
              <a:rPr lang="en-US" sz="26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int</a:t>
            </a:r>
            <a:r>
              <a:rPr lang="en-US" sz="26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 </a:t>
            </a:r>
            <a:r>
              <a:rPr lang="en-US" sz="26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resultSetConcurrency</a:t>
            </a:r>
            <a:r>
              <a:rPr lang="en-US" sz="26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)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Creates a Statement object that will generate </a:t>
            </a:r>
            <a:r>
              <a:rPr lang="en-US" sz="2600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ResultSet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objects with the given type and concurrency. </a:t>
            </a:r>
          </a:p>
          <a:p>
            <a:pPr marL="287338" indent="-287338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Statement </a:t>
            </a:r>
            <a:r>
              <a:rPr lang="en-US" sz="26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createStatement</a:t>
            </a: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</a:t>
            </a:r>
            <a:r>
              <a:rPr lang="en-US" sz="26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int</a:t>
            </a: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 </a:t>
            </a:r>
            <a:r>
              <a:rPr lang="en-US" sz="26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resultSetType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,</a:t>
            </a: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6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int</a:t>
            </a: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 </a:t>
            </a:r>
            <a:r>
              <a:rPr lang="en-US" sz="26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resultSetConcurrency</a:t>
            </a: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, </a:t>
            </a:r>
            <a:r>
              <a:rPr lang="en-US" sz="26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int</a:t>
            </a: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 </a:t>
            </a:r>
            <a:r>
              <a:rPr lang="en-US" sz="26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resultSetHoldability</a:t>
            </a: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)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Creates a Statement object that will generate </a:t>
            </a:r>
            <a:r>
              <a:rPr lang="en-US" sz="2600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ResultSet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objects with the given type, concurrency, and </a:t>
            </a:r>
            <a:r>
              <a:rPr lang="en-US" sz="2600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holdability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095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ea typeface="WenQuanYi Micro Hei" charset="0"/>
                <a:cs typeface="Andalus" pitchFamily="18" charset="-78"/>
              </a:rPr>
              <a:t>contd..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624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800"/>
              </a:spcBef>
              <a:buSzPct val="7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Methods of Statement interface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endParaRPr lang="en-US" sz="2800" dirty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  <a:p>
            <a:pPr marL="404813" indent="-287338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ResultSet</a:t>
            </a:r>
            <a:r>
              <a:rPr lang="en-US" sz="28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8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executeQuery</a:t>
            </a:r>
            <a:r>
              <a:rPr lang="en-US" sz="28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(String </a:t>
            </a:r>
            <a:r>
              <a:rPr lang="en-US" sz="28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sql</a:t>
            </a:r>
            <a:r>
              <a:rPr lang="en-US" sz="28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Executes the given SQL statement, which returns a single </a:t>
            </a:r>
            <a:r>
              <a:rPr lang="en-US" sz="2800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ResultSet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object.  </a:t>
            </a:r>
          </a:p>
          <a:p>
            <a:pPr marL="404813" indent="-287338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8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executeUpdate</a:t>
            </a:r>
            <a:r>
              <a:rPr lang="en-US" sz="28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(String </a:t>
            </a:r>
            <a:r>
              <a:rPr lang="en-US" sz="28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sql</a:t>
            </a:r>
            <a:r>
              <a:rPr lang="en-US" sz="28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Executes the given SQL statement, which may be an INSERT, UPDATE, or DELETE statement or an SQL statement that returns nothing, such as an SQL DDL statement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.</a:t>
            </a:r>
          </a:p>
          <a:p>
            <a:pPr marL="457200" indent="-457200">
              <a:buSzPct val="70000"/>
              <a:buFont typeface="Wingdings" pitchFamily="2" charset="2"/>
              <a:buChar char="v"/>
            </a:pP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ResultSet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execute(String 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sql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Executes the given SQL statement returning </a:t>
            </a:r>
            <a:r>
              <a:rPr lang="en-US" sz="2800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ResultSet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object.</a:t>
            </a:r>
            <a:r>
              <a:rPr lang="en-US" sz="2800" dirty="0" smtClean="0">
                <a:latin typeface="Goudy Old Style" pitchFamily="18" charset="0"/>
              </a:rPr>
              <a:t> </a:t>
            </a:r>
            <a:r>
              <a:rPr lang="en-US" sz="2800" dirty="0">
                <a:latin typeface="Goudy Old Style" pitchFamily="18" charset="0"/>
              </a:rPr>
              <a:t>may return multiple results.</a:t>
            </a:r>
            <a:endParaRPr lang="en-US" sz="2800" dirty="0" smtClean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49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ea typeface="WenQuanYi Micro Hei" charset="0"/>
                <a:cs typeface="Andalus" pitchFamily="18" charset="-78"/>
              </a:rPr>
              <a:t>contd..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800"/>
              </a:spcBef>
              <a:buSzPct val="7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Methods of 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PreparedStatement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interface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endParaRPr lang="en-US" sz="2800" dirty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  <a:p>
            <a:pPr marL="404813" indent="-287338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 smtClean="0">
                <a:solidFill>
                  <a:schemeClr val="tx1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void </a:t>
            </a:r>
            <a:r>
              <a:rPr lang="en-US" sz="2800" u="sng" dirty="0" err="1" smtClean="0">
                <a:solidFill>
                  <a:schemeClr val="tx1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setInt</a:t>
            </a:r>
            <a:r>
              <a:rPr lang="en-US" sz="2800" u="sng" dirty="0" smtClean="0">
                <a:solidFill>
                  <a:schemeClr val="tx1"/>
                </a:solidFill>
                <a:latin typeface="Goudy Old Style" pitchFamily="18" charset="0"/>
              </a:rPr>
              <a:t>(</a:t>
            </a:r>
            <a:r>
              <a:rPr lang="en-US" sz="2800" u="sng" dirty="0" err="1" smtClean="0">
                <a:solidFill>
                  <a:schemeClr val="tx1"/>
                </a:solidFill>
                <a:latin typeface="Goudy Old Style" pitchFamily="18" charset="0"/>
              </a:rPr>
              <a:t>int</a:t>
            </a:r>
            <a:r>
              <a:rPr lang="en-US" sz="2800" u="sng" dirty="0" smtClean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800" u="sng" dirty="0" err="1" smtClean="0">
                <a:solidFill>
                  <a:schemeClr val="tx1"/>
                </a:solidFill>
                <a:latin typeface="Goudy Old Style" pitchFamily="18" charset="0"/>
              </a:rPr>
              <a:t>paramidx</a:t>
            </a:r>
            <a:r>
              <a:rPr lang="en-US" sz="2800" u="sng" dirty="0" smtClean="0">
                <a:solidFill>
                  <a:schemeClr val="tx1"/>
                </a:solidFill>
                <a:latin typeface="Goudy Old Style" pitchFamily="18" charset="0"/>
              </a:rPr>
              <a:t>, </a:t>
            </a:r>
            <a:r>
              <a:rPr lang="en-US" sz="2800" u="sng" dirty="0" err="1" smtClean="0">
                <a:solidFill>
                  <a:schemeClr val="tx1"/>
                </a:solidFill>
                <a:latin typeface="Goudy Old Style" pitchFamily="18" charset="0"/>
              </a:rPr>
              <a:t>int</a:t>
            </a:r>
            <a:r>
              <a:rPr lang="en-US" sz="2800" u="sng" dirty="0" smtClean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800" u="sng" dirty="0" err="1" smtClean="0">
                <a:solidFill>
                  <a:schemeClr val="tx1"/>
                </a:solidFill>
                <a:latin typeface="Goudy Old Style" pitchFamily="18" charset="0"/>
              </a:rPr>
              <a:t>val</a:t>
            </a:r>
            <a:r>
              <a:rPr lang="en-US" sz="2800" u="sng" dirty="0" smtClean="0">
                <a:solidFill>
                  <a:schemeClr val="tx1"/>
                </a:solidFill>
                <a:latin typeface="Goudy Old Style" pitchFamily="18" charset="0"/>
              </a:rPr>
              <a:t>)</a:t>
            </a:r>
            <a:r>
              <a:rPr lang="en-US" sz="2800" dirty="0" smtClean="0">
                <a:solidFill>
                  <a:schemeClr val="tx1"/>
                </a:solidFill>
                <a:latin typeface="Goudy Old Style" pitchFamily="18" charset="0"/>
              </a:rPr>
              <a:t> – sets integer value to the given parameter index.</a:t>
            </a:r>
          </a:p>
          <a:p>
            <a:pPr marL="404813" indent="-287338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>
                <a:solidFill>
                  <a:schemeClr val="tx1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void </a:t>
            </a:r>
            <a:r>
              <a:rPr lang="en-US" sz="2800" u="sng" dirty="0" err="1" smtClean="0">
                <a:solidFill>
                  <a:schemeClr val="tx1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setString</a:t>
            </a:r>
            <a:r>
              <a:rPr lang="en-US" sz="2800" u="sng" dirty="0" smtClean="0">
                <a:solidFill>
                  <a:schemeClr val="tx1"/>
                </a:solidFill>
                <a:latin typeface="Goudy Old Style" pitchFamily="18" charset="0"/>
              </a:rPr>
              <a:t>(</a:t>
            </a:r>
            <a:r>
              <a:rPr lang="en-US" sz="2800" u="sng" dirty="0" err="1" smtClean="0">
                <a:solidFill>
                  <a:schemeClr val="tx1"/>
                </a:solidFill>
                <a:latin typeface="Goudy Old Style" pitchFamily="18" charset="0"/>
              </a:rPr>
              <a:t>int</a:t>
            </a:r>
            <a:r>
              <a:rPr lang="en-US" sz="2800" u="sng" dirty="0" smtClean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800" u="sng" dirty="0" err="1">
                <a:solidFill>
                  <a:schemeClr val="tx1"/>
                </a:solidFill>
                <a:latin typeface="Goudy Old Style" pitchFamily="18" charset="0"/>
              </a:rPr>
              <a:t>paramidx</a:t>
            </a:r>
            <a:r>
              <a:rPr lang="en-US" sz="2800" u="sng" dirty="0">
                <a:solidFill>
                  <a:schemeClr val="tx1"/>
                </a:solidFill>
                <a:latin typeface="Goudy Old Style" pitchFamily="18" charset="0"/>
              </a:rPr>
              <a:t>, </a:t>
            </a:r>
            <a:r>
              <a:rPr lang="en-US" sz="2800" u="sng" dirty="0" smtClean="0">
                <a:solidFill>
                  <a:schemeClr val="tx1"/>
                </a:solidFill>
                <a:latin typeface="Goudy Old Style" pitchFamily="18" charset="0"/>
              </a:rPr>
              <a:t>String </a:t>
            </a:r>
            <a:r>
              <a:rPr lang="en-US" sz="2800" u="sng" dirty="0" err="1">
                <a:solidFill>
                  <a:schemeClr val="tx1"/>
                </a:solidFill>
                <a:latin typeface="Goudy Old Style" pitchFamily="18" charset="0"/>
              </a:rPr>
              <a:t>val</a:t>
            </a:r>
            <a:r>
              <a:rPr lang="en-US" sz="2800" u="sng" dirty="0">
                <a:solidFill>
                  <a:schemeClr val="tx1"/>
                </a:solidFill>
                <a:latin typeface="Goudy Old Style" pitchFamily="18" charset="0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Goudy Old Style" pitchFamily="18" charset="0"/>
              </a:rPr>
              <a:t> – sets </a:t>
            </a:r>
            <a:r>
              <a:rPr lang="en-US" sz="2800" dirty="0" smtClean="0">
                <a:solidFill>
                  <a:schemeClr val="tx1"/>
                </a:solidFill>
                <a:latin typeface="Goudy Old Style" pitchFamily="18" charset="0"/>
              </a:rPr>
              <a:t>String </a:t>
            </a:r>
            <a:r>
              <a:rPr lang="en-US" sz="2800" dirty="0">
                <a:solidFill>
                  <a:schemeClr val="tx1"/>
                </a:solidFill>
                <a:latin typeface="Goudy Old Style" pitchFamily="18" charset="0"/>
              </a:rPr>
              <a:t>value to the given parameter index</a:t>
            </a:r>
            <a:r>
              <a:rPr lang="en-US" sz="2800" dirty="0" smtClean="0">
                <a:solidFill>
                  <a:schemeClr val="tx1"/>
                </a:solidFill>
                <a:latin typeface="Goudy Old Style" pitchFamily="18" charset="0"/>
              </a:rPr>
              <a:t>.</a:t>
            </a:r>
          </a:p>
          <a:p>
            <a:pPr marL="404813" indent="-287338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>
                <a:solidFill>
                  <a:schemeClr val="tx1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void </a:t>
            </a:r>
            <a:r>
              <a:rPr lang="en-US" sz="2800" u="sng" dirty="0" err="1" smtClean="0">
                <a:solidFill>
                  <a:schemeClr val="tx1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setDouble</a:t>
            </a:r>
            <a:r>
              <a:rPr lang="en-US" sz="2800" u="sng" dirty="0" smtClean="0">
                <a:solidFill>
                  <a:schemeClr val="tx1"/>
                </a:solidFill>
                <a:latin typeface="Goudy Old Style" pitchFamily="18" charset="0"/>
              </a:rPr>
              <a:t>(</a:t>
            </a:r>
            <a:r>
              <a:rPr lang="en-US" sz="2800" u="sng" dirty="0" err="1" smtClean="0">
                <a:solidFill>
                  <a:schemeClr val="tx1"/>
                </a:solidFill>
                <a:latin typeface="Goudy Old Style" pitchFamily="18" charset="0"/>
              </a:rPr>
              <a:t>int</a:t>
            </a:r>
            <a:r>
              <a:rPr lang="en-US" sz="2800" u="sng" dirty="0" smtClean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800" u="sng" dirty="0" err="1">
                <a:solidFill>
                  <a:schemeClr val="tx1"/>
                </a:solidFill>
                <a:latin typeface="Goudy Old Style" pitchFamily="18" charset="0"/>
              </a:rPr>
              <a:t>paramidx</a:t>
            </a:r>
            <a:r>
              <a:rPr lang="en-US" sz="2800" u="sng" dirty="0">
                <a:solidFill>
                  <a:schemeClr val="tx1"/>
                </a:solidFill>
                <a:latin typeface="Goudy Old Style" pitchFamily="18" charset="0"/>
              </a:rPr>
              <a:t>, d</a:t>
            </a:r>
            <a:r>
              <a:rPr lang="en-US" sz="2800" u="sng" dirty="0" smtClean="0">
                <a:solidFill>
                  <a:schemeClr val="tx1"/>
                </a:solidFill>
                <a:latin typeface="Goudy Old Style" pitchFamily="18" charset="0"/>
              </a:rPr>
              <a:t>ouble </a:t>
            </a:r>
            <a:r>
              <a:rPr lang="en-US" sz="2800" u="sng" dirty="0" err="1">
                <a:solidFill>
                  <a:schemeClr val="tx1"/>
                </a:solidFill>
                <a:latin typeface="Goudy Old Style" pitchFamily="18" charset="0"/>
              </a:rPr>
              <a:t>val</a:t>
            </a:r>
            <a:r>
              <a:rPr lang="en-US" sz="2800" u="sng" dirty="0">
                <a:solidFill>
                  <a:schemeClr val="tx1"/>
                </a:solidFill>
                <a:latin typeface="Goudy Old Style" pitchFamily="18" charset="0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Goudy Old Style" pitchFamily="18" charset="0"/>
              </a:rPr>
              <a:t> – sets </a:t>
            </a:r>
            <a:r>
              <a:rPr lang="en-US" sz="2800" dirty="0" smtClean="0">
                <a:solidFill>
                  <a:schemeClr val="tx1"/>
                </a:solidFill>
                <a:latin typeface="Goudy Old Style" pitchFamily="18" charset="0"/>
              </a:rPr>
              <a:t>double </a:t>
            </a:r>
            <a:r>
              <a:rPr lang="en-US" sz="2800" dirty="0">
                <a:solidFill>
                  <a:schemeClr val="tx1"/>
                </a:solidFill>
                <a:latin typeface="Goudy Old Style" pitchFamily="18" charset="0"/>
              </a:rPr>
              <a:t>value to the given parameter index</a:t>
            </a:r>
            <a:r>
              <a:rPr lang="en-US" sz="2800" dirty="0" smtClean="0">
                <a:solidFill>
                  <a:schemeClr val="tx1"/>
                </a:solidFill>
                <a:latin typeface="Goudy Old Style" pitchFamily="18" charset="0"/>
              </a:rPr>
              <a:t>.</a:t>
            </a:r>
          </a:p>
          <a:p>
            <a:pPr marL="404813" indent="-287338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>
                <a:solidFill>
                  <a:schemeClr val="tx1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void </a:t>
            </a:r>
            <a:r>
              <a:rPr lang="en-US" sz="2800" u="sng" dirty="0" err="1" smtClean="0">
                <a:solidFill>
                  <a:schemeClr val="tx1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setFloat</a:t>
            </a:r>
            <a:r>
              <a:rPr lang="en-US" sz="2800" u="sng" dirty="0" smtClean="0">
                <a:solidFill>
                  <a:schemeClr val="tx1"/>
                </a:solidFill>
                <a:latin typeface="Goudy Old Style" pitchFamily="18" charset="0"/>
              </a:rPr>
              <a:t>(</a:t>
            </a:r>
            <a:r>
              <a:rPr lang="en-US" sz="2800" u="sng" dirty="0" err="1" smtClean="0">
                <a:solidFill>
                  <a:schemeClr val="tx1"/>
                </a:solidFill>
                <a:latin typeface="Goudy Old Style" pitchFamily="18" charset="0"/>
              </a:rPr>
              <a:t>int</a:t>
            </a:r>
            <a:r>
              <a:rPr lang="en-US" sz="2800" u="sng" dirty="0" smtClean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800" u="sng" dirty="0" err="1">
                <a:solidFill>
                  <a:schemeClr val="tx1"/>
                </a:solidFill>
                <a:latin typeface="Goudy Old Style" pitchFamily="18" charset="0"/>
              </a:rPr>
              <a:t>paramidx</a:t>
            </a:r>
            <a:r>
              <a:rPr lang="en-US" sz="2800" u="sng" dirty="0">
                <a:solidFill>
                  <a:schemeClr val="tx1"/>
                </a:solidFill>
                <a:latin typeface="Goudy Old Style" pitchFamily="18" charset="0"/>
              </a:rPr>
              <a:t>, </a:t>
            </a:r>
            <a:r>
              <a:rPr lang="en-US" sz="2800" u="sng" dirty="0" smtClean="0">
                <a:solidFill>
                  <a:schemeClr val="tx1"/>
                </a:solidFill>
                <a:latin typeface="Goudy Old Style" pitchFamily="18" charset="0"/>
              </a:rPr>
              <a:t>float </a:t>
            </a:r>
            <a:r>
              <a:rPr lang="en-US" sz="2800" u="sng" dirty="0" err="1">
                <a:solidFill>
                  <a:schemeClr val="tx1"/>
                </a:solidFill>
                <a:latin typeface="Goudy Old Style" pitchFamily="18" charset="0"/>
              </a:rPr>
              <a:t>val</a:t>
            </a:r>
            <a:r>
              <a:rPr lang="en-US" sz="2800" u="sng" dirty="0">
                <a:solidFill>
                  <a:schemeClr val="tx1"/>
                </a:solidFill>
                <a:latin typeface="Goudy Old Style" pitchFamily="18" charset="0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Goudy Old Style" pitchFamily="18" charset="0"/>
              </a:rPr>
              <a:t> – sets </a:t>
            </a:r>
            <a:r>
              <a:rPr lang="en-US" sz="2800" dirty="0" smtClean="0">
                <a:solidFill>
                  <a:schemeClr val="tx1"/>
                </a:solidFill>
                <a:latin typeface="Goudy Old Style" pitchFamily="18" charset="0"/>
              </a:rPr>
              <a:t>float </a:t>
            </a:r>
            <a:r>
              <a:rPr lang="en-US" sz="2800" dirty="0">
                <a:solidFill>
                  <a:schemeClr val="tx1"/>
                </a:solidFill>
                <a:latin typeface="Goudy Old Style" pitchFamily="18" charset="0"/>
              </a:rPr>
              <a:t>value to the given parameter index.</a:t>
            </a:r>
            <a:endParaRPr lang="en-US" sz="2800" dirty="0" smtClean="0">
              <a:solidFill>
                <a:schemeClr val="tx1"/>
              </a:solidFill>
              <a:latin typeface="Goudy Old Style" pitchFamily="18" charset="0"/>
            </a:endParaRPr>
          </a:p>
          <a:p>
            <a:pPr marL="404813" indent="-287338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int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executeUpdate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()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executes the query, used to create, drop, insert, update, delete.</a:t>
            </a:r>
          </a:p>
          <a:p>
            <a:pPr marL="404813" indent="-287338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ResultSet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executeQuery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()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executes the select query, returns an instance of </a:t>
            </a:r>
            <a:r>
              <a:rPr lang="en-US" sz="2800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ResultSet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10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ea typeface="WenQuanYi Micro Hei" charset="0"/>
                <a:cs typeface="Andalus" pitchFamily="18" charset="-78"/>
              </a:rPr>
              <a:t>contd..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800"/>
              </a:spcBef>
              <a:buSzPct val="7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Methods of 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CallableStatement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interface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</a:p>
          <a:p>
            <a:pPr marL="457200" indent="-457200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Methods inherited from Statement interface and </a:t>
            </a:r>
            <a:r>
              <a:rPr lang="en-US" sz="2800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PreparedStatement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interface.</a:t>
            </a:r>
            <a:endParaRPr lang="en-US" sz="2800" dirty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54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ea typeface="WenQuanYi Micro Hei" charset="0"/>
                <a:cs typeface="Andalus" pitchFamily="18" charset="-78"/>
              </a:rPr>
              <a:t>contd..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640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800"/>
              </a:spcBef>
              <a:buSzPct val="7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Methods of 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ResultSet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8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Interface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</a:p>
          <a:p>
            <a:pPr marL="457200" indent="-457200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Statement </a:t>
            </a:r>
            <a:r>
              <a:rPr lang="en-US" sz="28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getStatement</a:t>
            </a:r>
            <a:r>
              <a:rPr lang="en-US" sz="28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Retrieves the Statement object that produced this </a:t>
            </a:r>
            <a:r>
              <a:rPr lang="en-US" sz="2800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ResultSet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object.  </a:t>
            </a:r>
          </a:p>
          <a:p>
            <a:pPr marL="457200" indent="-457200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String 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getString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int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colidx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– Retrieves the value of the designated column in the current row of this </a:t>
            </a:r>
            <a:r>
              <a:rPr lang="en-US" sz="2800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ResultSet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object as a 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String.</a:t>
            </a:r>
          </a:p>
          <a:p>
            <a:pPr marL="457200" indent="-457200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int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getInt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int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colidx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Retrieves the value of the designated column in the current row as </a:t>
            </a:r>
            <a:r>
              <a:rPr lang="en-US" sz="2800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value.</a:t>
            </a:r>
          </a:p>
          <a:p>
            <a:pPr marL="457200" indent="-457200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float 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getFloat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int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colidx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Retrieves the value of the </a:t>
            </a:r>
          </a:p>
          <a:p>
            <a:pPr>
              <a:spcBef>
                <a:spcPts val="800"/>
              </a:spcBef>
              <a:buSzPct val="7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   designated column in the current row as float value.</a:t>
            </a:r>
          </a:p>
          <a:p>
            <a:pPr marL="457200" indent="-457200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Date 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getDate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int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8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colidx</a:t>
            </a:r>
            <a:r>
              <a:rPr lang="en-US" sz="28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Retrieves the value of the </a:t>
            </a:r>
          </a:p>
          <a:p>
            <a:pPr marL="457200" indent="-457200">
              <a:spcBef>
                <a:spcPts val="800"/>
              </a:spcBef>
              <a:buSzPct val="7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   designated column in the current row as </a:t>
            </a:r>
            <a:r>
              <a:rPr lang="en-US" sz="2800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java.sql.Date</a:t>
            </a:r>
            <a:r>
              <a:rPr lang="en-US" sz="28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   object.</a:t>
            </a:r>
            <a:endParaRPr lang="en-US" sz="2800" dirty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 smtClean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0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685800" y="1554163"/>
            <a:ext cx="7772400" cy="2620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600">
                <a:solidFill>
                  <a:srgbClr val="000000"/>
                </a:solidFill>
                <a:latin typeface="Bell MT" pitchFamily="16" charset="0"/>
                <a:cs typeface="AngsanaUPC" pitchFamily="16" charset="-34"/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3415914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ea typeface="WenQuanYi Micro Hei" charset="0"/>
                <a:cs typeface="Andalus" pitchFamily="18" charset="-78"/>
              </a:rPr>
              <a:t>contd</a:t>
            </a:r>
            <a:r>
              <a:rPr lang="en-US" sz="4000" dirty="0">
                <a:solidFill>
                  <a:srgbClr val="000000"/>
                </a:solidFill>
                <a:latin typeface="Constantia" pitchFamily="18" charset="0"/>
                <a:ea typeface="WenQuanYi Micro Hei" charset="0"/>
                <a:cs typeface="Andalus" pitchFamily="18" charset="-78"/>
              </a:rPr>
              <a:t>..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381000"/>
            <a:ext cx="9144000" cy="632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800"/>
              </a:spcBef>
              <a:buSzPct val="7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500" b="1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java.sql</a:t>
            </a:r>
            <a:r>
              <a:rPr lang="en-US" sz="2500" b="1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500" b="1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classes</a:t>
            </a:r>
            <a:endParaRPr lang="en-US" sz="2500" b="1" u="sng" dirty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  <a:p>
            <a:pPr marL="339725" indent="-287338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500" b="1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DriverManager</a:t>
            </a:r>
            <a:r>
              <a:rPr lang="en-US" sz="25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provides for the basic service for managing a set of JDBC drivers.</a:t>
            </a:r>
          </a:p>
          <a:p>
            <a:pPr marL="287338" indent="-234950">
              <a:spcBef>
                <a:spcPts val="800"/>
              </a:spcBef>
              <a:buSzPct val="7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5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Methods of </a:t>
            </a:r>
            <a:r>
              <a:rPr lang="en-US" sz="2500" u="sng" dirty="0" err="1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DriverManager</a:t>
            </a:r>
            <a:r>
              <a:rPr lang="en-US" sz="25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</a:t>
            </a:r>
            <a:endParaRPr lang="en-US" sz="2500" dirty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  <a:p>
            <a:pPr marL="404813" indent="-287338">
              <a:spcBef>
                <a:spcPts val="800"/>
              </a:spcBef>
              <a:buSzPct val="70000"/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5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static Connection </a:t>
            </a:r>
            <a:r>
              <a:rPr lang="en-US" sz="25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getConnection</a:t>
            </a:r>
            <a:r>
              <a:rPr lang="en-US" sz="25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(String </a:t>
            </a:r>
            <a:r>
              <a:rPr lang="en-US" sz="25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url</a:t>
            </a:r>
            <a:r>
              <a:rPr lang="en-US" sz="25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)</a:t>
            </a:r>
            <a:r>
              <a:rPr lang="en-US" sz="25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Attempts to establish a connection to the given database URL. </a:t>
            </a:r>
          </a:p>
          <a:p>
            <a:pPr marL="404813" indent="-287338">
              <a:spcBef>
                <a:spcPts val="800"/>
              </a:spcBef>
              <a:buSzPct val="70000"/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5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static Connection </a:t>
            </a:r>
            <a:r>
              <a:rPr lang="en-US" sz="25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getConnection</a:t>
            </a:r>
            <a:r>
              <a:rPr lang="en-US" sz="25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(String </a:t>
            </a:r>
            <a:r>
              <a:rPr lang="en-US" sz="25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url</a:t>
            </a:r>
            <a:r>
              <a:rPr lang="en-US" sz="25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, Properties info)</a:t>
            </a:r>
            <a:r>
              <a:rPr lang="en-US" sz="25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Attempts to establish a connection to the given database URL. </a:t>
            </a:r>
            <a:endParaRPr lang="en-US" sz="2500" dirty="0" smtClean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  <a:p>
            <a:pPr marL="404813" indent="-287338">
              <a:spcBef>
                <a:spcPts val="800"/>
              </a:spcBef>
              <a:buSzPct val="70000"/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5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static Connection </a:t>
            </a:r>
            <a:r>
              <a:rPr lang="en-US" sz="25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getConnection</a:t>
            </a:r>
            <a:r>
              <a:rPr lang="en-US" sz="25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(String </a:t>
            </a:r>
            <a:r>
              <a:rPr lang="en-US" sz="25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url</a:t>
            </a:r>
            <a:r>
              <a:rPr lang="en-US" sz="25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, String user, String password)</a:t>
            </a:r>
            <a:r>
              <a:rPr lang="en-US" sz="25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establishes a connection to the given database URL. </a:t>
            </a:r>
          </a:p>
          <a:p>
            <a:pPr marL="404813" indent="-287338">
              <a:spcBef>
                <a:spcPts val="800"/>
              </a:spcBef>
              <a:buSzPct val="70000"/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5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static Driver </a:t>
            </a:r>
            <a:r>
              <a:rPr lang="en-US" sz="25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getDriver</a:t>
            </a:r>
            <a:r>
              <a:rPr lang="en-US" sz="25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(String </a:t>
            </a:r>
            <a:r>
              <a:rPr lang="en-US" sz="25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url</a:t>
            </a:r>
            <a:r>
              <a:rPr lang="en-US" sz="25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)</a:t>
            </a:r>
            <a:r>
              <a:rPr lang="en-US" sz="25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locates a driver that understands the given URL. </a:t>
            </a:r>
          </a:p>
          <a:p>
            <a:pPr marL="404813" indent="-287338">
              <a:spcBef>
                <a:spcPts val="800"/>
              </a:spcBef>
              <a:buSzPct val="70000"/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5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static Enumeration </a:t>
            </a:r>
            <a:r>
              <a:rPr lang="en-US" sz="2500" u="sng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getDrivers</a:t>
            </a:r>
            <a:r>
              <a:rPr lang="en-US" sz="25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()</a:t>
            </a:r>
            <a:r>
              <a:rPr lang="en-US" sz="25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 Retrieves an Enumeration with all of the currently loaded JDBC drivers to which the current caller has </a:t>
            </a:r>
            <a:r>
              <a:rPr lang="en-US" sz="25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access.</a:t>
            </a:r>
            <a:endParaRPr lang="en-US" sz="2500" dirty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25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>
                <a:latin typeface="Brush Script MT" pitchFamily="66" charset="0"/>
                <a:cs typeface="Arabic Typesetting" pitchFamily="66" charset="-78"/>
              </a:rPr>
              <a:t>Thank</a:t>
            </a:r>
            <a:br>
              <a:rPr lang="en-US" sz="9600" dirty="0" smtClean="0">
                <a:latin typeface="Brush Script MT" pitchFamily="66" charset="0"/>
                <a:cs typeface="Arabic Typesetting" pitchFamily="66" charset="-78"/>
              </a:rPr>
            </a:br>
            <a:r>
              <a:rPr lang="en-US" sz="9600" dirty="0" smtClean="0">
                <a:latin typeface="Brush Script MT" pitchFamily="66" charset="0"/>
                <a:cs typeface="Arabic Typesetting" pitchFamily="66" charset="-78"/>
              </a:rPr>
              <a:t> You</a:t>
            </a:r>
            <a:endParaRPr lang="en-US" sz="9600" dirty="0">
              <a:latin typeface="Brush Script MT" pitchFamily="66" charset="0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3773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5372" y="1295400"/>
            <a:ext cx="22383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5162550" y="2286000"/>
            <a:ext cx="2139597" cy="838200"/>
          </a:xfrm>
          <a:prstGeom prst="straightConnector1">
            <a:avLst/>
          </a:prstGeom>
          <a:ln w="889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s of Server साठी प्रतिमा परिणा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25591"/>
            <a:ext cx="2114550" cy="227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2895600"/>
            <a:ext cx="22383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5105400" y="4042568"/>
            <a:ext cx="2196747" cy="0"/>
          </a:xfrm>
          <a:prstGeom prst="straightConnector1">
            <a:avLst/>
          </a:prstGeom>
          <a:ln w="889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0147" y="5057776"/>
            <a:ext cx="2238375" cy="149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4876800" y="5057776"/>
            <a:ext cx="2425347" cy="1038224"/>
          </a:xfrm>
          <a:prstGeom prst="straightConnector1">
            <a:avLst/>
          </a:prstGeom>
          <a:ln w="889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  <a:noFill/>
        </p:spPr>
        <p:txBody>
          <a:bodyPr>
            <a:normAutofit fontScale="90000"/>
          </a:bodyPr>
          <a:lstStyle/>
          <a:p>
            <a:r>
              <a:rPr lang="en-US" sz="8000" spc="500" dirty="0" smtClean="0">
                <a:latin typeface="Castellar" pitchFamily="18" charset="0"/>
                <a:cs typeface="Consolas" pitchFamily="49" charset="0"/>
              </a:rPr>
              <a:t>SERVLETS</a:t>
            </a:r>
            <a:endParaRPr lang="en-US" sz="8000" spc="500" dirty="0">
              <a:latin typeface="Castellar" pitchFamily="18" charset="0"/>
              <a:cs typeface="Consolas" pitchFamily="49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71600"/>
            <a:ext cx="22383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1600200" y="2286000"/>
            <a:ext cx="2819400" cy="1066800"/>
          </a:xfrm>
          <a:prstGeom prst="straightConnector1">
            <a:avLst/>
          </a:prstGeom>
          <a:ln w="889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828" y="2971800"/>
            <a:ext cx="22383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1752600" y="4129462"/>
            <a:ext cx="2438400" cy="0"/>
          </a:xfrm>
          <a:prstGeom prst="straightConnector1">
            <a:avLst/>
          </a:prstGeom>
          <a:ln w="889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5133976"/>
            <a:ext cx="2238375" cy="149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/>
          <p:nvPr/>
        </p:nvCxnSpPr>
        <p:spPr>
          <a:xfrm flipV="1">
            <a:off x="1905000" y="4724400"/>
            <a:ext cx="2514600" cy="1447800"/>
          </a:xfrm>
          <a:prstGeom prst="straightConnector1">
            <a:avLst/>
          </a:prstGeom>
          <a:ln w="889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entury" pitchFamily="18" charset="0"/>
                <a:cs typeface="Andalus" pitchFamily="18" charset="-78"/>
              </a:rPr>
              <a:t>Contents</a:t>
            </a:r>
            <a:endParaRPr lang="en-US" sz="4000" dirty="0">
              <a:latin typeface="Century" pitchFamily="18" charset="0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pPr marL="2254250" indent="-457200"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Book Antiqua" pitchFamily="18" charset="0"/>
              </a:rPr>
              <a:t>Introduction to </a:t>
            </a:r>
            <a:r>
              <a:rPr lang="en-US" sz="2800" dirty="0" err="1" smtClean="0">
                <a:latin typeface="Book Antiqua" pitchFamily="18" charset="0"/>
              </a:rPr>
              <a:t>Servlets</a:t>
            </a:r>
            <a:endParaRPr lang="en-US" sz="2800" dirty="0" smtClean="0">
              <a:latin typeface="Book Antiqua" pitchFamily="18" charset="0"/>
            </a:endParaRPr>
          </a:p>
          <a:p>
            <a:pPr marL="2254250" indent="-457200">
              <a:buSzPct val="75000"/>
              <a:buFont typeface="Wingdings" pitchFamily="2" charset="2"/>
              <a:buChar char="Ø"/>
            </a:pPr>
            <a:r>
              <a:rPr lang="en-US" sz="2800" dirty="0" err="1" smtClean="0">
                <a:latin typeface="Book Antiqua" pitchFamily="18" charset="0"/>
              </a:rPr>
              <a:t>Servlet</a:t>
            </a:r>
            <a:r>
              <a:rPr lang="en-US" sz="2800" dirty="0" smtClean="0">
                <a:latin typeface="Book Antiqua" pitchFamily="18" charset="0"/>
              </a:rPr>
              <a:t> API</a:t>
            </a:r>
          </a:p>
          <a:p>
            <a:pPr marL="2228850" lvl="1" indent="-457200">
              <a:buSzPct val="75000"/>
              <a:buFont typeface="Wingdings" pitchFamily="2" charset="2"/>
              <a:buChar char="Ø"/>
            </a:pPr>
            <a:r>
              <a:rPr lang="en-US" dirty="0" smtClean="0">
                <a:latin typeface="Book Antiqua" pitchFamily="18" charset="0"/>
              </a:rPr>
              <a:t>Request and Response</a:t>
            </a:r>
          </a:p>
          <a:p>
            <a:pPr marL="2228850" lvl="1" indent="-457200">
              <a:buSzPct val="75000"/>
              <a:buFont typeface="Wingdings" pitchFamily="2" charset="2"/>
              <a:buChar char="Ø"/>
            </a:pPr>
            <a:r>
              <a:rPr lang="en-US" dirty="0" smtClean="0">
                <a:latin typeface="Book Antiqua" pitchFamily="18" charset="0"/>
              </a:rPr>
              <a:t>Servlet </a:t>
            </a:r>
            <a:r>
              <a:rPr lang="en-US" dirty="0" err="1" smtClean="0">
                <a:latin typeface="Book Antiqua" pitchFamily="18" charset="0"/>
              </a:rPr>
              <a:t>Config</a:t>
            </a:r>
            <a:endParaRPr lang="en-US" dirty="0" smtClean="0">
              <a:latin typeface="Book Antiqua" pitchFamily="18" charset="0"/>
            </a:endParaRPr>
          </a:p>
          <a:p>
            <a:pPr marL="2228850" lvl="1" indent="-457200">
              <a:buSzPct val="75000"/>
              <a:buFont typeface="Wingdings" pitchFamily="2" charset="2"/>
              <a:buChar char="Ø"/>
            </a:pPr>
            <a:r>
              <a:rPr lang="en-US" dirty="0" smtClean="0">
                <a:latin typeface="Book Antiqua" pitchFamily="18" charset="0"/>
              </a:rPr>
              <a:t>Servlet Context </a:t>
            </a:r>
          </a:p>
          <a:p>
            <a:pPr marL="2228850" lvl="1" indent="-457200">
              <a:buSzPct val="75000"/>
              <a:buFont typeface="Wingdings" pitchFamily="2" charset="2"/>
              <a:buChar char="Ø"/>
            </a:pPr>
            <a:r>
              <a:rPr lang="en-US" dirty="0" smtClean="0">
                <a:latin typeface="Book Antiqua" pitchFamily="18" charset="0"/>
              </a:rPr>
              <a:t>Navigation</a:t>
            </a:r>
          </a:p>
          <a:p>
            <a:pPr marL="2228850" lvl="1" indent="-457200">
              <a:buSzPct val="75000"/>
              <a:buFont typeface="Wingdings" pitchFamily="2" charset="2"/>
              <a:buChar char="Ø"/>
            </a:pPr>
            <a:r>
              <a:rPr lang="en-US" dirty="0" smtClean="0">
                <a:latin typeface="Book Antiqua" pitchFamily="18" charset="0"/>
              </a:rPr>
              <a:t>Servlet Filters</a:t>
            </a:r>
          </a:p>
          <a:p>
            <a:pPr marL="2228850" lvl="1" indent="-457200">
              <a:buSzPct val="75000"/>
              <a:buFont typeface="Wingdings" pitchFamily="2" charset="2"/>
              <a:buChar char="Ø"/>
            </a:pPr>
            <a:r>
              <a:rPr lang="en-US" dirty="0" smtClean="0">
                <a:latin typeface="Book Antiqua" pitchFamily="18" charset="0"/>
              </a:rPr>
              <a:t>Session Management</a:t>
            </a:r>
          </a:p>
          <a:p>
            <a:pPr marL="2228850" lvl="1" indent="-457200">
              <a:buSzPct val="75000"/>
              <a:buFont typeface="Wingdings" pitchFamily="2" charset="2"/>
              <a:buChar char="Ø"/>
            </a:pPr>
            <a:r>
              <a:rPr lang="en-US" dirty="0" smtClean="0">
                <a:latin typeface="Book Antiqua" pitchFamily="18" charset="0"/>
              </a:rPr>
              <a:t>Cookies</a:t>
            </a:r>
          </a:p>
          <a:p>
            <a:pPr marL="2228850" lvl="1" indent="-457200">
              <a:buSzPct val="75000"/>
              <a:buFont typeface="Wingdings" pitchFamily="2" charset="2"/>
              <a:buChar char="Ø"/>
            </a:pPr>
            <a:r>
              <a:rPr lang="en-US" dirty="0" smtClean="0">
                <a:latin typeface="Book Antiqua" pitchFamily="18" charset="0"/>
              </a:rPr>
              <a:t>Listeners</a:t>
            </a:r>
            <a:endParaRPr lang="en-US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48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705600" y="838200"/>
            <a:ext cx="2286000" cy="3429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3581400" y="838200"/>
            <a:ext cx="2486439" cy="3429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45774" y="1600200"/>
            <a:ext cx="2597426" cy="3657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099"/>
            <a:ext cx="9144000" cy="4952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 Diagram</a:t>
            </a:r>
            <a:endParaRPr lang="en-IN" dirty="0"/>
          </a:p>
        </p:txBody>
      </p:sp>
      <p:sp>
        <p:nvSpPr>
          <p:cNvPr id="4" name="Flowchart: Data 3"/>
          <p:cNvSpPr/>
          <p:nvPr/>
        </p:nvSpPr>
        <p:spPr>
          <a:xfrm>
            <a:off x="221974" y="4267201"/>
            <a:ext cx="1371600" cy="7620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74574" y="2209801"/>
            <a:ext cx="457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02974" y="1828801"/>
            <a:ext cx="761999" cy="761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Curved Connector 9"/>
          <p:cNvCxnSpPr>
            <a:stCxn id="4" idx="1"/>
          </p:cNvCxnSpPr>
          <p:nvPr/>
        </p:nvCxnSpPr>
        <p:spPr>
          <a:xfrm rot="5400000" flipH="1" flipV="1">
            <a:off x="1117324" y="3409951"/>
            <a:ext cx="647700" cy="10668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>
            <a:off x="1364974" y="2209801"/>
            <a:ext cx="609600" cy="5334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3743739" y="3200400"/>
            <a:ext cx="1104900" cy="7620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305839" y="1600200"/>
            <a:ext cx="5334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743739" y="1066800"/>
            <a:ext cx="8763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Curved Connector 15"/>
          <p:cNvCxnSpPr>
            <a:stCxn id="13" idx="1"/>
          </p:cNvCxnSpPr>
          <p:nvPr/>
        </p:nvCxnSpPr>
        <p:spPr>
          <a:xfrm rot="5400000" flipH="1" flipV="1">
            <a:off x="4381914" y="2276475"/>
            <a:ext cx="838200" cy="100965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>
            <a:off x="4620039" y="1333500"/>
            <a:ext cx="685800" cy="609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7079974" y="3048000"/>
            <a:ext cx="844826" cy="7620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8229600" y="1447800"/>
            <a:ext cx="5715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934200" y="990600"/>
            <a:ext cx="5715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Curved Connector 25"/>
          <p:cNvCxnSpPr>
            <a:stCxn id="23" idx="1"/>
            <a:endCxn id="24" idx="1"/>
          </p:cNvCxnSpPr>
          <p:nvPr/>
        </p:nvCxnSpPr>
        <p:spPr>
          <a:xfrm rot="5400000" flipH="1" flipV="1">
            <a:off x="7465943" y="2284344"/>
            <a:ext cx="800100" cy="7272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>
            <a:off x="7543800" y="1257300"/>
            <a:ext cx="685802" cy="5334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364973" y="5410201"/>
            <a:ext cx="609601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76400" y="5791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441174" y="5943601"/>
            <a:ext cx="228601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669773" y="5943601"/>
            <a:ext cx="228602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571999" y="4419600"/>
            <a:ext cx="609601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Connector 47"/>
          <p:cNvCxnSpPr/>
          <p:nvPr/>
        </p:nvCxnSpPr>
        <p:spPr>
          <a:xfrm>
            <a:off x="4883426" y="4800599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648200" y="4953000"/>
            <a:ext cx="228601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76799" y="4953000"/>
            <a:ext cx="228602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391399" y="4419600"/>
            <a:ext cx="609601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/>
          <p:cNvCxnSpPr/>
          <p:nvPr/>
        </p:nvCxnSpPr>
        <p:spPr>
          <a:xfrm>
            <a:off x="7702826" y="4800599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467600" y="4953000"/>
            <a:ext cx="228601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199" y="4953000"/>
            <a:ext cx="228602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0" y="100078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End User  / Client</a:t>
            </a:r>
            <a:endParaRPr lang="en-IN" sz="2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810000" y="5486400"/>
            <a:ext cx="1987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Server- 1</a:t>
            </a:r>
          </a:p>
          <a:p>
            <a:pPr algn="ctr"/>
            <a:r>
              <a:rPr lang="en-US" sz="2800" b="1" dirty="0" smtClean="0"/>
              <a:t>(</a:t>
            </a:r>
            <a:r>
              <a:rPr lang="en-US" sz="2800" b="1" dirty="0" err="1" smtClean="0"/>
              <a:t>TomCat</a:t>
            </a:r>
            <a:r>
              <a:rPr lang="en-US" sz="2800" b="1" dirty="0" smtClean="0"/>
              <a:t>)</a:t>
            </a:r>
            <a:endParaRPr lang="en-IN" sz="2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858000" y="5486400"/>
            <a:ext cx="1987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Server- 2</a:t>
            </a:r>
          </a:p>
          <a:p>
            <a:pPr algn="ctr"/>
            <a:r>
              <a:rPr lang="en-US" sz="2800" b="1" dirty="0" smtClean="0"/>
              <a:t>(</a:t>
            </a:r>
            <a:r>
              <a:rPr lang="en-US" sz="2800" b="1" dirty="0" err="1" smtClean="0"/>
              <a:t>DataBase</a:t>
            </a:r>
            <a:r>
              <a:rPr lang="en-US" sz="2800" b="1" dirty="0" smtClean="0"/>
              <a:t>)</a:t>
            </a:r>
            <a:endParaRPr lang="en-IN" sz="2800" b="1" dirty="0"/>
          </a:p>
        </p:txBody>
      </p:sp>
      <p:sp>
        <p:nvSpPr>
          <p:cNvPr id="58" name="Left-Right Arrow 57"/>
          <p:cNvSpPr/>
          <p:nvPr/>
        </p:nvSpPr>
        <p:spPr>
          <a:xfrm>
            <a:off x="2743201" y="2590800"/>
            <a:ext cx="838200" cy="5029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Left-Right Arrow 58"/>
          <p:cNvSpPr/>
          <p:nvPr/>
        </p:nvSpPr>
        <p:spPr>
          <a:xfrm>
            <a:off x="6033052" y="2133600"/>
            <a:ext cx="704019" cy="5029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95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err="1" smtClean="0">
                <a:latin typeface="Century" pitchFamily="18" charset="0"/>
              </a:rPr>
              <a:t>Servlets</a:t>
            </a:r>
            <a:endParaRPr lang="en-US" sz="4000" dirty="0" smtClean="0">
              <a:latin typeface="Century" pitchFamily="18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pPr eaLnBrk="1" hangingPunct="1">
              <a:buSzPct val="70000"/>
              <a:buFont typeface="Wingdings" pitchFamily="2" charset="2"/>
              <a:buChar char="Ø"/>
              <a:defRPr/>
            </a:pPr>
            <a:r>
              <a:rPr lang="en-US" b="1" u="sng" dirty="0" smtClean="0">
                <a:latin typeface="Centaur" pitchFamily="18" charset="0"/>
              </a:rPr>
              <a:t>Introduction </a:t>
            </a:r>
            <a:r>
              <a:rPr lang="en-US" dirty="0" smtClean="0">
                <a:latin typeface="Centaur" pitchFamily="18" charset="0"/>
              </a:rPr>
              <a:t>–</a:t>
            </a:r>
            <a:r>
              <a:rPr lang="en-US" sz="2800" dirty="0" smtClean="0">
                <a:latin typeface="Bookman Old Style" pitchFamily="18" charset="0"/>
              </a:rPr>
              <a:t> </a:t>
            </a:r>
          </a:p>
          <a:p>
            <a:pPr marL="577850" indent="-354013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Servlets are server-side programs which accept input from the incoming client </a:t>
            </a:r>
            <a:r>
              <a:rPr lang="en-US" sz="2800" b="1" dirty="0" smtClean="0">
                <a:latin typeface="Centaur" pitchFamily="18" charset="0"/>
              </a:rPr>
              <a:t>request,  </a:t>
            </a:r>
            <a:r>
              <a:rPr lang="en-US" sz="2800" dirty="0" smtClean="0">
                <a:latin typeface="Centaur" pitchFamily="18" charset="0"/>
              </a:rPr>
              <a:t>process the </a:t>
            </a:r>
            <a:r>
              <a:rPr lang="en-US" sz="2800" b="1" dirty="0" smtClean="0">
                <a:latin typeface="Centaur" pitchFamily="18" charset="0"/>
              </a:rPr>
              <a:t>request </a:t>
            </a:r>
            <a:r>
              <a:rPr lang="en-US" sz="2800" dirty="0" smtClean="0">
                <a:latin typeface="Centaur" pitchFamily="18" charset="0"/>
              </a:rPr>
              <a:t>and generate a suitable </a:t>
            </a:r>
            <a:r>
              <a:rPr lang="en-US" sz="2800" b="1" dirty="0" smtClean="0">
                <a:latin typeface="Centaur" pitchFamily="18" charset="0"/>
              </a:rPr>
              <a:t>response</a:t>
            </a:r>
            <a:r>
              <a:rPr lang="en-US" sz="2800" dirty="0" smtClean="0">
                <a:latin typeface="Centaur" pitchFamily="18" charset="0"/>
              </a:rPr>
              <a:t>. </a:t>
            </a:r>
          </a:p>
          <a:p>
            <a:pPr marL="577850" indent="-354013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The </a:t>
            </a:r>
            <a:r>
              <a:rPr lang="en-US" sz="2800" b="1" dirty="0" smtClean="0">
                <a:latin typeface="Centaur" pitchFamily="18" charset="0"/>
              </a:rPr>
              <a:t>response</a:t>
            </a:r>
            <a:r>
              <a:rPr lang="en-US" sz="2800" dirty="0" smtClean="0">
                <a:latin typeface="Centaur" pitchFamily="18" charset="0"/>
              </a:rPr>
              <a:t> can be –</a:t>
            </a:r>
          </a:p>
          <a:p>
            <a:pPr marL="1027113" lvl="1" indent="-336550" eaLnBrk="1" hangingPunct="1">
              <a:buSzPct val="70000"/>
              <a:buFont typeface="Wingdings" pitchFamily="2" charset="2"/>
              <a:buChar char="ü"/>
              <a:defRPr/>
            </a:pPr>
            <a:r>
              <a:rPr lang="en-US" sz="2600" dirty="0" smtClean="0">
                <a:latin typeface="Centaur" pitchFamily="18" charset="0"/>
              </a:rPr>
              <a:t>sending to the client back the data </a:t>
            </a:r>
          </a:p>
          <a:p>
            <a:pPr marL="1027113" lvl="1" indent="-336550" eaLnBrk="1" hangingPunct="1">
              <a:buSzPct val="70000"/>
              <a:buFont typeface="Wingdings" pitchFamily="2" charset="2"/>
              <a:buChar char="ü"/>
              <a:defRPr/>
            </a:pPr>
            <a:r>
              <a:rPr lang="en-US" sz="2600" dirty="0" smtClean="0">
                <a:latin typeface="Centaur" pitchFamily="18" charset="0"/>
              </a:rPr>
              <a:t>redirecting the incoming page to another </a:t>
            </a:r>
            <a:r>
              <a:rPr lang="en-US" sz="2600" dirty="0" err="1" smtClean="0">
                <a:latin typeface="Centaur" pitchFamily="18" charset="0"/>
              </a:rPr>
              <a:t>servlet</a:t>
            </a:r>
            <a:r>
              <a:rPr lang="en-US" sz="2600" dirty="0" smtClean="0">
                <a:latin typeface="Centaur" pitchFamily="18" charset="0"/>
              </a:rPr>
              <a:t> </a:t>
            </a:r>
          </a:p>
          <a:p>
            <a:pPr marL="1027113" lvl="1" indent="-336550" eaLnBrk="1" hangingPunct="1">
              <a:buSzPct val="70000"/>
              <a:buFont typeface="Wingdings" pitchFamily="2" charset="2"/>
              <a:buChar char="ü"/>
              <a:defRPr/>
            </a:pPr>
            <a:r>
              <a:rPr lang="en-US" sz="2600" dirty="0" smtClean="0">
                <a:latin typeface="Centaur" pitchFamily="18" charset="0"/>
              </a:rPr>
              <a:t>forwarding it to another server, etc.</a:t>
            </a:r>
          </a:p>
          <a:p>
            <a:pPr marL="1027113" lvl="1" indent="-336550" eaLnBrk="1" hangingPunct="1">
              <a:buSzPct val="70000"/>
              <a:buFont typeface="Wingdings" pitchFamily="2" charset="2"/>
              <a:buChar char="ü"/>
              <a:defRPr/>
            </a:pPr>
            <a:r>
              <a:rPr lang="en-US" sz="2600" dirty="0" smtClean="0">
                <a:latin typeface="Centaur" pitchFamily="18" charset="0"/>
              </a:rPr>
              <a:t>updating the backend table and responding to client about it</a:t>
            </a:r>
          </a:p>
          <a:p>
            <a:pPr marL="1027113" lvl="1" indent="-336550" eaLnBrk="1" hangingPunct="1">
              <a:buSzPct val="70000"/>
              <a:buFont typeface="Wingdings" pitchFamily="2" charset="2"/>
              <a:buChar char="ü"/>
              <a:defRPr/>
            </a:pPr>
            <a:r>
              <a:rPr lang="en-US" sz="2400" dirty="0" smtClean="0">
                <a:latin typeface="Centaur" pitchFamily="18" charset="0"/>
              </a:rPr>
              <a:t>do content generation or business logic process (possibly by accessing database, invoking EJBs, etc)</a:t>
            </a:r>
          </a:p>
          <a:p>
            <a:pPr marL="577850" indent="-354013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Servlets are deployed on the </a:t>
            </a:r>
            <a:r>
              <a:rPr lang="en-US" sz="2800" b="1" u="sng" dirty="0" smtClean="0">
                <a:latin typeface="Centaur" pitchFamily="18" charset="0"/>
              </a:rPr>
              <a:t>Server </a:t>
            </a:r>
            <a:r>
              <a:rPr lang="en-US" sz="2800" dirty="0" smtClean="0">
                <a:latin typeface="Centaur" pitchFamily="18" charset="0"/>
              </a:rPr>
              <a:t> and contained inside 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container.</a:t>
            </a:r>
            <a:endParaRPr lang="en-US" sz="3000" dirty="0" smtClean="0">
              <a:latin typeface="Bookman Old Style" pitchFamily="18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26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Why </a:t>
            </a:r>
            <a:r>
              <a:rPr lang="en-US" sz="4000" dirty="0" err="1" smtClean="0">
                <a:latin typeface="Century" pitchFamily="18" charset="0"/>
              </a:rPr>
              <a:t>Servlets</a:t>
            </a:r>
            <a:endParaRPr lang="en-US" sz="4000" dirty="0" smtClean="0">
              <a:latin typeface="Century" pitchFamily="18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019800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Ø"/>
              <a:defRPr/>
            </a:pPr>
            <a:r>
              <a:rPr lang="en-US" b="1" u="sng" dirty="0" err="1" smtClean="0">
                <a:latin typeface="Centaur" pitchFamily="18" charset="0"/>
              </a:rPr>
              <a:t>Servlets</a:t>
            </a:r>
            <a:r>
              <a:rPr lang="en-US" b="1" u="sng" dirty="0" smtClean="0">
                <a:latin typeface="Centaur" pitchFamily="18" charset="0"/>
              </a:rPr>
              <a:t> features</a:t>
            </a:r>
            <a:r>
              <a:rPr lang="en-US" b="1" dirty="0" smtClean="0">
                <a:latin typeface="Centaur" pitchFamily="18" charset="0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 </a:t>
            </a:r>
          </a:p>
          <a:p>
            <a:pPr marL="854075" indent="-396875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Efficient</a:t>
            </a:r>
          </a:p>
          <a:p>
            <a:pPr marL="854075" indent="-396875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Scalable</a:t>
            </a:r>
          </a:p>
          <a:p>
            <a:pPr marL="854075" indent="-396875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Portable</a:t>
            </a:r>
          </a:p>
          <a:p>
            <a:pPr marL="854075" indent="-396875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Powerful</a:t>
            </a:r>
          </a:p>
          <a:p>
            <a:pPr marL="854075" indent="-396875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Secure</a:t>
            </a:r>
          </a:p>
          <a:p>
            <a:pPr marL="854075" indent="-396875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Inexpensive</a:t>
            </a:r>
          </a:p>
          <a:p>
            <a:pPr>
              <a:lnSpc>
                <a:spcPct val="90000"/>
              </a:lnSpc>
              <a:spcBef>
                <a:spcPct val="0"/>
              </a:spcBef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Centaur" pitchFamily="18" charset="0"/>
                <a:cs typeface="Times New Roman" pitchFamily="18" charset="0"/>
              </a:rPr>
              <a:t>The Java Virtual Machine ensures that the code does not perform illegal operations.  </a:t>
            </a:r>
          </a:p>
          <a:p>
            <a:pPr>
              <a:lnSpc>
                <a:spcPct val="90000"/>
              </a:lnSpc>
              <a:spcBef>
                <a:spcPct val="0"/>
              </a:spcBef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Centaur" pitchFamily="18" charset="0"/>
                <a:cs typeface="Times New Roman" pitchFamily="18" charset="0"/>
              </a:rPr>
              <a:t>Also, rather than crashing, programs will throw exceptions which can be caught by the Web </a:t>
            </a:r>
            <a:r>
              <a:rPr lang="en-US" sz="2800" dirty="0" smtClean="0">
                <a:latin typeface="Centaur" pitchFamily="18" charset="0"/>
                <a:cs typeface="Times New Roman" pitchFamily="18" charset="0"/>
              </a:rPr>
              <a:t>Server.</a:t>
            </a:r>
          </a:p>
        </p:txBody>
      </p:sp>
    </p:spTree>
    <p:extLst>
      <p:ext uri="{BB962C8B-B14F-4D97-AF65-F5344CB8AC3E}">
        <p14:creationId xmlns:p14="http://schemas.microsoft.com/office/powerpoint/2010/main" val="18079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5"/>
          <p:cNvSpPr>
            <a:spLocks noChangeArrowheads="1"/>
          </p:cNvSpPr>
          <p:nvPr/>
        </p:nvSpPr>
        <p:spPr bwMode="auto">
          <a:xfrm>
            <a:off x="3276600" y="1676400"/>
            <a:ext cx="838200" cy="2209800"/>
          </a:xfrm>
          <a:prstGeom prst="flowChartMagneticDisk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1" name="Oval 4"/>
          <p:cNvSpPr>
            <a:spLocks noChangeArrowheads="1"/>
          </p:cNvSpPr>
          <p:nvPr/>
        </p:nvSpPr>
        <p:spPr bwMode="auto">
          <a:xfrm>
            <a:off x="457200" y="533400"/>
            <a:ext cx="1371600" cy="1219200"/>
          </a:xfrm>
          <a:prstGeom prst="ellipse">
            <a:avLst/>
          </a:prstGeom>
          <a:solidFill>
            <a:srgbClr val="FFFF66"/>
          </a:solidFill>
          <a:ln w="381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5562600" y="1371600"/>
            <a:ext cx="3124200" cy="3429000"/>
          </a:xfrm>
          <a:prstGeom prst="rect">
            <a:avLst/>
          </a:prstGeom>
          <a:solidFill>
            <a:srgbClr val="B3CA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6324600" y="2438400"/>
            <a:ext cx="1981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6324599" y="2482850"/>
            <a:ext cx="233795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Book Antiqua" pitchFamily="18" charset="0"/>
              </a:rPr>
              <a:t>Servlet</a:t>
            </a:r>
          </a:p>
        </p:txBody>
      </p:sp>
      <p:sp>
        <p:nvSpPr>
          <p:cNvPr id="7175" name="AutoShape 9"/>
          <p:cNvSpPr>
            <a:spLocks noChangeArrowheads="1"/>
          </p:cNvSpPr>
          <p:nvPr/>
        </p:nvSpPr>
        <p:spPr bwMode="auto">
          <a:xfrm>
            <a:off x="7010400" y="1524000"/>
            <a:ext cx="1447800" cy="5334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6" name="AutoShape 10"/>
          <p:cNvSpPr>
            <a:spLocks noChangeArrowheads="1"/>
          </p:cNvSpPr>
          <p:nvPr/>
        </p:nvSpPr>
        <p:spPr bwMode="auto">
          <a:xfrm>
            <a:off x="6019800" y="3886200"/>
            <a:ext cx="1447800" cy="5334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7" name="Line 11"/>
          <p:cNvSpPr>
            <a:spLocks noChangeShapeType="1"/>
          </p:cNvSpPr>
          <p:nvPr/>
        </p:nvSpPr>
        <p:spPr bwMode="auto">
          <a:xfrm>
            <a:off x="1752600" y="1371600"/>
            <a:ext cx="1524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8" name="Line 12"/>
          <p:cNvSpPr>
            <a:spLocks noChangeShapeType="1"/>
          </p:cNvSpPr>
          <p:nvPr/>
        </p:nvSpPr>
        <p:spPr bwMode="auto">
          <a:xfrm>
            <a:off x="4114800" y="25908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13"/>
          <p:cNvSpPr>
            <a:spLocks noChangeShapeType="1"/>
          </p:cNvSpPr>
          <p:nvPr/>
        </p:nvSpPr>
        <p:spPr bwMode="auto">
          <a:xfrm flipV="1">
            <a:off x="5562600" y="1676400"/>
            <a:ext cx="1447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4"/>
          <p:cNvSpPr>
            <a:spLocks noChangeShapeType="1"/>
          </p:cNvSpPr>
          <p:nvPr/>
        </p:nvSpPr>
        <p:spPr bwMode="auto">
          <a:xfrm>
            <a:off x="7543800" y="2057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5"/>
          <p:cNvSpPr>
            <a:spLocks noChangeShapeType="1"/>
          </p:cNvSpPr>
          <p:nvPr/>
        </p:nvSpPr>
        <p:spPr bwMode="auto">
          <a:xfrm>
            <a:off x="7010400" y="3200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2" name="Line 16"/>
          <p:cNvSpPr>
            <a:spLocks noChangeShapeType="1"/>
          </p:cNvSpPr>
          <p:nvPr/>
        </p:nvSpPr>
        <p:spPr bwMode="auto">
          <a:xfrm flipH="1" flipV="1">
            <a:off x="5562600" y="32766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17"/>
          <p:cNvSpPr>
            <a:spLocks noChangeShapeType="1"/>
          </p:cNvSpPr>
          <p:nvPr/>
        </p:nvSpPr>
        <p:spPr bwMode="auto">
          <a:xfrm flipH="1">
            <a:off x="4114800" y="3276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4" name="Text Box 19"/>
          <p:cNvSpPr txBox="1">
            <a:spLocks noChangeArrowheads="1"/>
          </p:cNvSpPr>
          <p:nvPr/>
        </p:nvSpPr>
        <p:spPr bwMode="auto">
          <a:xfrm>
            <a:off x="7086599" y="1614488"/>
            <a:ext cx="1589809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Book Antiqua" pitchFamily="18" charset="0"/>
              </a:rPr>
              <a:t>Request</a:t>
            </a:r>
          </a:p>
        </p:txBody>
      </p:sp>
      <p:sp>
        <p:nvSpPr>
          <p:cNvPr id="7185" name="Text Box 20"/>
          <p:cNvSpPr txBox="1">
            <a:spLocks noChangeArrowheads="1"/>
          </p:cNvSpPr>
          <p:nvPr/>
        </p:nvSpPr>
        <p:spPr bwMode="auto">
          <a:xfrm>
            <a:off x="6019800" y="3946525"/>
            <a:ext cx="187036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Book Antiqua" pitchFamily="18" charset="0"/>
              </a:rPr>
              <a:t>Response</a:t>
            </a:r>
          </a:p>
        </p:txBody>
      </p:sp>
      <p:sp>
        <p:nvSpPr>
          <p:cNvPr id="7186" name="Text Box 21"/>
          <p:cNvSpPr txBox="1">
            <a:spLocks noChangeArrowheads="1"/>
          </p:cNvSpPr>
          <p:nvPr/>
        </p:nvSpPr>
        <p:spPr bwMode="auto">
          <a:xfrm>
            <a:off x="1617518" y="6172200"/>
            <a:ext cx="24210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Book Antiqua" pitchFamily="18" charset="0"/>
              </a:rPr>
              <a:t>Web </a:t>
            </a:r>
            <a:r>
              <a:rPr lang="en-US" sz="2400" dirty="0" smtClean="0">
                <a:latin typeface="Book Antiqua" pitchFamily="18" charset="0"/>
              </a:rPr>
              <a:t>Browser(s)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7187" name="Text Box 22"/>
          <p:cNvSpPr txBox="1">
            <a:spLocks noChangeArrowheads="1"/>
          </p:cNvSpPr>
          <p:nvPr/>
        </p:nvSpPr>
        <p:spPr bwMode="auto">
          <a:xfrm>
            <a:off x="2895600" y="3957935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Book Antiqua" pitchFamily="18" charset="0"/>
              </a:rPr>
              <a:t>Web Server</a:t>
            </a:r>
          </a:p>
        </p:txBody>
      </p:sp>
      <p:sp>
        <p:nvSpPr>
          <p:cNvPr id="7188" name="Text Box 23"/>
          <p:cNvSpPr txBox="1">
            <a:spLocks noChangeArrowheads="1"/>
          </p:cNvSpPr>
          <p:nvPr/>
        </p:nvSpPr>
        <p:spPr bwMode="auto">
          <a:xfrm>
            <a:off x="5714999" y="5029200"/>
            <a:ext cx="336665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latin typeface="Book Antiqua" pitchFamily="18" charset="0"/>
              </a:rPr>
              <a:t>Servlet</a:t>
            </a:r>
            <a:r>
              <a:rPr lang="en-US" sz="2400" dirty="0">
                <a:latin typeface="Book Antiqua" pitchFamily="18" charset="0"/>
              </a:rPr>
              <a:t> Container</a:t>
            </a:r>
          </a:p>
        </p:txBody>
      </p:sp>
      <p:sp>
        <p:nvSpPr>
          <p:cNvPr id="7189" name="Text Box 24"/>
          <p:cNvSpPr txBox="1">
            <a:spLocks noChangeArrowheads="1"/>
          </p:cNvSpPr>
          <p:nvPr/>
        </p:nvSpPr>
        <p:spPr bwMode="auto">
          <a:xfrm>
            <a:off x="1981200" y="2971800"/>
            <a:ext cx="9351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Book Antiqua" pitchFamily="18" charset="0"/>
              </a:rPr>
              <a:t>HTTP</a:t>
            </a:r>
          </a:p>
        </p:txBody>
      </p:sp>
      <p:sp>
        <p:nvSpPr>
          <p:cNvPr id="7190" name="Text Box 25"/>
          <p:cNvSpPr txBox="1">
            <a:spLocks noChangeArrowheads="1"/>
          </p:cNvSpPr>
          <p:nvPr/>
        </p:nvSpPr>
        <p:spPr bwMode="auto">
          <a:xfrm>
            <a:off x="4190999" y="3290888"/>
            <a:ext cx="1496291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Book Antiqua" pitchFamily="18" charset="0"/>
              </a:rPr>
              <a:t>Response</a:t>
            </a:r>
          </a:p>
        </p:txBody>
      </p:sp>
      <p:sp>
        <p:nvSpPr>
          <p:cNvPr id="7191" name="Text Box 26"/>
          <p:cNvSpPr txBox="1">
            <a:spLocks noChangeArrowheads="1"/>
          </p:cNvSpPr>
          <p:nvPr/>
        </p:nvSpPr>
        <p:spPr bwMode="auto">
          <a:xfrm>
            <a:off x="4190999" y="2224087"/>
            <a:ext cx="1496291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Book Antiqua" pitchFamily="18" charset="0"/>
              </a:rPr>
              <a:t>Request</a:t>
            </a:r>
          </a:p>
        </p:txBody>
      </p:sp>
      <p:sp>
        <p:nvSpPr>
          <p:cNvPr id="7192" name="Oval 4"/>
          <p:cNvSpPr>
            <a:spLocks noChangeArrowheads="1"/>
          </p:cNvSpPr>
          <p:nvPr/>
        </p:nvSpPr>
        <p:spPr bwMode="auto">
          <a:xfrm>
            <a:off x="381000" y="1981200"/>
            <a:ext cx="1371600" cy="1219200"/>
          </a:xfrm>
          <a:prstGeom prst="ellipse">
            <a:avLst/>
          </a:prstGeom>
          <a:solidFill>
            <a:srgbClr val="FFFF66"/>
          </a:solidFill>
          <a:ln w="381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93" name="Line 11"/>
          <p:cNvSpPr>
            <a:spLocks noChangeShapeType="1"/>
          </p:cNvSpPr>
          <p:nvPr/>
        </p:nvSpPr>
        <p:spPr bwMode="auto">
          <a:xfrm>
            <a:off x="1752600" y="2667000"/>
            <a:ext cx="1524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8" name="Straight Connector 27"/>
          <p:cNvCxnSpPr>
            <a:stCxn id="7192" idx="4"/>
          </p:cNvCxnSpPr>
          <p:nvPr/>
        </p:nvCxnSpPr>
        <p:spPr>
          <a:xfrm rot="5400000">
            <a:off x="-77787" y="4343400"/>
            <a:ext cx="2287588" cy="1587"/>
          </a:xfrm>
          <a:prstGeom prst="line">
            <a:avLst/>
          </a:prstGeom>
          <a:ln w="635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95" name="Oval 4"/>
          <p:cNvSpPr>
            <a:spLocks noChangeArrowheads="1"/>
          </p:cNvSpPr>
          <p:nvPr/>
        </p:nvSpPr>
        <p:spPr bwMode="auto">
          <a:xfrm>
            <a:off x="381000" y="5486400"/>
            <a:ext cx="1371600" cy="1143000"/>
          </a:xfrm>
          <a:prstGeom prst="ellipse">
            <a:avLst/>
          </a:prstGeom>
          <a:solidFill>
            <a:srgbClr val="FFFF66"/>
          </a:solidFill>
          <a:ln w="381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96" name="Line 11"/>
          <p:cNvSpPr>
            <a:spLocks noChangeShapeType="1"/>
          </p:cNvSpPr>
          <p:nvPr/>
        </p:nvSpPr>
        <p:spPr bwMode="auto">
          <a:xfrm flipV="1">
            <a:off x="1524000" y="3276600"/>
            <a:ext cx="17526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7" name="Text Box 24"/>
          <p:cNvSpPr txBox="1">
            <a:spLocks noChangeArrowheads="1"/>
          </p:cNvSpPr>
          <p:nvPr/>
        </p:nvSpPr>
        <p:spPr bwMode="auto">
          <a:xfrm>
            <a:off x="1981200" y="1981200"/>
            <a:ext cx="9351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Book Antiqua" pitchFamily="18" charset="0"/>
              </a:rPr>
              <a:t>HTTP</a:t>
            </a:r>
          </a:p>
        </p:txBody>
      </p:sp>
      <p:sp>
        <p:nvSpPr>
          <p:cNvPr id="7198" name="Text Box 24"/>
          <p:cNvSpPr txBox="1">
            <a:spLocks noChangeArrowheads="1"/>
          </p:cNvSpPr>
          <p:nvPr/>
        </p:nvSpPr>
        <p:spPr bwMode="auto">
          <a:xfrm>
            <a:off x="2133600" y="4583668"/>
            <a:ext cx="9351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Book Antiqua" pitchFamily="18" charset="0"/>
              </a:rPr>
              <a:t>HTTP</a:t>
            </a:r>
          </a:p>
        </p:txBody>
      </p:sp>
      <p:sp>
        <p:nvSpPr>
          <p:cNvPr id="32" name="Rectangle 28"/>
          <p:cNvSpPr txBox="1"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dirty="0" smtClean="0">
                <a:latin typeface="Century" pitchFamily="18" charset="0"/>
                <a:ea typeface="+mj-ea"/>
                <a:cs typeface="+mj-cs"/>
              </a:rPr>
              <a:t>Request - Response model</a:t>
            </a:r>
            <a:endParaRPr lang="en-US" sz="4000" dirty="0">
              <a:latin typeface="Century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11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entury" pitchFamily="18" charset="0"/>
              </a:rPr>
              <a:t>HTTP</a:t>
            </a:r>
            <a:endParaRPr lang="en-US" sz="4000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Centaur" pitchFamily="18" charset="0"/>
              </a:rPr>
              <a:t>The Hypertext Transfer Protocol (HTTP) is an </a:t>
            </a:r>
            <a:r>
              <a:rPr lang="en-US" sz="2800" dirty="0" smtClean="0">
                <a:latin typeface="Centaur" pitchFamily="18" charset="0"/>
              </a:rPr>
              <a:t>application-level protocol </a:t>
            </a:r>
            <a:r>
              <a:rPr lang="en-US" sz="2800" dirty="0">
                <a:latin typeface="Centaur" pitchFamily="18" charset="0"/>
              </a:rPr>
              <a:t>for distributed, collaborative, hypermedia </a:t>
            </a:r>
            <a:r>
              <a:rPr lang="en-US" sz="2800" dirty="0" smtClean="0">
                <a:latin typeface="Centaur" pitchFamily="18" charset="0"/>
              </a:rPr>
              <a:t>information systems.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Centaur" pitchFamily="18" charset="0"/>
              </a:rPr>
              <a:t>The protocol was developed by ……….. who also, later also wrote </a:t>
            </a:r>
            <a:r>
              <a:rPr lang="en-US" sz="2800" dirty="0" err="1" smtClean="0">
                <a:latin typeface="Centaur" pitchFamily="18" charset="0"/>
              </a:rPr>
              <a:t>RESTful</a:t>
            </a:r>
            <a:r>
              <a:rPr lang="en-US" sz="2800" dirty="0" smtClean="0">
                <a:latin typeface="Centaur" pitchFamily="18" charset="0"/>
              </a:rPr>
              <a:t> Web services.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b="1" dirty="0" smtClean="0">
                <a:latin typeface="Centaur" pitchFamily="18" charset="0"/>
              </a:rPr>
              <a:t>HTTP –</a:t>
            </a:r>
            <a:r>
              <a:rPr lang="en-US" sz="2800" dirty="0" smtClean="0">
                <a:latin typeface="Centaur" pitchFamily="18" charset="0"/>
              </a:rPr>
              <a:t> </a:t>
            </a:r>
          </a:p>
          <a:p>
            <a:pPr marL="854075" lvl="1" indent="-396875" eaLnBrk="1" hangingPunct="1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Centaur" pitchFamily="18" charset="0"/>
              </a:rPr>
              <a:t>HTTP is a stateless protocol.</a:t>
            </a:r>
          </a:p>
          <a:p>
            <a:pPr marL="854075" lvl="1" indent="-396875" eaLnBrk="1" hangingPunct="1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Centaur" pitchFamily="18" charset="0"/>
              </a:rPr>
              <a:t>HTTP does not maintain a persistent connection.</a:t>
            </a:r>
          </a:p>
          <a:p>
            <a:pPr marL="854075" lvl="1" indent="-396875" eaLnBrk="1" hangingPunct="1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Centaur" pitchFamily="18" charset="0"/>
              </a:rPr>
              <a:t>Each request made by a Web browser, for HTML page, or an image or other Web object is made via a </a:t>
            </a:r>
            <a:r>
              <a:rPr lang="en-US" b="1" dirty="0" smtClean="0">
                <a:latin typeface="Centaur" pitchFamily="18" charset="0"/>
              </a:rPr>
              <a:t>new connection</a:t>
            </a:r>
            <a:r>
              <a:rPr lang="en-US" dirty="0" smtClean="0">
                <a:latin typeface="Centaur" pitchFamily="18" charset="0"/>
              </a:rPr>
              <a:t>. </a:t>
            </a:r>
          </a:p>
          <a:p>
            <a:pPr marL="854075" lvl="1" indent="-396875" eaLnBrk="1" hangingPunct="1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Centaur" pitchFamily="18" charset="0"/>
              </a:rPr>
              <a:t>Without  an ongoing session, however, it is difficult for developers to maintain state across HTTP requests. </a:t>
            </a:r>
          </a:p>
        </p:txBody>
      </p:sp>
    </p:spTree>
    <p:extLst>
      <p:ext uri="{BB962C8B-B14F-4D97-AF65-F5344CB8AC3E}">
        <p14:creationId xmlns:p14="http://schemas.microsoft.com/office/powerpoint/2010/main" val="25782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Century" pitchFamily="18" charset="0"/>
              </a:rPr>
              <a:t>contd..</a:t>
            </a:r>
            <a:endParaRPr lang="en-IN" sz="4000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Autofit/>
          </a:bodyPr>
          <a:lstStyle/>
          <a:p>
            <a:pPr>
              <a:buSzPct val="75000"/>
              <a:buFont typeface="Wingdings" pitchFamily="2" charset="2"/>
              <a:buChar char="v"/>
            </a:pPr>
            <a:r>
              <a:rPr lang="en-IN" sz="2800" dirty="0" smtClean="0">
                <a:latin typeface="Centaur" pitchFamily="18" charset="0"/>
              </a:rPr>
              <a:t>Communication in HTTP is around a concept called           </a:t>
            </a:r>
            <a:r>
              <a:rPr lang="en-IN" sz="2800" b="1" dirty="0" smtClean="0">
                <a:latin typeface="Centaur" pitchFamily="18" charset="0"/>
              </a:rPr>
              <a:t>Request – Response</a:t>
            </a:r>
            <a:r>
              <a:rPr lang="en-IN" sz="2800" dirty="0" smtClean="0">
                <a:latin typeface="Centaur" pitchFamily="18" charset="0"/>
              </a:rPr>
              <a:t> cycle.</a:t>
            </a:r>
          </a:p>
          <a:p>
            <a:pPr>
              <a:buSzPct val="75000"/>
              <a:buFont typeface="Wingdings" pitchFamily="2" charset="2"/>
              <a:buChar char="v"/>
            </a:pPr>
            <a:r>
              <a:rPr lang="en-IN" sz="2800" dirty="0" smtClean="0">
                <a:latin typeface="Centaur" pitchFamily="18" charset="0"/>
              </a:rPr>
              <a:t>To maintain a valid request, the  client needs to include four things  </a:t>
            </a:r>
          </a:p>
          <a:p>
            <a:pPr marL="536575" lvl="1" indent="-268288">
              <a:buSzPct val="75000"/>
              <a:buFont typeface="+mj-lt"/>
              <a:buAutoNum type="arabicPeriod"/>
            </a:pPr>
            <a:r>
              <a:rPr lang="en-IN" b="1" dirty="0" smtClean="0">
                <a:latin typeface="Centaur" pitchFamily="18" charset="0"/>
              </a:rPr>
              <a:t>URL –</a:t>
            </a:r>
            <a:r>
              <a:rPr lang="en-IN" dirty="0" smtClean="0">
                <a:latin typeface="Centaur" pitchFamily="18" charset="0"/>
              </a:rPr>
              <a:t> a way for the client to tell the server which things it wants.</a:t>
            </a:r>
          </a:p>
          <a:p>
            <a:pPr marL="536575" lvl="1" indent="-268288">
              <a:buSzPct val="75000"/>
              <a:buFont typeface="+mj-lt"/>
              <a:buAutoNum type="arabicPeriod"/>
            </a:pPr>
            <a:r>
              <a:rPr lang="en-IN" b="1" dirty="0" smtClean="0">
                <a:latin typeface="Centaur" pitchFamily="18" charset="0"/>
              </a:rPr>
              <a:t>Method –</a:t>
            </a:r>
            <a:r>
              <a:rPr lang="en-IN" dirty="0" smtClean="0">
                <a:latin typeface="Centaur" pitchFamily="18" charset="0"/>
              </a:rPr>
              <a:t> specifies the action the client intends the server to take in. The  four most common methods are </a:t>
            </a:r>
          </a:p>
          <a:p>
            <a:pPr marL="1071563" lvl="2" indent="-404813">
              <a:buSzPct val="75000"/>
              <a:buFont typeface="+mj-lt"/>
              <a:buAutoNum type="romanUcPeriod"/>
            </a:pPr>
            <a:r>
              <a:rPr lang="en-IN" sz="2600" b="1" dirty="0" smtClean="0">
                <a:latin typeface="Centaur" pitchFamily="18" charset="0"/>
              </a:rPr>
              <a:t>GET –</a:t>
            </a:r>
            <a:r>
              <a:rPr lang="en-IN" sz="2600" dirty="0" smtClean="0">
                <a:latin typeface="Centaur" pitchFamily="18" charset="0"/>
              </a:rPr>
              <a:t> asks server to retrieve a resource</a:t>
            </a:r>
          </a:p>
          <a:p>
            <a:pPr marL="1071563" lvl="2" indent="-404813">
              <a:buSzPct val="75000"/>
              <a:buFont typeface="+mj-lt"/>
              <a:buAutoNum type="romanUcPeriod"/>
            </a:pPr>
            <a:r>
              <a:rPr lang="en-IN" sz="2600" b="1" dirty="0" smtClean="0">
                <a:latin typeface="Centaur" pitchFamily="18" charset="0"/>
              </a:rPr>
              <a:t>POST – </a:t>
            </a:r>
            <a:r>
              <a:rPr lang="en-IN" sz="2600" dirty="0" smtClean="0">
                <a:latin typeface="Centaur" pitchFamily="18" charset="0"/>
              </a:rPr>
              <a:t>asks the server to create a new resource</a:t>
            </a:r>
          </a:p>
          <a:p>
            <a:pPr marL="1071563" lvl="2" indent="-404813">
              <a:buSzPct val="75000"/>
              <a:buFont typeface="+mj-lt"/>
              <a:buAutoNum type="romanUcPeriod"/>
            </a:pPr>
            <a:r>
              <a:rPr lang="en-IN" sz="2600" b="1" dirty="0" smtClean="0">
                <a:latin typeface="Centaur" pitchFamily="18" charset="0"/>
              </a:rPr>
              <a:t>PUT – </a:t>
            </a:r>
            <a:r>
              <a:rPr lang="en-IN" sz="2600" dirty="0" smtClean="0">
                <a:latin typeface="Centaur" pitchFamily="18" charset="0"/>
              </a:rPr>
              <a:t>asks the server to edit/update the existing resource</a:t>
            </a:r>
          </a:p>
          <a:p>
            <a:pPr marL="1071563" lvl="2" indent="-404813">
              <a:buSzPct val="75000"/>
              <a:buFont typeface="+mj-lt"/>
              <a:buAutoNum type="romanUcPeriod"/>
            </a:pPr>
            <a:r>
              <a:rPr lang="en-IN" sz="2600" b="1" dirty="0" smtClean="0">
                <a:latin typeface="Centaur" pitchFamily="18" charset="0"/>
              </a:rPr>
              <a:t>DELETE –</a:t>
            </a:r>
            <a:r>
              <a:rPr lang="en-IN" sz="2600" dirty="0" smtClean="0">
                <a:latin typeface="Centaur" pitchFamily="18" charset="0"/>
              </a:rPr>
              <a:t>  asks the server to delete the resource.</a:t>
            </a:r>
          </a:p>
          <a:p>
            <a:pPr marL="536575" lvl="1" indent="-268288">
              <a:buSzPct val="75000"/>
              <a:buFont typeface="+mj-lt"/>
              <a:buAutoNum type="arabicPeriod"/>
            </a:pPr>
            <a:r>
              <a:rPr lang="en-IN" b="1" dirty="0" smtClean="0">
                <a:latin typeface="Centaur" pitchFamily="18" charset="0"/>
              </a:rPr>
              <a:t>List of Headers  </a:t>
            </a:r>
            <a:r>
              <a:rPr lang="en-IN" dirty="0" smtClean="0">
                <a:latin typeface="Centaur" pitchFamily="18" charset="0"/>
              </a:rPr>
              <a:t>-  provide meta info about a request.</a:t>
            </a:r>
          </a:p>
          <a:p>
            <a:pPr marL="536575" lvl="1" indent="-268288">
              <a:buSzPct val="75000"/>
              <a:buFont typeface="+mj-lt"/>
              <a:buAutoNum type="arabicPeriod"/>
            </a:pPr>
            <a:r>
              <a:rPr lang="en-IN" b="1" dirty="0" smtClean="0">
                <a:latin typeface="Centaur" pitchFamily="18" charset="0"/>
              </a:rPr>
              <a:t>Body –</a:t>
            </a:r>
            <a:r>
              <a:rPr lang="en-IN" dirty="0" smtClean="0">
                <a:latin typeface="Centaur" pitchFamily="18" charset="0"/>
              </a:rPr>
              <a:t> contains the data the client wants to send the server.</a:t>
            </a:r>
            <a:endParaRPr lang="en-IN" dirty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Introduction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477000"/>
          </a:xfrm>
        </p:spPr>
        <p:txBody>
          <a:bodyPr>
            <a:noAutofit/>
          </a:bodyPr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US" sz="2600" i="1" dirty="0">
                <a:latin typeface="Goudy Old Style" pitchFamily="18" charset="0"/>
              </a:rPr>
              <a:t>JDBC </a:t>
            </a:r>
            <a:r>
              <a:rPr lang="en-US" sz="2600" dirty="0">
                <a:latin typeface="Goudy Old Style" pitchFamily="18" charset="0"/>
              </a:rPr>
              <a:t>is a Java Database Connectivity API that lets </a:t>
            </a:r>
            <a:r>
              <a:rPr lang="en-US" sz="2600" dirty="0" smtClean="0">
                <a:latin typeface="Goudy Old Style" pitchFamily="18" charset="0"/>
              </a:rPr>
              <a:t>user </a:t>
            </a:r>
            <a:r>
              <a:rPr lang="en-US" sz="2600" dirty="0">
                <a:latin typeface="Goudy Old Style" pitchFamily="18" charset="0"/>
              </a:rPr>
              <a:t>access virtually any </a:t>
            </a:r>
            <a:r>
              <a:rPr lang="en-US" sz="2600" dirty="0" smtClean="0">
                <a:latin typeface="Goudy Old Style" pitchFamily="18" charset="0"/>
              </a:rPr>
              <a:t>tabular data </a:t>
            </a:r>
            <a:r>
              <a:rPr lang="en-US" sz="2600" dirty="0">
                <a:latin typeface="Goudy Old Style" pitchFamily="18" charset="0"/>
              </a:rPr>
              <a:t>source from a Java application. </a:t>
            </a:r>
            <a:endParaRPr lang="en-US" sz="2600" dirty="0" smtClean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Additionally provides </a:t>
            </a:r>
            <a:r>
              <a:rPr lang="en-US" sz="2600" dirty="0">
                <a:latin typeface="Goudy Old Style" pitchFamily="18" charset="0"/>
              </a:rPr>
              <a:t>connectivity to a </a:t>
            </a:r>
            <a:r>
              <a:rPr lang="en-US" sz="2600" dirty="0" smtClean="0">
                <a:latin typeface="Goudy Old Style" pitchFamily="18" charset="0"/>
              </a:rPr>
              <a:t>wide range </a:t>
            </a:r>
            <a:r>
              <a:rPr lang="en-US" sz="2600" dirty="0">
                <a:latin typeface="Goudy Old Style" pitchFamily="18" charset="0"/>
              </a:rPr>
              <a:t>of SQL databases, </a:t>
            </a:r>
            <a:r>
              <a:rPr lang="en-US" sz="2600" dirty="0" smtClean="0">
                <a:latin typeface="Goudy Old Style" pitchFamily="18" charset="0"/>
              </a:rPr>
              <a:t>and  allows user to </a:t>
            </a:r>
            <a:r>
              <a:rPr lang="en-US" sz="2600" dirty="0">
                <a:latin typeface="Goudy Old Style" pitchFamily="18" charset="0"/>
              </a:rPr>
              <a:t>access other tabular data sources </a:t>
            </a:r>
            <a:r>
              <a:rPr lang="en-US" sz="2600" dirty="0" smtClean="0">
                <a:latin typeface="Goudy Old Style" pitchFamily="18" charset="0"/>
              </a:rPr>
              <a:t>such as </a:t>
            </a:r>
            <a:r>
              <a:rPr lang="en-US" sz="2600" dirty="0">
                <a:latin typeface="Goudy Old Style" pitchFamily="18" charset="0"/>
              </a:rPr>
              <a:t>spreadsheets or flat files. </a:t>
            </a:r>
            <a:endParaRPr lang="en-US" sz="2600" dirty="0" smtClean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JDBC </a:t>
            </a:r>
            <a:r>
              <a:rPr lang="en-US" sz="2600" dirty="0">
                <a:latin typeface="Goudy Old Style" pitchFamily="18" charset="0"/>
              </a:rPr>
              <a:t>defines a low-level API designed to support basic SQL </a:t>
            </a:r>
            <a:r>
              <a:rPr lang="en-US" sz="2600" dirty="0" smtClean="0">
                <a:latin typeface="Goudy Old Style" pitchFamily="18" charset="0"/>
              </a:rPr>
              <a:t>functionality independently </a:t>
            </a:r>
            <a:r>
              <a:rPr lang="en-US" sz="2600" dirty="0">
                <a:latin typeface="Goudy Old Style" pitchFamily="18" charset="0"/>
              </a:rPr>
              <a:t>of any specific SQL </a:t>
            </a:r>
            <a:r>
              <a:rPr lang="en-US" sz="2600" dirty="0" smtClean="0">
                <a:latin typeface="Goudy Old Style" pitchFamily="18" charset="0"/>
              </a:rPr>
              <a:t>implementation. This </a:t>
            </a:r>
            <a:r>
              <a:rPr lang="en-US" sz="2600" dirty="0">
                <a:latin typeface="Goudy Old Style" pitchFamily="18" charset="0"/>
              </a:rPr>
              <a:t>means the focus is </a:t>
            </a:r>
            <a:r>
              <a:rPr lang="en-US" sz="2600" dirty="0" smtClean="0">
                <a:latin typeface="Goudy Old Style" pitchFamily="18" charset="0"/>
              </a:rPr>
              <a:t>on executing </a:t>
            </a:r>
            <a:r>
              <a:rPr lang="en-US" sz="2600" dirty="0">
                <a:latin typeface="Goudy Old Style" pitchFamily="18" charset="0"/>
              </a:rPr>
              <a:t>raw SQL statements and retrieving their results. </a:t>
            </a:r>
            <a:endParaRPr lang="en-US" sz="2600" dirty="0" smtClean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JDBC </a:t>
            </a:r>
            <a:r>
              <a:rPr lang="en-US" sz="2600" dirty="0">
                <a:latin typeface="Goudy Old Style" pitchFamily="18" charset="0"/>
              </a:rPr>
              <a:t>is based on </a:t>
            </a:r>
            <a:r>
              <a:rPr lang="en-US" sz="2600" dirty="0" smtClean="0">
                <a:latin typeface="Goudy Old Style" pitchFamily="18" charset="0"/>
              </a:rPr>
              <a:t>the X/Open </a:t>
            </a:r>
            <a:r>
              <a:rPr lang="en-US" sz="2600" dirty="0">
                <a:latin typeface="Goudy Old Style" pitchFamily="18" charset="0"/>
              </a:rPr>
              <a:t>SQL Call Level Interface, an international standard for programming </a:t>
            </a:r>
            <a:r>
              <a:rPr lang="en-US" sz="2600" dirty="0" smtClean="0">
                <a:latin typeface="Goudy Old Style" pitchFamily="18" charset="0"/>
              </a:rPr>
              <a:t>access to </a:t>
            </a:r>
            <a:r>
              <a:rPr lang="en-US" sz="2600" dirty="0">
                <a:latin typeface="Goudy Old Style" pitchFamily="18" charset="0"/>
              </a:rPr>
              <a:t>SQL </a:t>
            </a:r>
            <a:r>
              <a:rPr lang="en-US" sz="2600" dirty="0" smtClean="0">
                <a:latin typeface="Goudy Old Style" pitchFamily="18" charset="0"/>
              </a:rPr>
              <a:t>databases.</a:t>
            </a:r>
            <a:endParaRPr lang="en-US" sz="2600" dirty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v"/>
            </a:pPr>
            <a:r>
              <a:rPr lang="en-US" sz="2600" dirty="0">
                <a:latin typeface="Goudy Old Style" pitchFamily="18" charset="0"/>
              </a:rPr>
              <a:t>The JDBC 2.0 API includes two packages: </a:t>
            </a:r>
            <a:r>
              <a:rPr lang="en-US" sz="2600" dirty="0" err="1">
                <a:latin typeface="Goudy Old Style" pitchFamily="18" charset="0"/>
              </a:rPr>
              <a:t>java.sql</a:t>
            </a:r>
            <a:r>
              <a:rPr lang="en-US" sz="2600" dirty="0">
                <a:latin typeface="Goudy Old Style" pitchFamily="18" charset="0"/>
              </a:rPr>
              <a:t>, known as the JDBC 2.0 core API</a:t>
            </a:r>
            <a:r>
              <a:rPr lang="en-US" sz="2600" dirty="0" smtClean="0">
                <a:latin typeface="Goudy Old Style" pitchFamily="18" charset="0"/>
              </a:rPr>
              <a:t>; and </a:t>
            </a:r>
            <a:r>
              <a:rPr lang="en-US" sz="2600" dirty="0" err="1">
                <a:latin typeface="Goudy Old Style" pitchFamily="18" charset="0"/>
              </a:rPr>
              <a:t>javax.sql</a:t>
            </a:r>
            <a:r>
              <a:rPr lang="en-US" sz="2600" dirty="0">
                <a:latin typeface="Goudy Old Style" pitchFamily="18" charset="0"/>
              </a:rPr>
              <a:t>, known as the JDBC Standard Extension. Together, they contain </a:t>
            </a:r>
            <a:r>
              <a:rPr lang="en-US" sz="2600" dirty="0" smtClean="0">
                <a:latin typeface="Goudy Old Style" pitchFamily="18" charset="0"/>
              </a:rPr>
              <a:t>the necessary </a:t>
            </a:r>
            <a:r>
              <a:rPr lang="en-US" sz="2600" dirty="0">
                <a:latin typeface="Goudy Old Style" pitchFamily="18" charset="0"/>
              </a:rPr>
              <a:t>classes to develop database applications using Java</a:t>
            </a:r>
            <a:r>
              <a:rPr lang="en-US" sz="2600" dirty="0" smtClean="0">
                <a:latin typeface="Goudy Old Style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E719A5-EEC5-4590-8621-153D5A0785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Century" pitchFamily="18" charset="0"/>
              </a:rPr>
              <a:t>contd..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90600" y="731838"/>
            <a:ext cx="2514600" cy="639762"/>
          </a:xfrm>
        </p:spPr>
        <p:txBody>
          <a:bodyPr/>
          <a:lstStyle/>
          <a:p>
            <a:pPr algn="ctr"/>
            <a:r>
              <a:rPr lang="en-IN" sz="2800" dirty="0" smtClean="0">
                <a:latin typeface="Centaur" pitchFamily="18" charset="0"/>
              </a:rPr>
              <a:t>Request</a:t>
            </a:r>
            <a:endParaRPr lang="en-IN" sz="2800" dirty="0">
              <a:latin typeface="Centaur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" y="838200"/>
            <a:ext cx="3896710" cy="56388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410200" y="685800"/>
            <a:ext cx="2324100" cy="639762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latin typeface="Centaur" pitchFamily="18" charset="0"/>
              </a:rPr>
              <a:t>Response</a:t>
            </a:r>
            <a:endParaRPr lang="en-IN" sz="2800" dirty="0">
              <a:latin typeface="Centaur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524000"/>
            <a:ext cx="2971800" cy="4419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838200" y="2362200"/>
            <a:ext cx="2971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3200400"/>
            <a:ext cx="2971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4114800"/>
            <a:ext cx="2971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05400" y="1524000"/>
            <a:ext cx="2971800" cy="4419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05400" y="2362200"/>
            <a:ext cx="2971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05400" y="3200400"/>
            <a:ext cx="2971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176426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Century" pitchFamily="18" charset="0"/>
              </a:rPr>
              <a:t>URL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0200" y="260246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Century" pitchFamily="18" charset="0"/>
              </a:rPr>
              <a:t>Method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6400" y="351686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Century" pitchFamily="18" charset="0"/>
              </a:rPr>
              <a:t>Headers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6400" y="465986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Century" pitchFamily="18" charset="0"/>
              </a:rPr>
              <a:t>Body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16764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Century" pitchFamily="18" charset="0"/>
              </a:rPr>
              <a:t>Status Code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800" y="260246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Century" pitchFamily="18" charset="0"/>
              </a:rPr>
              <a:t>Headers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8800" y="397406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Century" pitchFamily="18" charset="0"/>
              </a:rPr>
              <a:t>Body</a:t>
            </a:r>
            <a:endParaRPr lang="en-IN" sz="2800" dirty="0">
              <a:latin typeface="Century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419600" y="533400"/>
            <a:ext cx="76200" cy="62484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5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Century" pitchFamily="18" charset="0"/>
              </a:rPr>
              <a:t>contd..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IN" sz="2800" b="1" dirty="0" smtClean="0">
                <a:latin typeface="Centaur" pitchFamily="18" charset="0"/>
              </a:rPr>
              <a:t>Data Formats </a:t>
            </a:r>
            <a:r>
              <a:rPr lang="en-IN" sz="2800" dirty="0" smtClean="0">
                <a:latin typeface="Centaur" pitchFamily="18" charset="0"/>
              </a:rPr>
              <a:t>– The most common formats found in APIs are </a:t>
            </a:r>
          </a:p>
          <a:p>
            <a:pPr marL="1339850" indent="0">
              <a:buSzPct val="70000"/>
              <a:buFont typeface="+mj-lt"/>
              <a:buAutoNum type="arabicPeriod"/>
            </a:pPr>
            <a:r>
              <a:rPr lang="en-IN" sz="2800" dirty="0" smtClean="0">
                <a:latin typeface="Centaur" pitchFamily="18" charset="0"/>
              </a:rPr>
              <a:t>  JSON </a:t>
            </a:r>
          </a:p>
          <a:p>
            <a:pPr marL="1339850" indent="0">
              <a:buSzPct val="70000"/>
              <a:buFont typeface="+mj-lt"/>
              <a:buAutoNum type="arabicPeriod"/>
            </a:pPr>
            <a:r>
              <a:rPr lang="en-IN" sz="2800" dirty="0" smtClean="0">
                <a:latin typeface="Centaur" pitchFamily="18" charset="0"/>
              </a:rPr>
              <a:t>  XML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IN" sz="2800" b="1" dirty="0" smtClean="0">
                <a:latin typeface="Centaur" pitchFamily="18" charset="0"/>
              </a:rPr>
              <a:t>JSON –</a:t>
            </a:r>
            <a:r>
              <a:rPr lang="en-IN" sz="2800" dirty="0" smtClean="0">
                <a:latin typeface="Centaur" pitchFamily="18" charset="0"/>
              </a:rPr>
              <a:t> a very simple format that has two pieces  key and value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IN" sz="2800" b="1" dirty="0" smtClean="0">
                <a:latin typeface="Centaur" pitchFamily="18" charset="0"/>
              </a:rPr>
              <a:t>XML</a:t>
            </a:r>
            <a:r>
              <a:rPr lang="en-IN" sz="2800" dirty="0" smtClean="0">
                <a:latin typeface="Centaur" pitchFamily="18" charset="0"/>
              </a:rPr>
              <a:t> provides a few building blocks. The main block is called a node. The name of the node tells user the attribute of the order and data inside is the actual details.</a:t>
            </a:r>
            <a:endParaRPr lang="en-IN" sz="2800" dirty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295650"/>
            <a:ext cx="8610600" cy="3486150"/>
          </a:xfrm>
          <a:prstGeom prst="rect">
            <a:avLst/>
          </a:prstGeom>
          <a:noFill/>
        </p:spPr>
      </p:pic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Century" pitchFamily="18" charset="0"/>
                <a:cs typeface="Andalus" pitchFamily="18" charset="-78"/>
              </a:rPr>
              <a:t>Web Container </a:t>
            </a:r>
            <a:endParaRPr lang="en-US" sz="4000" dirty="0">
              <a:latin typeface="Century" pitchFamily="18" charset="0"/>
              <a:ea typeface="+mn-ea"/>
              <a:cs typeface="Andalus" pitchFamily="18" charset="-78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276225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IN" sz="2600" dirty="0">
                <a:latin typeface="Goudy Old Style" pitchFamily="18" charset="0"/>
              </a:rPr>
              <a:t>The </a:t>
            </a:r>
            <a:r>
              <a:rPr lang="en-IN" sz="2600" i="1" dirty="0">
                <a:latin typeface="Goudy Old Style" pitchFamily="18" charset="0"/>
              </a:rPr>
              <a:t>Web container </a:t>
            </a:r>
            <a:r>
              <a:rPr lang="en-IN" sz="2600" dirty="0">
                <a:latin typeface="Goudy Old Style" pitchFamily="18" charset="0"/>
              </a:rPr>
              <a:t>is a component of the </a:t>
            </a:r>
            <a:r>
              <a:rPr lang="en-IN" sz="2600" dirty="0" smtClean="0">
                <a:latin typeface="Goudy Old Style" pitchFamily="18" charset="0"/>
              </a:rPr>
              <a:t>Web–server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IN" sz="2600" dirty="0" smtClean="0">
                <a:latin typeface="Goudy Old Style" pitchFamily="18" charset="0"/>
              </a:rPr>
              <a:t>Services of WC to </a:t>
            </a:r>
            <a:r>
              <a:rPr lang="en-IN" sz="2600" dirty="0">
                <a:latin typeface="Goudy Old Style" pitchFamily="18" charset="0"/>
              </a:rPr>
              <a:t>the </a:t>
            </a:r>
            <a:r>
              <a:rPr lang="en-IN" sz="2600" dirty="0" smtClean="0">
                <a:latin typeface="Goudy Old Style" pitchFamily="18" charset="0"/>
              </a:rPr>
              <a:t>web applications</a:t>
            </a:r>
            <a:r>
              <a:rPr lang="en-IN" sz="2600" dirty="0">
                <a:latin typeface="Goudy Old Style" pitchFamily="18" charset="0"/>
              </a:rPr>
              <a:t> </a:t>
            </a:r>
            <a:r>
              <a:rPr lang="en-IN" sz="2600" dirty="0" smtClean="0">
                <a:latin typeface="Goudy Old Style" pitchFamily="18" charset="0"/>
              </a:rPr>
              <a:t>include – </a:t>
            </a:r>
            <a:endParaRPr lang="en-IN" sz="2600" dirty="0">
              <a:latin typeface="Goudy Old Style" pitchFamily="18" charset="0"/>
            </a:endParaRPr>
          </a:p>
          <a:p>
            <a:pPr marL="803275" lvl="1" indent="-346075">
              <a:spcBef>
                <a:spcPts val="0"/>
              </a:spcBef>
              <a:buSzPct val="70000"/>
              <a:buFont typeface="+mj-lt"/>
              <a:buAutoNum type="arabicPeriod"/>
            </a:pPr>
            <a:r>
              <a:rPr lang="en-IN" sz="2600" dirty="0">
                <a:latin typeface="Goudy Old Style" pitchFamily="18" charset="0"/>
              </a:rPr>
              <a:t>Communication Support </a:t>
            </a:r>
          </a:p>
          <a:p>
            <a:pPr marL="803275" lvl="1" indent="-346075">
              <a:spcBef>
                <a:spcPts val="0"/>
              </a:spcBef>
              <a:buSzPct val="70000"/>
              <a:buFont typeface="+mj-lt"/>
              <a:buAutoNum type="arabicPeriod"/>
            </a:pPr>
            <a:r>
              <a:rPr lang="en-IN" sz="2600" dirty="0">
                <a:latin typeface="Goudy Old Style" pitchFamily="18" charset="0"/>
              </a:rPr>
              <a:t>Lifecycle Management </a:t>
            </a:r>
          </a:p>
          <a:p>
            <a:pPr marL="803275" lvl="1" indent="-346075">
              <a:spcBef>
                <a:spcPts val="0"/>
              </a:spcBef>
              <a:buSzPct val="70000"/>
              <a:buFont typeface="+mj-lt"/>
              <a:buAutoNum type="arabicPeriod"/>
            </a:pPr>
            <a:r>
              <a:rPr lang="en-IN" sz="2600" dirty="0">
                <a:latin typeface="Goudy Old Style" pitchFamily="18" charset="0"/>
              </a:rPr>
              <a:t>Multithreading Support </a:t>
            </a:r>
          </a:p>
          <a:p>
            <a:pPr marL="803275" lvl="1" indent="-346075">
              <a:spcBef>
                <a:spcPts val="0"/>
              </a:spcBef>
              <a:buSzPct val="70000"/>
              <a:buFont typeface="+mj-lt"/>
              <a:buAutoNum type="arabicPeriod"/>
            </a:pPr>
            <a:r>
              <a:rPr lang="en-IN" sz="2600" dirty="0">
                <a:latin typeface="Goudy Old Style" pitchFamily="18" charset="0"/>
              </a:rPr>
              <a:t>Declarative Security </a:t>
            </a:r>
          </a:p>
          <a:p>
            <a:pPr marL="803275" lvl="1" indent="-346075">
              <a:spcBef>
                <a:spcPts val="0"/>
              </a:spcBef>
              <a:buSzPct val="70000"/>
              <a:buFont typeface="+mj-lt"/>
              <a:buAutoNum type="arabicPeriod"/>
            </a:pPr>
            <a:r>
              <a:rPr lang="en-IN" sz="2600" dirty="0">
                <a:latin typeface="Goudy Old Style" pitchFamily="18" charset="0"/>
              </a:rPr>
              <a:t>JSP Support</a:t>
            </a:r>
          </a:p>
          <a:p>
            <a:pPr>
              <a:buSzPct val="70000"/>
              <a:buFont typeface="Wingdings" pitchFamily="2" charset="2"/>
              <a:buChar char="Ø"/>
            </a:pPr>
            <a:endParaRPr lang="en-US" altLang="zh-CN" sz="2600" dirty="0"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Century" pitchFamily="18" charset="0"/>
                <a:cs typeface="Andalus" pitchFamily="18" charset="-78"/>
              </a:rPr>
              <a:t>contd..</a:t>
            </a:r>
            <a:endParaRPr lang="en-US" sz="4000" dirty="0">
              <a:solidFill>
                <a:srgbClr val="000099"/>
              </a:solidFill>
              <a:latin typeface="Century" pitchFamily="18" charset="0"/>
              <a:ea typeface="+mn-ea"/>
              <a:cs typeface="Andalus" pitchFamily="18" charset="-78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4525963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IN" sz="2600" dirty="0">
                <a:latin typeface="Goudy Old Style" pitchFamily="18" charset="0"/>
              </a:rPr>
              <a:t>The following figure shows the tasks performed by the Web container when the client request is received for the first time. </a:t>
            </a:r>
            <a:endParaRPr lang="en-US" altLang="zh-CN" sz="2600" dirty="0">
              <a:latin typeface="Goudy Old Style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0"/>
            <a:ext cx="4953000" cy="54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Request and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248400"/>
          </a:xfrm>
        </p:spPr>
        <p:txBody>
          <a:bodyPr rtlCol="0">
            <a:normAutofit/>
          </a:bodyPr>
          <a:lstStyle/>
          <a:p>
            <a:pPr algn="just">
              <a:spcBef>
                <a:spcPct val="50000"/>
              </a:spcBef>
              <a:buSzPct val="70000"/>
              <a:buFont typeface="Wingdings" pitchFamily="2" charset="2"/>
              <a:buChar char="Ø"/>
              <a:defRPr/>
            </a:pPr>
            <a:r>
              <a:rPr lang="en-US" sz="2800" b="1" u="sng" dirty="0" smtClean="0">
                <a:latin typeface="Centaur" pitchFamily="18" charset="0"/>
              </a:rPr>
              <a:t>Request </a:t>
            </a:r>
            <a:r>
              <a:rPr lang="en-US" sz="2800" b="1" u="sng" dirty="0">
                <a:latin typeface="Centaur" pitchFamily="18" charset="0"/>
              </a:rPr>
              <a:t>and </a:t>
            </a:r>
            <a:r>
              <a:rPr lang="en-US" sz="2800" b="1" u="sng" dirty="0" smtClean="0">
                <a:latin typeface="Centaur" pitchFamily="18" charset="0"/>
              </a:rPr>
              <a:t>Response</a:t>
            </a:r>
            <a:endParaRPr lang="en-US" sz="2800" b="1" dirty="0">
              <a:latin typeface="Centaur" pitchFamily="18" charset="0"/>
            </a:endParaRPr>
          </a:p>
          <a:p>
            <a:pPr algn="just">
              <a:spcBef>
                <a:spcPct val="50000"/>
              </a:spcBef>
              <a:buSzPct val="70000"/>
              <a:buFont typeface="Wingdings" pitchFamily="2" charset="2"/>
              <a:buChar char="v"/>
              <a:defRPr/>
            </a:pPr>
            <a:r>
              <a:rPr lang="en-US" sz="2800" dirty="0">
                <a:latin typeface="Centaur" pitchFamily="18" charset="0"/>
              </a:rPr>
              <a:t>Methods in the </a:t>
            </a:r>
            <a:r>
              <a:rPr lang="en-US" sz="2800" dirty="0" err="1">
                <a:latin typeface="Centaur" pitchFamily="18" charset="0"/>
              </a:rPr>
              <a:t>HttpServlet</a:t>
            </a:r>
            <a:r>
              <a:rPr lang="en-US" sz="2800" dirty="0">
                <a:latin typeface="Centaur" pitchFamily="18" charset="0"/>
              </a:rPr>
              <a:t> class that handle client requests take in two arguments: </a:t>
            </a:r>
          </a:p>
          <a:p>
            <a:pPr marL="361950" lvl="1" indent="-266700" algn="just">
              <a:spcBef>
                <a:spcPct val="50000"/>
              </a:spcBef>
              <a:buSzPct val="70000"/>
              <a:buFont typeface="+mj-lt"/>
              <a:buAutoNum type="arabicPeriod"/>
              <a:defRPr/>
            </a:pPr>
            <a:r>
              <a:rPr lang="en-US" sz="2600" b="1" u="sng" dirty="0" err="1" smtClean="0">
                <a:latin typeface="Centaur" pitchFamily="18" charset="0"/>
              </a:rPr>
              <a:t>HttpServletRequest</a:t>
            </a:r>
            <a:r>
              <a:rPr lang="en-US" sz="2600" dirty="0" smtClean="0">
                <a:latin typeface="Centaur" pitchFamily="18" charset="0"/>
              </a:rPr>
              <a:t> </a:t>
            </a:r>
            <a:r>
              <a:rPr lang="en-US" sz="2600" dirty="0">
                <a:latin typeface="Centaur" pitchFamily="18" charset="0"/>
              </a:rPr>
              <a:t>object, which encapsulates the data </a:t>
            </a:r>
            <a:r>
              <a:rPr lang="en-US" sz="2600" i="1" dirty="0">
                <a:latin typeface="Centaur" pitchFamily="18" charset="0"/>
              </a:rPr>
              <a:t>from</a:t>
            </a:r>
            <a:r>
              <a:rPr lang="en-US" sz="2600" dirty="0">
                <a:latin typeface="Centaur" pitchFamily="18" charset="0"/>
              </a:rPr>
              <a:t> the client. </a:t>
            </a:r>
          </a:p>
          <a:p>
            <a:pPr marL="361950" lvl="1" indent="-266700" algn="just">
              <a:spcBef>
                <a:spcPct val="50000"/>
              </a:spcBef>
              <a:buSzPct val="70000"/>
              <a:buFont typeface="+mj-lt"/>
              <a:buAutoNum type="arabicPeriod"/>
              <a:defRPr/>
            </a:pPr>
            <a:r>
              <a:rPr lang="en-US" sz="2600" b="1" u="sng" dirty="0" err="1" smtClean="0">
                <a:latin typeface="Centaur" pitchFamily="18" charset="0"/>
              </a:rPr>
              <a:t>HttpServletResponse</a:t>
            </a:r>
            <a:r>
              <a:rPr lang="en-US" sz="2600" dirty="0" smtClean="0">
                <a:latin typeface="Centaur" pitchFamily="18" charset="0"/>
              </a:rPr>
              <a:t> </a:t>
            </a:r>
            <a:r>
              <a:rPr lang="en-US" sz="2600" dirty="0">
                <a:latin typeface="Centaur" pitchFamily="18" charset="0"/>
              </a:rPr>
              <a:t>object, which encapsulates the response </a:t>
            </a:r>
            <a:r>
              <a:rPr lang="en-US" sz="2600" i="1" dirty="0">
                <a:latin typeface="Centaur" pitchFamily="18" charset="0"/>
              </a:rPr>
              <a:t>to</a:t>
            </a:r>
            <a:r>
              <a:rPr lang="en-US" sz="2600" dirty="0">
                <a:latin typeface="Centaur" pitchFamily="18" charset="0"/>
              </a:rPr>
              <a:t> the client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The </a:t>
            </a:r>
            <a:r>
              <a:rPr lang="en-US" sz="2800" dirty="0" err="1" smtClean="0">
                <a:latin typeface="Centaur" pitchFamily="18" charset="0"/>
              </a:rPr>
              <a:t>HttpServlet</a:t>
            </a:r>
            <a:r>
              <a:rPr lang="en-US" sz="2800" dirty="0" smtClean="0">
                <a:latin typeface="Centaur" pitchFamily="18" charset="0"/>
              </a:rPr>
              <a:t> handles client requests through its </a:t>
            </a:r>
            <a:r>
              <a:rPr lang="en-US" sz="2800" b="1" dirty="0" smtClean="0">
                <a:latin typeface="Centaur" pitchFamily="18" charset="0"/>
              </a:rPr>
              <a:t>service() method.</a:t>
            </a:r>
            <a:r>
              <a:rPr lang="en-US" sz="2800" dirty="0" smtClean="0">
                <a:latin typeface="Centaur" pitchFamily="18" charset="0"/>
              </a:rPr>
              <a:t>   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The </a:t>
            </a:r>
            <a:r>
              <a:rPr lang="en-US" sz="2800" b="1" dirty="0" smtClean="0">
                <a:latin typeface="Centaur" pitchFamily="18" charset="0"/>
              </a:rPr>
              <a:t>service() method</a:t>
            </a:r>
            <a:r>
              <a:rPr lang="en-US" sz="2800" dirty="0" smtClean="0">
                <a:latin typeface="Centaur" pitchFamily="18" charset="0"/>
              </a:rPr>
              <a:t> supports standard HTTP client requests by dispatching each request to a method designed to handle that request.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 smtClean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533400"/>
            <a:ext cx="8458200" cy="5943600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Ø"/>
              <a:defRPr/>
            </a:pPr>
            <a:r>
              <a:rPr lang="en-US" sz="2800" b="1" u="sng" dirty="0" smtClean="0">
                <a:latin typeface="Centaur" pitchFamily="18" charset="0"/>
              </a:rPr>
              <a:t>Request</a:t>
            </a:r>
            <a:r>
              <a:rPr lang="en-US" sz="2800" b="1" dirty="0" smtClean="0">
                <a:latin typeface="Centaur" pitchFamily="18" charset="0"/>
              </a:rPr>
              <a:t> –   </a:t>
            </a:r>
            <a:r>
              <a:rPr lang="en-US" sz="2800" dirty="0" smtClean="0">
                <a:latin typeface="Centaur" pitchFamily="18" charset="0"/>
              </a:rPr>
              <a:t>information  sent from client to a server</a:t>
            </a:r>
          </a:p>
          <a:p>
            <a:pPr marL="746125" indent="290513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 who made the request</a:t>
            </a:r>
          </a:p>
          <a:p>
            <a:pPr marL="746125" indent="290513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 user-entered data</a:t>
            </a:r>
          </a:p>
          <a:p>
            <a:pPr marL="746125" indent="290513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 HTTP headers</a:t>
            </a:r>
          </a:p>
          <a:p>
            <a:pPr eaLnBrk="1" hangingPunct="1">
              <a:buSzPct val="70000"/>
              <a:buFont typeface="Wingdings" pitchFamily="2" charset="2"/>
              <a:buChar char="Ø"/>
              <a:defRPr/>
            </a:pPr>
            <a:r>
              <a:rPr lang="en-US" sz="2800" b="1" u="sng" dirty="0" smtClean="0">
                <a:latin typeface="Centaur" pitchFamily="18" charset="0"/>
              </a:rPr>
              <a:t>Response</a:t>
            </a:r>
            <a:r>
              <a:rPr lang="en-US" sz="2800" dirty="0" smtClean="0">
                <a:latin typeface="Centaur" pitchFamily="18" charset="0"/>
              </a:rPr>
              <a:t> </a:t>
            </a:r>
            <a:r>
              <a:rPr lang="en-US" sz="2800" b="1" dirty="0" smtClean="0">
                <a:latin typeface="Centaur" pitchFamily="18" charset="0"/>
              </a:rPr>
              <a:t>–  </a:t>
            </a:r>
            <a:r>
              <a:rPr lang="en-US" sz="2800" dirty="0" smtClean="0">
                <a:latin typeface="Centaur" pitchFamily="18" charset="0"/>
              </a:rPr>
              <a:t>information sent to client from a server</a:t>
            </a:r>
          </a:p>
          <a:p>
            <a:pPr marL="1082675" indent="-336550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Text(html, plain) or binary (image) data</a:t>
            </a:r>
          </a:p>
          <a:p>
            <a:pPr marL="1082675" indent="-336550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HTTP headers, cookies, etc</a:t>
            </a:r>
          </a:p>
        </p:txBody>
      </p:sp>
    </p:spTree>
    <p:extLst>
      <p:ext uri="{BB962C8B-B14F-4D97-AF65-F5344CB8AC3E}">
        <p14:creationId xmlns:p14="http://schemas.microsoft.com/office/powerpoint/2010/main" val="11141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915400" cy="5791200"/>
          </a:xfrm>
        </p:spPr>
        <p:txBody>
          <a:bodyPr rtlCol="0">
            <a:normAutofit/>
          </a:bodyPr>
          <a:lstStyle/>
          <a:p>
            <a:pPr eaLnBrk="1" fontAlgn="t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sz="2800" b="1" u="sng" dirty="0" smtClean="0">
                <a:latin typeface="Centaur" pitchFamily="18" charset="0"/>
              </a:rPr>
              <a:t>Http Request Header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The information, in the form of a text record, that a user’s browser sends to a Web server contains the details of what the browser wants and will accept back from the server.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The request header also contains the type, version and capabilities of the browser that is making the request so that server returns compatible data. 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container creates an </a:t>
            </a:r>
            <a:r>
              <a:rPr lang="en-US" sz="2800" u="sng" dirty="0" err="1" smtClean="0">
                <a:latin typeface="Centaur" pitchFamily="18" charset="0"/>
              </a:rPr>
              <a:t>HttpServletRequest</a:t>
            </a:r>
            <a:r>
              <a:rPr lang="en-US" sz="2800" dirty="0" smtClean="0">
                <a:latin typeface="Centaur" pitchFamily="18" charset="0"/>
              </a:rPr>
              <a:t> object, </a:t>
            </a:r>
            <a:r>
              <a:rPr lang="en-US" sz="2800" u="sng" dirty="0" err="1" smtClean="0">
                <a:latin typeface="Centaur" pitchFamily="18" charset="0"/>
              </a:rPr>
              <a:t>HttpServletResponse</a:t>
            </a:r>
            <a:r>
              <a:rPr lang="en-US" sz="2800" dirty="0" smtClean="0">
                <a:latin typeface="Centaur" pitchFamily="18" charset="0"/>
              </a:rPr>
              <a:t> object and passes it as an argument to the </a:t>
            </a:r>
            <a:r>
              <a:rPr lang="en-US" sz="2800" dirty="0" err="1" smtClean="0">
                <a:latin typeface="Centaur" pitchFamily="18" charset="0"/>
              </a:rPr>
              <a:t>servlet's</a:t>
            </a:r>
            <a:r>
              <a:rPr lang="en-US" sz="2800" dirty="0" smtClean="0">
                <a:latin typeface="Centaur" pitchFamily="18" charset="0"/>
              </a:rPr>
              <a:t> service methods</a:t>
            </a:r>
          </a:p>
          <a:p>
            <a:pPr marL="288925" indent="-288925"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Arial" charset="0"/>
              <a:buNone/>
              <a:defRPr/>
            </a:pPr>
            <a:endParaRPr lang="en-US" sz="2800" dirty="0" smtClean="0">
              <a:latin typeface="Centaur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019800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SzPct val="70000"/>
              <a:buFont typeface="Wingdings" pitchFamily="2" charset="2"/>
              <a:buChar char="Ø"/>
            </a:pPr>
            <a:r>
              <a:rPr lang="en-US" sz="2800" b="1" u="sng" dirty="0" smtClean="0">
                <a:latin typeface="Centaur" pitchFamily="18" charset="0"/>
              </a:rPr>
              <a:t>Http Response Header</a:t>
            </a:r>
            <a:endParaRPr lang="en-US" b="1" u="sng" dirty="0" smtClean="0">
              <a:latin typeface="Centaur" pitchFamily="18" charset="0"/>
            </a:endParaRPr>
          </a:p>
          <a:p>
            <a:pPr algn="just" eaLnBrk="1" hangingPunct="1">
              <a:spcBef>
                <a:spcPct val="50000"/>
              </a:spcBef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Its the </a:t>
            </a:r>
            <a:r>
              <a:rPr lang="en-US" sz="2800" b="1" dirty="0" smtClean="0">
                <a:latin typeface="Centaur" pitchFamily="18" charset="0"/>
              </a:rPr>
              <a:t>information</a:t>
            </a:r>
            <a:r>
              <a:rPr lang="en-US" sz="2800" dirty="0" smtClean="0">
                <a:latin typeface="Centaur" pitchFamily="18" charset="0"/>
              </a:rPr>
              <a:t>, that a Web server sends back to a client’s browser in response to receiving an HTTP request. Its in the form of a text record,</a:t>
            </a:r>
          </a:p>
          <a:p>
            <a:pPr algn="just" eaLnBrk="1" hangingPunct="1">
              <a:spcBef>
                <a:spcPct val="50000"/>
              </a:spcBef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The response header contains the </a:t>
            </a:r>
            <a:r>
              <a:rPr lang="en-US" sz="2800" b="1" dirty="0" smtClean="0">
                <a:latin typeface="Centaur" pitchFamily="18" charset="0"/>
              </a:rPr>
              <a:t>date, size </a:t>
            </a:r>
            <a:r>
              <a:rPr lang="en-US" sz="2800" dirty="0" smtClean="0">
                <a:latin typeface="Centaur" pitchFamily="18" charset="0"/>
              </a:rPr>
              <a:t>and</a:t>
            </a:r>
            <a:r>
              <a:rPr lang="en-US" sz="2800" b="1" dirty="0" smtClean="0">
                <a:latin typeface="Centaur" pitchFamily="18" charset="0"/>
              </a:rPr>
              <a:t> type </a:t>
            </a:r>
            <a:r>
              <a:rPr lang="en-US" sz="2800" dirty="0" smtClean="0">
                <a:latin typeface="Centaur" pitchFamily="18" charset="0"/>
              </a:rPr>
              <a:t>of file that the server is sending back to the client and the </a:t>
            </a:r>
            <a:r>
              <a:rPr lang="en-US" sz="2800" b="1" dirty="0" smtClean="0">
                <a:latin typeface="Centaur" pitchFamily="18" charset="0"/>
              </a:rPr>
              <a:t>data</a:t>
            </a:r>
            <a:r>
              <a:rPr lang="en-US" sz="2800" dirty="0" smtClean="0">
                <a:latin typeface="Centaur" pitchFamily="18" charset="0"/>
              </a:rPr>
              <a:t> about the server itself.</a:t>
            </a:r>
          </a:p>
          <a:p>
            <a:pPr algn="just" eaLnBrk="1" hangingPunct="1">
              <a:spcBef>
                <a:spcPct val="50000"/>
              </a:spcBef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The header is </a:t>
            </a:r>
            <a:r>
              <a:rPr lang="en-US" sz="2800" b="1" dirty="0" smtClean="0">
                <a:latin typeface="Centaur" pitchFamily="18" charset="0"/>
              </a:rPr>
              <a:t>attached to the files</a:t>
            </a:r>
            <a:r>
              <a:rPr lang="en-US" sz="2800" dirty="0" smtClean="0">
                <a:latin typeface="Centaur" pitchFamily="18" charset="0"/>
              </a:rPr>
              <a:t> being sent back to the client. </a:t>
            </a:r>
          </a:p>
        </p:txBody>
      </p:sp>
    </p:spTree>
    <p:extLst>
      <p:ext uri="{BB962C8B-B14F-4D97-AF65-F5344CB8AC3E}">
        <p14:creationId xmlns:p14="http://schemas.microsoft.com/office/powerpoint/2010/main" val="19472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latin typeface="Century" pitchFamily="18" charset="0"/>
              </a:rPr>
              <a:t>Servlet API</a:t>
            </a:r>
            <a:endParaRPr lang="en-US" dirty="0" smtClean="0">
              <a:latin typeface="Century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4800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Centaur" pitchFamily="18" charset="0"/>
              </a:rPr>
              <a:t>  </a:t>
            </a:r>
            <a:r>
              <a:rPr lang="en-US" sz="2800" dirty="0" smtClean="0">
                <a:latin typeface="Centaur" pitchFamily="18" charset="0"/>
              </a:rPr>
              <a:t>The entire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API consists of two packages namely – 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Centaur" pitchFamily="18" charset="0"/>
              </a:rPr>
              <a:t>1. </a:t>
            </a:r>
            <a:r>
              <a:rPr lang="en-US" sz="2800" b="1" u="sng" dirty="0" smtClean="0">
                <a:latin typeface="Centaur" pitchFamily="18" charset="0"/>
              </a:rPr>
              <a:t>javax.servlet</a:t>
            </a:r>
            <a:r>
              <a:rPr lang="en-US" sz="2800" u="sng" dirty="0" smtClean="0">
                <a:latin typeface="Centaur" pitchFamily="18" charset="0"/>
              </a:rPr>
              <a:t> </a:t>
            </a:r>
            <a:r>
              <a:rPr lang="en-US" sz="2800" dirty="0" smtClean="0">
                <a:latin typeface="Centaur" pitchFamily="18" charset="0"/>
              </a:rPr>
              <a:t>– contains number of classes and interfaces that describe and define the contracts between a </a:t>
            </a:r>
            <a:r>
              <a:rPr lang="en-US" sz="2800" b="1" dirty="0" err="1" smtClean="0">
                <a:latin typeface="Centaur" pitchFamily="18" charset="0"/>
              </a:rPr>
              <a:t>servlet</a:t>
            </a:r>
            <a:r>
              <a:rPr lang="en-US" sz="2800" b="1" dirty="0" smtClean="0">
                <a:latin typeface="Centaur" pitchFamily="18" charset="0"/>
              </a:rPr>
              <a:t> class </a:t>
            </a:r>
            <a:r>
              <a:rPr lang="en-US" sz="2800" dirty="0" smtClean="0">
                <a:latin typeface="Centaur" pitchFamily="18" charset="0"/>
              </a:rPr>
              <a:t>and the</a:t>
            </a:r>
            <a:r>
              <a:rPr lang="en-US" sz="2800" b="1" dirty="0" smtClean="0">
                <a:latin typeface="Centaur" pitchFamily="18" charset="0"/>
              </a:rPr>
              <a:t> runtime environment </a:t>
            </a:r>
            <a:r>
              <a:rPr lang="en-US" sz="2800" dirty="0" smtClean="0">
                <a:latin typeface="Centaur" pitchFamily="18" charset="0"/>
              </a:rPr>
              <a:t>for an instance of such a class.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Centaur" pitchFamily="18" charset="0"/>
              </a:rPr>
              <a:t>2. </a:t>
            </a:r>
            <a:r>
              <a:rPr lang="en-US" sz="2800" b="1" u="sng" dirty="0" err="1" smtClean="0">
                <a:latin typeface="Centaur" pitchFamily="18" charset="0"/>
              </a:rPr>
              <a:t>javax.servlet.http</a:t>
            </a:r>
            <a:r>
              <a:rPr lang="en-US" sz="2800" dirty="0" smtClean="0">
                <a:latin typeface="Centaur" pitchFamily="18" charset="0"/>
              </a:rPr>
              <a:t> – contains number of classes and interfaces that describe and define the contracts between a </a:t>
            </a:r>
            <a:r>
              <a:rPr lang="en-US" sz="2800" b="1" dirty="0" err="1" smtClean="0">
                <a:latin typeface="Centaur" pitchFamily="18" charset="0"/>
              </a:rPr>
              <a:t>servlet</a:t>
            </a:r>
            <a:r>
              <a:rPr lang="en-US" sz="2800" b="1" dirty="0" smtClean="0">
                <a:latin typeface="Centaur" pitchFamily="18" charset="0"/>
              </a:rPr>
              <a:t> class running under HTTP protocol</a:t>
            </a:r>
            <a:r>
              <a:rPr lang="en-US" sz="2800" dirty="0" smtClean="0">
                <a:latin typeface="Centaur" pitchFamily="18" charset="0"/>
              </a:rPr>
              <a:t> and the </a:t>
            </a:r>
            <a:r>
              <a:rPr lang="en-US" sz="2800" b="1" dirty="0" smtClean="0">
                <a:latin typeface="Centaur" pitchFamily="18" charset="0"/>
              </a:rPr>
              <a:t>runtime environment </a:t>
            </a:r>
            <a:r>
              <a:rPr lang="en-US" sz="2800" dirty="0" smtClean="0">
                <a:latin typeface="Centaur" pitchFamily="18" charset="0"/>
              </a:rPr>
              <a:t>for an instance of such a class.</a:t>
            </a:r>
          </a:p>
        </p:txBody>
      </p:sp>
    </p:spTree>
    <p:extLst>
      <p:ext uri="{BB962C8B-B14F-4D97-AF65-F5344CB8AC3E}">
        <p14:creationId xmlns:p14="http://schemas.microsoft.com/office/powerpoint/2010/main" val="391056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066800" y="533400"/>
            <a:ext cx="7162800" cy="6019800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Centaur" pitchFamily="18" charset="0"/>
              </a:rPr>
              <a:t>Relationship between the packages – 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Centaur" pitchFamily="18" charset="0"/>
              </a:rPr>
              <a:t>   			        </a:t>
            </a:r>
            <a:r>
              <a:rPr lang="en-US" dirty="0" err="1" smtClean="0">
                <a:latin typeface="Centaur" pitchFamily="18" charset="0"/>
              </a:rPr>
              <a:t>javax</a:t>
            </a:r>
            <a:endParaRPr lang="en-US" dirty="0" smtClean="0">
              <a:latin typeface="Centaur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Centaur" pitchFamily="18" charset="0"/>
              </a:rPr>
              <a:t>			     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Centaur" pitchFamily="18" charset="0"/>
              </a:rPr>
              <a:t>			 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Centaur" pitchFamily="18" charset="0"/>
              </a:rPr>
              <a:t>			      </a:t>
            </a:r>
            <a:r>
              <a:rPr lang="en-US" dirty="0" err="1" smtClean="0">
                <a:latin typeface="Centaur" pitchFamily="18" charset="0"/>
              </a:rPr>
              <a:t>servlet</a:t>
            </a:r>
            <a:endParaRPr lang="en-US" dirty="0" smtClean="0">
              <a:latin typeface="Centaur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Centaur" pitchFamily="18" charset="0"/>
            </a:endParaRPr>
          </a:p>
          <a:p>
            <a:pPr algn="ctr" eaLnBrk="1" hangingPunct="1">
              <a:buFont typeface="Arial" charset="0"/>
              <a:buNone/>
              <a:tabLst>
                <a:tab pos="2459038" algn="l"/>
              </a:tabLst>
            </a:pPr>
            <a:endParaRPr lang="en-US" dirty="0" smtClean="0">
              <a:latin typeface="Centaur" pitchFamily="18" charset="0"/>
            </a:endParaRPr>
          </a:p>
          <a:p>
            <a:pPr eaLnBrk="1" hangingPunct="1">
              <a:buFont typeface="Arial" charset="0"/>
              <a:buNone/>
              <a:tabLst>
                <a:tab pos="2459038" algn="l"/>
              </a:tabLst>
            </a:pPr>
            <a:r>
              <a:rPr lang="en-US" dirty="0" smtClean="0">
                <a:latin typeface="Centaur" pitchFamily="18" charset="0"/>
              </a:rPr>
              <a:t>                           http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14600" y="2743200"/>
            <a:ext cx="35052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14600" y="4495800"/>
            <a:ext cx="35052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3657601" y="4037013"/>
            <a:ext cx="9144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514600" y="1143000"/>
            <a:ext cx="3505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3619500" y="22479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5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Andalus" pitchFamily="18" charset="-78"/>
                <a:ea typeface="WenQuanYi Micro Hei" charset="0"/>
                <a:cs typeface="Andalus" pitchFamily="18" charset="-78"/>
              </a:rPr>
              <a:t>contd..</a:t>
            </a:r>
            <a:endParaRPr lang="en-US" sz="4000" dirty="0">
              <a:solidFill>
                <a:srgbClr val="000000"/>
              </a:solidFill>
              <a:latin typeface="Andalus" pitchFamily="18" charset="-78"/>
              <a:ea typeface="WenQuanYi Micro Hei" charset="0"/>
              <a:cs typeface="Andalus" pitchFamily="18" charset="-78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304800"/>
            <a:ext cx="9144000" cy="640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87338" indent="-287338">
              <a:buSzPct val="70000"/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As 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a core of the Java 2 Platform, the JDBC is available on any platform running Java.</a:t>
            </a:r>
          </a:p>
          <a:p>
            <a:pPr marL="287338" indent="-287338">
              <a:buSzPct val="70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The JDBC 3.0 Specification, released in October 2001, introduces several features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, including 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extensions to the support of various data types, additional </a:t>
            </a:r>
            <a:r>
              <a:rPr lang="en-US" sz="2600" dirty="0" err="1" smtClean="0">
                <a:solidFill>
                  <a:schemeClr val="tx1"/>
                </a:solidFill>
                <a:latin typeface="Goudy Old Style" pitchFamily="18" charset="0"/>
              </a:rPr>
              <a:t>MetaData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 capabilities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, and enhancements to a number of interfaces.</a:t>
            </a:r>
            <a:endParaRPr lang="en-US" sz="2600" u="sng" dirty="0" smtClean="0">
              <a:solidFill>
                <a:schemeClr val="tx1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  <a:p>
            <a:pPr marL="287338" indent="-287338">
              <a:spcBef>
                <a:spcPts val="700"/>
              </a:spcBef>
              <a:buSzPct val="70000"/>
              <a:buFont typeface="Wingdings" pitchFamily="2" charset="2"/>
              <a:buChar char="v"/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JDBC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– a module of </a:t>
            </a:r>
            <a:r>
              <a:rPr lang="en-US" sz="2600" dirty="0" err="1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jdk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, provides for backend database connectivity.</a:t>
            </a:r>
          </a:p>
          <a:p>
            <a:pPr marL="287338" indent="-287338">
              <a:spcBef>
                <a:spcPts val="700"/>
              </a:spcBef>
              <a:buSzPct val="70000"/>
              <a:buFont typeface="Wingdings" pitchFamily="2" charset="2"/>
              <a:buChar char="v"/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</a:pP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Java is linked with backend database through </a:t>
            </a: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JDBC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driver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.</a:t>
            </a:r>
          </a:p>
          <a:p>
            <a:pPr marL="287338" indent="-287338">
              <a:spcBef>
                <a:spcPts val="700"/>
              </a:spcBef>
              <a:buSzPct val="70000"/>
              <a:buFont typeface="Wingdings" pitchFamily="2" charset="2"/>
              <a:buChar char="v"/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</a:pP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JDBC Driver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– A software component that enables a Java application to interact with a database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. </a:t>
            </a:r>
          </a:p>
          <a:p>
            <a:pPr marL="287338" indent="-287338">
              <a:spcBef>
                <a:spcPts val="700"/>
              </a:spcBef>
              <a:buSzPct val="70000"/>
              <a:buFont typeface="Wingdings" pitchFamily="2" charset="2"/>
              <a:buChar char="v"/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JDBC driver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works in two steps </a:t>
            </a:r>
          </a:p>
          <a:p>
            <a:pPr marL="1135063" lvl="1" indent="-392113">
              <a:spcBef>
                <a:spcPts val="700"/>
              </a:spcBef>
              <a:buSzPct val="70000"/>
              <a:buFont typeface="Wingdings" pitchFamily="2" charset="2"/>
              <a:buChar char="ü"/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</a:pP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provides Connection with the database</a:t>
            </a:r>
          </a:p>
          <a:p>
            <a:pPr marL="1135063" lvl="1" indent="-392113">
              <a:spcBef>
                <a:spcPts val="700"/>
              </a:spcBef>
              <a:buSzPct val="70000"/>
              <a:buFont typeface="Wingdings" pitchFamily="2" charset="2"/>
              <a:buChar char="ü"/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</a:pP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implements the protocol for transferring the query and result between the client and the database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6374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entury" pitchFamily="18" charset="0"/>
                <a:ea typeface="+mn-ea"/>
                <a:cs typeface="Andalus" pitchFamily="18" charset="-78"/>
              </a:rPr>
              <a:t>contd..</a:t>
            </a:r>
            <a:endParaRPr lang="en-US" sz="4000" dirty="0">
              <a:latin typeface="Century" pitchFamily="18" charset="0"/>
              <a:ea typeface="+mn-ea"/>
              <a:cs typeface="Andalus" pitchFamily="18" charset="-78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38100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>
                <a:latin typeface="Goudy Old Style" pitchFamily="18" charset="0"/>
              </a:rPr>
              <a:t>The following figure displays the class hierarchy of the Servlet API. </a:t>
            </a:r>
            <a:endParaRPr lang="en-US" altLang="zh-CN" sz="2600" dirty="0">
              <a:latin typeface="Goudy Old Style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66800"/>
            <a:ext cx="6553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839200" cy="5867400"/>
          </a:xfrm>
        </p:spPr>
        <p:txBody>
          <a:bodyPr rtlCol="0">
            <a:normAutofit/>
          </a:bodyPr>
          <a:lstStyle/>
          <a:p>
            <a:pPr eaLnBrk="1" fontAlgn="t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sz="2800" b="1" u="sng" dirty="0" err="1" smtClean="0">
                <a:latin typeface="Centaur" pitchFamily="18" charset="0"/>
              </a:rPr>
              <a:t>HttpServlet</a:t>
            </a:r>
            <a:endParaRPr lang="en-US" b="1" u="sng" dirty="0" smtClean="0">
              <a:latin typeface="Centaur" pitchFamily="18" charset="0"/>
            </a:endParaRPr>
          </a:p>
          <a:p>
            <a:pPr marL="457200" indent="-457200" eaLnBrk="1" fontAlgn="t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Provides an </a:t>
            </a:r>
            <a:r>
              <a:rPr lang="en-US" sz="2800" b="1" dirty="0" smtClean="0">
                <a:latin typeface="Centaur" pitchFamily="18" charset="0"/>
              </a:rPr>
              <a:t>abstract class</a:t>
            </a:r>
            <a:r>
              <a:rPr lang="en-US" sz="2800" dirty="0" smtClean="0">
                <a:latin typeface="Centaur" pitchFamily="18" charset="0"/>
              </a:rPr>
              <a:t> to be </a:t>
            </a:r>
            <a:r>
              <a:rPr lang="en-US" sz="2800" dirty="0" err="1" smtClean="0">
                <a:latin typeface="Centaur" pitchFamily="18" charset="0"/>
              </a:rPr>
              <a:t>subclassed</a:t>
            </a:r>
            <a:r>
              <a:rPr lang="en-US" sz="2800" dirty="0" smtClean="0">
                <a:latin typeface="Centaur" pitchFamily="18" charset="0"/>
              </a:rPr>
              <a:t> to create an HTTP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suitable for a Web site. The subclass must override one of these methods: </a:t>
            </a:r>
          </a:p>
          <a:p>
            <a:pPr eaLnBrk="1" fontAlgn="t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sz="2800" dirty="0" err="1" smtClean="0">
                <a:latin typeface="Centaur" pitchFamily="18" charset="0"/>
              </a:rPr>
              <a:t>doGet</a:t>
            </a:r>
            <a:r>
              <a:rPr lang="en-US" sz="2800" dirty="0" smtClean="0">
                <a:latin typeface="Centaur" pitchFamily="18" charset="0"/>
              </a:rPr>
              <a:t>(), if 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supports HTTP GET requests </a:t>
            </a:r>
          </a:p>
          <a:p>
            <a:pPr eaLnBrk="1" fontAlgn="t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sz="2800" dirty="0" err="1" smtClean="0">
                <a:latin typeface="Centaur" pitchFamily="18" charset="0"/>
              </a:rPr>
              <a:t>doPost</a:t>
            </a:r>
            <a:r>
              <a:rPr lang="en-US" sz="2800" dirty="0" smtClean="0">
                <a:latin typeface="Centaur" pitchFamily="18" charset="0"/>
              </a:rPr>
              <a:t>(), for HTTP POST requests </a:t>
            </a:r>
          </a:p>
          <a:p>
            <a:pPr eaLnBrk="1" fontAlgn="t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sz="2800" dirty="0" err="1" smtClean="0">
                <a:latin typeface="Centaur" pitchFamily="18" charset="0"/>
              </a:rPr>
              <a:t>doPut</a:t>
            </a:r>
            <a:r>
              <a:rPr lang="en-US" sz="2800" dirty="0" smtClean="0">
                <a:latin typeface="Centaur" pitchFamily="18" charset="0"/>
              </a:rPr>
              <a:t>(), for HTTP PUT requests </a:t>
            </a:r>
          </a:p>
          <a:p>
            <a:pPr eaLnBrk="1" fontAlgn="t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sz="2800" dirty="0" err="1" smtClean="0">
                <a:latin typeface="Centaur" pitchFamily="18" charset="0"/>
              </a:rPr>
              <a:t>doDelete</a:t>
            </a:r>
            <a:r>
              <a:rPr lang="en-US" sz="2800" dirty="0" smtClean="0">
                <a:latin typeface="Centaur" pitchFamily="18" charset="0"/>
              </a:rPr>
              <a:t>(), for HTTP DELETE requests</a:t>
            </a:r>
          </a:p>
        </p:txBody>
      </p:sp>
    </p:spTree>
    <p:extLst>
      <p:ext uri="{BB962C8B-B14F-4D97-AF65-F5344CB8AC3E}">
        <p14:creationId xmlns:p14="http://schemas.microsoft.com/office/powerpoint/2010/main" val="28477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019800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Centaur" pitchFamily="18" charset="0"/>
              </a:rPr>
              <a:t>Hierarchy of Servlet Classes – 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Centaur" pitchFamily="18" charset="0"/>
              </a:rPr>
              <a:t>   			                  </a:t>
            </a:r>
            <a:r>
              <a:rPr lang="en-US" dirty="0" err="1" smtClean="0">
                <a:latin typeface="Centaur" pitchFamily="18" charset="0"/>
              </a:rPr>
              <a:t>javax</a:t>
            </a:r>
            <a:endParaRPr lang="en-US" dirty="0" smtClean="0">
              <a:latin typeface="Centaur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Centaur" pitchFamily="18" charset="0"/>
              </a:rPr>
              <a:t>			     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Centaur" pitchFamily="18" charset="0"/>
              </a:rPr>
              <a:t>			 </a:t>
            </a:r>
          </a:p>
          <a:p>
            <a:pPr>
              <a:buNone/>
            </a:pPr>
            <a:r>
              <a:rPr lang="en-US" dirty="0">
                <a:latin typeface="Centaur" pitchFamily="18" charset="0"/>
              </a:rPr>
              <a:t> </a:t>
            </a:r>
            <a:r>
              <a:rPr lang="en-US" dirty="0" smtClean="0">
                <a:latin typeface="Centaur" pitchFamily="18" charset="0"/>
              </a:rPr>
              <a:t>  </a:t>
            </a:r>
            <a:r>
              <a:rPr lang="en-US" dirty="0" err="1" smtClean="0">
                <a:latin typeface="Centaur" pitchFamily="18" charset="0"/>
              </a:rPr>
              <a:t>servlet.ServletRequest</a:t>
            </a:r>
            <a:r>
              <a:rPr lang="en-US" dirty="0">
                <a:latin typeface="Centaur" pitchFamily="18" charset="0"/>
              </a:rPr>
              <a:t>		    </a:t>
            </a:r>
            <a:r>
              <a:rPr lang="en-US" dirty="0" err="1" smtClean="0">
                <a:latin typeface="Centaur" pitchFamily="18" charset="0"/>
              </a:rPr>
              <a:t>servlet.ServletResponse</a:t>
            </a:r>
            <a:endParaRPr lang="en-US" dirty="0" smtClean="0">
              <a:latin typeface="Centaur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Centaur" pitchFamily="18" charset="0"/>
            </a:endParaRPr>
          </a:p>
          <a:p>
            <a:pPr algn="ctr" eaLnBrk="1" hangingPunct="1">
              <a:buFont typeface="Arial" charset="0"/>
              <a:buNone/>
              <a:tabLst>
                <a:tab pos="2459038" algn="l"/>
              </a:tabLst>
            </a:pPr>
            <a:endParaRPr lang="en-US" dirty="0" smtClean="0">
              <a:latin typeface="Centaur" pitchFamily="18" charset="0"/>
            </a:endParaRPr>
          </a:p>
          <a:p>
            <a:pPr>
              <a:buNone/>
              <a:tabLst>
                <a:tab pos="2459038" algn="l"/>
              </a:tabLst>
            </a:pPr>
            <a:r>
              <a:rPr lang="en-US" dirty="0" smtClean="0">
                <a:latin typeface="Centaur" pitchFamily="18" charset="0"/>
              </a:rPr>
              <a:t>  </a:t>
            </a:r>
            <a:r>
              <a:rPr lang="en-US" sz="2400" dirty="0" err="1" smtClean="0">
                <a:latin typeface="Centaur" pitchFamily="18" charset="0"/>
              </a:rPr>
              <a:t>servlet.http.HttpServletRequest</a:t>
            </a:r>
            <a:r>
              <a:rPr lang="en-US" sz="2400" dirty="0">
                <a:latin typeface="Centaur" pitchFamily="18" charset="0"/>
              </a:rPr>
              <a:t>	     </a:t>
            </a:r>
            <a:r>
              <a:rPr lang="en-US" sz="2400" dirty="0" err="1" smtClean="0">
                <a:latin typeface="Centaur" pitchFamily="18" charset="0"/>
              </a:rPr>
              <a:t>servlet.http.HttpServletResponse</a:t>
            </a:r>
            <a:endParaRPr lang="en-US" sz="2400" dirty="0">
              <a:latin typeface="Centaur" pitchFamily="18" charset="0"/>
            </a:endParaRPr>
          </a:p>
          <a:p>
            <a:pPr eaLnBrk="1" hangingPunct="1">
              <a:buFont typeface="Arial" charset="0"/>
              <a:buNone/>
              <a:tabLst>
                <a:tab pos="2459038" algn="l"/>
              </a:tabLst>
            </a:pPr>
            <a:endParaRPr lang="en-US" sz="2400" dirty="0" smtClean="0">
              <a:latin typeface="Centaur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2743200"/>
            <a:ext cx="36576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4495800"/>
            <a:ext cx="38862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676401" y="4037013"/>
            <a:ext cx="9144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514600" y="1143000"/>
            <a:ext cx="3505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14800" y="1752600"/>
            <a:ext cx="1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029200" y="2743200"/>
            <a:ext cx="36576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029200" y="4495800"/>
            <a:ext cx="38100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6172201" y="4037013"/>
            <a:ext cx="9144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981200" y="2286000"/>
            <a:ext cx="46466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7813" y="2286000"/>
            <a:ext cx="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81200" y="2286000"/>
            <a:ext cx="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0198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sz="2800" b="1" u="sng" dirty="0" err="1" smtClean="0">
                <a:latin typeface="Centaur" pitchFamily="18" charset="0"/>
              </a:rPr>
              <a:t>HttpServletRequest</a:t>
            </a:r>
            <a:endParaRPr lang="en-US" b="1" u="sng" dirty="0" smtClean="0">
              <a:latin typeface="Centaur" pitchFamily="18" charset="0"/>
            </a:endParaRP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Provides client request information to 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.</a:t>
            </a:r>
          </a:p>
          <a:p>
            <a:pPr marL="857250" lvl="1" indent="-457200"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dirty="0" smtClean="0">
                <a:latin typeface="Centaur" pitchFamily="18" charset="0"/>
              </a:rPr>
              <a:t>Provides access to </a:t>
            </a:r>
          </a:p>
          <a:p>
            <a:pPr marL="857250" lvl="1" indent="-457200"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dirty="0" smtClean="0">
                <a:latin typeface="Centaur" pitchFamily="18" charset="0"/>
              </a:rPr>
              <a:t>HTTP header data, </a:t>
            </a:r>
          </a:p>
          <a:p>
            <a:pPr marL="857250" lvl="1" indent="-457200"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dirty="0" smtClean="0">
                <a:latin typeface="Centaur" pitchFamily="18" charset="0"/>
              </a:rPr>
              <a:t>Cookie objects that the client sends with this request</a:t>
            </a:r>
          </a:p>
          <a:p>
            <a:pPr marL="857250" lvl="1" indent="-457200"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dirty="0" smtClean="0">
                <a:latin typeface="Centaur" pitchFamily="18" charset="0"/>
              </a:rPr>
              <a:t>current session associated with this request, or if the request does not have a session, creates one</a:t>
            </a:r>
          </a:p>
          <a:p>
            <a:pPr marL="857250" lvl="1" indent="-457200"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dirty="0" smtClean="0">
                <a:latin typeface="Centaur" pitchFamily="18" charset="0"/>
              </a:rPr>
              <a:t>the name or path of the </a:t>
            </a:r>
            <a:r>
              <a:rPr lang="en-US" dirty="0" err="1" smtClean="0">
                <a:latin typeface="Centaur" pitchFamily="18" charset="0"/>
              </a:rPr>
              <a:t>servlet</a:t>
            </a:r>
            <a:r>
              <a:rPr lang="en-US" dirty="0" smtClean="0">
                <a:latin typeface="Centaur" pitchFamily="18" charset="0"/>
              </a:rPr>
              <a:t> being called</a:t>
            </a:r>
          </a:p>
          <a:p>
            <a:pPr marL="857250" lvl="1" indent="-457200"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dirty="0" smtClean="0">
                <a:latin typeface="Centaur" pitchFamily="18" charset="0"/>
              </a:rPr>
              <a:t>query string </a:t>
            </a:r>
          </a:p>
          <a:p>
            <a:pPr marL="857250" lvl="1" indent="-457200"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dirty="0" smtClean="0">
                <a:latin typeface="Centaur" pitchFamily="18" charset="0"/>
              </a:rPr>
              <a:t>etc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dirty="0" smtClean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sz="2800" b="1" u="sng" dirty="0" err="1" smtClean="0">
                <a:latin typeface="Centaur" pitchFamily="18" charset="0"/>
              </a:rPr>
              <a:t>HttpServletResponse</a:t>
            </a:r>
            <a:endParaRPr lang="en-US" b="1" u="sng" dirty="0" smtClean="0">
              <a:latin typeface="Centaur" pitchFamily="18" charset="0"/>
            </a:endParaRP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To assist a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in sending a response to the client provides access to </a:t>
            </a:r>
          </a:p>
          <a:p>
            <a:pPr marL="857250" lvl="1" indent="-457200"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dirty="0" smtClean="0">
                <a:latin typeface="Centaur" pitchFamily="18" charset="0"/>
              </a:rPr>
              <a:t>Add the specified cookie to the response</a:t>
            </a:r>
          </a:p>
          <a:p>
            <a:pPr marL="857250" lvl="1" indent="-457200"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dirty="0" smtClean="0">
                <a:latin typeface="Centaur" pitchFamily="18" charset="0"/>
              </a:rPr>
              <a:t>Set a response header with the given name and value.</a:t>
            </a:r>
          </a:p>
          <a:p>
            <a:pPr marL="857250" lvl="1" indent="-457200"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dirty="0" smtClean="0">
                <a:latin typeface="Centaur" pitchFamily="18" charset="0"/>
              </a:rPr>
              <a:t>Set the content type of the response being sent to the client</a:t>
            </a:r>
          </a:p>
          <a:p>
            <a:pPr marL="857250" lvl="1" indent="-457200"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dirty="0" smtClean="0">
                <a:latin typeface="Centaur" pitchFamily="18" charset="0"/>
              </a:rPr>
              <a:t>Return a </a:t>
            </a:r>
            <a:r>
              <a:rPr lang="en-US" dirty="0" err="1" smtClean="0">
                <a:latin typeface="Centaur" pitchFamily="18" charset="0"/>
              </a:rPr>
              <a:t>PrintWriter</a:t>
            </a:r>
            <a:r>
              <a:rPr lang="en-US" dirty="0" smtClean="0">
                <a:latin typeface="Centaur" pitchFamily="18" charset="0"/>
              </a:rPr>
              <a:t> object that can send character text         to the client</a:t>
            </a:r>
          </a:p>
          <a:p>
            <a:pPr marL="857250" lvl="1" indent="-457200"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dirty="0" smtClean="0">
                <a:latin typeface="Centaur" pitchFamily="18" charset="0"/>
              </a:rPr>
              <a:t>Return a </a:t>
            </a:r>
            <a:r>
              <a:rPr lang="en-US" dirty="0" err="1" smtClean="0">
                <a:latin typeface="Centaur" pitchFamily="18" charset="0"/>
              </a:rPr>
              <a:t>ServletOutputStream</a:t>
            </a:r>
            <a:r>
              <a:rPr lang="en-US" dirty="0" smtClean="0">
                <a:latin typeface="Centaur" pitchFamily="18" charset="0"/>
              </a:rPr>
              <a:t> suitable for writing binary data in the response</a:t>
            </a:r>
          </a:p>
          <a:p>
            <a:pPr marL="857250" lvl="1" indent="-457200"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dirty="0" smtClean="0">
                <a:latin typeface="Centaur" pitchFamily="18" charset="0"/>
              </a:rPr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30295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70000"/>
              <a:buFont typeface="Wingdings" pitchFamily="2" charset="2"/>
              <a:buChar char="Ø"/>
            </a:pPr>
            <a:r>
              <a:rPr lang="en-US" sz="2800" b="1" u="sng" dirty="0" smtClean="0">
                <a:latin typeface="Centaur" pitchFamily="18" charset="0"/>
              </a:rPr>
              <a:t>Types of HTTP requests</a:t>
            </a:r>
            <a:r>
              <a:rPr lang="en-US" sz="2800" b="1" dirty="0" smtClean="0">
                <a:latin typeface="Centaur" pitchFamily="18" charset="0"/>
              </a:rPr>
              <a:t>  -  </a:t>
            </a:r>
            <a:r>
              <a:rPr lang="en-US" sz="2800" dirty="0" smtClean="0">
                <a:latin typeface="Centaur" pitchFamily="18" charset="0"/>
              </a:rPr>
              <a:t>HTTP GET &amp; HTTP POST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itchFamily="2" charset="2"/>
              <a:buChar char="v"/>
            </a:pPr>
            <a:r>
              <a:rPr lang="en-US" sz="2800" u="sng" dirty="0" smtClean="0">
                <a:latin typeface="Centaur" pitchFamily="18" charset="0"/>
              </a:rPr>
              <a:t>GET requests</a:t>
            </a:r>
            <a:r>
              <a:rPr lang="en-US" sz="2800" dirty="0" smtClean="0">
                <a:latin typeface="Centaur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SzPct val="70000"/>
              <a:buFont typeface="Wingdings" pitchFamily="2" charset="2"/>
              <a:buChar char="ü"/>
            </a:pPr>
            <a:r>
              <a:rPr lang="en-US" dirty="0" smtClean="0">
                <a:latin typeface="Centaur" pitchFamily="18" charset="0"/>
              </a:rPr>
              <a:t>User entered information is appended to the URL in   a query string</a:t>
            </a:r>
          </a:p>
          <a:p>
            <a:pPr lvl="1" eaLnBrk="1" hangingPunct="1">
              <a:lnSpc>
                <a:spcPct val="90000"/>
              </a:lnSpc>
              <a:buSzPct val="70000"/>
              <a:buFont typeface="Wingdings" pitchFamily="2" charset="2"/>
              <a:buChar char="ü"/>
            </a:pPr>
            <a:r>
              <a:rPr lang="en-US" dirty="0" smtClean="0">
                <a:latin typeface="Centaur" pitchFamily="18" charset="0"/>
              </a:rPr>
              <a:t>Can only send limited amount of data</a:t>
            </a:r>
          </a:p>
          <a:p>
            <a:pPr lvl="1" eaLnBrk="1" hangingPunct="1">
              <a:lnSpc>
                <a:spcPct val="90000"/>
              </a:lnSpc>
              <a:buSzPct val="70000"/>
              <a:buFont typeface="Wingdings" pitchFamily="2" charset="2"/>
              <a:buChar char="ü"/>
            </a:pPr>
            <a:r>
              <a:rPr lang="en-US" dirty="0" smtClean="0">
                <a:latin typeface="Centaur" pitchFamily="18" charset="0"/>
              </a:rPr>
              <a:t>../servlet/</a:t>
            </a:r>
            <a:r>
              <a:rPr lang="en-US" dirty="0" err="1" smtClean="0">
                <a:latin typeface="Centaur" pitchFamily="18" charset="0"/>
              </a:rPr>
              <a:t>ViewCourse?FirstName</a:t>
            </a:r>
            <a:r>
              <a:rPr lang="en-US" dirty="0" smtClean="0">
                <a:latin typeface="Centaur" pitchFamily="18" charset="0"/>
              </a:rPr>
              <a:t>=</a:t>
            </a:r>
            <a:r>
              <a:rPr lang="en-US" dirty="0" err="1" smtClean="0">
                <a:latin typeface="Centaur" pitchFamily="18" charset="0"/>
              </a:rPr>
              <a:t>Sang&amp;LastName</a:t>
            </a:r>
            <a:r>
              <a:rPr lang="en-US" dirty="0" smtClean="0">
                <a:latin typeface="Centaur" pitchFamily="18" charset="0"/>
              </a:rPr>
              <a:t>=Shin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itchFamily="2" charset="2"/>
              <a:buChar char="v"/>
            </a:pPr>
            <a:r>
              <a:rPr lang="en-US" sz="2800" u="sng" dirty="0" smtClean="0">
                <a:latin typeface="Centaur" pitchFamily="18" charset="0"/>
              </a:rPr>
              <a:t>POST requests</a:t>
            </a:r>
            <a:r>
              <a:rPr lang="en-US" sz="2800" dirty="0" smtClean="0">
                <a:latin typeface="Centaur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SzPct val="70000"/>
              <a:buFont typeface="Wingdings" pitchFamily="2" charset="2"/>
              <a:buChar char="ü"/>
            </a:pPr>
            <a:r>
              <a:rPr lang="en-US" dirty="0" smtClean="0">
                <a:latin typeface="Centaur" pitchFamily="18" charset="0"/>
              </a:rPr>
              <a:t>User entered information is sent as data (not appended to URL)</a:t>
            </a:r>
          </a:p>
          <a:p>
            <a:pPr lvl="1" eaLnBrk="1" hangingPunct="1">
              <a:lnSpc>
                <a:spcPct val="90000"/>
              </a:lnSpc>
              <a:buSzPct val="70000"/>
              <a:buFont typeface="Wingdings" pitchFamily="2" charset="2"/>
              <a:buChar char="ü"/>
            </a:pPr>
            <a:r>
              <a:rPr lang="en-US" dirty="0" smtClean="0">
                <a:latin typeface="Centaur" pitchFamily="18" charset="0"/>
              </a:rPr>
              <a:t>Can send any amount of data.</a:t>
            </a:r>
          </a:p>
          <a:p>
            <a:pPr lvl="1" eaLnBrk="1" hangingPunct="1">
              <a:lnSpc>
                <a:spcPct val="90000"/>
              </a:lnSpc>
              <a:buSzPct val="70000"/>
              <a:buFont typeface="Wingdings" pitchFamily="2" charset="2"/>
              <a:buChar char="ü"/>
            </a:pPr>
            <a:r>
              <a:rPr lang="en-US" dirty="0" smtClean="0">
                <a:latin typeface="Centaur" pitchFamily="18" charset="0"/>
              </a:rPr>
              <a:t>../servlet/</a:t>
            </a:r>
            <a:r>
              <a:rPr lang="en-US" dirty="0" err="1" smtClean="0">
                <a:latin typeface="Centaur" pitchFamily="18" charset="0"/>
              </a:rPr>
              <a:t>ViewCourse</a:t>
            </a:r>
            <a:r>
              <a:rPr lang="en-US" dirty="0" smtClean="0">
                <a:latin typeface="Centaur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7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81000"/>
            <a:ext cx="8763000" cy="533400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Centaur" pitchFamily="18" charset="0"/>
              </a:rPr>
              <a:t>GET vs. POST Request</a:t>
            </a:r>
          </a:p>
          <a:p>
            <a:pPr eaLnBrk="1" hangingPunct="1"/>
            <a:endParaRPr lang="en-US" sz="2800" dirty="0" smtClean="0">
              <a:latin typeface="Centaur" pitchFamily="18" charset="0"/>
            </a:endParaRPr>
          </a:p>
        </p:txBody>
      </p:sp>
      <p:graphicFrame>
        <p:nvGraphicFramePr>
          <p:cNvPr id="121927" name="Group 71"/>
          <p:cNvGraphicFramePr>
            <a:graphicFrameLocks noGrp="1"/>
          </p:cNvGraphicFramePr>
          <p:nvPr>
            <p:ph sz="half" idx="2"/>
          </p:nvPr>
        </p:nvGraphicFramePr>
        <p:xfrm>
          <a:off x="228600" y="914400"/>
          <a:ext cx="8763000" cy="5638801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aur" pitchFamily="18" charset="0"/>
                        </a:rPr>
                        <a:t>GET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aur" pitchFamily="18" charset="0"/>
                        </a:rPr>
                        <a:t>POST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aur" pitchFamily="18" charset="0"/>
                        </a:rPr>
                        <a:t>Query string or form data is simply appended to the URL as name-value pairs.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aur" pitchFamily="18" charset="0"/>
                        </a:rPr>
                        <a:t>Form name-value pairs are sent in the body of the request, not in the URL itself.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aur" pitchFamily="18" charset="0"/>
                        </a:rPr>
                        <a:t>Query length is limited (~1KB).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aur" pitchFamily="18" charset="0"/>
                        </a:rPr>
                        <a:t>Query length is unlimited.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aur" pitchFamily="18" charset="0"/>
                        </a:rPr>
                        <a:t>Users can see data in address bar.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aur" pitchFamily="18" charset="0"/>
                        </a:rPr>
                        <a:t>Data hidden from users.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aur" pitchFamily="18" charset="0"/>
                        </a:rPr>
                        <a:t>doGet().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aur" pitchFamily="18" charset="0"/>
                        </a:rPr>
                        <a:t>doPost().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74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aur" pitchFamily="18" charset="0"/>
                        </a:rPr>
                        <a:t>For getting (retrieving) data only.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aur" pitchFamily="18" charset="0"/>
                        </a:rPr>
                        <a:t>For causing a change on the server (store data in DB).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88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aur" pitchFamily="18" charset="0"/>
                        </a:rPr>
                        <a:t>ASCII. Easy to bookmark. Used more.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aur" pitchFamily="18" charset="0"/>
                        </a:rPr>
                        <a:t>ASCII +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aur" pitchFamily="18" charset="0"/>
                        </a:rPr>
                        <a:t>Binary.Hard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aur" pitchFamily="18" charset="0"/>
                        </a:rPr>
                        <a:t> to bookmark. Used less.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0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2484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sz="2800" b="1" u="sng" dirty="0" smtClean="0">
                <a:latin typeface="Centaur" pitchFamily="18" charset="0"/>
                <a:cs typeface="Arial" charset="0"/>
              </a:rPr>
              <a:t>Choosing HTTP GET or HTTP POST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Use GET if : </a:t>
            </a:r>
          </a:p>
          <a:p>
            <a:pPr marL="857250" lvl="1" indent="-457200" algn="just" eaLnBrk="1" fontAlgn="auto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en-US" dirty="0" smtClean="0">
                <a:latin typeface="Centaur" pitchFamily="18" charset="0"/>
              </a:rPr>
              <a:t>The interaction is more like a question (i.e., it is a safe operation such as a query, read operation, or lookup).</a:t>
            </a:r>
            <a:endParaRPr lang="en-US" sz="2400" dirty="0" smtClean="0">
              <a:latin typeface="Centaur" pitchFamily="18" charset="0"/>
            </a:endParaRPr>
          </a:p>
          <a:p>
            <a:pPr algn="just" eaLnBrk="1" hangingPunct="1">
              <a:spcBef>
                <a:spcPct val="50000"/>
              </a:spcBef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Use POST if : </a:t>
            </a:r>
          </a:p>
          <a:p>
            <a:pPr marL="857250" lvl="1" indent="-457200" algn="just" eaLnBrk="1" hangingPunct="1">
              <a:spcBef>
                <a:spcPct val="50000"/>
              </a:spcBef>
              <a:buSzPct val="70000"/>
              <a:buFont typeface="Wingdings" pitchFamily="2" charset="2"/>
              <a:buChar char="ü"/>
              <a:defRPr/>
            </a:pPr>
            <a:r>
              <a:rPr lang="en-US" dirty="0" smtClean="0">
                <a:latin typeface="Centaur" pitchFamily="18" charset="0"/>
              </a:rPr>
              <a:t>The interaction is more like an order, or </a:t>
            </a:r>
          </a:p>
          <a:p>
            <a:pPr marL="857250" lvl="1" indent="-457200" algn="just" eaLnBrk="1" hangingPunct="1">
              <a:spcBef>
                <a:spcPct val="50000"/>
              </a:spcBef>
              <a:buSzPct val="70000"/>
              <a:buFont typeface="Wingdings" pitchFamily="2" charset="2"/>
              <a:buChar char="ü"/>
              <a:defRPr/>
            </a:pPr>
            <a:r>
              <a:rPr lang="en-US" dirty="0" smtClean="0">
                <a:latin typeface="Centaur" pitchFamily="18" charset="0"/>
              </a:rPr>
              <a:t>The interaction changes the state of the resource in a way that the user would perceive (e.g., a subscription to a service).</a:t>
            </a:r>
            <a:endParaRPr lang="en-US" sz="2400" dirty="0" smtClean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324600"/>
          </a:xfrm>
        </p:spPr>
        <p:txBody>
          <a:bodyPr rtlCol="0"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800" b="1" dirty="0">
                <a:latin typeface="Centaur" pitchFamily="18" charset="0"/>
              </a:rPr>
              <a:t>HTTP-Specific Methods Purpose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US" sz="2800" dirty="0" err="1">
                <a:latin typeface="Centaur" pitchFamily="18" charset="0"/>
              </a:rPr>
              <a:t>getUserPrincipal</a:t>
            </a:r>
            <a:r>
              <a:rPr lang="en-US" sz="2800" dirty="0">
                <a:latin typeface="Centaur" pitchFamily="18" charset="0"/>
              </a:rPr>
              <a:t>() Gets user’s </a:t>
            </a:r>
            <a:r>
              <a:rPr lang="en-US" sz="2800" dirty="0" smtClean="0">
                <a:latin typeface="Centaur" pitchFamily="18" charset="0"/>
              </a:rPr>
              <a:t>identity</a:t>
            </a:r>
          </a:p>
          <a:p>
            <a:pPr algn="just" eaLnBrk="1" fontAlgn="t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800" dirty="0" err="1" smtClean="0">
                <a:latin typeface="Centaur" pitchFamily="18" charset="0"/>
              </a:rPr>
              <a:t>doGet</a:t>
            </a:r>
            <a:r>
              <a:rPr lang="en-US" sz="2800" dirty="0" smtClean="0">
                <a:latin typeface="Centaur" pitchFamily="18" charset="0"/>
              </a:rPr>
              <a:t>(</a:t>
            </a:r>
            <a:r>
              <a:rPr lang="en-US" sz="2800" dirty="0" err="1" smtClean="0">
                <a:latin typeface="Centaur" pitchFamily="18" charset="0"/>
              </a:rPr>
              <a:t>HttpServletRequest</a:t>
            </a:r>
            <a:r>
              <a:rPr lang="en-US" sz="2800" dirty="0" smtClean="0">
                <a:latin typeface="Centaur" pitchFamily="18" charset="0"/>
              </a:rPr>
              <a:t> </a:t>
            </a:r>
            <a:r>
              <a:rPr lang="en-US" sz="2800" dirty="0" err="1" smtClean="0">
                <a:latin typeface="Centaur" pitchFamily="18" charset="0"/>
              </a:rPr>
              <a:t>req</a:t>
            </a:r>
            <a:r>
              <a:rPr lang="en-US" sz="2800" dirty="0" smtClean="0">
                <a:latin typeface="Centaur" pitchFamily="18" charset="0"/>
              </a:rPr>
              <a:t>, </a:t>
            </a:r>
            <a:r>
              <a:rPr lang="en-US" sz="2800" dirty="0" err="1" smtClean="0">
                <a:latin typeface="Centaur" pitchFamily="18" charset="0"/>
              </a:rPr>
              <a:t>HttpServletResponse</a:t>
            </a:r>
            <a:r>
              <a:rPr lang="en-US" sz="2800" dirty="0" smtClean="0">
                <a:latin typeface="Centaur" pitchFamily="18" charset="0"/>
              </a:rPr>
              <a:t> res) </a:t>
            </a:r>
            <a:br>
              <a:rPr lang="en-US" sz="2800" dirty="0" smtClean="0">
                <a:latin typeface="Centaur" pitchFamily="18" charset="0"/>
              </a:rPr>
            </a:br>
            <a:r>
              <a:rPr lang="en-US" sz="2800" dirty="0" smtClean="0">
                <a:latin typeface="Centaur" pitchFamily="18" charset="0"/>
              </a:rPr>
              <a:t>Called by the server (via the service method) to allow a servlet to handle a GET request. </a:t>
            </a:r>
          </a:p>
          <a:p>
            <a:pPr algn="just" eaLnBrk="1" fontAlgn="t" hangingPunct="1">
              <a:spcBef>
                <a:spcPct val="50000"/>
              </a:spcBef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800" dirty="0" err="1" smtClean="0">
                <a:latin typeface="Centaur" pitchFamily="18" charset="0"/>
              </a:rPr>
              <a:t>doPost</a:t>
            </a:r>
            <a:r>
              <a:rPr lang="en-US" sz="2800" dirty="0" smtClean="0">
                <a:latin typeface="Centaur" pitchFamily="18" charset="0"/>
              </a:rPr>
              <a:t>(</a:t>
            </a:r>
            <a:r>
              <a:rPr lang="en-US" sz="2800" dirty="0" err="1" smtClean="0">
                <a:latin typeface="Centaur" pitchFamily="18" charset="0"/>
              </a:rPr>
              <a:t>HttpServletRequest</a:t>
            </a:r>
            <a:r>
              <a:rPr lang="en-US" sz="2800" dirty="0" smtClean="0">
                <a:latin typeface="Centaur" pitchFamily="18" charset="0"/>
              </a:rPr>
              <a:t> </a:t>
            </a:r>
            <a:r>
              <a:rPr lang="en-US" sz="2800" dirty="0" err="1" smtClean="0">
                <a:latin typeface="Centaur" pitchFamily="18" charset="0"/>
              </a:rPr>
              <a:t>req</a:t>
            </a:r>
            <a:r>
              <a:rPr lang="en-US" sz="2800" dirty="0" smtClean="0">
                <a:latin typeface="Centaur" pitchFamily="18" charset="0"/>
              </a:rPr>
              <a:t>, </a:t>
            </a:r>
            <a:r>
              <a:rPr lang="en-US" sz="2800" dirty="0" err="1" smtClean="0">
                <a:latin typeface="Centaur" pitchFamily="18" charset="0"/>
              </a:rPr>
              <a:t>HttpServletResponse</a:t>
            </a:r>
            <a:r>
              <a:rPr lang="en-US" sz="2800" dirty="0" smtClean="0">
                <a:latin typeface="Centaur" pitchFamily="18" charset="0"/>
              </a:rPr>
              <a:t> res) Called by the server (via the service method) to allow a servlet to handle a POST request.</a:t>
            </a:r>
          </a:p>
        </p:txBody>
      </p:sp>
    </p:spTree>
    <p:extLst>
      <p:ext uri="{BB962C8B-B14F-4D97-AF65-F5344CB8AC3E}">
        <p14:creationId xmlns:p14="http://schemas.microsoft.com/office/powerpoint/2010/main" val="5155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45720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Century" pitchFamily="18" charset="0"/>
                <a:cs typeface="Andalus" pitchFamily="18" charset="-78"/>
              </a:rPr>
              <a:t>Life Cycle of a </a:t>
            </a:r>
            <a:r>
              <a:rPr lang="en-IN" sz="4000" dirty="0" smtClean="0">
                <a:latin typeface="Century" pitchFamily="18" charset="0"/>
                <a:cs typeface="Andalus" pitchFamily="18" charset="-78"/>
              </a:rPr>
              <a:t>Servlet</a:t>
            </a:r>
            <a:endParaRPr lang="en-US" sz="4000" dirty="0">
              <a:solidFill>
                <a:srgbClr val="000099"/>
              </a:solidFill>
              <a:latin typeface="Century" pitchFamily="18" charset="0"/>
              <a:ea typeface="+mn-ea"/>
              <a:cs typeface="Andalus" pitchFamily="18" charset="-78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IN" sz="2800" dirty="0">
                <a:latin typeface="Goudy Old Style" pitchFamily="18" charset="0"/>
              </a:rPr>
              <a:t>The lifecycle of a servlet is managed by the Web container. </a:t>
            </a:r>
            <a:r>
              <a:rPr lang="en-IN" sz="2800" dirty="0" smtClean="0">
                <a:latin typeface="Goudy Old Style" pitchFamily="18" charset="0"/>
              </a:rPr>
              <a:t>The interface </a:t>
            </a:r>
            <a:r>
              <a:rPr lang="en-IN" sz="2800" b="1" dirty="0" err="1" smtClean="0">
                <a:latin typeface="Goudy Old Style" pitchFamily="18" charset="0"/>
              </a:rPr>
              <a:t>javax.servlet.Servlet</a:t>
            </a:r>
            <a:r>
              <a:rPr lang="en-IN" sz="2800" dirty="0" smtClean="0">
                <a:latin typeface="Goudy Old Style" pitchFamily="18" charset="0"/>
              </a:rPr>
              <a:t> provides these methods – </a:t>
            </a:r>
            <a:endParaRPr lang="en-IN" sz="2800" dirty="0">
              <a:latin typeface="Goudy Old Style" pitchFamily="18" charset="0"/>
            </a:endParaRPr>
          </a:p>
          <a:p>
            <a:pPr marL="358775" indent="-277813">
              <a:buSzPct val="70000"/>
              <a:buFont typeface="+mj-lt"/>
              <a:buAutoNum type="arabicPeriod"/>
            </a:pPr>
            <a:r>
              <a:rPr lang="en-IN" sz="2800" b="1" u="sng" dirty="0" err="1" smtClean="0">
                <a:latin typeface="Goudy Old Style" pitchFamily="18" charset="0"/>
              </a:rPr>
              <a:t>init</a:t>
            </a:r>
            <a:r>
              <a:rPr lang="en-IN" sz="2800" b="1" dirty="0" smtClean="0">
                <a:latin typeface="Goudy Old Style" pitchFamily="18" charset="0"/>
              </a:rPr>
              <a:t>() – </a:t>
            </a:r>
            <a:r>
              <a:rPr lang="en-IN" dirty="0" smtClean="0">
                <a:latin typeface="Goudy Old Style" pitchFamily="18" charset="0"/>
              </a:rPr>
              <a:t>The </a:t>
            </a:r>
            <a:r>
              <a:rPr lang="en-IN" dirty="0" err="1">
                <a:latin typeface="Goudy Old Style" pitchFamily="18" charset="0"/>
              </a:rPr>
              <a:t>init</a:t>
            </a:r>
            <a:r>
              <a:rPr lang="en-IN" dirty="0">
                <a:latin typeface="Goudy Old Style" pitchFamily="18" charset="0"/>
              </a:rPr>
              <a:t>() method is called during the initialization phase of the servlet life cycle. </a:t>
            </a:r>
          </a:p>
          <a:p>
            <a:pPr marL="358775" indent="-277813">
              <a:buSzPct val="70000"/>
              <a:buFont typeface="+mj-lt"/>
              <a:buAutoNum type="arabicPeriod"/>
            </a:pPr>
            <a:r>
              <a:rPr lang="en-IN" sz="2800" b="1" u="sng" dirty="0" smtClean="0">
                <a:latin typeface="Goudy Old Style" pitchFamily="18" charset="0"/>
              </a:rPr>
              <a:t>service</a:t>
            </a:r>
            <a:r>
              <a:rPr lang="en-IN" sz="2800" b="1" dirty="0">
                <a:latin typeface="Goudy Old Style" pitchFamily="18" charset="0"/>
              </a:rPr>
              <a:t>() </a:t>
            </a:r>
            <a:r>
              <a:rPr lang="en-IN" sz="2800" b="1" dirty="0" smtClean="0">
                <a:latin typeface="Goudy Old Style" pitchFamily="18" charset="0"/>
              </a:rPr>
              <a:t>– </a:t>
            </a:r>
            <a:r>
              <a:rPr lang="en-IN" dirty="0" smtClean="0">
                <a:latin typeface="Goudy Old Style" pitchFamily="18" charset="0"/>
              </a:rPr>
              <a:t>When </a:t>
            </a:r>
            <a:r>
              <a:rPr lang="en-IN" dirty="0">
                <a:latin typeface="Goudy Old Style" pitchFamily="18" charset="0"/>
              </a:rPr>
              <a:t>the client requests for the servlet, the Web container invokes the service() method of the servlet to process the client requests. </a:t>
            </a:r>
          </a:p>
          <a:p>
            <a:pPr marL="358775" indent="-277813">
              <a:buSzPct val="70000"/>
              <a:buFont typeface="+mj-lt"/>
              <a:buAutoNum type="arabicPeriod"/>
            </a:pPr>
            <a:r>
              <a:rPr lang="en-IN" sz="2800" b="1" u="sng" dirty="0" smtClean="0">
                <a:latin typeface="Goudy Old Style" pitchFamily="18" charset="0"/>
              </a:rPr>
              <a:t>destroy</a:t>
            </a:r>
            <a:r>
              <a:rPr lang="en-IN" sz="2800" b="1" dirty="0">
                <a:latin typeface="Goudy Old Style" pitchFamily="18" charset="0"/>
              </a:rPr>
              <a:t>() </a:t>
            </a:r>
            <a:r>
              <a:rPr lang="en-IN" sz="2800" b="1" dirty="0" smtClean="0">
                <a:latin typeface="Goudy Old Style" pitchFamily="18" charset="0"/>
              </a:rPr>
              <a:t>– </a:t>
            </a:r>
            <a:r>
              <a:rPr lang="en-IN" dirty="0" smtClean="0">
                <a:latin typeface="Goudy Old Style" pitchFamily="18" charset="0"/>
              </a:rPr>
              <a:t>The </a:t>
            </a:r>
            <a:r>
              <a:rPr lang="en-IN" dirty="0">
                <a:latin typeface="Goudy Old Style" pitchFamily="18" charset="0"/>
              </a:rPr>
              <a:t>Web container calls the destroy() method when the servlet instance is not required to service any subsequent client request. </a:t>
            </a:r>
          </a:p>
        </p:txBody>
      </p:sp>
    </p:spTree>
    <p:extLst>
      <p:ext uri="{BB962C8B-B14F-4D97-AF65-F5344CB8AC3E}">
        <p14:creationId xmlns:p14="http://schemas.microsoft.com/office/powerpoint/2010/main" val="361906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SzPct val="70000"/>
            </a:pPr>
            <a:r>
              <a:rPr lang="en-US" sz="40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Two-Tier </a:t>
            </a:r>
            <a:r>
              <a:rPr lang="en-US" sz="4000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Model</a:t>
            </a:r>
            <a:endParaRPr lang="en-US" sz="4000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624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buSzPct val="70000"/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Supports both two-tier model for database access. JDBC can either be used directly from an application or as part of a middle-tier server application.</a:t>
            </a:r>
          </a:p>
          <a:p>
            <a:pPr marL="290513" indent="-290513">
              <a:buSzPct val="70000"/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Here in  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a Java application interacts directly with the database.</a:t>
            </a:r>
          </a:p>
          <a:p>
            <a:pPr marL="290513" indent="-290513">
              <a:buSzPct val="70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Functionality is divided into these two layers:</a:t>
            </a:r>
          </a:p>
          <a:p>
            <a:pPr marL="860425" lvl="1" indent="-403225">
              <a:buFont typeface="Wingdings" pitchFamily="2" charset="2"/>
              <a:buChar char="ü"/>
            </a:pPr>
            <a:r>
              <a:rPr lang="en-US" sz="2600" b="1" dirty="0" smtClean="0">
                <a:solidFill>
                  <a:schemeClr val="tx1"/>
                </a:solidFill>
                <a:latin typeface="Goudy Old Style" pitchFamily="18" charset="0"/>
              </a:rPr>
              <a:t>Application </a:t>
            </a:r>
            <a:r>
              <a:rPr lang="en-US" sz="2600" b="1" dirty="0">
                <a:solidFill>
                  <a:schemeClr val="tx1"/>
                </a:solidFill>
                <a:latin typeface="Goudy Old Style" pitchFamily="18" charset="0"/>
              </a:rPr>
              <a:t>layer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, including the JDBC driver, business logic, 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  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                                  and 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user interface</a:t>
            </a:r>
          </a:p>
          <a:p>
            <a:pPr marL="860425" lvl="1" indent="-403225">
              <a:buFont typeface="Wingdings" pitchFamily="2" charset="2"/>
              <a:buChar char="ü"/>
            </a:pPr>
            <a:r>
              <a:rPr lang="en-US" sz="2600" b="1" dirty="0" smtClean="0">
                <a:solidFill>
                  <a:schemeClr val="tx1"/>
                </a:solidFill>
                <a:latin typeface="Goudy Old Style" pitchFamily="18" charset="0"/>
              </a:rPr>
              <a:t>Database </a:t>
            </a:r>
            <a:r>
              <a:rPr lang="en-US" sz="2600" b="1" dirty="0">
                <a:solidFill>
                  <a:schemeClr val="tx1"/>
                </a:solidFill>
                <a:latin typeface="Goudy Old Style" pitchFamily="18" charset="0"/>
              </a:rPr>
              <a:t>layer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, including the RDBMS</a:t>
            </a:r>
          </a:p>
          <a:p>
            <a:pPr marL="290513" indent="-290513">
              <a:buSzPct val="70000"/>
              <a:buFont typeface="Wingdings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JDBC operates through drivers. There are four types of drivers.</a:t>
            </a:r>
          </a:p>
          <a:p>
            <a:pPr marL="290513" indent="-290513">
              <a:buSzPct val="70000"/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The 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interface to the database is handled by a JDBC driver appropriate to 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the particular 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database management system being accessed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.</a:t>
            </a:r>
          </a:p>
          <a:p>
            <a:pPr marL="290513" indent="-290513">
              <a:buSzPct val="70000"/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The 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JDBC driver 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passes SQL 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statements to the database and returns the results of those statements to </a:t>
            </a: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the application</a:t>
            </a:r>
            <a:r>
              <a:rPr lang="en-US" sz="2600" dirty="0">
                <a:solidFill>
                  <a:schemeClr val="tx1"/>
                </a:solidFill>
                <a:latin typeface="Goudy Old Style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03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172200"/>
          </a:xfrm>
        </p:spPr>
        <p:txBody>
          <a:bodyPr>
            <a:normAutofit/>
          </a:bodyPr>
          <a:lstStyle/>
          <a:p>
            <a:pPr marL="288925" indent="-288925" algn="just" eaLnBrk="1" hangingPunct="1">
              <a:spcBef>
                <a:spcPct val="50000"/>
              </a:spcBef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When a request is mapped to a servlet, the container performs the following steps. </a:t>
            </a:r>
          </a:p>
          <a:p>
            <a:pPr marL="288925" indent="-288925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800" dirty="0" smtClean="0">
                <a:latin typeface="Centaur" pitchFamily="18" charset="0"/>
              </a:rPr>
              <a:t>If an instance of 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does not exist, the Web container </a:t>
            </a:r>
          </a:p>
          <a:p>
            <a:pPr marL="971550" lvl="2" indent="-350838" algn="just" eaLnBrk="1" hangingPunct="1">
              <a:spcBef>
                <a:spcPct val="50000"/>
              </a:spcBef>
              <a:buSzPct val="70000"/>
              <a:buFont typeface="+mj-lt"/>
              <a:buAutoNum type="romanUcPeriod"/>
            </a:pPr>
            <a:r>
              <a:rPr lang="en-US" sz="2800" dirty="0" smtClean="0">
                <a:latin typeface="Centaur" pitchFamily="18" charset="0"/>
              </a:rPr>
              <a:t>Loads 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class. </a:t>
            </a:r>
          </a:p>
          <a:p>
            <a:pPr marL="971550" lvl="2" indent="-350838" algn="just" eaLnBrk="1" hangingPunct="1">
              <a:spcBef>
                <a:spcPct val="50000"/>
              </a:spcBef>
              <a:buSzPct val="70000"/>
              <a:buFont typeface="+mj-lt"/>
              <a:buAutoNum type="romanUcPeriod"/>
            </a:pPr>
            <a:r>
              <a:rPr lang="en-US" sz="2800" dirty="0" smtClean="0">
                <a:latin typeface="Centaur" pitchFamily="18" charset="0"/>
              </a:rPr>
              <a:t>Creates an instance of 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class. </a:t>
            </a:r>
          </a:p>
          <a:p>
            <a:pPr marL="971550" lvl="2" indent="-350838" algn="just" eaLnBrk="1" hangingPunct="1">
              <a:spcBef>
                <a:spcPct val="50000"/>
              </a:spcBef>
              <a:buSzPct val="70000"/>
              <a:buFont typeface="+mj-lt"/>
              <a:buAutoNum type="romanUcPeriod"/>
            </a:pPr>
            <a:r>
              <a:rPr lang="en-US" sz="2800" dirty="0" smtClean="0">
                <a:latin typeface="Centaur" pitchFamily="18" charset="0"/>
              </a:rPr>
              <a:t>Initializes 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instance by calling the init method. </a:t>
            </a:r>
          </a:p>
          <a:p>
            <a:pPr marL="288925" indent="-288925" algn="just" eaLnBrk="1" hangingPunct="1">
              <a:spcBef>
                <a:spcPct val="50000"/>
              </a:spcBef>
              <a:buFontTx/>
              <a:buAutoNum type="arabicPeriod" startAt="2"/>
            </a:pPr>
            <a:r>
              <a:rPr lang="en-US" sz="2800" dirty="0" smtClean="0">
                <a:latin typeface="Centaur" pitchFamily="18" charset="0"/>
              </a:rPr>
              <a:t> Invokes the service method, passing a request and response object. </a:t>
            </a:r>
          </a:p>
          <a:p>
            <a:pPr marL="288925" indent="-288925" algn="just" eaLnBrk="1" hangingPunct="1">
              <a:spcBef>
                <a:spcPct val="50000"/>
              </a:spcBef>
              <a:buFontTx/>
              <a:buAutoNum type="arabicPeriod" startAt="2"/>
            </a:pPr>
            <a:r>
              <a:rPr lang="en-US" sz="2800" dirty="0" smtClean="0">
                <a:latin typeface="Centaur" pitchFamily="18" charset="0"/>
              </a:rPr>
              <a:t> If the container needs to remove the servlet, it finalizes the servlet    by calling the servlet's destroy method. </a:t>
            </a:r>
          </a:p>
          <a:p>
            <a:pPr marL="288925" indent="-288925" eaLnBrk="1" hangingPunct="1">
              <a:buFontTx/>
              <a:buNone/>
            </a:pPr>
            <a:endParaRPr lang="en-US" sz="2800" dirty="0" smtClean="0">
              <a:latin typeface="Centaur" pitchFamily="18" charset="0"/>
            </a:endParaRPr>
          </a:p>
          <a:p>
            <a:pPr marL="288925" indent="-288925" eaLnBrk="1" hangingPunct="1"/>
            <a:endParaRPr lang="en-US" sz="2800" dirty="0" smtClean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pic>
        <p:nvPicPr>
          <p:cNvPr id="33795" name="Picture 3" descr="techniques_servleta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30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8458200" cy="358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6629" name="Picture 3" descr="servlet_lifecyc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7543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47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buSzPct val="70000"/>
              <a:buFont typeface="Wingdings" pitchFamily="2" charset="2"/>
              <a:buChar char="Ø"/>
              <a:defRPr/>
            </a:pPr>
            <a:r>
              <a:rPr lang="en-US" sz="2800" b="1" dirty="0" smtClean="0">
                <a:solidFill>
                  <a:srgbClr val="000000"/>
                </a:solidFill>
                <a:latin typeface="Centaur" pitchFamily="18" charset="0"/>
              </a:rPr>
              <a:t>Initializing a </a:t>
            </a:r>
            <a:r>
              <a:rPr lang="en-US" sz="2800" b="1" dirty="0" err="1" smtClean="0">
                <a:solidFill>
                  <a:srgbClr val="000000"/>
                </a:solidFill>
                <a:latin typeface="Centaur" pitchFamily="18" charset="0"/>
              </a:rPr>
              <a:t>Servlet</a:t>
            </a:r>
            <a:endParaRPr lang="en-US" sz="2800" b="1" dirty="0" smtClean="0">
              <a:solidFill>
                <a:srgbClr val="000000"/>
              </a:solidFill>
              <a:latin typeface="Centaur" pitchFamily="18" charset="0"/>
            </a:endParaRPr>
          </a:p>
          <a:p>
            <a:pPr marL="284163" indent="-284163" algn="just" eaLnBrk="1" hangingPunct="1">
              <a:spcBef>
                <a:spcPts val="1200"/>
              </a:spcBef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When a server loads a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for the first time, the server runs the </a:t>
            </a:r>
            <a:r>
              <a:rPr lang="en-US" sz="2800" dirty="0" err="1" smtClean="0">
                <a:latin typeface="Centaur" pitchFamily="18" charset="0"/>
              </a:rPr>
              <a:t>servlet's</a:t>
            </a:r>
            <a:r>
              <a:rPr lang="en-US" sz="2800" dirty="0" smtClean="0">
                <a:latin typeface="Centaur" pitchFamily="18" charset="0"/>
              </a:rPr>
              <a:t> </a:t>
            </a:r>
            <a:r>
              <a:rPr lang="en-US" sz="2800" b="1" dirty="0" smtClean="0">
                <a:latin typeface="Centaur" pitchFamily="18" charset="0"/>
              </a:rPr>
              <a:t>init()</a:t>
            </a:r>
            <a:r>
              <a:rPr lang="en-US" sz="2800" dirty="0" smtClean="0">
                <a:latin typeface="Centaur" pitchFamily="18" charset="0"/>
              </a:rPr>
              <a:t> method. This process is called as initialization.</a:t>
            </a:r>
          </a:p>
          <a:p>
            <a:pPr marL="284163" indent="-284163" algn="just" eaLnBrk="1" hangingPunct="1">
              <a:spcBef>
                <a:spcPts val="1200"/>
              </a:spcBef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The server calls the </a:t>
            </a:r>
            <a:r>
              <a:rPr lang="en-US" sz="2800" b="1" dirty="0" smtClean="0">
                <a:latin typeface="Centaur" pitchFamily="18" charset="0"/>
              </a:rPr>
              <a:t>init() </a:t>
            </a:r>
            <a:r>
              <a:rPr lang="en-US" sz="2800" dirty="0" smtClean="0">
                <a:latin typeface="Centaur" pitchFamily="18" charset="0"/>
              </a:rPr>
              <a:t>method once, i.e. when the server loads 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, and  again when 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is </a:t>
            </a:r>
            <a:r>
              <a:rPr lang="en-US" sz="2800" b="1" dirty="0" smtClean="0">
                <a:latin typeface="Centaur" pitchFamily="18" charset="0"/>
              </a:rPr>
              <a:t>reloaded</a:t>
            </a:r>
            <a:r>
              <a:rPr lang="en-US" sz="2800" dirty="0" smtClean="0">
                <a:latin typeface="Centaur" pitchFamily="18" charset="0"/>
              </a:rPr>
              <a:t>.</a:t>
            </a:r>
          </a:p>
          <a:p>
            <a:pPr marL="284163" indent="-284163" eaLnBrk="1" fontAlgn="t" hangingPunct="1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800" b="1" dirty="0" smtClean="0">
                <a:latin typeface="Centaur" pitchFamily="18" charset="0"/>
              </a:rPr>
              <a:t>init()</a:t>
            </a:r>
            <a:r>
              <a:rPr lang="en-US" sz="2800" dirty="0" smtClean="0">
                <a:latin typeface="Centaur" pitchFamily="18" charset="0"/>
              </a:rPr>
              <a:t> and </a:t>
            </a:r>
            <a:r>
              <a:rPr lang="en-US" sz="2800" b="1" dirty="0" smtClean="0">
                <a:latin typeface="Centaur" pitchFamily="18" charset="0"/>
              </a:rPr>
              <a:t>destroy()</a:t>
            </a:r>
            <a:r>
              <a:rPr lang="en-US" sz="2800" dirty="0" smtClean="0">
                <a:latin typeface="Centaur" pitchFamily="18" charset="0"/>
              </a:rPr>
              <a:t>, to manage resources that are held for the life of 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</a:t>
            </a:r>
          </a:p>
          <a:p>
            <a:pPr marL="284163" indent="-284163" eaLnBrk="1" fontAlgn="t" hangingPunct="1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800" b="1" dirty="0" err="1" smtClean="0">
                <a:latin typeface="Centaur" pitchFamily="18" charset="0"/>
              </a:rPr>
              <a:t>getServletInfo</a:t>
            </a:r>
            <a:r>
              <a:rPr lang="en-US" sz="2800" b="1" dirty="0" smtClean="0">
                <a:latin typeface="Centaur" pitchFamily="18" charset="0"/>
              </a:rPr>
              <a:t>() </a:t>
            </a:r>
            <a:r>
              <a:rPr lang="en-US" sz="2800" dirty="0" smtClean="0">
                <a:latin typeface="Centaur" pitchFamily="18" charset="0"/>
              </a:rPr>
              <a:t>a method  which 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uses to provide information about itself</a:t>
            </a:r>
          </a:p>
        </p:txBody>
      </p:sp>
    </p:spTree>
    <p:extLst>
      <p:ext uri="{BB962C8B-B14F-4D97-AF65-F5344CB8AC3E}">
        <p14:creationId xmlns:p14="http://schemas.microsoft.com/office/powerpoint/2010/main" val="5666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sz="4000" b="1" dirty="0" smtClean="0">
                <a:latin typeface="Centaur" pitchFamily="18" charset="0"/>
              </a:rPr>
              <a:t>Servlet Configuration</a:t>
            </a:r>
          </a:p>
          <a:p>
            <a:pPr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4000" dirty="0" smtClean="0">
                <a:latin typeface="Centaur" pitchFamily="18" charset="0"/>
              </a:rPr>
              <a:t>To configure a </a:t>
            </a:r>
            <a:r>
              <a:rPr lang="en-US" sz="4000" dirty="0" err="1" smtClean="0">
                <a:latin typeface="Centaur" pitchFamily="18" charset="0"/>
              </a:rPr>
              <a:t>servlet</a:t>
            </a:r>
            <a:r>
              <a:rPr lang="en-US" sz="4000" dirty="0" smtClean="0">
                <a:latin typeface="Centaur" pitchFamily="18" charset="0"/>
              </a:rPr>
              <a:t> and other aspects of a web application, place a </a:t>
            </a:r>
            <a:r>
              <a:rPr lang="en-US" sz="4000" b="1" dirty="0" smtClean="0">
                <a:latin typeface="Centaur" pitchFamily="18" charset="0"/>
              </a:rPr>
              <a:t>web.xml</a:t>
            </a:r>
            <a:r>
              <a:rPr lang="en-US" sz="4000" dirty="0" smtClean="0">
                <a:latin typeface="Centaur" pitchFamily="18" charset="0"/>
              </a:rPr>
              <a:t> file in the WEB-INF directory.</a:t>
            </a:r>
            <a:endParaRPr lang="en-US" sz="3600" dirty="0" smtClean="0">
              <a:latin typeface="Centaur" pitchFamily="18" charset="0"/>
            </a:endParaRPr>
          </a:p>
          <a:p>
            <a:pPr marL="441325" indent="-1793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pc="300" dirty="0" smtClean="0">
                <a:latin typeface="Centaur" pitchFamily="18" charset="0"/>
              </a:rPr>
              <a:t>&lt;?xml version="1.0" encoding="UTF-8"?&gt;</a:t>
            </a:r>
          </a:p>
          <a:p>
            <a:pPr marL="441325" indent="-1793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e-DE" spc="300" dirty="0" smtClean="0">
                <a:latin typeface="Centaur" pitchFamily="18" charset="0"/>
              </a:rPr>
              <a:t>&lt;web-app </a:t>
            </a:r>
            <a:r>
              <a:rPr lang="de-DE" spc="-150" dirty="0" smtClean="0">
                <a:latin typeface="Centaur" pitchFamily="18" charset="0"/>
              </a:rPr>
              <a:t>version="2.5" xmlns="http://java.sun.com/xml/ns/javaee"</a:t>
            </a:r>
          </a:p>
          <a:p>
            <a:pPr marL="441325" indent="-1793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pc="-150" dirty="0" err="1" smtClean="0">
                <a:latin typeface="Centaur" pitchFamily="18" charset="0"/>
              </a:rPr>
              <a:t>xmlns:xsi</a:t>
            </a:r>
            <a:r>
              <a:rPr lang="en-US" spc="-150" dirty="0" smtClean="0">
                <a:latin typeface="Centaur" pitchFamily="18" charset="0"/>
              </a:rPr>
              <a:t>="http://www.w3.org/2001/XMLSchema-instance"</a:t>
            </a:r>
          </a:p>
          <a:p>
            <a:pPr marL="441325" indent="-1793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pc="-150" dirty="0" err="1" smtClean="0">
                <a:latin typeface="Centaur" pitchFamily="18" charset="0"/>
              </a:rPr>
              <a:t>xsi:schemaLocation</a:t>
            </a:r>
            <a:r>
              <a:rPr lang="en-US" spc="-150" dirty="0" smtClean="0">
                <a:latin typeface="Centaur" pitchFamily="18" charset="0"/>
              </a:rPr>
              <a:t>="http://java.sun.com/xml/ns/</a:t>
            </a:r>
            <a:r>
              <a:rPr lang="en-US" spc="-150" dirty="0" err="1" smtClean="0">
                <a:latin typeface="Centaur" pitchFamily="18" charset="0"/>
              </a:rPr>
              <a:t>javaee</a:t>
            </a:r>
            <a:r>
              <a:rPr lang="en-US" spc="-150" dirty="0" smtClean="0">
                <a:latin typeface="Centaur" pitchFamily="18" charset="0"/>
              </a:rPr>
              <a:t>  </a:t>
            </a:r>
          </a:p>
          <a:p>
            <a:pPr marL="441325" indent="-179388">
              <a:buNone/>
              <a:defRPr/>
            </a:pPr>
            <a:r>
              <a:rPr lang="en-US" spc="-150" dirty="0">
                <a:latin typeface="Centaur" pitchFamily="18" charset="0"/>
              </a:rPr>
              <a:t>http</a:t>
            </a:r>
            <a:r>
              <a:rPr lang="en-US" spc="-150" dirty="0" smtClean="0">
                <a:latin typeface="Centaur" pitchFamily="18" charset="0"/>
              </a:rPr>
              <a:t>://java.sun.com/xml/ns/</a:t>
            </a:r>
            <a:r>
              <a:rPr lang="en-US" spc="-150" dirty="0" err="1" smtClean="0">
                <a:latin typeface="Centaur" pitchFamily="18" charset="0"/>
              </a:rPr>
              <a:t>javaee</a:t>
            </a:r>
            <a:r>
              <a:rPr lang="en-US" spc="-150" dirty="0" smtClean="0">
                <a:latin typeface="Centaur" pitchFamily="18" charset="0"/>
              </a:rPr>
              <a:t>/web-app_2_5.xsd”   </a:t>
            </a:r>
            <a:r>
              <a:rPr lang="en-US" spc="300" dirty="0" smtClean="0">
                <a:latin typeface="Centaur" pitchFamily="18" charset="0"/>
              </a:rPr>
              <a:t>&gt;</a:t>
            </a:r>
          </a:p>
          <a:p>
            <a:pPr marL="441325" indent="-1793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pc="300" dirty="0" smtClean="0">
                <a:latin typeface="Centaur" pitchFamily="18" charset="0"/>
              </a:rPr>
              <a:t>&lt;</a:t>
            </a:r>
            <a:r>
              <a:rPr lang="en-US" spc="300" dirty="0" err="1" smtClean="0">
                <a:latin typeface="Centaur" pitchFamily="18" charset="0"/>
              </a:rPr>
              <a:t>servlet</a:t>
            </a:r>
            <a:r>
              <a:rPr lang="en-US" spc="300" dirty="0" smtClean="0">
                <a:latin typeface="Centaur" pitchFamily="18" charset="0"/>
              </a:rPr>
              <a:t>&gt;</a:t>
            </a:r>
          </a:p>
          <a:p>
            <a:pPr marL="841375" lvl="1" indent="-179388">
              <a:buFontTx/>
              <a:buNone/>
              <a:defRPr/>
            </a:pPr>
            <a:r>
              <a:rPr lang="en-US" sz="3100" spc="300" dirty="0" smtClean="0">
                <a:latin typeface="Centaur" pitchFamily="18" charset="0"/>
              </a:rPr>
              <a:t>&lt;</a:t>
            </a:r>
            <a:r>
              <a:rPr lang="en-US" sz="3100" spc="300" dirty="0" err="1" smtClean="0">
                <a:latin typeface="Centaur" pitchFamily="18" charset="0"/>
              </a:rPr>
              <a:t>servlet</a:t>
            </a:r>
            <a:r>
              <a:rPr lang="en-US" sz="3100" spc="300" dirty="0" smtClean="0">
                <a:latin typeface="Centaur" pitchFamily="18" charset="0"/>
              </a:rPr>
              <a:t>-name&gt;</a:t>
            </a:r>
            <a:r>
              <a:rPr lang="en-US" sz="3100" spc="300" dirty="0" err="1" smtClean="0">
                <a:latin typeface="Centaur" pitchFamily="18" charset="0"/>
              </a:rPr>
              <a:t>SomeName</a:t>
            </a:r>
            <a:r>
              <a:rPr lang="en-US" sz="3100" spc="300" dirty="0" smtClean="0">
                <a:latin typeface="Centaur" pitchFamily="18" charset="0"/>
              </a:rPr>
              <a:t>&lt;/</a:t>
            </a:r>
            <a:r>
              <a:rPr lang="en-US" sz="3100" spc="300" dirty="0" err="1" smtClean="0">
                <a:latin typeface="Centaur" pitchFamily="18" charset="0"/>
              </a:rPr>
              <a:t>servlet</a:t>
            </a:r>
            <a:r>
              <a:rPr lang="en-US" sz="3100" spc="300" dirty="0" smtClean="0">
                <a:latin typeface="Centaur" pitchFamily="18" charset="0"/>
              </a:rPr>
              <a:t>-name&gt;</a:t>
            </a:r>
          </a:p>
          <a:p>
            <a:pPr marL="841375" lvl="1" indent="-179388">
              <a:buFontTx/>
              <a:buNone/>
              <a:defRPr/>
            </a:pPr>
            <a:r>
              <a:rPr lang="en-US" sz="3100" spc="300" dirty="0" smtClean="0">
                <a:latin typeface="Centaur" pitchFamily="18" charset="0"/>
              </a:rPr>
              <a:t>&lt;</a:t>
            </a:r>
            <a:r>
              <a:rPr lang="en-US" sz="3100" spc="300" dirty="0" err="1" smtClean="0">
                <a:latin typeface="Centaur" pitchFamily="18" charset="0"/>
              </a:rPr>
              <a:t>servlet</a:t>
            </a:r>
            <a:r>
              <a:rPr lang="en-US" sz="3100" spc="300" dirty="0" smtClean="0">
                <a:latin typeface="Centaur" pitchFamily="18" charset="0"/>
              </a:rPr>
              <a:t>-class&gt;</a:t>
            </a:r>
            <a:r>
              <a:rPr lang="en-US" sz="3100" spc="300" dirty="0" err="1" smtClean="0">
                <a:latin typeface="Centaur" pitchFamily="18" charset="0"/>
              </a:rPr>
              <a:t>package.MyHttpServlet</a:t>
            </a:r>
            <a:r>
              <a:rPr lang="en-US" sz="3100" spc="300" dirty="0" smtClean="0">
                <a:latin typeface="Centaur" pitchFamily="18" charset="0"/>
              </a:rPr>
              <a:t>&lt;/</a:t>
            </a:r>
            <a:r>
              <a:rPr lang="en-US" sz="3100" spc="300" dirty="0" err="1" smtClean="0">
                <a:latin typeface="Centaur" pitchFamily="18" charset="0"/>
              </a:rPr>
              <a:t>servlet</a:t>
            </a:r>
            <a:r>
              <a:rPr lang="en-US" sz="3100" spc="300" dirty="0" smtClean="0">
                <a:latin typeface="Centaur" pitchFamily="18" charset="0"/>
              </a:rPr>
              <a:t>-class&gt;</a:t>
            </a:r>
          </a:p>
          <a:p>
            <a:pPr marL="441325" indent="-1793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pc="300" dirty="0" smtClean="0">
                <a:latin typeface="Centaur" pitchFamily="18" charset="0"/>
              </a:rPr>
              <a:t>&lt;/</a:t>
            </a:r>
            <a:r>
              <a:rPr lang="en-US" spc="300" dirty="0" err="1" smtClean="0">
                <a:latin typeface="Centaur" pitchFamily="18" charset="0"/>
              </a:rPr>
              <a:t>servlet</a:t>
            </a:r>
            <a:r>
              <a:rPr lang="en-US" spc="300" dirty="0" smtClean="0">
                <a:latin typeface="Centaur" pitchFamily="18" charset="0"/>
              </a:rPr>
              <a:t>&gt;</a:t>
            </a:r>
          </a:p>
          <a:p>
            <a:pPr marL="441325" indent="-1793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pc="300" dirty="0" smtClean="0">
                <a:latin typeface="Centaur" pitchFamily="18" charset="0"/>
              </a:rPr>
              <a:t>&lt;</a:t>
            </a:r>
            <a:r>
              <a:rPr lang="en-US" spc="300" dirty="0" err="1" smtClean="0">
                <a:latin typeface="Centaur" pitchFamily="18" charset="0"/>
              </a:rPr>
              <a:t>servlet</a:t>
            </a:r>
            <a:r>
              <a:rPr lang="en-US" spc="300" dirty="0" smtClean="0">
                <a:latin typeface="Centaur" pitchFamily="18" charset="0"/>
              </a:rPr>
              <a:t>-mapping&gt;</a:t>
            </a:r>
          </a:p>
          <a:p>
            <a:pPr marL="841375" lvl="1" indent="-179388">
              <a:buFontTx/>
              <a:buNone/>
              <a:defRPr/>
            </a:pPr>
            <a:r>
              <a:rPr lang="en-US" sz="3100" spc="300" dirty="0" smtClean="0">
                <a:latin typeface="Centaur" pitchFamily="18" charset="0"/>
              </a:rPr>
              <a:t>&lt;</a:t>
            </a:r>
            <a:r>
              <a:rPr lang="en-US" sz="3100" spc="300" dirty="0" err="1" smtClean="0">
                <a:latin typeface="Centaur" pitchFamily="18" charset="0"/>
              </a:rPr>
              <a:t>servlet</a:t>
            </a:r>
            <a:r>
              <a:rPr lang="en-US" sz="3100" spc="300" dirty="0" smtClean="0">
                <a:latin typeface="Centaur" pitchFamily="18" charset="0"/>
              </a:rPr>
              <a:t>-name&gt;</a:t>
            </a:r>
            <a:r>
              <a:rPr lang="en-US" sz="3100" spc="300" dirty="0" err="1" smtClean="0">
                <a:latin typeface="Centaur" pitchFamily="18" charset="0"/>
              </a:rPr>
              <a:t>SomeName</a:t>
            </a:r>
            <a:r>
              <a:rPr lang="en-US" sz="3100" spc="300" dirty="0" smtClean="0">
                <a:latin typeface="Centaur" pitchFamily="18" charset="0"/>
              </a:rPr>
              <a:t>&lt;/</a:t>
            </a:r>
            <a:r>
              <a:rPr lang="en-US" sz="3100" spc="300" dirty="0" err="1" smtClean="0">
                <a:latin typeface="Centaur" pitchFamily="18" charset="0"/>
              </a:rPr>
              <a:t>servlet</a:t>
            </a:r>
            <a:r>
              <a:rPr lang="en-US" sz="3100" spc="300" dirty="0" smtClean="0">
                <a:latin typeface="Centaur" pitchFamily="18" charset="0"/>
              </a:rPr>
              <a:t>-name&gt;</a:t>
            </a:r>
          </a:p>
          <a:p>
            <a:pPr marL="841375" lvl="1" indent="-179388">
              <a:buFontTx/>
              <a:buNone/>
              <a:defRPr/>
            </a:pPr>
            <a:r>
              <a:rPr lang="en-US" sz="3100" spc="300" dirty="0" smtClean="0">
                <a:latin typeface="Centaur" pitchFamily="18" charset="0"/>
              </a:rPr>
              <a:t>&lt;</a:t>
            </a:r>
            <a:r>
              <a:rPr lang="en-US" sz="3100" spc="300" dirty="0" err="1" smtClean="0">
                <a:latin typeface="Centaur" pitchFamily="18" charset="0"/>
              </a:rPr>
              <a:t>url</a:t>
            </a:r>
            <a:r>
              <a:rPr lang="en-US" sz="3100" spc="300" dirty="0" smtClean="0">
                <a:latin typeface="Centaur" pitchFamily="18" charset="0"/>
              </a:rPr>
              <a:t>-pattern&gt;/</a:t>
            </a:r>
            <a:r>
              <a:rPr lang="en-US" sz="3100" spc="300" dirty="0" err="1" smtClean="0">
                <a:latin typeface="Centaur" pitchFamily="18" charset="0"/>
              </a:rPr>
              <a:t>myservlet</a:t>
            </a:r>
            <a:r>
              <a:rPr lang="en-US" sz="3100" spc="300" dirty="0" smtClean="0">
                <a:latin typeface="Centaur" pitchFamily="18" charset="0"/>
              </a:rPr>
              <a:t>&lt;/</a:t>
            </a:r>
            <a:r>
              <a:rPr lang="en-US" sz="3100" spc="300" dirty="0" err="1" smtClean="0">
                <a:latin typeface="Centaur" pitchFamily="18" charset="0"/>
              </a:rPr>
              <a:t>url</a:t>
            </a:r>
            <a:r>
              <a:rPr lang="en-US" sz="3100" spc="300" dirty="0" smtClean="0">
                <a:latin typeface="Centaur" pitchFamily="18" charset="0"/>
              </a:rPr>
              <a:t>-pattern&gt;</a:t>
            </a:r>
          </a:p>
          <a:p>
            <a:pPr marL="441325" indent="-1793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pc="300" dirty="0" smtClean="0">
                <a:latin typeface="Centaur" pitchFamily="18" charset="0"/>
              </a:rPr>
              <a:t>&lt;/</a:t>
            </a:r>
            <a:r>
              <a:rPr lang="en-US" spc="300" dirty="0" err="1" smtClean="0">
                <a:latin typeface="Centaur" pitchFamily="18" charset="0"/>
              </a:rPr>
              <a:t>servlet</a:t>
            </a:r>
            <a:r>
              <a:rPr lang="en-US" spc="300" dirty="0" smtClean="0">
                <a:latin typeface="Centaur" pitchFamily="18" charset="0"/>
              </a:rPr>
              <a:t>-mapping&gt;</a:t>
            </a:r>
          </a:p>
          <a:p>
            <a:pPr marL="441325" indent="-1793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pc="300" dirty="0" smtClean="0">
                <a:latin typeface="Centaur" pitchFamily="18" charset="0"/>
              </a:rPr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32358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/>
          <a:lstStyle/>
          <a:p>
            <a:pPr eaLnBrk="1" hangingPunct="1">
              <a:spcBef>
                <a:spcPts val="1600"/>
              </a:spcBef>
              <a:buSzPct val="70000"/>
              <a:buFont typeface="Wingdings" pitchFamily="2" charset="2"/>
              <a:buChar char="Ø"/>
            </a:pPr>
            <a:r>
              <a:rPr lang="en-US" sz="2800" b="1" u="sng" dirty="0" smtClean="0">
                <a:latin typeface="Centaur" pitchFamily="18" charset="0"/>
                <a:cs typeface="Arial" charset="0"/>
              </a:rPr>
              <a:t>Mappings</a:t>
            </a:r>
          </a:p>
          <a:p>
            <a:pPr eaLnBrk="1" hangingPunct="1">
              <a:spcBef>
                <a:spcPts val="1600"/>
              </a:spcBef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  <a:cs typeface="Arial" charset="0"/>
              </a:rPr>
              <a:t>Server uses the following types of mappings when determining what file to serve up in response to a request:</a:t>
            </a:r>
          </a:p>
          <a:p>
            <a:pPr algn="just" eaLnBrk="1" hangingPunct="1">
              <a:spcBef>
                <a:spcPts val="1600"/>
              </a:spcBef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  <a:cs typeface="Arial" charset="0"/>
              </a:rPr>
              <a:t>Application mappings Associate the web application's URL with the physical directory that contains the application. </a:t>
            </a:r>
          </a:p>
          <a:p>
            <a:pPr eaLnBrk="1" hangingPunct="1">
              <a:spcBef>
                <a:spcPts val="1600"/>
              </a:spcBef>
              <a:buSzPct val="70000"/>
              <a:buFont typeface="Wingdings" pitchFamily="2" charset="2"/>
              <a:buChar char="v"/>
            </a:pPr>
            <a:r>
              <a:rPr lang="en-US" sz="2800" dirty="0" err="1" smtClean="0">
                <a:latin typeface="Centaur" pitchFamily="18" charset="0"/>
                <a:cs typeface="Arial" charset="0"/>
              </a:rPr>
              <a:t>Servlet</a:t>
            </a:r>
            <a:r>
              <a:rPr lang="en-US" sz="2800" dirty="0" smtClean="0">
                <a:latin typeface="Centaur" pitchFamily="18" charset="0"/>
                <a:cs typeface="Arial" charset="0"/>
              </a:rPr>
              <a:t> mappings Associate a </a:t>
            </a:r>
            <a:r>
              <a:rPr lang="en-US" sz="2800" dirty="0" err="1" smtClean="0">
                <a:latin typeface="Centaur" pitchFamily="18" charset="0"/>
                <a:cs typeface="Arial" charset="0"/>
              </a:rPr>
              <a:t>servlet</a:t>
            </a:r>
            <a:r>
              <a:rPr lang="en-US" sz="2800" dirty="0" smtClean="0">
                <a:latin typeface="Centaur" pitchFamily="18" charset="0"/>
                <a:cs typeface="Arial" charset="0"/>
              </a:rPr>
              <a:t> with a prefix (such as </a:t>
            </a:r>
            <a:r>
              <a:rPr lang="en-US" sz="2800" dirty="0" smtClean="0">
                <a:latin typeface="Centaur" pitchFamily="18" charset="0"/>
                <a:cs typeface="Courier New" pitchFamily="49" charset="0"/>
              </a:rPr>
              <a:t>/</a:t>
            </a:r>
            <a:r>
              <a:rPr lang="en-US" sz="2800" dirty="0" err="1" smtClean="0">
                <a:latin typeface="Centaur" pitchFamily="18" charset="0"/>
                <a:cs typeface="Courier New" pitchFamily="49" charset="0"/>
              </a:rPr>
              <a:t>servlet</a:t>
            </a:r>
            <a:r>
              <a:rPr lang="en-US" sz="2800" dirty="0" smtClean="0">
                <a:latin typeface="Centaur" pitchFamily="18" charset="0"/>
                <a:cs typeface="Arial" charset="0"/>
              </a:rPr>
              <a:t>) or suffix (such as </a:t>
            </a:r>
            <a:r>
              <a:rPr lang="en-US" sz="2800" dirty="0" smtClean="0">
                <a:latin typeface="Centaur" pitchFamily="18" charset="0"/>
                <a:cs typeface="Courier New" pitchFamily="49" charset="0"/>
              </a:rPr>
              <a:t>*.jsp</a:t>
            </a:r>
            <a:r>
              <a:rPr lang="en-US" sz="2800" dirty="0" smtClean="0">
                <a:latin typeface="Centaur" pitchFamily="18" charset="0"/>
                <a:cs typeface="Arial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5262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Century" pitchFamily="18" charset="0"/>
              </a:rPr>
              <a:t>Servlet Annotations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Annotations have been introduced since version 3.0</a:t>
            </a:r>
          </a:p>
          <a:p>
            <a:r>
              <a:rPr lang="en-IN" sz="2800" dirty="0" smtClean="0"/>
              <a:t>@</a:t>
            </a:r>
            <a:r>
              <a:rPr lang="en-IN" sz="2800" dirty="0" err="1" smtClean="0"/>
              <a:t>WebServlet</a:t>
            </a:r>
            <a:r>
              <a:rPr lang="en-IN" sz="2800" dirty="0" smtClean="0"/>
              <a:t> (“/</a:t>
            </a:r>
            <a:r>
              <a:rPr lang="en-IN" sz="2800" dirty="0" err="1" smtClean="0"/>
              <a:t>urlpattern</a:t>
            </a:r>
            <a:r>
              <a:rPr lang="en-IN" sz="2800" dirty="0" smtClean="0"/>
              <a:t>”) – A class level annotation. This annotation tells the container that the designated class is a Servlet class. It can be referred with the </a:t>
            </a:r>
            <a:r>
              <a:rPr lang="en-IN" sz="2800" dirty="0" err="1" smtClean="0"/>
              <a:t>url</a:t>
            </a:r>
            <a:r>
              <a:rPr lang="en-IN" sz="2800" dirty="0" smtClean="0"/>
              <a:t>  pattern mentioned.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032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45720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Century" pitchFamily="18" charset="0"/>
                <a:cs typeface="Andalus" pitchFamily="18" charset="-78"/>
              </a:rPr>
              <a:t>Processing of a Servlet Request </a:t>
            </a:r>
            <a:endParaRPr lang="en-US" sz="4000" dirty="0">
              <a:solidFill>
                <a:srgbClr val="000099"/>
              </a:solidFill>
              <a:latin typeface="Century" pitchFamily="18" charset="0"/>
              <a:ea typeface="+mn-ea"/>
              <a:cs typeface="Andalus" pitchFamily="18" charset="-78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6096000"/>
          </a:xfrm>
        </p:spPr>
        <p:txBody>
          <a:bodyPr>
            <a:no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altLang="zh-CN" sz="2600" dirty="0" smtClean="0">
                <a:latin typeface="Goudy Old Style" pitchFamily="18" charset="0"/>
              </a:rPr>
              <a:t>The following steps describe processing of a client request by a servlet: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IN" sz="2400" dirty="0" smtClean="0">
                <a:latin typeface="Goudy Old Style" pitchFamily="18" charset="0"/>
              </a:rPr>
              <a:t>A user </a:t>
            </a:r>
            <a:r>
              <a:rPr lang="en-IN" sz="2400" dirty="0">
                <a:latin typeface="Goudy Old Style" pitchFamily="18" charset="0"/>
              </a:rPr>
              <a:t>sends a request to the server by using the Web browser. The server then forwards the request to the Web </a:t>
            </a:r>
            <a:r>
              <a:rPr lang="en-IN" sz="2400" dirty="0" smtClean="0">
                <a:latin typeface="Goudy Old Style" pitchFamily="18" charset="0"/>
              </a:rPr>
              <a:t>container.</a:t>
            </a:r>
            <a:endParaRPr lang="en-IN" sz="2400" dirty="0">
              <a:latin typeface="Goudy Old Style" pitchFamily="18" charset="0"/>
            </a:endParaRPr>
          </a:p>
          <a:p>
            <a:pPr marL="519113" lvl="1" indent="-342900">
              <a:buFont typeface="+mj-lt"/>
              <a:buAutoNum type="arabicPeriod"/>
            </a:pPr>
            <a:r>
              <a:rPr lang="en-IN" sz="2400" dirty="0">
                <a:latin typeface="Goudy Old Style" pitchFamily="18" charset="0"/>
              </a:rPr>
              <a:t>The Web container in turn creates the </a:t>
            </a:r>
            <a:r>
              <a:rPr lang="en-IN" sz="2400" dirty="0" err="1">
                <a:latin typeface="Goudy Old Style" pitchFamily="18" charset="0"/>
              </a:rPr>
              <a:t>HttpServletRequest</a:t>
            </a:r>
            <a:r>
              <a:rPr lang="en-IN" sz="2400" dirty="0">
                <a:latin typeface="Goudy Old Style" pitchFamily="18" charset="0"/>
              </a:rPr>
              <a:t> and </a:t>
            </a:r>
            <a:r>
              <a:rPr lang="en-IN" sz="2400" dirty="0" err="1">
                <a:latin typeface="Goudy Old Style" pitchFamily="18" charset="0"/>
              </a:rPr>
              <a:t>HttpServletResponse</a:t>
            </a:r>
            <a:r>
              <a:rPr lang="en-IN" sz="2400" dirty="0">
                <a:latin typeface="Goudy Old Style" pitchFamily="18" charset="0"/>
              </a:rPr>
              <a:t> objects for request handling and response generation 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IN" sz="2400" dirty="0">
                <a:latin typeface="Goudy Old Style" pitchFamily="18" charset="0"/>
              </a:rPr>
              <a:t>The Web container identifies the requested servlet, and then initializes the identified servlet thread by calling the </a:t>
            </a:r>
            <a:r>
              <a:rPr lang="en-IN" sz="2400" dirty="0" err="1">
                <a:latin typeface="Goudy Old Style" pitchFamily="18" charset="0"/>
              </a:rPr>
              <a:t>init</a:t>
            </a:r>
            <a:r>
              <a:rPr lang="en-IN" sz="2400" dirty="0">
                <a:latin typeface="Goudy Old Style" pitchFamily="18" charset="0"/>
              </a:rPr>
              <a:t>() method. 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IN" sz="2400" dirty="0">
                <a:latin typeface="Goudy Old Style" pitchFamily="18" charset="0"/>
              </a:rPr>
              <a:t>T</a:t>
            </a:r>
            <a:r>
              <a:rPr lang="en-IN" sz="2400" dirty="0" smtClean="0">
                <a:latin typeface="Goudy Old Style" pitchFamily="18" charset="0"/>
              </a:rPr>
              <a:t>he </a:t>
            </a:r>
            <a:r>
              <a:rPr lang="en-IN" sz="2400" dirty="0">
                <a:latin typeface="Goudy Old Style" pitchFamily="18" charset="0"/>
              </a:rPr>
              <a:t>Web container calls the service() method of the servlet to enable the servlet to process the client </a:t>
            </a:r>
            <a:r>
              <a:rPr lang="en-IN" sz="2400" dirty="0" smtClean="0">
                <a:latin typeface="Goudy Old Style" pitchFamily="18" charset="0"/>
              </a:rPr>
              <a:t>requests.</a:t>
            </a:r>
            <a:endParaRPr lang="en-IN" sz="2400" dirty="0">
              <a:latin typeface="Goudy Old Style" pitchFamily="18" charset="0"/>
            </a:endParaRPr>
          </a:p>
          <a:p>
            <a:pPr marL="519113" lvl="1" indent="-342900">
              <a:buFont typeface="+mj-lt"/>
              <a:buAutoNum type="arabicPeriod"/>
            </a:pPr>
            <a:r>
              <a:rPr lang="en-IN" sz="2400" dirty="0">
                <a:latin typeface="Goudy Old Style" pitchFamily="18" charset="0"/>
              </a:rPr>
              <a:t>Depending upon the type of request, the service() method invokes the </a:t>
            </a:r>
            <a:r>
              <a:rPr lang="en-IN" sz="2400" dirty="0" err="1">
                <a:latin typeface="Goudy Old Style" pitchFamily="18" charset="0"/>
              </a:rPr>
              <a:t>doGet</a:t>
            </a:r>
            <a:r>
              <a:rPr lang="en-IN" sz="2400" dirty="0">
                <a:latin typeface="Goudy Old Style" pitchFamily="18" charset="0"/>
              </a:rPr>
              <a:t>() or </a:t>
            </a:r>
            <a:r>
              <a:rPr lang="en-IN" sz="2400" dirty="0" err="1">
                <a:latin typeface="Goudy Old Style" pitchFamily="18" charset="0"/>
              </a:rPr>
              <a:t>doPost</a:t>
            </a:r>
            <a:r>
              <a:rPr lang="en-IN" sz="2400" dirty="0">
                <a:latin typeface="Goudy Old Style" pitchFamily="18" charset="0"/>
              </a:rPr>
              <a:t>() method. 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IN" sz="2400" dirty="0">
                <a:latin typeface="Goudy Old Style" pitchFamily="18" charset="0"/>
              </a:rPr>
              <a:t>The </a:t>
            </a:r>
            <a:r>
              <a:rPr lang="en-IN" sz="2400" dirty="0" err="1">
                <a:latin typeface="Goudy Old Style" pitchFamily="18" charset="0"/>
              </a:rPr>
              <a:t>doGet</a:t>
            </a:r>
            <a:r>
              <a:rPr lang="en-IN" sz="2400" dirty="0">
                <a:latin typeface="Goudy Old Style" pitchFamily="18" charset="0"/>
              </a:rPr>
              <a:t>() method generates a response for the client and attaches it with the response object. </a:t>
            </a:r>
          </a:p>
        </p:txBody>
      </p:sp>
    </p:spTree>
    <p:extLst>
      <p:ext uri="{BB962C8B-B14F-4D97-AF65-F5344CB8AC3E}">
        <p14:creationId xmlns:p14="http://schemas.microsoft.com/office/powerpoint/2010/main" val="36761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62484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Centaur" pitchFamily="18" charset="0"/>
              </a:rPr>
              <a:t> </a:t>
            </a:r>
            <a:r>
              <a:rPr lang="en-US" sz="2800" b="1" u="sng" dirty="0" smtClean="0">
                <a:latin typeface="Centaur" pitchFamily="18" charset="0"/>
              </a:rPr>
              <a:t>Interfacing with HTML Requests</a:t>
            </a:r>
          </a:p>
          <a:p>
            <a:pPr marL="520700" indent="-347663" eaLnBrk="1" hangingPunct="1">
              <a:lnSpc>
                <a:spcPct val="90000"/>
              </a:lnSpc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The container handles things like parsing the request and placing the information into a Request object; there are situations wherein these are  manually coded.  </a:t>
            </a:r>
          </a:p>
          <a:p>
            <a:pPr marL="520700" indent="-347663" eaLnBrk="1" hangingPunct="1">
              <a:lnSpc>
                <a:spcPct val="90000"/>
              </a:lnSpc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The sequence is-</a:t>
            </a:r>
          </a:p>
          <a:p>
            <a:pPr marL="803275" indent="-346075" eaLnBrk="1" hangingPunct="1">
              <a:lnSpc>
                <a:spcPct val="90000"/>
              </a:lnSpc>
              <a:buSzPct val="70000"/>
              <a:buFont typeface="Wingdings" pitchFamily="2" charset="2"/>
              <a:buChar char="ü"/>
            </a:pPr>
            <a:r>
              <a:rPr lang="en-US" sz="2800" dirty="0" smtClean="0">
                <a:latin typeface="Centaur" pitchFamily="18" charset="0"/>
              </a:rPr>
              <a:t>Retrieve HTML form parameters from the request </a:t>
            </a:r>
          </a:p>
          <a:p>
            <a:pPr marL="803275" indent="-346075" eaLnBrk="1" hangingPunct="1">
              <a:lnSpc>
                <a:spcPct val="90000"/>
              </a:lnSpc>
              <a:buSzPct val="70000"/>
              <a:buFont typeface="Wingdings" pitchFamily="2" charset="2"/>
              <a:buChar char="ü"/>
            </a:pPr>
            <a:r>
              <a:rPr lang="en-US" sz="2800" dirty="0" smtClean="0">
                <a:latin typeface="Centaur" pitchFamily="18" charset="0"/>
              </a:rPr>
              <a:t>Retrieve a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initialization parameter </a:t>
            </a:r>
          </a:p>
          <a:p>
            <a:pPr marL="803275" indent="-346075" eaLnBrk="1" hangingPunct="1">
              <a:lnSpc>
                <a:spcPct val="90000"/>
              </a:lnSpc>
              <a:buSzPct val="70000"/>
              <a:buFont typeface="Wingdings" pitchFamily="2" charset="2"/>
              <a:buChar char="ü"/>
            </a:pPr>
            <a:r>
              <a:rPr lang="en-US" sz="2800" dirty="0" smtClean="0">
                <a:latin typeface="Centaur" pitchFamily="18" charset="0"/>
              </a:rPr>
              <a:t>Retrieve HTTP request header information </a:t>
            </a:r>
          </a:p>
          <a:p>
            <a:pPr marL="803275" indent="-346075" eaLnBrk="1" hangingPunct="1">
              <a:lnSpc>
                <a:spcPct val="90000"/>
              </a:lnSpc>
              <a:buSzPct val="70000"/>
              <a:buFont typeface="Wingdings" pitchFamily="2" charset="2"/>
              <a:buChar char="ü"/>
            </a:pPr>
            <a:r>
              <a:rPr lang="en-US" sz="2800" dirty="0" smtClean="0">
                <a:latin typeface="Centaur" pitchFamily="18" charset="0"/>
              </a:rPr>
              <a:t>Set an HTTP response header; set the content type of the response </a:t>
            </a:r>
          </a:p>
          <a:p>
            <a:pPr marL="803275" indent="-346075" eaLnBrk="1" hangingPunct="1">
              <a:lnSpc>
                <a:spcPct val="90000"/>
              </a:lnSpc>
              <a:buSzPct val="70000"/>
              <a:buFont typeface="Wingdings" pitchFamily="2" charset="2"/>
              <a:buChar char="ü"/>
            </a:pPr>
            <a:r>
              <a:rPr lang="en-US" sz="2800" dirty="0" smtClean="0">
                <a:latin typeface="Centaur" pitchFamily="18" charset="0"/>
              </a:rPr>
              <a:t>Acquire a text stream for the response </a:t>
            </a:r>
          </a:p>
          <a:p>
            <a:pPr marL="803275" indent="-346075" eaLnBrk="1" hangingPunct="1">
              <a:lnSpc>
                <a:spcPct val="90000"/>
              </a:lnSpc>
              <a:buSzPct val="70000"/>
              <a:buFont typeface="Wingdings" pitchFamily="2" charset="2"/>
              <a:buChar char="ü"/>
            </a:pPr>
            <a:r>
              <a:rPr lang="en-US" sz="2800" dirty="0" smtClean="0">
                <a:latin typeface="Centaur" pitchFamily="18" charset="0"/>
              </a:rPr>
              <a:t>Acquire a binary stream for the response </a:t>
            </a:r>
          </a:p>
          <a:p>
            <a:pPr marL="803275" indent="-346075" eaLnBrk="1" hangingPunct="1">
              <a:lnSpc>
                <a:spcPct val="90000"/>
              </a:lnSpc>
              <a:buSzPct val="70000"/>
              <a:buFont typeface="Wingdings" pitchFamily="2" charset="2"/>
              <a:buChar char="ü"/>
            </a:pPr>
            <a:r>
              <a:rPr lang="en-US" sz="2800" dirty="0" smtClean="0">
                <a:latin typeface="Centaur" pitchFamily="18" charset="0"/>
              </a:rPr>
              <a:t>Redirect an HTTP request to another URL </a:t>
            </a:r>
          </a:p>
        </p:txBody>
      </p:sp>
    </p:spTree>
    <p:extLst>
      <p:ext uri="{BB962C8B-B14F-4D97-AF65-F5344CB8AC3E}">
        <p14:creationId xmlns:p14="http://schemas.microsoft.com/office/powerpoint/2010/main" val="13519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457200"/>
            <a:ext cx="8915400" cy="6096000"/>
          </a:xfrm>
        </p:spPr>
        <p:txBody>
          <a:bodyPr/>
          <a:lstStyle/>
          <a:p>
            <a:pPr marL="231775" indent="-231775" eaLnBrk="1" hangingPunct="1">
              <a:lnSpc>
                <a:spcPct val="80000"/>
              </a:lnSpc>
              <a:buSzPct val="70000"/>
              <a:buFont typeface="Wingdings" pitchFamily="2" charset="2"/>
              <a:buChar char="Ø"/>
            </a:pPr>
            <a:r>
              <a:rPr lang="en-US" sz="2800" b="1" dirty="0" smtClean="0">
                <a:latin typeface="Centaur" pitchFamily="18" charset="0"/>
              </a:rPr>
              <a:t> </a:t>
            </a:r>
            <a:r>
              <a:rPr lang="en-US" sz="2800" b="1" u="sng" dirty="0" smtClean="0">
                <a:latin typeface="Centaur" pitchFamily="18" charset="0"/>
              </a:rPr>
              <a:t>Form Parameters</a:t>
            </a:r>
            <a:endParaRPr lang="en-US" sz="2800" u="sng" dirty="0" smtClean="0">
              <a:latin typeface="Centaur" pitchFamily="18" charset="0"/>
            </a:endParaRPr>
          </a:p>
          <a:p>
            <a:pPr marL="231775" indent="-231775" eaLnBrk="1" hangingPunct="1">
              <a:lnSpc>
                <a:spcPct val="80000"/>
              </a:lnSpc>
              <a:buSzPct val="70000"/>
              <a:buFont typeface="Wingdings" pitchFamily="2" charset="2"/>
              <a:buChar char="Ø"/>
            </a:pPr>
            <a:r>
              <a:rPr lang="en-US" sz="2800" b="1" u="sng" dirty="0" smtClean="0">
                <a:latin typeface="Centaur" pitchFamily="18" charset="0"/>
              </a:rPr>
              <a:t>Parameters</a:t>
            </a:r>
            <a:r>
              <a:rPr lang="en-US" sz="2800" dirty="0" smtClean="0">
                <a:latin typeface="Centaur" pitchFamily="18" charset="0"/>
              </a:rPr>
              <a:t> are sent in the query string or posted form data. The interface that defines the form parameter methods is </a:t>
            </a:r>
            <a:r>
              <a:rPr lang="en-US" sz="2800" u="sng" dirty="0" err="1" smtClean="0">
                <a:latin typeface="Centaur" pitchFamily="18" charset="0"/>
              </a:rPr>
              <a:t>ServletRequest</a:t>
            </a:r>
            <a:r>
              <a:rPr lang="en-US" sz="2800" dirty="0" smtClean="0">
                <a:latin typeface="Centaur" pitchFamily="18" charset="0"/>
              </a:rPr>
              <a:t>. </a:t>
            </a:r>
          </a:p>
          <a:p>
            <a:pPr marL="284163" lvl="1" indent="-284163" eaLnBrk="1" hangingPunct="1">
              <a:lnSpc>
                <a:spcPct val="80000"/>
              </a:lnSpc>
              <a:buSzPct val="70000"/>
              <a:buFont typeface="Wingdings" pitchFamily="2" charset="2"/>
              <a:buChar char="ü"/>
            </a:pPr>
            <a:r>
              <a:rPr lang="en-US" u="sng" dirty="0" err="1" smtClean="0">
                <a:latin typeface="Centaur" pitchFamily="18" charset="0"/>
              </a:rPr>
              <a:t>getParameter</a:t>
            </a:r>
            <a:r>
              <a:rPr lang="en-US" u="sng" dirty="0" smtClean="0">
                <a:latin typeface="Centaur" pitchFamily="18" charset="0"/>
              </a:rPr>
              <a:t>(String)</a:t>
            </a:r>
            <a:r>
              <a:rPr lang="en-US" dirty="0" smtClean="0">
                <a:latin typeface="Centaur" pitchFamily="18" charset="0"/>
              </a:rPr>
              <a:t> –  It returns the value of a request parameter as a string, or null if the parameter does not exist. </a:t>
            </a:r>
          </a:p>
          <a:p>
            <a:pPr marL="284163" lvl="1" indent="-284163" eaLnBrk="1" hangingPunct="1">
              <a:lnSpc>
                <a:spcPct val="80000"/>
              </a:lnSpc>
              <a:buSzPct val="70000"/>
              <a:buFont typeface="Wingdings" pitchFamily="2" charset="2"/>
              <a:buChar char="ü"/>
            </a:pPr>
            <a:r>
              <a:rPr lang="en-US" u="sng" dirty="0" err="1" smtClean="0">
                <a:latin typeface="Centaur" pitchFamily="18" charset="0"/>
              </a:rPr>
              <a:t>getParameterValues</a:t>
            </a:r>
            <a:r>
              <a:rPr lang="en-US" u="sng" dirty="0" smtClean="0">
                <a:latin typeface="Centaur" pitchFamily="18" charset="0"/>
              </a:rPr>
              <a:t>()</a:t>
            </a:r>
            <a:r>
              <a:rPr lang="en-US" dirty="0" smtClean="0">
                <a:latin typeface="Centaur" pitchFamily="18" charset="0"/>
              </a:rPr>
              <a:t> –  If used with a </a:t>
            </a:r>
            <a:r>
              <a:rPr lang="en-US" dirty="0" err="1" smtClean="0">
                <a:latin typeface="Centaur" pitchFamily="18" charset="0"/>
              </a:rPr>
              <a:t>multivalued</a:t>
            </a:r>
            <a:r>
              <a:rPr lang="en-US" dirty="0" smtClean="0">
                <a:latin typeface="Centaur" pitchFamily="18" charset="0"/>
              </a:rPr>
              <a:t> parameter, no error generated. It returns the first value in the array returned.</a:t>
            </a:r>
          </a:p>
          <a:p>
            <a:pPr marL="284163" lvl="1" indent="-284163" eaLnBrk="1" hangingPunct="1">
              <a:lnSpc>
                <a:spcPct val="80000"/>
              </a:lnSpc>
              <a:buSzPct val="70000"/>
              <a:buFont typeface="Wingdings" pitchFamily="2" charset="2"/>
              <a:buChar char="ü"/>
            </a:pPr>
            <a:r>
              <a:rPr lang="en-US" u="sng" dirty="0" err="1" smtClean="0">
                <a:latin typeface="Centaur" pitchFamily="18" charset="0"/>
              </a:rPr>
              <a:t>getParameterMap</a:t>
            </a:r>
            <a:r>
              <a:rPr lang="en-US" u="sng" dirty="0" smtClean="0">
                <a:latin typeface="Centaur" pitchFamily="18" charset="0"/>
              </a:rPr>
              <a:t>()</a:t>
            </a:r>
            <a:r>
              <a:rPr lang="en-US" dirty="0" smtClean="0">
                <a:latin typeface="Centaur" pitchFamily="18" charset="0"/>
              </a:rPr>
              <a:t> – used to create a map of the form parameters supplied with this request.</a:t>
            </a:r>
          </a:p>
          <a:p>
            <a:pPr marL="284163" lvl="1" indent="-284163" eaLnBrk="1" hangingPunct="1">
              <a:lnSpc>
                <a:spcPct val="80000"/>
              </a:lnSpc>
              <a:buSzPct val="70000"/>
              <a:buFont typeface="Wingdings" pitchFamily="2" charset="2"/>
              <a:buChar char="ü"/>
            </a:pPr>
            <a:r>
              <a:rPr lang="en-US" u="sng" dirty="0" err="1" smtClean="0">
                <a:latin typeface="Centaur" pitchFamily="18" charset="0"/>
              </a:rPr>
              <a:t>getParameterNames</a:t>
            </a:r>
            <a:r>
              <a:rPr lang="en-US" u="sng" dirty="0" smtClean="0">
                <a:latin typeface="Centaur" pitchFamily="18" charset="0"/>
              </a:rPr>
              <a:t>()</a:t>
            </a:r>
            <a:r>
              <a:rPr lang="en-US" dirty="0" smtClean="0">
                <a:latin typeface="Centaur" pitchFamily="18" charset="0"/>
              </a:rPr>
              <a:t> – returns an Enumeration of string objects containing the names of the parameters contained in this request, or an empty Enumeration if the request has no parameters.</a:t>
            </a:r>
          </a:p>
          <a:p>
            <a:pPr marL="284163" lvl="1" indent="-284163" eaLnBrk="1" hangingPunct="1">
              <a:lnSpc>
                <a:spcPct val="80000"/>
              </a:lnSpc>
              <a:buSzPct val="70000"/>
              <a:buFont typeface="Wingdings" pitchFamily="2" charset="2"/>
              <a:buChar char="ü"/>
            </a:pPr>
            <a:r>
              <a:rPr lang="en-US" u="sng" dirty="0" err="1" smtClean="0">
                <a:latin typeface="Centaur" pitchFamily="18" charset="0"/>
              </a:rPr>
              <a:t>getParameterValues</a:t>
            </a:r>
            <a:r>
              <a:rPr lang="en-US" u="sng" dirty="0" smtClean="0">
                <a:latin typeface="Centaur" pitchFamily="18" charset="0"/>
              </a:rPr>
              <a:t>(String)</a:t>
            </a:r>
            <a:r>
              <a:rPr lang="en-US" dirty="0" smtClean="0">
                <a:latin typeface="Centaur" pitchFamily="18" charset="0"/>
              </a:rPr>
              <a:t> –  returns an array of values as strings, or null if the parameter does not exist. If the parameter has a single value, the array has a length of 1.</a:t>
            </a:r>
            <a:endParaRPr lang="en-US" sz="2400" dirty="0" smtClean="0">
              <a:latin typeface="Centaur" pitchFamily="18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14400" y="91440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3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2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38200" y="1066800"/>
            <a:ext cx="1676400" cy="3810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ea typeface="WenQuanYi Micro Hei" charset="0"/>
                <a:cs typeface="Andalus" pitchFamily="18" charset="-78"/>
              </a:rPr>
              <a:t>contd..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700"/>
              </a:spcBef>
              <a:buSzPct val="7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Type 1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38199" y="1066800"/>
            <a:ext cx="1658471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End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-</a:t>
            </a:r>
            <a:r>
              <a:rPr lang="en-US" sz="22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User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04800" y="1752600"/>
            <a:ext cx="2743200" cy="533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04800" y="1828800"/>
            <a:ext cx="28194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JDBC Driver Manager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04800" y="2667000"/>
            <a:ext cx="2743200" cy="533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04800" y="2757488"/>
            <a:ext cx="28194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JDBC – ODBC Bridge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04800" y="3657600"/>
            <a:ext cx="2743200" cy="533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81000" y="3681732"/>
            <a:ext cx="25146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    </a:t>
            </a:r>
            <a:r>
              <a:rPr lang="en-US" sz="22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ODBC </a:t>
            </a:r>
            <a:r>
              <a:rPr lang="en-US" sz="22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Driver</a:t>
            </a: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1524000" y="1447800"/>
            <a:ext cx="1588" cy="304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24000" y="2286000"/>
            <a:ext cx="1588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1524000" y="3200400"/>
            <a:ext cx="1588" cy="4572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>
            <a:off x="457200" y="4800600"/>
            <a:ext cx="2286000" cy="914400"/>
          </a:xfrm>
          <a:prstGeom prst="can">
            <a:avLst>
              <a:gd name="adj" fmla="val 25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1522412" y="4191000"/>
            <a:ext cx="1588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762000" y="5129532"/>
            <a:ext cx="1658471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Data Base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3810000" y="685800"/>
            <a:ext cx="5181600" cy="594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34950" indent="-234950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The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Type 1 driver is known as the 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</a:p>
          <a:p>
            <a:pPr marL="234950" indent="-234950">
              <a:spcBef>
                <a:spcPts val="600"/>
              </a:spcBef>
              <a:buSzPct val="60000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    </a:t>
            </a:r>
            <a:r>
              <a:rPr lang="en-US" sz="26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JDBC–ODBC </a:t>
            </a: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Bridge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driver.</a:t>
            </a:r>
          </a:p>
          <a:p>
            <a:pPr marL="234950" indent="-234950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The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driver converts JDBC function 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</a:p>
          <a:p>
            <a:pPr marL="234950" indent="-234950">
              <a:spcBef>
                <a:spcPts val="600"/>
              </a:spcBef>
              <a:buSzPct val="60000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  calls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into ODBC function calls.</a:t>
            </a:r>
          </a:p>
          <a:p>
            <a:pPr marL="234950" indent="-234950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The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driver is platform dependent.</a:t>
            </a:r>
          </a:p>
          <a:p>
            <a:pPr marL="234950" indent="-234950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It 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needs to be installed on the 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</a:t>
            </a:r>
          </a:p>
          <a:p>
            <a:pPr marL="234950" indent="-234950">
              <a:spcBef>
                <a:spcPts val="600"/>
              </a:spcBef>
              <a:buSzPct val="60000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   client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machine. </a:t>
            </a:r>
          </a:p>
          <a:p>
            <a:pPr marL="234950" indent="-234950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Not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suitable for applets. </a:t>
            </a:r>
          </a:p>
          <a:p>
            <a:pPr marL="234950" indent="-234950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endParaRPr lang="en-US" sz="2600" dirty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01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entury" pitchFamily="18" charset="0"/>
              </a:rPr>
              <a:t>Servlet–Execution model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Centaur" pitchFamily="18" charset="0"/>
              </a:rPr>
              <a:t>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execution follows the thread model of execution.</a:t>
            </a:r>
          </a:p>
          <a:p>
            <a:pPr eaLnBrk="1" hangingPunct="1">
              <a:buSzPct val="70000"/>
              <a:buFontTx/>
              <a:buNone/>
            </a:pPr>
            <a:r>
              <a:rPr lang="en-US" sz="2800" dirty="0" smtClean="0">
                <a:latin typeface="Centaur" pitchFamily="18" charset="0"/>
              </a:rPr>
              <a:t>1. Each of the HTTP methods – </a:t>
            </a:r>
          </a:p>
          <a:p>
            <a:pPr marL="693738" lvl="1" indent="-347663" eaLnBrk="1" hangingPunct="1">
              <a:buSzPct val="70000"/>
              <a:buFont typeface="Wingdings" pitchFamily="2" charset="2"/>
              <a:buChar char="v"/>
            </a:pPr>
            <a:r>
              <a:rPr lang="en-US" sz="2400" dirty="0" smtClean="0">
                <a:latin typeface="Centaur" pitchFamily="18" charset="0"/>
              </a:rPr>
              <a:t>GET, POST, PUT and DELETE are how browsers and Web servers communicate. </a:t>
            </a:r>
          </a:p>
          <a:p>
            <a:pPr marL="693738" lvl="1" indent="-347663" eaLnBrk="1" hangingPunct="1">
              <a:buSzPct val="70000"/>
              <a:buFont typeface="Wingdings" pitchFamily="2" charset="2"/>
              <a:buChar char="v"/>
            </a:pPr>
            <a:r>
              <a:rPr lang="en-US" sz="2400" dirty="0" smtClean="0">
                <a:latin typeface="Centaur" pitchFamily="18" charset="0"/>
              </a:rPr>
              <a:t>The </a:t>
            </a:r>
            <a:r>
              <a:rPr lang="en-US" sz="2400" dirty="0" err="1" smtClean="0">
                <a:latin typeface="Centaur" pitchFamily="18" charset="0"/>
              </a:rPr>
              <a:t>HttpServlet</a:t>
            </a:r>
            <a:r>
              <a:rPr lang="en-US" sz="2400" dirty="0" smtClean="0">
                <a:latin typeface="Centaur" pitchFamily="18" charset="0"/>
              </a:rPr>
              <a:t> class has a corresponding method for each  HTTP method, viz.. </a:t>
            </a:r>
            <a:r>
              <a:rPr lang="en-US" sz="2400" dirty="0" err="1" smtClean="0">
                <a:latin typeface="Centaur" pitchFamily="18" charset="0"/>
              </a:rPr>
              <a:t>doGet</a:t>
            </a:r>
            <a:r>
              <a:rPr lang="en-US" sz="2400" dirty="0" smtClean="0">
                <a:latin typeface="Centaur" pitchFamily="18" charset="0"/>
              </a:rPr>
              <a:t>(), </a:t>
            </a:r>
            <a:r>
              <a:rPr lang="en-US" sz="2400" dirty="0" err="1" smtClean="0">
                <a:latin typeface="Centaur" pitchFamily="18" charset="0"/>
              </a:rPr>
              <a:t>doPost</a:t>
            </a:r>
            <a:r>
              <a:rPr lang="en-US" sz="2400" dirty="0" smtClean="0">
                <a:latin typeface="Centaur" pitchFamily="18" charset="0"/>
              </a:rPr>
              <a:t>(), </a:t>
            </a:r>
            <a:r>
              <a:rPr lang="en-US" sz="2400" dirty="0" err="1" smtClean="0">
                <a:latin typeface="Centaur" pitchFamily="18" charset="0"/>
              </a:rPr>
              <a:t>doPut</a:t>
            </a:r>
            <a:r>
              <a:rPr lang="en-US" sz="2400" dirty="0" smtClean="0">
                <a:latin typeface="Centaur" pitchFamily="18" charset="0"/>
              </a:rPr>
              <a:t>() and </a:t>
            </a:r>
            <a:r>
              <a:rPr lang="en-US" sz="2400" dirty="0" err="1" smtClean="0">
                <a:latin typeface="Centaur" pitchFamily="18" charset="0"/>
              </a:rPr>
              <a:t>doDelete</a:t>
            </a:r>
            <a:r>
              <a:rPr lang="en-US" sz="2400" dirty="0" smtClean="0">
                <a:latin typeface="Centaur" pitchFamily="18" charset="0"/>
              </a:rPr>
              <a:t>().</a:t>
            </a:r>
          </a:p>
          <a:p>
            <a:pPr marL="346075" indent="-346075" eaLnBrk="1" hangingPunct="1">
              <a:buSzPct val="70000"/>
              <a:buNone/>
            </a:pPr>
            <a:r>
              <a:rPr lang="en-US" sz="2800" dirty="0" smtClean="0">
                <a:latin typeface="Centaur" pitchFamily="18" charset="0"/>
              </a:rPr>
              <a:t>2.  To each of the HTTP methods, GET, POST, and HEAD,   </a:t>
            </a:r>
          </a:p>
          <a:p>
            <a:pPr marL="346075" indent="-346075" eaLnBrk="1" hangingPunct="1">
              <a:buSzPct val="70000"/>
              <a:buNone/>
            </a:pPr>
            <a:r>
              <a:rPr lang="en-US" sz="2800" dirty="0" smtClean="0">
                <a:latin typeface="Centaur" pitchFamily="18" charset="0"/>
              </a:rPr>
              <a:t>     identify triggers that  will cause a browser to use the method. 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Centaur" pitchFamily="18" charset="0"/>
              </a:rPr>
              <a:t>3.  Identify the interface and method to access values and resources  and to set object attributes within the following three Web scopes:</a:t>
            </a:r>
          </a:p>
          <a:p>
            <a:pPr marL="693738" lvl="1" indent="-300038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Centaur" pitchFamily="18" charset="0"/>
              </a:rPr>
              <a:t>Request </a:t>
            </a:r>
          </a:p>
          <a:p>
            <a:pPr marL="693738" lvl="1" indent="-300038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Centaur" pitchFamily="18" charset="0"/>
              </a:rPr>
              <a:t>Session </a:t>
            </a:r>
          </a:p>
          <a:p>
            <a:pPr marL="693738" lvl="1" indent="-300038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Centaur" pitchFamily="18" charset="0"/>
              </a:rPr>
              <a:t>Context</a:t>
            </a:r>
            <a:endParaRPr lang="en-US" sz="2800" dirty="0" smtClean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>
                <a:latin typeface="Centaur" pitchFamily="18" charset="0"/>
              </a:rPr>
              <a:t>4. </a:t>
            </a:r>
          </a:p>
          <a:p>
            <a:pPr marL="346075" indent="-346075" eaLnBrk="1" hangingPunct="1">
              <a:lnSpc>
                <a:spcPct val="80000"/>
              </a:lnSpc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To get the values from HTML controls like text areas etc, request parameters are used.</a:t>
            </a:r>
          </a:p>
          <a:p>
            <a:pPr marL="346075" indent="-346075" eaLnBrk="1" hangingPunct="1">
              <a:lnSpc>
                <a:spcPct val="80000"/>
              </a:lnSpc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To initialize the </a:t>
            </a:r>
            <a:r>
              <a:rPr lang="en-US" sz="2800" dirty="0" err="1" smtClean="0">
                <a:latin typeface="Centaur" pitchFamily="18" charset="0"/>
              </a:rPr>
              <a:t>servlets</a:t>
            </a:r>
            <a:r>
              <a:rPr lang="en-US" sz="2800" dirty="0" smtClean="0">
                <a:latin typeface="Centaur" pitchFamily="18" charset="0"/>
              </a:rPr>
              <a:t> and/or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context, initial parameters are used. </a:t>
            </a:r>
          </a:p>
          <a:p>
            <a:pPr marL="346075" indent="-346075" eaLnBrk="1" hangingPunct="1">
              <a:lnSpc>
                <a:spcPct val="80000"/>
              </a:lnSpc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To pass data around in the request, session or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context objects, attributes are used.</a:t>
            </a:r>
          </a:p>
          <a:p>
            <a:pPr marL="346075" indent="-346075" eaLnBrk="1" hangingPunct="1">
              <a:lnSpc>
                <a:spcPct val="80000"/>
              </a:lnSpc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Attributes can also appear in the request (and a couple of other scopes as well). </a:t>
            </a:r>
          </a:p>
          <a:p>
            <a:pPr marL="346075" indent="-346075" eaLnBrk="1" hangingPunct="1">
              <a:lnSpc>
                <a:spcPct val="80000"/>
              </a:lnSpc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Once a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gets a request, it can add additional attributes, then forward the request  off to another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for processing. </a:t>
            </a:r>
          </a:p>
          <a:p>
            <a:pPr marL="346075" indent="-346075" eaLnBrk="1" hangingPunct="1">
              <a:lnSpc>
                <a:spcPct val="80000"/>
              </a:lnSpc>
              <a:buSzPct val="70000"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Centaur" pitchFamily="18" charset="0"/>
              </a:rPr>
              <a:t>Attributes allow </a:t>
            </a:r>
            <a:r>
              <a:rPr lang="en-US" sz="2800" dirty="0" err="1" smtClean="0">
                <a:latin typeface="Centaur" pitchFamily="18" charset="0"/>
              </a:rPr>
              <a:t>servlets</a:t>
            </a:r>
            <a:r>
              <a:rPr lang="en-US" sz="2800" dirty="0" smtClean="0">
                <a:latin typeface="Centaur" pitchFamily="18" charset="0"/>
              </a:rPr>
              <a:t> to communicate with one another.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lang="en-US" sz="2800" dirty="0" smtClean="0">
              <a:latin typeface="Centaur" pitchFamily="18" charset="0"/>
            </a:endParaRP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54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91600" cy="6324600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b="1" u="sng" dirty="0" err="1" smtClean="0">
                <a:latin typeface="Centaur" pitchFamily="18" charset="0"/>
              </a:rPr>
              <a:t>Servlet</a:t>
            </a:r>
            <a:r>
              <a:rPr lang="en-US" sz="2800" b="1" u="sng" dirty="0" smtClean="0">
                <a:latin typeface="Centaur" pitchFamily="18" charset="0"/>
              </a:rPr>
              <a:t> Working </a:t>
            </a:r>
            <a:r>
              <a:rPr lang="en-US" sz="2800" b="1" dirty="0" smtClean="0">
                <a:latin typeface="Centaur" pitchFamily="18" charset="0"/>
              </a:rPr>
              <a:t>–</a:t>
            </a:r>
            <a:r>
              <a:rPr lang="en-US" sz="2800" b="1" u="sng" dirty="0" smtClean="0">
                <a:latin typeface="Centaur" pitchFamily="18" charset="0"/>
              </a:rPr>
              <a:t> </a:t>
            </a:r>
          </a:p>
          <a:p>
            <a:pPr marL="520700" indent="-347663" eaLnBrk="1" hangingPunct="1"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The 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 program and compiled class file are placed it in the appropriate folders. </a:t>
            </a:r>
          </a:p>
          <a:p>
            <a:pPr marL="520700" indent="-347663" eaLnBrk="1" hangingPunct="1"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When 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Container starts, it preloads 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in memory if specified in the </a:t>
            </a:r>
            <a:r>
              <a:rPr lang="en-US" sz="2800" b="1" dirty="0" smtClean="0">
                <a:latin typeface="Centaur" pitchFamily="18" charset="0"/>
              </a:rPr>
              <a:t>web.xml</a:t>
            </a:r>
            <a:r>
              <a:rPr lang="en-US" sz="2800" dirty="0" smtClean="0">
                <a:latin typeface="Centaur" pitchFamily="18" charset="0"/>
              </a:rPr>
              <a:t> configuration file. If 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is not  loaded (not listed in the web.xml configuration file), its instance will be created as soon as a request for it is received by 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Container. </a:t>
            </a:r>
          </a:p>
          <a:p>
            <a:pPr marL="520700" indent="-347663" eaLnBrk="1" hangingPunct="1"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The first time it is loaded, the container calls the </a:t>
            </a:r>
            <a:r>
              <a:rPr lang="en-US" sz="2800" dirty="0" err="1" smtClean="0">
                <a:latin typeface="Centaur" pitchFamily="18" charset="0"/>
              </a:rPr>
              <a:t>servlet's</a:t>
            </a:r>
            <a:r>
              <a:rPr lang="en-US" sz="2800" dirty="0" smtClean="0">
                <a:latin typeface="Centaur" pitchFamily="18" charset="0"/>
              </a:rPr>
              <a:t> init() method, if there is one. </a:t>
            </a:r>
          </a:p>
          <a:p>
            <a:pPr marL="520700" indent="-347663" eaLnBrk="1" hangingPunct="1"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The container then will call the service() method each time a request is received ;</a:t>
            </a:r>
          </a:p>
        </p:txBody>
      </p:sp>
    </p:spTree>
    <p:extLst>
      <p:ext uri="{BB962C8B-B14F-4D97-AF65-F5344CB8AC3E}">
        <p14:creationId xmlns:p14="http://schemas.microsoft.com/office/powerpoint/2010/main" val="23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txBody>
          <a:bodyPr/>
          <a:lstStyle/>
          <a:p>
            <a:pPr marL="457200" indent="-284163" eaLnBrk="1" hangingPunct="1"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The</a:t>
            </a:r>
            <a:r>
              <a:rPr lang="en-US" sz="2800" b="1" dirty="0" smtClean="0">
                <a:latin typeface="Centaur" pitchFamily="18" charset="0"/>
              </a:rPr>
              <a:t> </a:t>
            </a:r>
            <a:r>
              <a:rPr lang="en-US" sz="2800" b="1" dirty="0" err="1" smtClean="0">
                <a:latin typeface="Centaur" pitchFamily="18" charset="0"/>
              </a:rPr>
              <a:t>doXXX</a:t>
            </a:r>
            <a:r>
              <a:rPr lang="en-US" sz="2800" b="1" dirty="0" smtClean="0">
                <a:latin typeface="Centaur" pitchFamily="18" charset="0"/>
              </a:rPr>
              <a:t>() </a:t>
            </a:r>
            <a:r>
              <a:rPr lang="en-US" sz="2800" dirty="0" smtClean="0">
                <a:latin typeface="Centaur" pitchFamily="18" charset="0"/>
              </a:rPr>
              <a:t>methods are the ones  that are </a:t>
            </a:r>
            <a:r>
              <a:rPr lang="en-US" sz="2800" dirty="0" err="1" smtClean="0">
                <a:latin typeface="Centaur" pitchFamily="18" charset="0"/>
              </a:rPr>
              <a:t>overriden</a:t>
            </a:r>
            <a:r>
              <a:rPr lang="en-US" sz="2800" dirty="0" smtClean="0">
                <a:latin typeface="Centaur" pitchFamily="18" charset="0"/>
              </a:rPr>
              <a:t>.</a:t>
            </a:r>
          </a:p>
          <a:p>
            <a:pPr marL="457200" indent="-284163" eaLnBrk="1" hangingPunct="1"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The </a:t>
            </a:r>
            <a:r>
              <a:rPr lang="en-US" sz="2800" b="1" u="sng" dirty="0" smtClean="0">
                <a:latin typeface="Centaur" pitchFamily="18" charset="0"/>
              </a:rPr>
              <a:t>service</a:t>
            </a:r>
            <a:r>
              <a:rPr lang="en-US" sz="2800" b="1" dirty="0" smtClean="0">
                <a:latin typeface="Centaur" pitchFamily="18" charset="0"/>
              </a:rPr>
              <a:t>()</a:t>
            </a:r>
            <a:r>
              <a:rPr lang="en-US" sz="2800" dirty="0" smtClean="0">
                <a:latin typeface="Centaur" pitchFamily="18" charset="0"/>
              </a:rPr>
              <a:t> method then passes the request on to the appropriate method (usually GET for simple requests and POST to submit data, say a Web page form) such as the </a:t>
            </a:r>
            <a:r>
              <a:rPr lang="en-US" sz="2800" b="1" u="sng" dirty="0" err="1" smtClean="0">
                <a:latin typeface="Centaur" pitchFamily="18" charset="0"/>
              </a:rPr>
              <a:t>doGet</a:t>
            </a:r>
            <a:r>
              <a:rPr lang="en-US" sz="2800" b="1" u="sng" dirty="0" smtClean="0">
                <a:latin typeface="Centaur" pitchFamily="18" charset="0"/>
              </a:rPr>
              <a:t>()</a:t>
            </a:r>
            <a:r>
              <a:rPr lang="en-US" sz="2800" dirty="0" smtClean="0">
                <a:latin typeface="Centaur" pitchFamily="18" charset="0"/>
              </a:rPr>
              <a:t> method if it is a GET request, or the </a:t>
            </a:r>
            <a:r>
              <a:rPr lang="en-US" sz="2800" b="1" u="sng" dirty="0" err="1" smtClean="0">
                <a:latin typeface="Centaur" pitchFamily="18" charset="0"/>
              </a:rPr>
              <a:t>doPost</a:t>
            </a:r>
            <a:r>
              <a:rPr lang="en-US" sz="2800" b="1" u="sng" dirty="0" smtClean="0">
                <a:latin typeface="Centaur" pitchFamily="18" charset="0"/>
              </a:rPr>
              <a:t>()</a:t>
            </a:r>
            <a:r>
              <a:rPr lang="en-US" sz="2800" dirty="0" smtClean="0">
                <a:latin typeface="Centaur" pitchFamily="18" charset="0"/>
              </a:rPr>
              <a:t> method if it is a POST request. </a:t>
            </a:r>
          </a:p>
          <a:p>
            <a:pPr marL="457200" indent="-284163" eaLnBrk="1" hangingPunct="1"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processes the request (code written in </a:t>
            </a:r>
            <a:r>
              <a:rPr lang="en-US" sz="2800" dirty="0" err="1" smtClean="0">
                <a:latin typeface="Centaur" pitchFamily="18" charset="0"/>
              </a:rPr>
              <a:t>doGet</a:t>
            </a:r>
            <a:r>
              <a:rPr lang="en-US" sz="2800" dirty="0" smtClean="0">
                <a:latin typeface="Centaur" pitchFamily="18" charset="0"/>
              </a:rPr>
              <a:t>()), returning a response to the container. </a:t>
            </a:r>
          </a:p>
          <a:p>
            <a:pPr marL="457200" indent="-284163" eaLnBrk="1" hangingPunct="1"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The container then sends the text of the response back to the browser.</a:t>
            </a:r>
          </a:p>
          <a:p>
            <a:pPr eaLnBrk="1" hangingPunct="1"/>
            <a:endParaRPr lang="en-US" dirty="0" smtClean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6400800"/>
          </a:xfrm>
        </p:spPr>
        <p:txBody>
          <a:bodyPr>
            <a:normAutofit lnSpcReduction="10000"/>
          </a:bodyPr>
          <a:lstStyle/>
          <a:p>
            <a:pPr marL="174625" indent="-174625" eaLnBrk="1" hangingPunct="1">
              <a:lnSpc>
                <a:spcPct val="80000"/>
              </a:lnSpc>
              <a:buSzPct val="70000"/>
              <a:buFont typeface="Wingdings" pitchFamily="2" charset="2"/>
              <a:buChar char="Ø"/>
              <a:tabLst>
                <a:tab pos="8796338" algn="l"/>
              </a:tabLst>
            </a:pPr>
            <a:r>
              <a:rPr lang="en-US" sz="2800" dirty="0" smtClean="0">
                <a:latin typeface="Centaur" pitchFamily="18" charset="0"/>
              </a:rPr>
              <a:t> </a:t>
            </a:r>
            <a:r>
              <a:rPr lang="en-US" sz="2800" u="sng" dirty="0" smtClean="0">
                <a:latin typeface="Centaur" pitchFamily="18" charset="0"/>
              </a:rPr>
              <a:t>Filtering request types</a:t>
            </a:r>
            <a:r>
              <a:rPr lang="en-US" sz="2800" dirty="0" smtClean="0">
                <a:latin typeface="Centaur" pitchFamily="18" charset="0"/>
              </a:rPr>
              <a:t> - The service method that calls the  </a:t>
            </a:r>
            <a:r>
              <a:rPr lang="en-US" sz="2800" dirty="0" err="1" smtClean="0">
                <a:latin typeface="Centaur" pitchFamily="18" charset="0"/>
              </a:rPr>
              <a:t>doXXX</a:t>
            </a:r>
            <a:r>
              <a:rPr lang="en-US" sz="2800" dirty="0" smtClean="0">
                <a:latin typeface="Centaur" pitchFamily="18" charset="0"/>
              </a:rPr>
              <a:t>() methods. A typical code for service() method is –  </a:t>
            </a:r>
          </a:p>
          <a:p>
            <a:pPr marL="174625" indent="-174625" eaLnBrk="1" hangingPunct="1">
              <a:lnSpc>
                <a:spcPct val="80000"/>
              </a:lnSpc>
              <a:buSzPct val="70000"/>
              <a:buNone/>
              <a:tabLst>
                <a:tab pos="8796338" algn="l"/>
              </a:tabLst>
            </a:pPr>
            <a:endParaRPr lang="en-US" sz="2800" dirty="0" smtClean="0">
              <a:latin typeface="Centaur" pitchFamily="18" charset="0"/>
            </a:endParaRPr>
          </a:p>
          <a:p>
            <a:pPr marL="174625" indent="-174625" eaLnBrk="1" hangingPunct="1">
              <a:lnSpc>
                <a:spcPct val="80000"/>
              </a:lnSpc>
              <a:buSzPct val="70000"/>
              <a:buFont typeface="Wingdings" pitchFamily="2" charset="2"/>
              <a:buChar char="Ø"/>
              <a:tabLst>
                <a:tab pos="8796338" algn="l"/>
              </a:tabLst>
            </a:pPr>
            <a:endParaRPr lang="en-US" sz="2800" dirty="0" smtClean="0">
              <a:latin typeface="Centaur" pitchFamily="18" charset="0"/>
            </a:endParaRPr>
          </a:p>
          <a:p>
            <a:pPr marL="174625" indent="-174625" eaLnBrk="1" hangingPunct="1">
              <a:lnSpc>
                <a:spcPct val="80000"/>
              </a:lnSpc>
              <a:buSzPct val="70000"/>
              <a:buFont typeface="Wingdings" pitchFamily="2" charset="2"/>
              <a:buChar char="Ø"/>
              <a:tabLst>
                <a:tab pos="8796338" algn="l"/>
              </a:tabLst>
            </a:pPr>
            <a:endParaRPr lang="en-US" sz="2800" dirty="0" smtClean="0">
              <a:latin typeface="Centaur" pitchFamily="18" charset="0"/>
            </a:endParaRPr>
          </a:p>
          <a:p>
            <a:pPr marL="174625" indent="-174625" eaLnBrk="1" hangingPunct="1">
              <a:lnSpc>
                <a:spcPct val="80000"/>
              </a:lnSpc>
              <a:buSzPct val="70000"/>
              <a:buFont typeface="Wingdings" pitchFamily="2" charset="2"/>
              <a:buChar char="Ø"/>
              <a:tabLst>
                <a:tab pos="8796338" algn="l"/>
              </a:tabLst>
            </a:pPr>
            <a:endParaRPr lang="en-US" sz="2800" dirty="0" smtClean="0">
              <a:latin typeface="Centaur" pitchFamily="18" charset="0"/>
            </a:endParaRPr>
          </a:p>
          <a:p>
            <a:pPr marL="174625" indent="-174625" eaLnBrk="1" hangingPunct="1">
              <a:lnSpc>
                <a:spcPct val="80000"/>
              </a:lnSpc>
              <a:buSzPct val="70000"/>
              <a:buFont typeface="Wingdings" pitchFamily="2" charset="2"/>
              <a:buChar char="Ø"/>
              <a:tabLst>
                <a:tab pos="8796338" algn="l"/>
              </a:tabLst>
            </a:pPr>
            <a:endParaRPr lang="en-US" sz="2800" dirty="0" smtClean="0">
              <a:latin typeface="Centaur" pitchFamily="18" charset="0"/>
            </a:endParaRPr>
          </a:p>
          <a:p>
            <a:pPr marL="174625" indent="-174625" eaLnBrk="1" hangingPunct="1">
              <a:lnSpc>
                <a:spcPct val="80000"/>
              </a:lnSpc>
              <a:buSzPct val="70000"/>
              <a:buFont typeface="Wingdings" pitchFamily="2" charset="2"/>
              <a:buChar char="Ø"/>
              <a:tabLst>
                <a:tab pos="8796338" algn="l"/>
              </a:tabLst>
            </a:pPr>
            <a:endParaRPr lang="en-US" sz="2800" dirty="0" smtClean="0">
              <a:latin typeface="Centaur" pitchFamily="18" charset="0"/>
            </a:endParaRPr>
          </a:p>
          <a:p>
            <a:pPr marL="174625" indent="-174625" eaLnBrk="1" hangingPunct="1">
              <a:lnSpc>
                <a:spcPct val="80000"/>
              </a:lnSpc>
              <a:buSzPct val="70000"/>
              <a:buFont typeface="Wingdings" pitchFamily="2" charset="2"/>
              <a:buChar char="Ø"/>
              <a:tabLst>
                <a:tab pos="8796338" algn="l"/>
              </a:tabLst>
            </a:pPr>
            <a:endParaRPr lang="en-US" sz="2800" dirty="0" smtClean="0">
              <a:latin typeface="Centaur" pitchFamily="18" charset="0"/>
            </a:endParaRPr>
          </a:p>
          <a:p>
            <a:pPr marL="174625" indent="-174625" eaLnBrk="1" hangingPunct="1">
              <a:lnSpc>
                <a:spcPct val="80000"/>
              </a:lnSpc>
              <a:buSzPct val="70000"/>
              <a:buFont typeface="Wingdings" pitchFamily="2" charset="2"/>
              <a:buChar char="Ø"/>
              <a:tabLst>
                <a:tab pos="8796338" algn="l"/>
              </a:tabLst>
            </a:pPr>
            <a:endParaRPr lang="en-US" sz="2800" dirty="0" smtClean="0">
              <a:latin typeface="Centaur" pitchFamily="18" charset="0"/>
            </a:endParaRPr>
          </a:p>
          <a:p>
            <a:pPr marL="174625" indent="-174625" eaLnBrk="1" hangingPunct="1">
              <a:lnSpc>
                <a:spcPct val="80000"/>
              </a:lnSpc>
              <a:buSzPct val="70000"/>
              <a:buFont typeface="Wingdings" pitchFamily="2" charset="2"/>
              <a:buChar char="Ø"/>
              <a:tabLst>
                <a:tab pos="8796338" algn="l"/>
              </a:tabLst>
            </a:pPr>
            <a:endParaRPr lang="en-US" sz="2800" dirty="0" smtClean="0">
              <a:latin typeface="Centaur" pitchFamily="18" charset="0"/>
            </a:endParaRPr>
          </a:p>
          <a:p>
            <a:pPr marL="174625" indent="-174625" eaLnBrk="1" hangingPunct="1">
              <a:lnSpc>
                <a:spcPct val="80000"/>
              </a:lnSpc>
              <a:buSzPct val="70000"/>
              <a:buFont typeface="Wingdings" pitchFamily="2" charset="2"/>
              <a:buChar char="Ø"/>
              <a:tabLst>
                <a:tab pos="8796338" algn="l"/>
              </a:tabLst>
            </a:pPr>
            <a:endParaRPr lang="en-US" sz="2800" dirty="0" smtClean="0">
              <a:latin typeface="Centaur" pitchFamily="18" charset="0"/>
            </a:endParaRPr>
          </a:p>
          <a:p>
            <a:pPr marL="174625" indent="-174625" eaLnBrk="1" hangingPunct="1">
              <a:lnSpc>
                <a:spcPct val="80000"/>
              </a:lnSpc>
              <a:buSzPct val="70000"/>
              <a:buFont typeface="Wingdings" pitchFamily="2" charset="2"/>
              <a:buChar char="Ø"/>
              <a:tabLst>
                <a:tab pos="8796338" algn="l"/>
              </a:tabLst>
            </a:pPr>
            <a:endParaRPr lang="en-US" sz="2800" dirty="0" smtClean="0">
              <a:latin typeface="Centaur" pitchFamily="18" charset="0"/>
            </a:endParaRPr>
          </a:p>
          <a:p>
            <a:pPr marL="174625" indent="-174625" eaLnBrk="1" hangingPunct="1">
              <a:lnSpc>
                <a:spcPct val="80000"/>
              </a:lnSpc>
              <a:buSzPct val="70000"/>
              <a:buFont typeface="Wingdings" pitchFamily="2" charset="2"/>
              <a:buChar char="Ø"/>
              <a:tabLst>
                <a:tab pos="8796338" algn="l"/>
              </a:tabLst>
            </a:pPr>
            <a:r>
              <a:rPr lang="en-US" sz="2800" dirty="0" smtClean="0">
                <a:latin typeface="Centaur" pitchFamily="18" charset="0"/>
              </a:rPr>
              <a:t> Note: Its possible to preprocess the request before sending it on to     the appropriate </a:t>
            </a:r>
            <a:r>
              <a:rPr lang="en-US" sz="2800" dirty="0" err="1" smtClean="0">
                <a:latin typeface="Centaur" pitchFamily="18" charset="0"/>
              </a:rPr>
              <a:t>doXXX</a:t>
            </a:r>
            <a:r>
              <a:rPr lang="en-US" sz="2800" dirty="0" smtClean="0">
                <a:latin typeface="Centaur" pitchFamily="18" charset="0"/>
              </a:rPr>
              <a:t>() method.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2400" y="1295400"/>
          <a:ext cx="86106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dpad Document" r:id="rId3" imgW="5486400" imgH="4495680" progId="WordPad.Document.1">
                  <p:embed/>
                </p:oleObj>
              </mc:Choice>
              <mc:Fallback>
                <p:oleObj name="Wordpad Document" r:id="rId3" imgW="5486400" imgH="4495680" progId="WordPad.Document.1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8610600" cy="449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9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4000" cy="6172200"/>
          </a:xfrm>
        </p:spPr>
        <p:txBody>
          <a:bodyPr/>
          <a:lstStyle/>
          <a:p>
            <a:pPr marL="231775" indent="-231775"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Centaur" pitchFamily="18" charset="0"/>
              </a:rPr>
              <a:t>The </a:t>
            </a:r>
            <a:r>
              <a:rPr lang="en-US" sz="2800" b="1" u="sng" dirty="0" smtClean="0">
                <a:latin typeface="Centaur" pitchFamily="18" charset="0"/>
              </a:rPr>
              <a:t>destroy</a:t>
            </a:r>
            <a:r>
              <a:rPr lang="en-US" sz="2800" b="1" dirty="0" smtClean="0">
                <a:latin typeface="Centaur" pitchFamily="18" charset="0"/>
              </a:rPr>
              <a:t>()</a:t>
            </a:r>
            <a:r>
              <a:rPr lang="en-US" sz="2800" dirty="0" smtClean="0">
                <a:latin typeface="Centaur" pitchFamily="18" charset="0"/>
              </a:rPr>
              <a:t> method is called one time, upon the removal of 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from memory due either to explicit removal or lack of use (for example, the session expires). </a:t>
            </a:r>
          </a:p>
          <a:p>
            <a:pPr marL="231775" indent="-231775"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Centaur" pitchFamily="18" charset="0"/>
              </a:rPr>
              <a:t>The </a:t>
            </a:r>
            <a:r>
              <a:rPr lang="en-US" sz="2800" b="1" u="sng" dirty="0" smtClean="0">
                <a:latin typeface="Centaur" pitchFamily="18" charset="0"/>
              </a:rPr>
              <a:t>destroy</a:t>
            </a:r>
            <a:r>
              <a:rPr lang="en-US" sz="2800" b="1" dirty="0" smtClean="0">
                <a:latin typeface="Centaur" pitchFamily="18" charset="0"/>
              </a:rPr>
              <a:t>()</a:t>
            </a:r>
            <a:r>
              <a:rPr lang="en-US" sz="2800" dirty="0" smtClean="0">
                <a:latin typeface="Centaur" pitchFamily="18" charset="0"/>
              </a:rPr>
              <a:t> method, like init(), is called only once. It is called when 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is taken out of service and all pending requests to a given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are completed or have timed-out. </a:t>
            </a:r>
          </a:p>
          <a:p>
            <a:pPr marL="231775" indent="-231775"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Centaur" pitchFamily="18" charset="0"/>
              </a:rPr>
              <a:t>A call to </a:t>
            </a:r>
            <a:r>
              <a:rPr lang="en-US" sz="2800" b="1" u="sng" dirty="0" smtClean="0">
                <a:latin typeface="Centaur" pitchFamily="18" charset="0"/>
              </a:rPr>
              <a:t>destroy</a:t>
            </a:r>
            <a:r>
              <a:rPr lang="en-US" sz="2800" b="1" dirty="0" smtClean="0">
                <a:latin typeface="Centaur" pitchFamily="18" charset="0"/>
              </a:rPr>
              <a:t>()</a:t>
            </a:r>
            <a:r>
              <a:rPr lang="en-US" sz="2800" dirty="0" smtClean="0">
                <a:latin typeface="Centaur" pitchFamily="18" charset="0"/>
              </a:rPr>
              <a:t> releases resources such as database connections and threads. Its possible to call </a:t>
            </a:r>
            <a:r>
              <a:rPr lang="en-US" sz="2800" dirty="0" err="1" smtClean="0">
                <a:latin typeface="Centaur" pitchFamily="18" charset="0"/>
              </a:rPr>
              <a:t>super.destroy</a:t>
            </a:r>
            <a:r>
              <a:rPr lang="en-US" sz="2800" dirty="0" smtClean="0">
                <a:latin typeface="Centaur" pitchFamily="18" charset="0"/>
              </a:rPr>
              <a:t>() </a:t>
            </a:r>
          </a:p>
          <a:p>
            <a:pPr marL="231775" indent="-231775" eaLnBrk="1" hangingPunct="1">
              <a:buSzPct val="70000"/>
              <a:buFont typeface="Wingdings" pitchFamily="2" charset="2"/>
              <a:buChar char="Ø"/>
            </a:pPr>
            <a:r>
              <a:rPr lang="en-US" sz="2800" b="1" u="sng" dirty="0" smtClean="0">
                <a:latin typeface="Centaur" pitchFamily="18" charset="0"/>
              </a:rPr>
              <a:t>destroy</a:t>
            </a:r>
            <a:r>
              <a:rPr lang="en-US" sz="2800" b="1" dirty="0" smtClean="0">
                <a:latin typeface="Centaur" pitchFamily="18" charset="0"/>
              </a:rPr>
              <a:t>() </a:t>
            </a:r>
            <a:r>
              <a:rPr lang="en-US" sz="2800" dirty="0" smtClean="0">
                <a:latin typeface="Centaur" pitchFamily="18" charset="0"/>
              </a:rPr>
              <a:t>is not called if the container crashes.</a:t>
            </a:r>
          </a:p>
        </p:txBody>
      </p:sp>
    </p:spTree>
    <p:extLst>
      <p:ext uri="{BB962C8B-B14F-4D97-AF65-F5344CB8AC3E}">
        <p14:creationId xmlns:p14="http://schemas.microsoft.com/office/powerpoint/2010/main" val="26482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9144000" cy="411162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latin typeface="Century" pitchFamily="18" charset="0"/>
              </a:rPr>
              <a:t>Servlet</a:t>
            </a:r>
            <a:r>
              <a:rPr lang="en-US" sz="4000" dirty="0" smtClean="0">
                <a:latin typeface="Century" pitchFamily="18" charset="0"/>
              </a:rPr>
              <a:t> Context</a:t>
            </a:r>
            <a:endParaRPr lang="en-US" sz="4000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lnSpcReduction="10000"/>
          </a:bodyPr>
          <a:lstStyle/>
          <a:p>
            <a:pPr marL="231775" indent="-231775" eaLnBrk="1" hangingPunct="1">
              <a:lnSpc>
                <a:spcPct val="90000"/>
              </a:lnSpc>
              <a:buSzPct val="70000"/>
              <a:buFont typeface="Wingdings" pitchFamily="2" charset="2"/>
              <a:buChar char="Ø"/>
            </a:pPr>
            <a:r>
              <a:rPr lang="en-US" sz="2800" b="1" dirty="0" smtClean="0">
                <a:latin typeface="Centaur" pitchFamily="18" charset="0"/>
              </a:rPr>
              <a:t> </a:t>
            </a:r>
            <a:r>
              <a:rPr lang="en-US" sz="2800" b="1" u="sng" dirty="0" smtClean="0">
                <a:latin typeface="Centaur" pitchFamily="18" charset="0"/>
              </a:rPr>
              <a:t>Context</a:t>
            </a:r>
            <a:r>
              <a:rPr lang="en-US" sz="2800" b="1" dirty="0" smtClean="0">
                <a:latin typeface="Centaur" pitchFamily="18" charset="0"/>
              </a:rPr>
              <a:t>  </a:t>
            </a:r>
            <a:r>
              <a:rPr lang="en-US" sz="2800" dirty="0" smtClean="0">
                <a:latin typeface="Centaur" pitchFamily="18" charset="0"/>
              </a:rPr>
              <a:t>means application scope. </a:t>
            </a:r>
            <a:r>
              <a:rPr lang="en-US" sz="2800" dirty="0">
                <a:latin typeface="Centaur" pitchFamily="18" charset="0"/>
              </a:rPr>
              <a:t>Contexts allow multiple servlets to exchange data and access each other’s fields.</a:t>
            </a:r>
            <a:endParaRPr lang="en-US" sz="2800" dirty="0" smtClean="0">
              <a:latin typeface="Centaur" pitchFamily="18" charset="0"/>
            </a:endParaRPr>
          </a:p>
          <a:p>
            <a:pPr marL="231775" indent="-231775" eaLnBrk="1" hangingPunct="1">
              <a:lnSpc>
                <a:spcPct val="90000"/>
              </a:lnSpc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 The Context object maintains  information (context) about the Web application.</a:t>
            </a:r>
          </a:p>
          <a:p>
            <a:pPr marL="231775" indent="-231775" eaLnBrk="1" hangingPunct="1">
              <a:lnSpc>
                <a:spcPct val="90000"/>
              </a:lnSpc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 The methods </a:t>
            </a:r>
            <a:r>
              <a:rPr lang="en-US" sz="2800" b="1" u="sng" dirty="0" err="1" smtClean="0">
                <a:latin typeface="Centaur" pitchFamily="18" charset="0"/>
              </a:rPr>
              <a:t>getInitParameter</a:t>
            </a:r>
            <a:r>
              <a:rPr lang="en-US" sz="2800" dirty="0" smtClean="0">
                <a:latin typeface="Centaur" pitchFamily="18" charset="0"/>
              </a:rPr>
              <a:t> () and </a:t>
            </a:r>
            <a:r>
              <a:rPr lang="en-US" sz="2800" b="1" u="sng" dirty="0" err="1" smtClean="0">
                <a:latin typeface="Centaur" pitchFamily="18" charset="0"/>
              </a:rPr>
              <a:t>getInitParameterNames</a:t>
            </a:r>
            <a:r>
              <a:rPr lang="en-US" sz="2800" dirty="0" smtClean="0">
                <a:latin typeface="Centaur" pitchFamily="18" charset="0"/>
              </a:rPr>
              <a:t>()</a:t>
            </a:r>
            <a:r>
              <a:rPr lang="en-US" sz="2800" b="1" dirty="0" smtClean="0">
                <a:latin typeface="Centaur" pitchFamily="18" charset="0"/>
              </a:rPr>
              <a:t> </a:t>
            </a:r>
            <a:r>
              <a:rPr lang="en-US" sz="2800" dirty="0" smtClean="0">
                <a:latin typeface="Centaur" pitchFamily="18" charset="0"/>
              </a:rPr>
              <a:t> retrieve context-wide, application-wide, or "Web application" parameters. </a:t>
            </a:r>
          </a:p>
          <a:p>
            <a:pPr marL="568325" lvl="1" indent="-284163" eaLnBrk="1" hangingPunct="1">
              <a:lnSpc>
                <a:spcPct val="90000"/>
              </a:lnSpc>
              <a:buFontTx/>
              <a:buChar char="o"/>
            </a:pPr>
            <a:r>
              <a:rPr lang="en-US" b="1" u="sng" dirty="0" err="1" smtClean="0">
                <a:latin typeface="Centaur" pitchFamily="18" charset="0"/>
              </a:rPr>
              <a:t>getInitParameter</a:t>
            </a:r>
            <a:r>
              <a:rPr lang="en-US" dirty="0" smtClean="0">
                <a:latin typeface="Centaur" pitchFamily="18" charset="0"/>
              </a:rPr>
              <a:t> () – returns  string containing the value of the parameter, or null if the parameter does not exist.</a:t>
            </a:r>
          </a:p>
          <a:p>
            <a:pPr marL="568325" lvl="1" indent="-284163" eaLnBrk="1" hangingPunct="1">
              <a:lnSpc>
                <a:spcPct val="90000"/>
              </a:lnSpc>
              <a:buNone/>
            </a:pPr>
            <a:r>
              <a:rPr lang="en-US" dirty="0" smtClean="0">
                <a:latin typeface="Centaur" pitchFamily="18" charset="0"/>
              </a:rPr>
              <a:t>   if parameters have no information, it returns a string containing the </a:t>
            </a:r>
            <a:r>
              <a:rPr lang="en-US" dirty="0" err="1" smtClean="0">
                <a:latin typeface="Centaur" pitchFamily="18" charset="0"/>
              </a:rPr>
              <a:t>Servlet</a:t>
            </a:r>
            <a:r>
              <a:rPr lang="en-US" dirty="0" smtClean="0">
                <a:latin typeface="Centaur" pitchFamily="18" charset="0"/>
              </a:rPr>
              <a:t> Container name and version number, </a:t>
            </a:r>
          </a:p>
          <a:p>
            <a:pPr marL="568325" lvl="1" indent="-284163" eaLnBrk="1" hangingPunct="1">
              <a:lnSpc>
                <a:spcPct val="90000"/>
              </a:lnSpc>
              <a:buFontTx/>
              <a:buChar char="o"/>
            </a:pPr>
            <a:r>
              <a:rPr lang="en-US" b="1" u="sng" dirty="0" err="1" smtClean="0">
                <a:latin typeface="Centaur" pitchFamily="18" charset="0"/>
              </a:rPr>
              <a:t>getInitParameterNames</a:t>
            </a:r>
            <a:r>
              <a:rPr lang="en-US" dirty="0" smtClean="0">
                <a:latin typeface="Centaur" pitchFamily="18" charset="0"/>
              </a:rPr>
              <a:t>() – retrieves the names of the </a:t>
            </a:r>
            <a:r>
              <a:rPr lang="en-US" dirty="0" err="1" smtClean="0">
                <a:latin typeface="Centaur" pitchFamily="18" charset="0"/>
              </a:rPr>
              <a:t>servlet's</a:t>
            </a:r>
            <a:r>
              <a:rPr lang="en-US" dirty="0" smtClean="0">
                <a:latin typeface="Centaur" pitchFamily="18" charset="0"/>
              </a:rPr>
              <a:t> initialization parameters as an Enumeration of string objects. If there aren't any, it returns an empty Enumeration. </a:t>
            </a:r>
          </a:p>
          <a:p>
            <a:pPr marL="168275" indent="-284163" eaLnBrk="1" hangingPunct="1">
              <a:lnSpc>
                <a:spcPct val="90000"/>
              </a:lnSpc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Centaur" pitchFamily="18" charset="0"/>
              </a:rPr>
              <a:t>Note – The Java Virtual Machine creates a </a:t>
            </a:r>
            <a:r>
              <a:rPr lang="en-US" sz="2800" b="1" u="sng" dirty="0" smtClean="0">
                <a:latin typeface="Centaur" pitchFamily="18" charset="0"/>
              </a:rPr>
              <a:t>memory box</a:t>
            </a:r>
            <a:r>
              <a:rPr lang="en-US" sz="2800" dirty="0" smtClean="0">
                <a:latin typeface="Centaur" pitchFamily="18" charset="0"/>
              </a:rPr>
              <a:t> for all of those, called as </a:t>
            </a:r>
            <a:r>
              <a:rPr lang="en-US" sz="2800" b="1" u="sng" dirty="0" err="1" smtClean="0">
                <a:latin typeface="Centaur" pitchFamily="18" charset="0"/>
              </a:rPr>
              <a:t>ServletContext</a:t>
            </a:r>
            <a:r>
              <a:rPr lang="en-US" sz="2800" dirty="0" smtClean="0">
                <a:latin typeface="Centaur" pitchFamily="18" charset="0"/>
              </a:rPr>
              <a:t> object.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00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Autofit/>
          </a:bodyPr>
          <a:lstStyle/>
          <a:p>
            <a:r>
              <a:rPr lang="en-IN" sz="3600" dirty="0" smtClean="0">
                <a:latin typeface="Century" pitchFamily="18" charset="0"/>
              </a:rPr>
              <a:t>contd..</a:t>
            </a:r>
            <a:endParaRPr lang="en-IN" sz="3600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4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9144000" cy="411162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latin typeface="Century" pitchFamily="18" charset="0"/>
                <a:cs typeface="Andalus" pitchFamily="18" charset="-78"/>
              </a:rPr>
              <a:t>Servlet</a:t>
            </a:r>
            <a:r>
              <a:rPr lang="en-US" sz="4000" dirty="0" smtClean="0">
                <a:latin typeface="Century" pitchFamily="18" charset="0"/>
                <a:cs typeface="Andalus" pitchFamily="18" charset="-78"/>
              </a:rPr>
              <a:t> </a:t>
            </a:r>
            <a:r>
              <a:rPr lang="en-US" sz="4000" dirty="0" err="1" smtClean="0">
                <a:latin typeface="Century" pitchFamily="18" charset="0"/>
                <a:cs typeface="Andalus" pitchFamily="18" charset="-78"/>
              </a:rPr>
              <a:t>Config</a:t>
            </a:r>
            <a:endParaRPr lang="en-US" sz="4000" dirty="0">
              <a:latin typeface="Century" pitchFamily="18" charset="0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US" sz="2800" dirty="0">
                <a:latin typeface="Centaur" pitchFamily="18" charset="0"/>
              </a:rPr>
              <a:t>An object of </a:t>
            </a:r>
            <a:r>
              <a:rPr lang="en-US" sz="2800" dirty="0" err="1">
                <a:latin typeface="Centaur" pitchFamily="18" charset="0"/>
              </a:rPr>
              <a:t>ServletConfig</a:t>
            </a:r>
            <a:r>
              <a:rPr lang="en-US" sz="2800" dirty="0">
                <a:latin typeface="Centaur" pitchFamily="18" charset="0"/>
              </a:rPr>
              <a:t> </a:t>
            </a:r>
            <a:r>
              <a:rPr lang="en-US" sz="2800" dirty="0" smtClean="0">
                <a:latin typeface="Centaur" pitchFamily="18" charset="0"/>
              </a:rPr>
              <a:t>– created </a:t>
            </a:r>
            <a:r>
              <a:rPr lang="en-US" sz="2800" dirty="0">
                <a:latin typeface="Centaur" pitchFamily="18" charset="0"/>
              </a:rPr>
              <a:t>by the web container for each servlet. </a:t>
            </a:r>
            <a:endParaRPr lang="en-US" sz="2800" dirty="0" smtClean="0">
              <a:latin typeface="Centaur" pitchFamily="18" charset="0"/>
            </a:endParaRP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800" b="1" dirty="0" err="1">
                <a:latin typeface="Centaur" pitchFamily="18" charset="0"/>
              </a:rPr>
              <a:t>ServletConfig</a:t>
            </a:r>
            <a:r>
              <a:rPr lang="en-GB" sz="2800" dirty="0">
                <a:latin typeface="Centaur" pitchFamily="18" charset="0"/>
              </a:rPr>
              <a:t> object is created by web container for each </a:t>
            </a:r>
            <a:r>
              <a:rPr lang="en-GB" sz="2800" b="1" dirty="0">
                <a:latin typeface="Centaur" pitchFamily="18" charset="0"/>
              </a:rPr>
              <a:t>servlet</a:t>
            </a:r>
            <a:r>
              <a:rPr lang="en-GB" sz="2800" dirty="0">
                <a:latin typeface="Centaur" pitchFamily="18" charset="0"/>
              </a:rPr>
              <a:t> to pass information to a </a:t>
            </a:r>
            <a:r>
              <a:rPr lang="en-GB" sz="2800" b="1" dirty="0">
                <a:latin typeface="Centaur" pitchFamily="18" charset="0"/>
              </a:rPr>
              <a:t>servlet</a:t>
            </a:r>
            <a:r>
              <a:rPr lang="en-GB" sz="2800" dirty="0">
                <a:latin typeface="Centaur" pitchFamily="18" charset="0"/>
              </a:rPr>
              <a:t> during initialization</a:t>
            </a:r>
            <a:r>
              <a:rPr lang="en-GB" sz="2800" dirty="0" smtClean="0">
                <a:latin typeface="Centaur" pitchFamily="18" charset="0"/>
              </a:rPr>
              <a:t>. This </a:t>
            </a:r>
            <a:r>
              <a:rPr lang="en-GB" sz="2800" dirty="0">
                <a:latin typeface="Centaur" pitchFamily="18" charset="0"/>
              </a:rPr>
              <a:t>object can be used to get configuration information from web.xml file. </a:t>
            </a:r>
            <a:endParaRPr lang="en-GB" sz="2800" dirty="0" smtClean="0">
              <a:latin typeface="Centaur" pitchFamily="18" charset="0"/>
            </a:endParaRP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800" dirty="0" smtClean="0">
                <a:latin typeface="Centaur" pitchFamily="18" charset="0"/>
              </a:rPr>
              <a:t>When </a:t>
            </a:r>
            <a:r>
              <a:rPr lang="en-GB" sz="2800" dirty="0">
                <a:latin typeface="Centaur" pitchFamily="18" charset="0"/>
              </a:rPr>
              <a:t>to use : if any specific content is </a:t>
            </a:r>
            <a:r>
              <a:rPr lang="en-GB" sz="2800" dirty="0" smtClean="0">
                <a:latin typeface="Centaur" pitchFamily="18" charset="0"/>
              </a:rPr>
              <a:t>to be modified </a:t>
            </a:r>
            <a:r>
              <a:rPr lang="en-GB" sz="2800" dirty="0">
                <a:latin typeface="Centaur" pitchFamily="18" charset="0"/>
              </a:rPr>
              <a:t>from time to time</a:t>
            </a:r>
            <a:r>
              <a:rPr lang="en-GB" sz="2800" dirty="0" smtClean="0">
                <a:latin typeface="Centaur" pitchFamily="18" charset="0"/>
              </a:rPr>
              <a:t>.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Methods</a:t>
            </a:r>
            <a:r>
              <a:rPr lang="en-US" sz="2800" dirty="0">
                <a:latin typeface="Centaur" pitchFamily="18" charset="0"/>
              </a:rPr>
              <a:t> of </a:t>
            </a:r>
            <a:r>
              <a:rPr lang="en-US" sz="2800" dirty="0" err="1">
                <a:latin typeface="Centaur" pitchFamily="18" charset="0"/>
              </a:rPr>
              <a:t>ServletConfig</a:t>
            </a:r>
            <a:r>
              <a:rPr lang="en-US" sz="2800" dirty="0">
                <a:latin typeface="Centaur" pitchFamily="18" charset="0"/>
              </a:rPr>
              <a:t> interface</a:t>
            </a:r>
          </a:p>
          <a:p>
            <a:pPr marL="347663" lvl="1" indent="-228600">
              <a:buFont typeface="Wingdings" pitchFamily="2" charset="2"/>
              <a:buChar char="ü"/>
            </a:pPr>
            <a:r>
              <a:rPr lang="en-US" sz="2200" b="1" dirty="0" smtClean="0">
                <a:latin typeface="Centaur" pitchFamily="18" charset="0"/>
              </a:rPr>
              <a:t> public</a:t>
            </a:r>
            <a:r>
              <a:rPr lang="en-US" sz="2200" b="1" dirty="0">
                <a:latin typeface="Centaur" pitchFamily="18" charset="0"/>
              </a:rPr>
              <a:t> String </a:t>
            </a:r>
            <a:r>
              <a:rPr lang="en-US" sz="2200" b="1" dirty="0" err="1">
                <a:latin typeface="Centaur" pitchFamily="18" charset="0"/>
              </a:rPr>
              <a:t>getInitParameter</a:t>
            </a:r>
            <a:r>
              <a:rPr lang="en-US" sz="2200" b="1" dirty="0">
                <a:latin typeface="Centaur" pitchFamily="18" charset="0"/>
              </a:rPr>
              <a:t>(String name</a:t>
            </a:r>
            <a:r>
              <a:rPr lang="en-US" sz="2200" b="1" dirty="0" smtClean="0">
                <a:latin typeface="Centaur" pitchFamily="18" charset="0"/>
              </a:rPr>
              <a:t>)  :  </a:t>
            </a:r>
            <a:r>
              <a:rPr lang="en-US" sz="2200" dirty="0" smtClean="0">
                <a:latin typeface="Centaur" pitchFamily="18" charset="0"/>
              </a:rPr>
              <a:t>Returns </a:t>
            </a:r>
            <a:r>
              <a:rPr lang="en-US" sz="2200" dirty="0">
                <a:latin typeface="Centaur" pitchFamily="18" charset="0"/>
              </a:rPr>
              <a:t>the parameter value for the </a:t>
            </a:r>
            <a:r>
              <a:rPr lang="en-US" sz="2200" dirty="0" smtClean="0">
                <a:latin typeface="Centaur" pitchFamily="18" charset="0"/>
              </a:rPr>
              <a:t> specified </a:t>
            </a:r>
            <a:r>
              <a:rPr lang="en-US" sz="2200" dirty="0">
                <a:latin typeface="Centaur" pitchFamily="18" charset="0"/>
              </a:rPr>
              <a:t>parameter name.</a:t>
            </a:r>
          </a:p>
          <a:p>
            <a:pPr marL="347663" lvl="1" indent="-228600">
              <a:buFont typeface="Wingdings" pitchFamily="2" charset="2"/>
              <a:buChar char="ü"/>
            </a:pPr>
            <a:r>
              <a:rPr lang="en-US" sz="2200" b="1" dirty="0" smtClean="0">
                <a:latin typeface="Centaur" pitchFamily="18" charset="0"/>
              </a:rPr>
              <a:t> public</a:t>
            </a:r>
            <a:r>
              <a:rPr lang="en-US" sz="2200" b="1" dirty="0">
                <a:latin typeface="Centaur" pitchFamily="18" charset="0"/>
              </a:rPr>
              <a:t> Enumeration </a:t>
            </a:r>
            <a:r>
              <a:rPr lang="en-US" sz="2200" b="1" dirty="0" err="1">
                <a:latin typeface="Centaur" pitchFamily="18" charset="0"/>
              </a:rPr>
              <a:t>getInitParameterNames</a:t>
            </a:r>
            <a:r>
              <a:rPr lang="en-US" sz="2200" b="1" dirty="0" smtClean="0">
                <a:latin typeface="Centaur" pitchFamily="18" charset="0"/>
              </a:rPr>
              <a:t>() : </a:t>
            </a:r>
            <a:r>
              <a:rPr lang="en-US" sz="2200" dirty="0" smtClean="0">
                <a:latin typeface="Centaur" pitchFamily="18" charset="0"/>
              </a:rPr>
              <a:t>Returns </a:t>
            </a:r>
            <a:r>
              <a:rPr lang="en-US" sz="2200" dirty="0">
                <a:latin typeface="Centaur" pitchFamily="18" charset="0"/>
              </a:rPr>
              <a:t>an enumeration of all the initialization parameter names.</a:t>
            </a:r>
          </a:p>
          <a:p>
            <a:pPr marL="347663" lvl="1" indent="-228600">
              <a:buFont typeface="Wingdings" pitchFamily="2" charset="2"/>
              <a:buChar char="ü"/>
            </a:pPr>
            <a:r>
              <a:rPr lang="en-US" sz="2200" b="1" dirty="0" smtClean="0">
                <a:latin typeface="Centaur" pitchFamily="18" charset="0"/>
              </a:rPr>
              <a:t> public</a:t>
            </a:r>
            <a:r>
              <a:rPr lang="en-US" sz="2200" b="1" dirty="0">
                <a:latin typeface="Centaur" pitchFamily="18" charset="0"/>
              </a:rPr>
              <a:t> String </a:t>
            </a:r>
            <a:r>
              <a:rPr lang="en-US" sz="2200" b="1" dirty="0" err="1">
                <a:latin typeface="Centaur" pitchFamily="18" charset="0"/>
              </a:rPr>
              <a:t>getServletName</a:t>
            </a:r>
            <a:r>
              <a:rPr lang="en-US" sz="2200" b="1" dirty="0" smtClean="0">
                <a:latin typeface="Centaur" pitchFamily="18" charset="0"/>
              </a:rPr>
              <a:t>()  :  </a:t>
            </a:r>
            <a:r>
              <a:rPr lang="en-US" sz="2200" dirty="0" smtClean="0">
                <a:latin typeface="Centaur" pitchFamily="18" charset="0"/>
              </a:rPr>
              <a:t>Returns </a:t>
            </a:r>
            <a:r>
              <a:rPr lang="en-US" sz="2200" dirty="0">
                <a:latin typeface="Centaur" pitchFamily="18" charset="0"/>
              </a:rPr>
              <a:t>the name of the servlet.</a:t>
            </a:r>
          </a:p>
          <a:p>
            <a:pPr marL="347663" lvl="1" indent="-228600">
              <a:buFont typeface="Wingdings" pitchFamily="2" charset="2"/>
              <a:buChar char="ü"/>
            </a:pPr>
            <a:r>
              <a:rPr lang="en-US" sz="2200" b="1" dirty="0" smtClean="0">
                <a:latin typeface="Centaur" pitchFamily="18" charset="0"/>
              </a:rPr>
              <a:t> public</a:t>
            </a:r>
            <a:r>
              <a:rPr lang="en-US" sz="2200" b="1" dirty="0">
                <a:latin typeface="Centaur" pitchFamily="18" charset="0"/>
              </a:rPr>
              <a:t> </a:t>
            </a:r>
            <a:r>
              <a:rPr lang="en-US" sz="2200" b="1" dirty="0" err="1">
                <a:latin typeface="Centaur" pitchFamily="18" charset="0"/>
              </a:rPr>
              <a:t>ServletContext</a:t>
            </a:r>
            <a:r>
              <a:rPr lang="en-US" sz="2200" b="1" dirty="0">
                <a:latin typeface="Centaur" pitchFamily="18" charset="0"/>
              </a:rPr>
              <a:t> </a:t>
            </a:r>
            <a:r>
              <a:rPr lang="en-US" sz="2200" b="1" dirty="0" err="1">
                <a:latin typeface="Centaur" pitchFamily="18" charset="0"/>
              </a:rPr>
              <a:t>getServletContext</a:t>
            </a:r>
            <a:r>
              <a:rPr lang="en-US" sz="2200" b="1" dirty="0" smtClean="0">
                <a:latin typeface="Centaur" pitchFamily="18" charset="0"/>
              </a:rPr>
              <a:t>()  :  </a:t>
            </a:r>
            <a:r>
              <a:rPr lang="en-US" sz="2200" dirty="0" smtClean="0">
                <a:latin typeface="Centaur" pitchFamily="18" charset="0"/>
              </a:rPr>
              <a:t>Returns </a:t>
            </a:r>
            <a:r>
              <a:rPr lang="en-US" sz="2200" dirty="0">
                <a:latin typeface="Centaur" pitchFamily="18" charset="0"/>
              </a:rPr>
              <a:t>an object of </a:t>
            </a:r>
            <a:r>
              <a:rPr lang="en-US" sz="2200" dirty="0" err="1">
                <a:latin typeface="Centaur" pitchFamily="18" charset="0"/>
              </a:rPr>
              <a:t>ServletContext</a:t>
            </a:r>
            <a:r>
              <a:rPr lang="en-US" sz="2200" dirty="0" smtClean="0">
                <a:latin typeface="Centaur" pitchFamily="18" charset="0"/>
              </a:rPr>
              <a:t>.</a:t>
            </a:r>
            <a:endParaRPr lang="en-US" sz="2200" dirty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r>
              <a:rPr lang="en-IN" sz="3600" dirty="0" smtClean="0">
                <a:latin typeface="Century" pitchFamily="18" charset="0"/>
              </a:rPr>
              <a:t>contd..</a:t>
            </a:r>
            <a:endParaRPr lang="en-IN" sz="3600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9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ea typeface="WenQuanYi Micro Hei" charset="0"/>
                <a:cs typeface="Andalus" pitchFamily="18" charset="-78"/>
              </a:rPr>
              <a:t>contd..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381000"/>
            <a:ext cx="91440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700"/>
              </a:spcBef>
              <a:buSzPct val="7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Type</a:t>
            </a:r>
            <a:r>
              <a:rPr lang="en-US" sz="28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2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990600" y="1219200"/>
            <a:ext cx="1676400" cy="3810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200">
              <a:latin typeface="Goudy Old Style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066800" y="1219200"/>
            <a:ext cx="15240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-</a:t>
            </a:r>
            <a:r>
              <a:rPr lang="en-US" sz="22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User</a:t>
            </a:r>
            <a:endParaRPr lang="en-US" sz="2200" dirty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28600" y="1905000"/>
            <a:ext cx="3048000" cy="533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Goudy Old Style" pitchFamily="18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28600" y="1905000"/>
            <a:ext cx="30480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JDBC Driver Manager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2819400"/>
            <a:ext cx="2743200" cy="533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Goudy Old Style" pitchFamily="18" charset="0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09600" y="2895600"/>
            <a:ext cx="25908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Native API Driver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1676400" y="1600200"/>
            <a:ext cx="1588" cy="304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2200">
              <a:latin typeface="Goudy Old Style" pitchFamily="18" charset="0"/>
            </a:endParaRP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1676400" y="2438400"/>
            <a:ext cx="1588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2200">
              <a:latin typeface="Goudy Old Style" pitchFamily="18" charset="0"/>
            </a:endParaRPr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609600" y="3962400"/>
            <a:ext cx="2286000" cy="914400"/>
          </a:xfrm>
          <a:prstGeom prst="can">
            <a:avLst>
              <a:gd name="adj" fmla="val 25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200">
              <a:latin typeface="Goudy Old Style" pitchFamily="18" charset="0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1676400" y="3352800"/>
            <a:ext cx="1588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2200">
              <a:latin typeface="Goudy Old Style" pitchFamily="18" charset="0"/>
            </a:endParaRP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990600" y="4357688"/>
            <a:ext cx="15240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Data Base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657600" y="609600"/>
            <a:ext cx="5410200" cy="601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34950" indent="-234950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The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Type 2 driver is known as the 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</a:p>
          <a:p>
            <a:pPr marL="234950" indent="-234950">
              <a:spcBef>
                <a:spcPts val="600"/>
              </a:spcBef>
              <a:buSzPct val="60000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   </a:t>
            </a:r>
            <a:r>
              <a:rPr lang="en-US" sz="26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Native–API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driver.</a:t>
            </a:r>
          </a:p>
          <a:p>
            <a:pPr marL="234950" indent="-234950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Uses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the client side libraries of 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</a:p>
          <a:p>
            <a:pPr marL="234950" indent="-234950">
              <a:spcBef>
                <a:spcPts val="600"/>
              </a:spcBef>
              <a:buSzPct val="60000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   the database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.</a:t>
            </a:r>
          </a:p>
          <a:p>
            <a:pPr marL="234950" indent="-234950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The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driver converts JDBC method 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</a:t>
            </a:r>
          </a:p>
          <a:p>
            <a:pPr marL="234950" indent="-234950">
              <a:spcBef>
                <a:spcPts val="600"/>
              </a:spcBef>
              <a:buSzPct val="60000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   calls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into native calls of database 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</a:p>
          <a:p>
            <a:pPr marL="234950" indent="-234950">
              <a:spcBef>
                <a:spcPts val="600"/>
              </a:spcBef>
              <a:buSzPct val="60000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   API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.</a:t>
            </a:r>
          </a:p>
          <a:p>
            <a:pPr marL="234950" indent="-234950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The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driver is platform dependent.</a:t>
            </a:r>
          </a:p>
          <a:p>
            <a:pPr marL="234950" indent="-234950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It 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needs to be installed on the client </a:t>
            </a:r>
            <a:endParaRPr lang="en-US" sz="2600" dirty="0" smtClean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  <a:p>
            <a:pPr marL="234950" indent="-234950">
              <a:spcBef>
                <a:spcPts val="600"/>
              </a:spcBef>
              <a:buSzPct val="60000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   machine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. </a:t>
            </a:r>
          </a:p>
          <a:p>
            <a:pPr marL="234950" indent="-234950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Not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suitable for applets. </a:t>
            </a:r>
          </a:p>
          <a:p>
            <a:pPr marL="234950" indent="-234950">
              <a:spcBef>
                <a:spcPts val="600"/>
              </a:spcBef>
              <a:buFont typeface="Wingdings" pitchFamily="2" charset="2"/>
              <a:buChar char="v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endParaRPr lang="en-US" sz="2600" dirty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890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Century" pitchFamily="18" charset="0"/>
              </a:rPr>
              <a:t>Servlet Navigation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324600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800" b="1" dirty="0" err="1" smtClean="0">
                <a:latin typeface="Centaur" pitchFamily="18" charset="0"/>
              </a:rPr>
              <a:t>RequestDispatcher</a:t>
            </a:r>
            <a:r>
              <a:rPr lang="en-US" sz="2800" b="1" dirty="0" smtClean="0">
                <a:latin typeface="Centaur" pitchFamily="18" charset="0"/>
              </a:rPr>
              <a:t> – </a:t>
            </a:r>
            <a:endParaRPr lang="en-US" sz="2800" dirty="0" smtClean="0">
              <a:latin typeface="Centaur" pitchFamily="18" charset="0"/>
            </a:endParaRPr>
          </a:p>
          <a:p>
            <a:pPr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defines an object that receives requests from the client and sends them to any resource (such as a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, HTML file, or JSP file) on the server. 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The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container creates the </a:t>
            </a:r>
            <a:r>
              <a:rPr lang="en-US" sz="2800" dirty="0" err="1" smtClean="0">
                <a:latin typeface="Centaur" pitchFamily="18" charset="0"/>
              </a:rPr>
              <a:t>RequestDispatcher</a:t>
            </a:r>
            <a:r>
              <a:rPr lang="en-US" sz="2800" dirty="0" smtClean="0">
                <a:latin typeface="Centaur" pitchFamily="18" charset="0"/>
              </a:rPr>
              <a:t> object, which is used as a wrapper around a server resource located at a particular path or given by a particular name. 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An object implementing the </a:t>
            </a:r>
            <a:r>
              <a:rPr lang="en-US" sz="2800" dirty="0" err="1" smtClean="0">
                <a:latin typeface="Centaur" pitchFamily="18" charset="0"/>
              </a:rPr>
              <a:t>RequestDispatcher</a:t>
            </a:r>
            <a:r>
              <a:rPr lang="en-US" sz="2800" dirty="0" smtClean="0">
                <a:latin typeface="Centaur" pitchFamily="18" charset="0"/>
              </a:rPr>
              <a:t> interface may be obtained via the following methods: </a:t>
            </a:r>
          </a:p>
          <a:p>
            <a:pPr lvl="1">
              <a:buSzPct val="70000"/>
              <a:buFont typeface="Wingdings" pitchFamily="2" charset="2"/>
              <a:buChar char="ü"/>
            </a:pPr>
            <a:r>
              <a:rPr lang="en-US" dirty="0" err="1" smtClean="0">
                <a:latin typeface="Centaur" pitchFamily="18" charset="0"/>
              </a:rPr>
              <a:t>ServletContext.getRequestDispatcher</a:t>
            </a:r>
            <a:r>
              <a:rPr lang="en-US" dirty="0" smtClean="0">
                <a:latin typeface="Centaur" pitchFamily="18" charset="0"/>
              </a:rPr>
              <a:t>(String path) </a:t>
            </a:r>
          </a:p>
          <a:p>
            <a:pPr lvl="1">
              <a:buSzPct val="70000"/>
              <a:buFont typeface="Wingdings" pitchFamily="2" charset="2"/>
              <a:buChar char="ü"/>
            </a:pPr>
            <a:r>
              <a:rPr lang="en-US" dirty="0" err="1" smtClean="0">
                <a:latin typeface="Centaur" pitchFamily="18" charset="0"/>
              </a:rPr>
              <a:t>ServletContext.getNamedDispatcher</a:t>
            </a:r>
            <a:r>
              <a:rPr lang="en-US" dirty="0" smtClean="0">
                <a:latin typeface="Centaur" pitchFamily="18" charset="0"/>
              </a:rPr>
              <a:t>(String name) </a:t>
            </a:r>
          </a:p>
          <a:p>
            <a:pPr lvl="1">
              <a:buSzPct val="70000"/>
              <a:buFont typeface="Wingdings" pitchFamily="2" charset="2"/>
              <a:buChar char="ü"/>
            </a:pPr>
            <a:r>
              <a:rPr lang="en-US" dirty="0" err="1" smtClean="0">
                <a:latin typeface="Centaur" pitchFamily="18" charset="0"/>
              </a:rPr>
              <a:t>ServletRequest.getRequestDispatcher</a:t>
            </a:r>
            <a:r>
              <a:rPr lang="en-US" dirty="0" smtClean="0">
                <a:latin typeface="Centaur" pitchFamily="18" charset="0"/>
              </a:rPr>
              <a:t>(String path) </a:t>
            </a:r>
          </a:p>
          <a:p>
            <a:endParaRPr lang="en-US" sz="2800" dirty="0" smtClean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692316" y="609600"/>
            <a:ext cx="4267200" cy="6096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ounded Rectangle 35"/>
          <p:cNvSpPr/>
          <p:nvPr/>
        </p:nvSpPr>
        <p:spPr>
          <a:xfrm>
            <a:off x="228600" y="609600"/>
            <a:ext cx="4191000" cy="6096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latin typeface="Century" pitchFamily="18" charset="0"/>
              </a:rPr>
              <a:t>Flow Diagram</a:t>
            </a:r>
            <a:endParaRPr lang="en-IN" sz="4000" dirty="0">
              <a:latin typeface="Century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09601"/>
            <a:ext cx="4344988" cy="609599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latin typeface="Centaur" pitchFamily="18" charset="0"/>
              </a:rPr>
              <a:t>Forward Request </a:t>
            </a:r>
            <a:endParaRPr lang="en-IN" sz="2800" dirty="0">
              <a:latin typeface="Centaur" pitchFamily="18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645025" y="609600"/>
            <a:ext cx="4041775" cy="609599"/>
          </a:xfrm>
        </p:spPr>
        <p:txBody>
          <a:bodyPr/>
          <a:lstStyle/>
          <a:p>
            <a:pPr algn="ctr"/>
            <a:r>
              <a:rPr lang="en-IN" sz="2800" dirty="0" smtClean="0">
                <a:latin typeface="Centaur" pitchFamily="18" charset="0"/>
              </a:rPr>
              <a:t>Include Request</a:t>
            </a:r>
            <a:endParaRPr lang="en-IN" sz="2800" dirty="0">
              <a:latin typeface="Centaur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28700" y="1600200"/>
            <a:ext cx="18288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entaur" pitchFamily="18" charset="0"/>
              </a:rPr>
              <a:t>Servlet -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90600" y="4779181"/>
            <a:ext cx="18288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162050" y="5355771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entaur" pitchFamily="18" charset="0"/>
              </a:rPr>
              <a:t>Servlet -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638800" y="1557010"/>
            <a:ext cx="18288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791200" y="2143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entaur" pitchFamily="18" charset="0"/>
              </a:rPr>
              <a:t>Servlet -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731329" y="4635080"/>
            <a:ext cx="1828800" cy="16133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845629" y="508139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entaur" pitchFamily="18" charset="0"/>
              </a:rPr>
              <a:t>Servlet -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15" name="Straight Arrow Connector 14"/>
          <p:cNvCxnSpPr>
            <a:endCxn id="6" idx="0"/>
          </p:cNvCxnSpPr>
          <p:nvPr/>
        </p:nvCxnSpPr>
        <p:spPr>
          <a:xfrm>
            <a:off x="1905000" y="3276600"/>
            <a:ext cx="0" cy="15025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</p:cNvCxnSpPr>
          <p:nvPr/>
        </p:nvCxnSpPr>
        <p:spPr>
          <a:xfrm>
            <a:off x="2819400" y="5617381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3200400"/>
            <a:ext cx="0" cy="14346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400800" y="3200401"/>
            <a:ext cx="0" cy="14346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7400" y="3653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entaur" pitchFamily="18" charset="0"/>
              </a:rPr>
              <a:t>Forward Request</a:t>
            </a:r>
            <a:endParaRPr lang="en-IN" sz="2400" dirty="0">
              <a:latin typeface="Centaur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7894" y="368877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entaur" pitchFamily="18" charset="0"/>
              </a:rPr>
              <a:t>Include Request</a:t>
            </a:r>
            <a:endParaRPr lang="en-IN" sz="2400" dirty="0">
              <a:latin typeface="Centaur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67600" y="25101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entaur" pitchFamily="18" charset="0"/>
              </a:rPr>
              <a:t>Terminate</a:t>
            </a:r>
            <a:endParaRPr lang="en-IN" sz="2400" dirty="0">
              <a:latin typeface="Centaur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19400" y="5105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entaur" pitchFamily="18" charset="0"/>
              </a:rPr>
              <a:t>Terminate</a:t>
            </a:r>
            <a:endParaRPr lang="en-IN" sz="2400" dirty="0">
              <a:latin typeface="Centaur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467600" y="239521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8600" y="1295400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24400" y="1295400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Century" pitchFamily="18" charset="0"/>
              </a:rPr>
              <a:t>contd..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2484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The </a:t>
            </a:r>
            <a:r>
              <a:rPr lang="en-US" sz="2800" b="1" u="sng" dirty="0" err="1" smtClean="0">
                <a:latin typeface="Centaur" pitchFamily="18" charset="0"/>
              </a:rPr>
              <a:t>ServletContext.getRequestDispatcher</a:t>
            </a:r>
            <a:r>
              <a:rPr lang="en-US" sz="2800" b="1" dirty="0" smtClean="0">
                <a:latin typeface="Centaur" pitchFamily="18" charset="0"/>
              </a:rPr>
              <a:t>()</a:t>
            </a:r>
            <a:r>
              <a:rPr lang="en-US" sz="2800" dirty="0" smtClean="0">
                <a:latin typeface="Centaur" pitchFamily="18" charset="0"/>
              </a:rPr>
              <a:t> method takes a String argument describing a path within the scope of the </a:t>
            </a:r>
            <a:r>
              <a:rPr lang="en-US" sz="2800" dirty="0" err="1" smtClean="0">
                <a:latin typeface="Centaur" pitchFamily="18" charset="0"/>
              </a:rPr>
              <a:t>ServletContext</a:t>
            </a:r>
            <a:r>
              <a:rPr lang="en-US" sz="2800" dirty="0" smtClean="0">
                <a:latin typeface="Centaur" pitchFamily="18" charset="0"/>
              </a:rPr>
              <a:t>. This path must be relative to the root of the </a:t>
            </a:r>
            <a:r>
              <a:rPr lang="en-US" sz="2800" dirty="0" err="1" smtClean="0">
                <a:latin typeface="Centaur" pitchFamily="18" charset="0"/>
              </a:rPr>
              <a:t>ServletContext</a:t>
            </a:r>
            <a:r>
              <a:rPr lang="en-US" sz="2800" dirty="0" smtClean="0">
                <a:latin typeface="Centaur" pitchFamily="18" charset="0"/>
              </a:rPr>
              <a:t> and begin with a '/'. 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The </a:t>
            </a:r>
            <a:r>
              <a:rPr lang="en-US" sz="2800" b="1" u="sng" dirty="0" err="1" smtClean="0">
                <a:latin typeface="Centaur" pitchFamily="18" charset="0"/>
              </a:rPr>
              <a:t>ServletContext.getNamedDispatcher</a:t>
            </a:r>
            <a:r>
              <a:rPr lang="en-US" sz="2800" b="1" dirty="0" smtClean="0">
                <a:latin typeface="Centaur" pitchFamily="18" charset="0"/>
              </a:rPr>
              <a:t>()</a:t>
            </a:r>
            <a:r>
              <a:rPr lang="en-US" sz="2800" dirty="0" smtClean="0">
                <a:latin typeface="Centaur" pitchFamily="18" charset="0"/>
              </a:rPr>
              <a:t> method takes a String argument indicating the NAME of a </a:t>
            </a:r>
            <a:r>
              <a:rPr lang="en-US" sz="2800" dirty="0" err="1" smtClean="0">
                <a:latin typeface="Centaur" pitchFamily="18" charset="0"/>
              </a:rPr>
              <a:t>servlet</a:t>
            </a:r>
            <a:r>
              <a:rPr lang="en-US" sz="2800" dirty="0" smtClean="0">
                <a:latin typeface="Centaur" pitchFamily="18" charset="0"/>
              </a:rPr>
              <a:t> known to the </a:t>
            </a:r>
            <a:r>
              <a:rPr lang="en-US" sz="2800" dirty="0" err="1" smtClean="0">
                <a:latin typeface="Centaur" pitchFamily="18" charset="0"/>
              </a:rPr>
              <a:t>ServletContext</a:t>
            </a:r>
            <a:r>
              <a:rPr lang="en-US" sz="2800" dirty="0" smtClean="0">
                <a:latin typeface="Centaur" pitchFamily="18" charset="0"/>
              </a:rPr>
              <a:t>.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The </a:t>
            </a:r>
            <a:r>
              <a:rPr lang="en-US" sz="2800" b="1" u="sng" dirty="0" err="1" smtClean="0">
                <a:latin typeface="Centaur" pitchFamily="18" charset="0"/>
              </a:rPr>
              <a:t>ServletRequest.getRequestDispatcher</a:t>
            </a:r>
            <a:r>
              <a:rPr lang="en-US" sz="2800" b="1" dirty="0" smtClean="0">
                <a:latin typeface="Centaur" pitchFamily="18" charset="0"/>
              </a:rPr>
              <a:t>()</a:t>
            </a:r>
            <a:r>
              <a:rPr lang="en-US" sz="2800" dirty="0" smtClean="0">
                <a:latin typeface="Centaur" pitchFamily="18" charset="0"/>
              </a:rPr>
              <a:t> method provided in the </a:t>
            </a:r>
            <a:r>
              <a:rPr lang="en-US" sz="2800" dirty="0" err="1" smtClean="0">
                <a:latin typeface="Centaur" pitchFamily="18" charset="0"/>
              </a:rPr>
              <a:t>ServletRequest</a:t>
            </a:r>
            <a:r>
              <a:rPr lang="en-US" sz="2800" dirty="0" smtClean="0">
                <a:latin typeface="Centaur" pitchFamily="18" charset="0"/>
              </a:rPr>
              <a:t> interface, is for the </a:t>
            </a:r>
            <a:r>
              <a:rPr lang="en-US" sz="2800" dirty="0" err="1" smtClean="0">
                <a:latin typeface="Centaur" pitchFamily="18" charset="0"/>
              </a:rPr>
              <a:t>RequestDispatcher</a:t>
            </a:r>
            <a:r>
              <a:rPr lang="en-US" sz="2800" dirty="0" smtClean="0">
                <a:latin typeface="Centaur" pitchFamily="18" charset="0"/>
              </a:rPr>
              <a:t> objects to be obtained using relative paths that are relative to the path of the current request (not relative to the root of the </a:t>
            </a:r>
            <a:r>
              <a:rPr lang="en-US" sz="2800" dirty="0" err="1" smtClean="0">
                <a:latin typeface="Centaur" pitchFamily="18" charset="0"/>
              </a:rPr>
              <a:t>ServletContext</a:t>
            </a:r>
            <a:r>
              <a:rPr lang="en-US" sz="2800" dirty="0" smtClean="0">
                <a:latin typeface="Centaur" pitchFamily="18" charset="0"/>
              </a:rPr>
              <a:t>).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US" sz="2800" b="1" u="sng" dirty="0" err="1">
                <a:latin typeface="Centaur" pitchFamily="18" charset="0"/>
              </a:rPr>
              <a:t>getAttribute</a:t>
            </a:r>
            <a:r>
              <a:rPr lang="en-US" sz="2800" b="1" dirty="0">
                <a:latin typeface="Centaur" pitchFamily="18" charset="0"/>
              </a:rPr>
              <a:t>()</a:t>
            </a:r>
            <a:r>
              <a:rPr lang="en-US" sz="2800" dirty="0">
                <a:latin typeface="Centaur" pitchFamily="18" charset="0"/>
              </a:rPr>
              <a:t>  and </a:t>
            </a:r>
            <a:r>
              <a:rPr lang="en-US" sz="2800" b="1" u="sng" dirty="0" err="1">
                <a:latin typeface="Centaur" pitchFamily="18" charset="0"/>
              </a:rPr>
              <a:t>setAttribute</a:t>
            </a:r>
            <a:r>
              <a:rPr lang="en-US" sz="2800" b="1" dirty="0">
                <a:latin typeface="Centaur" pitchFamily="18" charset="0"/>
              </a:rPr>
              <a:t>()</a:t>
            </a:r>
            <a:r>
              <a:rPr lang="en-US" sz="2800" dirty="0">
                <a:latin typeface="Centaur" pitchFamily="18" charset="0"/>
              </a:rPr>
              <a:t> Gets and sets attributes, which are used for passing data between </a:t>
            </a:r>
            <a:r>
              <a:rPr lang="en-US" sz="2800" dirty="0" smtClean="0">
                <a:latin typeface="Centaur" pitchFamily="18" charset="0"/>
              </a:rPr>
              <a:t>components </a:t>
            </a:r>
          </a:p>
        </p:txBody>
      </p:sp>
    </p:spTree>
    <p:extLst>
      <p:ext uri="{BB962C8B-B14F-4D97-AF65-F5344CB8AC3E}">
        <p14:creationId xmlns:p14="http://schemas.microsoft.com/office/powerpoint/2010/main" val="42031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latin typeface="Centaur" pitchFamily="18" charset="0"/>
              </a:rPr>
              <a:t>sendRedirect</a:t>
            </a:r>
            <a:r>
              <a:rPr lang="en-GB" b="1" dirty="0">
                <a:latin typeface="Centaur" pitchFamily="18" charset="0"/>
              </a:rPr>
              <a:t>()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3246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GB" sz="2800" b="1" dirty="0" err="1">
                <a:latin typeface="Centaur" pitchFamily="18" charset="0"/>
              </a:rPr>
              <a:t>sendRedirect</a:t>
            </a:r>
            <a:r>
              <a:rPr lang="en-GB" sz="2800" b="1" dirty="0">
                <a:latin typeface="Centaur" pitchFamily="18" charset="0"/>
              </a:rPr>
              <a:t>()</a:t>
            </a:r>
            <a:r>
              <a:rPr lang="en-GB" sz="2800" dirty="0">
                <a:latin typeface="Centaur" pitchFamily="18" charset="0"/>
              </a:rPr>
              <a:t> method redirects the response to another resource. This method actually makes the client(browser) to create a new request to get to the resource. The client can see the new </a:t>
            </a:r>
            <a:r>
              <a:rPr lang="en-GB" sz="2800" dirty="0" err="1">
                <a:latin typeface="Centaur" pitchFamily="18" charset="0"/>
              </a:rPr>
              <a:t>url</a:t>
            </a:r>
            <a:r>
              <a:rPr lang="en-GB" sz="2800" dirty="0">
                <a:latin typeface="Centaur" pitchFamily="18" charset="0"/>
              </a:rPr>
              <a:t> in the browser.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800" b="1" dirty="0" err="1">
                <a:latin typeface="Centaur" pitchFamily="18" charset="0"/>
              </a:rPr>
              <a:t>sendRedirect</a:t>
            </a:r>
            <a:r>
              <a:rPr lang="en-GB" sz="2800" b="1" dirty="0">
                <a:latin typeface="Centaur" pitchFamily="18" charset="0"/>
              </a:rPr>
              <a:t>()</a:t>
            </a:r>
            <a:r>
              <a:rPr lang="en-GB" sz="2800" dirty="0">
                <a:latin typeface="Centaur" pitchFamily="18" charset="0"/>
              </a:rPr>
              <a:t> accepts relative </a:t>
            </a:r>
            <a:r>
              <a:rPr lang="en-GB" sz="2800" b="1" dirty="0">
                <a:latin typeface="Centaur" pitchFamily="18" charset="0"/>
              </a:rPr>
              <a:t>URL</a:t>
            </a:r>
            <a:r>
              <a:rPr lang="en-GB" sz="2800" dirty="0">
                <a:latin typeface="Centaur" pitchFamily="18" charset="0"/>
              </a:rPr>
              <a:t>, so it can go for resources inside or outside the server.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800" dirty="0">
                <a:latin typeface="Centaur" pitchFamily="18" charset="0"/>
              </a:rPr>
              <a:t>redirection makes the client(browser) create a new request to get to the resource, the user can see the new URL while request dispatch get the resource in same request and URL does not </a:t>
            </a:r>
            <a:r>
              <a:rPr lang="en-GB" sz="2800" dirty="0" smtClean="0">
                <a:latin typeface="Centaur" pitchFamily="18" charset="0"/>
              </a:rPr>
              <a:t>change.</a:t>
            </a:r>
            <a:endParaRPr lang="en-GB" sz="2800" dirty="0">
              <a:latin typeface="Centaur" pitchFamily="18" charset="0"/>
            </a:endParaRP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800" b="1" dirty="0" err="1" smtClean="0">
                <a:latin typeface="Centaur" pitchFamily="18" charset="0"/>
              </a:rPr>
              <a:t>sendRedirect</a:t>
            </a:r>
            <a:r>
              <a:rPr lang="en-GB" sz="2800" b="1" dirty="0">
                <a:latin typeface="Centaur" pitchFamily="18" charset="0"/>
              </a:rPr>
              <a:t>()</a:t>
            </a:r>
            <a:r>
              <a:rPr lang="en-GB" sz="2800" dirty="0">
                <a:latin typeface="Centaur" pitchFamily="18" charset="0"/>
              </a:rPr>
              <a:t> works on </a:t>
            </a:r>
            <a:r>
              <a:rPr lang="en-GB" sz="2800" b="1" dirty="0">
                <a:latin typeface="Centaur" pitchFamily="18" charset="0"/>
              </a:rPr>
              <a:t>response</a:t>
            </a:r>
            <a:r>
              <a:rPr lang="en-GB" sz="2800" dirty="0">
                <a:latin typeface="Centaur" pitchFamily="18" charset="0"/>
              </a:rPr>
              <a:t> object while request dispatch work on </a:t>
            </a:r>
            <a:r>
              <a:rPr lang="en-GB" sz="2800" b="1" dirty="0">
                <a:latin typeface="Centaur" pitchFamily="18" charset="0"/>
              </a:rPr>
              <a:t>request</a:t>
            </a:r>
            <a:r>
              <a:rPr lang="en-GB" sz="2800" dirty="0">
                <a:latin typeface="Centaur" pitchFamily="18" charset="0"/>
              </a:rPr>
              <a:t> object</a:t>
            </a:r>
            <a:r>
              <a:rPr lang="en-GB" sz="2800" dirty="0" smtClean="0">
                <a:latin typeface="Centaur" pitchFamily="18" charset="0"/>
              </a:rPr>
              <a:t>.</a:t>
            </a:r>
            <a:endParaRPr lang="en-GB" sz="2800" dirty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80880" y="1295280"/>
            <a:ext cx="8534160" cy="36572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11500" dirty="0">
                <a:solidFill>
                  <a:srgbClr val="000000"/>
                </a:solidFill>
                <a:latin typeface="Colonna MT"/>
              </a:rPr>
              <a:t>Java Server Pages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3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76440" y="76320"/>
            <a:ext cx="8991360" cy="38088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Andalus"/>
              </a:rPr>
              <a:t>Concepts</a:t>
            </a:r>
            <a:endParaRPr dirty="0"/>
          </a:p>
        </p:txBody>
      </p:sp>
      <p:sp>
        <p:nvSpPr>
          <p:cNvPr id="76" name="TextShape 2"/>
          <p:cNvSpPr txBox="1"/>
          <p:nvPr/>
        </p:nvSpPr>
        <p:spPr>
          <a:xfrm>
            <a:off x="0" y="457200"/>
            <a:ext cx="9143640" cy="6172200"/>
          </a:xfrm>
          <a:prstGeom prst="rect">
            <a:avLst/>
          </a:prstGeom>
        </p:spPr>
        <p:txBody>
          <a:bodyPr/>
          <a:lstStyle/>
          <a:p>
            <a:pPr marL="282575" indent="-282575">
              <a:buSzPct val="70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JSP technology is used in the development of Web interfaces for enterprise applications.</a:t>
            </a:r>
            <a:endParaRPr dirty="0"/>
          </a:p>
          <a:p>
            <a:pPr marL="282575" indent="-282575">
              <a:buSzPct val="70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A JSP page is a text-based document, describes how to process a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request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and construct a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response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.</a:t>
            </a:r>
            <a:endParaRPr dirty="0"/>
          </a:p>
          <a:p>
            <a:pPr marL="857250" lvl="1" indent="-400050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JSPs are server resident Java classes, like servlets, and executed in J2EE Server environment.</a:t>
            </a:r>
            <a:endParaRPr dirty="0"/>
          </a:p>
          <a:p>
            <a:pPr marL="857250" lvl="1" indent="-400050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segregates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content generation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 from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content presentation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.</a:t>
            </a:r>
            <a:endParaRPr dirty="0"/>
          </a:p>
          <a:p>
            <a:pPr marL="857250" lvl="1" indent="-400050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an expression language for accessing server-side objects.</a:t>
            </a:r>
            <a:endParaRPr dirty="0"/>
          </a:p>
          <a:p>
            <a:pPr marL="857250" lvl="1" indent="-400050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provides mechanisms for defining extensions to the JSP language.</a:t>
            </a:r>
            <a:endParaRPr dirty="0"/>
          </a:p>
          <a:p>
            <a:pPr marL="282575" lvl="1" indent="-282575">
              <a:buSzPct val="70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 A .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jsp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file is always compiled to servlets when they are  </a:t>
            </a:r>
            <a:endParaRPr dirty="0"/>
          </a:p>
          <a:p>
            <a:pPr marL="282575" indent="-282575"/>
            <a:r>
              <a:rPr lang="en-US" sz="2600" dirty="0">
                <a:solidFill>
                  <a:srgbClr val="000000"/>
                </a:solidFill>
                <a:latin typeface="Gisha"/>
              </a:rPr>
              <a:t>    loaded for the first time, and subsequent modifications.</a:t>
            </a:r>
            <a:endParaRPr dirty="0"/>
          </a:p>
          <a:p>
            <a:pPr marL="282575" indent="-282575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9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0" y="380880"/>
            <a:ext cx="9143640" cy="6400440"/>
          </a:xfrm>
          <a:prstGeom prst="rect">
            <a:avLst/>
          </a:prstGeom>
        </p:spPr>
        <p:txBody>
          <a:bodyPr/>
          <a:lstStyle/>
          <a:p>
            <a:pPr marL="338138" indent="-338138">
              <a:buSzPct val="70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JSP makes layer separation possible by </a:t>
            </a:r>
            <a:r>
              <a:rPr lang="en-US" sz="2600" b="1" u="sng" dirty="0">
                <a:solidFill>
                  <a:srgbClr val="000000"/>
                </a:solidFill>
                <a:latin typeface="Gisha"/>
              </a:rPr>
              <a:t>reusable component technologies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like the JavaBean component architecture.</a:t>
            </a:r>
            <a:endParaRPr dirty="0"/>
          </a:p>
          <a:p>
            <a:pPr marL="338138" indent="-338138">
              <a:buSzPct val="70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JSP pages can be moved without any changes  across platforms and web servers working on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“</a:t>
            </a:r>
            <a:r>
              <a:rPr lang="en-US" sz="2600" b="1" u="sng" dirty="0">
                <a:solidFill>
                  <a:srgbClr val="000000"/>
                </a:solidFill>
                <a:latin typeface="Gisha"/>
              </a:rPr>
              <a:t>Write Once, Run Anywhere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 paradigm.</a:t>
            </a:r>
            <a:endParaRPr dirty="0"/>
          </a:p>
          <a:p>
            <a:pPr marL="338138" indent="-338138">
              <a:buSzPct val="70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JSP can service a diverse clientele </a:t>
            </a:r>
            <a:endParaRPr dirty="0"/>
          </a:p>
          <a:p>
            <a:pPr marL="857250" lvl="1" indent="-400050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conventional browsers using HTML/DHTML</a:t>
            </a:r>
            <a:endParaRPr dirty="0"/>
          </a:p>
          <a:p>
            <a:pPr marL="857250" lvl="1" indent="-400050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handheld wireless devices like mobile phones and PDAs using WML</a:t>
            </a:r>
            <a:endParaRPr dirty="0"/>
          </a:p>
          <a:p>
            <a:pPr marL="857250" lvl="1" indent="-400050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B2B applications using XML.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90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0" y="380880"/>
            <a:ext cx="9143640" cy="6324120"/>
          </a:xfrm>
          <a:prstGeom prst="rect">
            <a:avLst/>
          </a:prstGeom>
        </p:spPr>
        <p:txBody>
          <a:bodyPr/>
          <a:lstStyle/>
          <a:p>
            <a:pPr>
              <a:buSzPct val="70000"/>
              <a:buFont typeface="Wingdings" charset="2"/>
              <a:buChar char=""/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 General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Structure of JSP program</a:t>
            </a:r>
            <a:endParaRPr dirty="0"/>
          </a:p>
          <a:p>
            <a:pPr marL="1084263" indent="-169863"/>
            <a:r>
              <a:rPr lang="en-US" sz="2600" dirty="0" smtClean="0">
                <a:solidFill>
                  <a:srgbClr val="000000"/>
                </a:solidFill>
                <a:latin typeface="Gisha"/>
              </a:rPr>
              <a:t>&lt;%@ page language = “java” %&gt;</a:t>
            </a:r>
            <a:endParaRPr lang="en-US" sz="2800" dirty="0" smtClean="0"/>
          </a:p>
          <a:p>
            <a:pPr marL="1084263" indent="-169863"/>
            <a:r>
              <a:rPr lang="en-US" sz="2600" dirty="0" smtClean="0">
                <a:solidFill>
                  <a:srgbClr val="000000"/>
                </a:solidFill>
                <a:latin typeface="Gisha"/>
              </a:rPr>
              <a:t>&lt;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html&gt;</a:t>
            </a:r>
            <a:endParaRPr dirty="0"/>
          </a:p>
          <a:p>
            <a:pPr marL="1084263" indent="-169863"/>
            <a:r>
              <a:rPr lang="en-US" sz="2600" dirty="0">
                <a:solidFill>
                  <a:srgbClr val="000000"/>
                </a:solidFill>
                <a:latin typeface="Gisha"/>
              </a:rPr>
              <a:t>&lt;body&gt;</a:t>
            </a:r>
            <a:endParaRPr dirty="0"/>
          </a:p>
          <a:p>
            <a:pPr marL="1084263" indent="-169863"/>
            <a:r>
              <a:rPr lang="en-US" sz="2600" dirty="0" smtClean="0">
                <a:solidFill>
                  <a:srgbClr val="000000"/>
                </a:solidFill>
                <a:latin typeface="Gisha"/>
              </a:rPr>
              <a:t>&lt;%!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int count = 0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; %&gt;</a:t>
            </a:r>
            <a:endParaRPr dirty="0"/>
          </a:p>
          <a:p>
            <a:pPr marL="1084263" indent="-169863"/>
            <a:r>
              <a:rPr lang="en-US" sz="2600" dirty="0">
                <a:solidFill>
                  <a:srgbClr val="000000"/>
                </a:solidFill>
                <a:latin typeface="Gisha"/>
              </a:rPr>
              <a:t>&lt;% count++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; %&gt;</a:t>
            </a:r>
            <a:endParaRPr dirty="0"/>
          </a:p>
          <a:p>
            <a:pPr marL="1084263" indent="-169863"/>
            <a:r>
              <a:rPr lang="en-US" sz="2600" dirty="0">
                <a:solidFill>
                  <a:srgbClr val="000000"/>
                </a:solidFill>
                <a:latin typeface="Gisha"/>
              </a:rPr>
              <a:t>  Welcome you are visitor no:</a:t>
            </a:r>
            <a:endParaRPr dirty="0"/>
          </a:p>
          <a:p>
            <a:pPr marL="1084263" indent="-169863"/>
            <a:r>
              <a:rPr lang="en-US" sz="2600" dirty="0" smtClean="0">
                <a:solidFill>
                  <a:srgbClr val="000000"/>
                </a:solidFill>
                <a:latin typeface="Gisha"/>
              </a:rPr>
              <a:t>&lt;%= count %&gt;</a:t>
            </a:r>
            <a:endParaRPr dirty="0"/>
          </a:p>
          <a:p>
            <a:pPr marL="1084263" indent="-169863"/>
            <a:r>
              <a:rPr lang="en-US" sz="2600" dirty="0">
                <a:solidFill>
                  <a:srgbClr val="000000"/>
                </a:solidFill>
                <a:latin typeface="Gisha"/>
              </a:rPr>
              <a:t>&lt;/body&gt;</a:t>
            </a:r>
            <a:endParaRPr dirty="0"/>
          </a:p>
          <a:p>
            <a:pPr marL="1084263" indent="-169863"/>
            <a:r>
              <a:rPr lang="en-US" sz="2600" dirty="0">
                <a:solidFill>
                  <a:srgbClr val="000000"/>
                </a:solidFill>
                <a:latin typeface="Gisha"/>
              </a:rPr>
              <a:t>&lt;/html&gt;</a:t>
            </a:r>
            <a:endParaRPr dirty="0"/>
          </a:p>
          <a:p>
            <a:pPr>
              <a:lnSpc>
                <a:spcPct val="80000"/>
              </a:lnSpc>
              <a:buSzPct val="70000"/>
              <a:buFont typeface="Wingdings" charset="2"/>
              <a:buChar char=""/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 In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JSP page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– </a:t>
            </a:r>
            <a:endParaRPr dirty="0"/>
          </a:p>
          <a:p>
            <a:pPr marL="914400" lvl="1" indent="-338138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HTML part takes care of formatting and presentation.</a:t>
            </a:r>
            <a:endParaRPr dirty="0"/>
          </a:p>
          <a:p>
            <a:pPr marL="914400" lvl="1" indent="-338138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Java portions are responsible for generating dynamic </a:t>
            </a:r>
            <a:endParaRPr dirty="0"/>
          </a:p>
          <a:p>
            <a:pPr marL="914400" indent="-338138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   content.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4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0" y="380880"/>
            <a:ext cx="9143640" cy="6171840"/>
          </a:xfrm>
          <a:prstGeom prst="rect">
            <a:avLst/>
          </a:prstGeom>
        </p:spPr>
        <p:txBody>
          <a:bodyPr/>
          <a:lstStyle/>
          <a:p>
            <a:pPr marL="576263" indent="-406400">
              <a:buSzPct val="70000"/>
              <a:buFont typeface="Wingdings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JSP is a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tag-based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language.</a:t>
            </a:r>
            <a:endParaRPr dirty="0"/>
          </a:p>
          <a:p>
            <a:pPr marL="576263" indent="-406400">
              <a:buSzPct val="70000"/>
              <a:buFont typeface="Wingdings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tags help the container to interpret the enclosed script suitably.</a:t>
            </a:r>
            <a:endParaRPr dirty="0"/>
          </a:p>
          <a:p>
            <a:pPr marL="576263" indent="-406400">
              <a:buSzPct val="70000"/>
              <a:buFont typeface="Wingdings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JSP tags fall into the following categories:</a:t>
            </a:r>
            <a:endParaRPr dirty="0"/>
          </a:p>
          <a:p>
            <a:pPr marL="1541463" lvl="3" indent="-457200">
              <a:buSzPct val="70000"/>
              <a:buFont typeface="Wingdings" pitchFamily="2" charset="2"/>
              <a:buChar char="ü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Directives</a:t>
            </a:r>
            <a:endParaRPr dirty="0"/>
          </a:p>
          <a:p>
            <a:pPr marL="1541463" lvl="3" indent="-457200">
              <a:buSzPct val="70000"/>
              <a:buFont typeface="Wingdings" pitchFamily="2" charset="2"/>
              <a:buChar char="ü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Scripting Elements</a:t>
            </a:r>
            <a:endParaRPr dirty="0"/>
          </a:p>
          <a:p>
            <a:pPr marL="1541463" lvl="3" indent="-457200">
              <a:buSzPct val="70000"/>
              <a:buFont typeface="Wingdings" pitchFamily="2" charset="2"/>
              <a:buChar char="ü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Expressions</a:t>
            </a:r>
            <a:endParaRPr dirty="0"/>
          </a:p>
          <a:p>
            <a:pPr marL="1541463" lvl="3" indent="-457200">
              <a:buSzPct val="70000"/>
              <a:buFont typeface="Wingdings" pitchFamily="2" charset="2"/>
              <a:buChar char="ü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Standard Actions</a:t>
            </a:r>
            <a:endParaRPr dirty="0"/>
          </a:p>
          <a:p>
            <a:pPr marL="1541463" lvl="3" indent="-457200">
              <a:buSzPct val="70000"/>
              <a:buFont typeface="Wingdings" pitchFamily="2" charset="2"/>
              <a:buChar char="ü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Custom Tags</a:t>
            </a:r>
            <a:endParaRPr dirty="0"/>
          </a:p>
          <a:p>
            <a:pPr marL="576263" indent="-406400">
              <a:buSzPct val="70000"/>
              <a:buFont typeface="Wingdings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JSP tags are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case sensitive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01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0" y="380880"/>
            <a:ext cx="9143640" cy="632412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StarSymbol"/>
              <a:buAutoNum type="arabicPeriod"/>
            </a:pPr>
            <a:r>
              <a:rPr lang="en-US" sz="2600" b="1" u="sng" dirty="0" smtClean="0">
                <a:solidFill>
                  <a:srgbClr val="000000"/>
                </a:solidFill>
                <a:latin typeface="Gisha"/>
              </a:rPr>
              <a:t>Directives</a:t>
            </a: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: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</a:t>
            </a:r>
            <a:endParaRPr dirty="0"/>
          </a:p>
          <a:p>
            <a:pPr marL="855663" lvl="1" indent="-392113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affect the overall structure of the servlet that results from the translation of JSP.</a:t>
            </a:r>
            <a:endParaRPr dirty="0"/>
          </a:p>
          <a:p>
            <a:pPr marL="855663" indent="-392113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these are used to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set global values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for the JSP file as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a whole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.</a:t>
            </a:r>
            <a:endParaRPr dirty="0"/>
          </a:p>
          <a:p>
            <a:pPr marL="457200" indent="-457200">
              <a:buSzPct val="70000"/>
              <a:buFont typeface="Wingdings" charset="2"/>
              <a:buChar char=""/>
            </a:pPr>
            <a:r>
              <a:rPr lang="en-US" sz="2600" b="1" dirty="0">
                <a:solidFill>
                  <a:srgbClr val="000000"/>
                </a:solidFill>
                <a:latin typeface="Gisha"/>
              </a:rPr>
              <a:t>page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:</a:t>
            </a:r>
            <a:endParaRPr dirty="0"/>
          </a:p>
          <a:p>
            <a:pPr marL="855663" indent="-344488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defines the attributes like import,  session, so on, which are common to the entire JSP page.</a:t>
            </a:r>
            <a:endParaRPr dirty="0"/>
          </a:p>
          <a:p>
            <a:pPr marL="855663" indent="-344488">
              <a:buSzPct val="70000"/>
              <a:buFont typeface="Wingdings" charset="2"/>
              <a:buChar char=""/>
            </a:pPr>
            <a:r>
              <a:rPr lang="en-US" sz="2500" b="1" dirty="0">
                <a:solidFill>
                  <a:srgbClr val="000000"/>
                </a:solidFill>
                <a:latin typeface="Gisha"/>
              </a:rPr>
              <a:t>&lt;%@page import= ”</a:t>
            </a:r>
            <a:r>
              <a:rPr lang="en-US" sz="2500" b="1" dirty="0" err="1">
                <a:solidFill>
                  <a:srgbClr val="000000"/>
                </a:solidFill>
                <a:latin typeface="Gisha"/>
              </a:rPr>
              <a:t>java.rmi</a:t>
            </a:r>
            <a:r>
              <a:rPr lang="en-US" sz="2500" b="1" dirty="0">
                <a:solidFill>
                  <a:srgbClr val="000000"/>
                </a:solidFill>
                <a:latin typeface="Gisha"/>
              </a:rPr>
              <a:t>.*, </a:t>
            </a:r>
            <a:r>
              <a:rPr lang="en-US" sz="2500" b="1" dirty="0" err="1">
                <a:solidFill>
                  <a:srgbClr val="000000"/>
                </a:solidFill>
                <a:latin typeface="Gisha"/>
              </a:rPr>
              <a:t>java.util</a:t>
            </a:r>
            <a:r>
              <a:rPr lang="en-US" sz="2500" b="1" dirty="0">
                <a:solidFill>
                  <a:srgbClr val="000000"/>
                </a:solidFill>
                <a:latin typeface="Gisha"/>
              </a:rPr>
              <a:t>.*” session=”true”%&gt; 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82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ea typeface="WenQuanYi Micro Hei" charset="0"/>
                <a:cs typeface="Andalus" pitchFamily="18" charset="-78"/>
              </a:rPr>
              <a:t>contd..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700"/>
              </a:spcBef>
              <a:buSzPct val="7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Type 3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143000" y="1066800"/>
            <a:ext cx="1676400" cy="3810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200">
              <a:latin typeface="Goudy Old Style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143000" y="1066800"/>
            <a:ext cx="15240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 -</a:t>
            </a:r>
            <a:r>
              <a:rPr lang="en-US" sz="22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User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33400" y="1752600"/>
            <a:ext cx="2743200" cy="533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33400" y="1776732"/>
            <a:ext cx="27432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JDBC Driver Manager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04800" y="2667000"/>
            <a:ext cx="3429000" cy="533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81000" y="2691132"/>
            <a:ext cx="32004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Network Protocol Driver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914400" y="4419600"/>
            <a:ext cx="1588" cy="533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2200">
              <a:latin typeface="Goudy Old Style" pitchFamily="18" charset="0"/>
            </a:endParaRPr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1981200" y="2286000"/>
            <a:ext cx="1588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2200">
              <a:latin typeface="Goudy Old Style" pitchFamily="18" charset="0"/>
            </a:endParaRP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304800" y="4953000"/>
            <a:ext cx="1295400" cy="914400"/>
          </a:xfrm>
          <a:prstGeom prst="can">
            <a:avLst>
              <a:gd name="adj" fmla="val 25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1981200" y="3200400"/>
            <a:ext cx="1588" cy="4572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2200">
              <a:latin typeface="Goudy Old Style" pitchFamily="18" charset="0"/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04800" y="5257800"/>
            <a:ext cx="12954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Data Base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3810000" y="609600"/>
            <a:ext cx="5181600" cy="601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82575" indent="-282575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82575" algn="l"/>
                <a:tab pos="1196975" algn="l"/>
                <a:tab pos="2111375" algn="l"/>
                <a:tab pos="3025775" algn="l"/>
                <a:tab pos="3940175" algn="l"/>
                <a:tab pos="4854575" algn="l"/>
                <a:tab pos="5768975" algn="l"/>
                <a:tab pos="6683375" algn="l"/>
                <a:tab pos="7597775" algn="l"/>
                <a:tab pos="8512175" algn="l"/>
                <a:tab pos="9426575" algn="l"/>
                <a:tab pos="10340975" algn="l"/>
              </a:tabLst>
            </a:pP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The Type 3 driver is known as the </a:t>
            </a: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Network Protocol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driver.</a:t>
            </a:r>
          </a:p>
          <a:p>
            <a:pPr marL="282575" indent="-282575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82575" algn="l"/>
                <a:tab pos="1196975" algn="l"/>
                <a:tab pos="2111375" algn="l"/>
                <a:tab pos="3025775" algn="l"/>
                <a:tab pos="3940175" algn="l"/>
                <a:tab pos="4854575" algn="l"/>
                <a:tab pos="5768975" algn="l"/>
                <a:tab pos="6683375" algn="l"/>
                <a:tab pos="7597775" algn="l"/>
                <a:tab pos="8512175" algn="l"/>
                <a:tab pos="9426575" algn="l"/>
                <a:tab pos="10340975" algn="l"/>
              </a:tabLst>
            </a:pP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The driver converts JDBC function calls into ODBC function calls.</a:t>
            </a:r>
          </a:p>
          <a:p>
            <a:pPr marL="282575" indent="-282575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82575" algn="l"/>
                <a:tab pos="1196975" algn="l"/>
                <a:tab pos="2111375" algn="l"/>
                <a:tab pos="3025775" algn="l"/>
                <a:tab pos="3940175" algn="l"/>
                <a:tab pos="4854575" algn="l"/>
                <a:tab pos="5768975" algn="l"/>
                <a:tab pos="6683375" algn="l"/>
                <a:tab pos="7597775" algn="l"/>
                <a:tab pos="8512175" algn="l"/>
                <a:tab pos="9426575" algn="l"/>
                <a:tab pos="10340975" algn="l"/>
              </a:tabLst>
            </a:pP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It makes use of a middle ware that converts JDBC method calls into vendor specific database calls.</a:t>
            </a:r>
          </a:p>
          <a:p>
            <a:pPr marL="282575" indent="-282575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82575" algn="l"/>
                <a:tab pos="1196975" algn="l"/>
                <a:tab pos="2111375" algn="l"/>
                <a:tab pos="3025775" algn="l"/>
                <a:tab pos="3940175" algn="l"/>
                <a:tab pos="4854575" algn="l"/>
                <a:tab pos="5768975" algn="l"/>
                <a:tab pos="6683375" algn="l"/>
                <a:tab pos="7597775" algn="l"/>
                <a:tab pos="8512175" algn="l"/>
                <a:tab pos="9426575" algn="l"/>
                <a:tab pos="10340975" algn="l"/>
              </a:tabLst>
            </a:pP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Same driver can be used for multiple vendors.</a:t>
            </a:r>
          </a:p>
          <a:p>
            <a:pPr marL="282575" indent="-282575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82575" algn="l"/>
                <a:tab pos="1196975" algn="l"/>
                <a:tab pos="2111375" algn="l"/>
                <a:tab pos="3025775" algn="l"/>
                <a:tab pos="3940175" algn="l"/>
                <a:tab pos="4854575" algn="l"/>
                <a:tab pos="5768975" algn="l"/>
                <a:tab pos="6683375" algn="l"/>
                <a:tab pos="7597775" algn="l"/>
                <a:tab pos="8512175" algn="l"/>
                <a:tab pos="9426575" algn="l"/>
                <a:tab pos="10340975" algn="l"/>
              </a:tabLst>
            </a:pP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Type 3 is platform independent.</a:t>
            </a:r>
          </a:p>
          <a:p>
            <a:pPr marL="282575" indent="-282575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82575" algn="l"/>
                <a:tab pos="1196975" algn="l"/>
                <a:tab pos="2111375" algn="l"/>
                <a:tab pos="3025775" algn="l"/>
                <a:tab pos="3940175" algn="l"/>
                <a:tab pos="4854575" algn="l"/>
                <a:tab pos="5768975" algn="l"/>
                <a:tab pos="6683375" algn="l"/>
                <a:tab pos="7597775" algn="l"/>
                <a:tab pos="8512175" algn="l"/>
                <a:tab pos="9426575" algn="l"/>
                <a:tab pos="10340975" algn="l"/>
              </a:tabLst>
            </a:pP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Can be used on inter net as no client side software is needed. </a:t>
            </a:r>
          </a:p>
          <a:p>
            <a:pPr marL="282575" indent="-282575">
              <a:spcBef>
                <a:spcPts val="600"/>
              </a:spcBef>
              <a:buFont typeface="Wingdings" pitchFamily="2" charset="2"/>
              <a:buChar char="v"/>
              <a:tabLst>
                <a:tab pos="282575" algn="l"/>
                <a:tab pos="1196975" algn="l"/>
                <a:tab pos="2111375" algn="l"/>
                <a:tab pos="3025775" algn="l"/>
                <a:tab pos="3940175" algn="l"/>
                <a:tab pos="4854575" algn="l"/>
                <a:tab pos="5768975" algn="l"/>
                <a:tab pos="6683375" algn="l"/>
                <a:tab pos="7597775" algn="l"/>
                <a:tab pos="8512175" algn="l"/>
                <a:tab pos="9426575" algn="l"/>
                <a:tab pos="10340975" algn="l"/>
              </a:tabLst>
            </a:pPr>
            <a:endParaRPr lang="en-US" sz="2600" dirty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381000" y="3657600"/>
            <a:ext cx="3124200" cy="762000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381000" y="3657600"/>
            <a:ext cx="3124200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Middleware                    (Application Server)</a:t>
            </a: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2971800" y="4419600"/>
            <a:ext cx="1588" cy="533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2200">
              <a:latin typeface="Goudy Old Style" pitchFamily="18" charset="0"/>
            </a:endParaRPr>
          </a:p>
        </p:txBody>
      </p:sp>
      <p:sp>
        <p:nvSpPr>
          <p:cNvPr id="7186" name="AutoShape 18"/>
          <p:cNvSpPr>
            <a:spLocks noChangeArrowheads="1"/>
          </p:cNvSpPr>
          <p:nvPr/>
        </p:nvSpPr>
        <p:spPr bwMode="auto">
          <a:xfrm>
            <a:off x="2362200" y="4953000"/>
            <a:ext cx="1295400" cy="914400"/>
          </a:xfrm>
          <a:prstGeom prst="can">
            <a:avLst>
              <a:gd name="adj" fmla="val 25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200">
              <a:latin typeface="Goudy Old Style" pitchFamily="18" charset="0"/>
            </a:endParaRP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2362200" y="5257800"/>
            <a:ext cx="12954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Data Base</a:t>
            </a:r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1981200" y="1447800"/>
            <a:ext cx="1588" cy="304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2200"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559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0" y="380880"/>
            <a:ext cx="9143640" cy="6171840"/>
          </a:xfrm>
          <a:prstGeom prst="rect">
            <a:avLst/>
          </a:prstGeom>
        </p:spPr>
        <p:txBody>
          <a:bodyPr/>
          <a:lstStyle/>
          <a:p>
            <a:pPr marL="511175" indent="-344488">
              <a:buSzPct val="70000"/>
              <a:buFont typeface="Wingdings" charset="2"/>
              <a:buChar char=""/>
            </a:pPr>
            <a:r>
              <a:rPr lang="en-US" sz="2600" b="1" dirty="0">
                <a:solidFill>
                  <a:srgbClr val="000000"/>
                </a:solidFill>
                <a:latin typeface="Gisha"/>
              </a:rPr>
              <a:t>include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:</a:t>
            </a:r>
            <a:endParaRPr dirty="0"/>
          </a:p>
          <a:p>
            <a:pPr marL="914400" indent="-344488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it directs the container to include the specified JSP, HTML, or other file types, in the current file.</a:t>
            </a:r>
            <a:endParaRPr dirty="0"/>
          </a:p>
          <a:p>
            <a:pPr marL="914400" indent="-344488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specified resource is copied inline, and it happens during translation time.</a:t>
            </a:r>
            <a:endParaRPr dirty="0"/>
          </a:p>
          <a:p>
            <a:pPr marL="914400" indent="-344488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any subsequent changes to the included resource will not be reflected in the JSP, unless recompiled.</a:t>
            </a:r>
            <a:endParaRPr dirty="0"/>
          </a:p>
          <a:p>
            <a:pPr marL="914400" indent="-344488">
              <a:buSzPct val="70000"/>
              <a:buFont typeface="Wingdings" charset="2"/>
              <a:buChar char=""/>
            </a:pPr>
            <a:r>
              <a:rPr lang="en-US" sz="2600" b="1" dirty="0">
                <a:solidFill>
                  <a:srgbClr val="000000"/>
                </a:solidFill>
                <a:latin typeface="Gisha"/>
              </a:rPr>
              <a:t>&lt;%@ include file=”/hello.html” %&gt;</a:t>
            </a:r>
            <a:endParaRPr b="1" dirty="0"/>
          </a:p>
          <a:p>
            <a:endParaRPr dirty="0"/>
          </a:p>
          <a:p>
            <a:pPr marL="509588" indent="-277813">
              <a:buSzPct val="70000"/>
              <a:buFont typeface="Wingdings" charset="2"/>
              <a:buChar char=""/>
            </a:pPr>
            <a:r>
              <a:rPr lang="en-US" sz="2600" b="1" dirty="0" err="1">
                <a:solidFill>
                  <a:srgbClr val="000000"/>
                </a:solidFill>
                <a:latin typeface="Gisha"/>
              </a:rPr>
              <a:t>taglib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:</a:t>
            </a:r>
            <a:endParaRPr dirty="0"/>
          </a:p>
          <a:p>
            <a:pPr marL="914400" indent="-288925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allow the page to declare and define custom tags.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95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0" y="457200"/>
            <a:ext cx="9143640" cy="6400440"/>
          </a:xfrm>
          <a:prstGeom prst="rect">
            <a:avLst/>
          </a:prstGeom>
        </p:spPr>
        <p:txBody>
          <a:bodyPr/>
          <a:lstStyle/>
          <a:p>
            <a:pPr marL="688975" indent="-403225">
              <a:lnSpc>
                <a:spcPct val="90000"/>
              </a:lnSpc>
            </a:pPr>
            <a:r>
              <a:rPr lang="en-US" sz="2600" b="1" dirty="0">
                <a:solidFill>
                  <a:srgbClr val="000000"/>
                </a:solidFill>
                <a:latin typeface="Gisha"/>
              </a:rPr>
              <a:t>2.</a:t>
            </a:r>
            <a:r>
              <a:rPr lang="en-US" sz="2600" dirty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2600" b="1" u="sng" dirty="0">
                <a:solidFill>
                  <a:srgbClr val="000000"/>
                </a:solidFill>
                <a:latin typeface="Gisha"/>
              </a:rPr>
              <a:t>Scripting Elements</a:t>
            </a:r>
            <a:endParaRPr dirty="0"/>
          </a:p>
          <a:p>
            <a:pPr marL="973138" indent="-34448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scripting elements provide for inserting java code into the </a:t>
            </a:r>
            <a:r>
              <a:rPr lang="en-US" sz="2600" dirty="0" err="1" smtClean="0">
                <a:solidFill>
                  <a:srgbClr val="000000"/>
                </a:solidFill>
                <a:latin typeface="Gisha"/>
              </a:rPr>
              <a:t>jsp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page.</a:t>
            </a:r>
            <a:endParaRPr dirty="0"/>
          </a:p>
          <a:p>
            <a:pPr marL="973138" indent="-34448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scripting elements are of three types.  </a:t>
            </a:r>
            <a:endParaRPr lang="en-US" dirty="0" smtClean="0"/>
          </a:p>
          <a:p>
            <a:pPr marL="688975" indent="-403225">
              <a:lnSpc>
                <a:spcPct val="90000"/>
              </a:lnSpc>
              <a:buSzPct val="70000"/>
              <a:buFont typeface="Wingdings" charset="2"/>
              <a:buChar char=""/>
            </a:pPr>
            <a:endParaRPr lang="en-US" sz="2600" b="1" u="sng" dirty="0">
              <a:solidFill>
                <a:srgbClr val="000000"/>
              </a:solidFill>
              <a:latin typeface="Gisha"/>
            </a:endParaRPr>
          </a:p>
          <a:p>
            <a:pPr marL="688975" indent="-403225">
              <a:lnSpc>
                <a:spcPct val="90000"/>
              </a:lnSpc>
              <a:buSzPct val="70000"/>
              <a:buFont typeface="Wingdings" charset="2"/>
              <a:buChar char=""/>
            </a:pPr>
            <a:r>
              <a:rPr lang="en-US" sz="2600" b="1" u="sng" dirty="0" smtClean="0">
                <a:solidFill>
                  <a:srgbClr val="000000"/>
                </a:solidFill>
                <a:latin typeface="Gisha"/>
              </a:rPr>
              <a:t>Declarations</a:t>
            </a: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:</a:t>
            </a:r>
            <a:endParaRPr dirty="0"/>
          </a:p>
          <a:p>
            <a:pPr marL="973138" indent="-34448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declarations enclose Java code that defines class-wide </a:t>
            </a:r>
            <a:endParaRPr dirty="0"/>
          </a:p>
          <a:p>
            <a:pPr marL="973138" indent="-344488">
              <a:lnSpc>
                <a:spcPct val="90000"/>
              </a:lnSpc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    variables and methods.</a:t>
            </a:r>
            <a:endParaRPr dirty="0"/>
          </a:p>
          <a:p>
            <a:pPr marL="973138" indent="-34448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declarations are initialized when the JSP page is initialized.</a:t>
            </a:r>
            <a:endParaRPr dirty="0"/>
          </a:p>
          <a:p>
            <a:pPr marL="973138" indent="-34448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they are automatically made available to other </a:t>
            </a:r>
            <a:endParaRPr dirty="0"/>
          </a:p>
          <a:p>
            <a:pPr marL="973138" indent="-344488">
              <a:lnSpc>
                <a:spcPct val="90000"/>
              </a:lnSpc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    declarations, expressions, and code within that page.</a:t>
            </a:r>
            <a:endParaRPr dirty="0"/>
          </a:p>
          <a:p>
            <a:pPr marL="973138" indent="-34448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enclosed within the tag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sets  </a:t>
            </a: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&lt;%!  </a:t>
            </a:r>
            <a:r>
              <a:rPr lang="en-US" sz="2600" b="1" dirty="0" err="1">
                <a:solidFill>
                  <a:srgbClr val="000000"/>
                </a:solidFill>
                <a:latin typeface="Gisha"/>
              </a:rPr>
              <a:t>javacode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 %&gt;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909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0" y="380880"/>
            <a:ext cx="9143640" cy="6476760"/>
          </a:xfrm>
          <a:prstGeom prst="rect">
            <a:avLst/>
          </a:prstGeom>
        </p:spPr>
        <p:txBody>
          <a:bodyPr/>
          <a:lstStyle/>
          <a:p>
            <a:pPr marL="403225" indent="-403225">
              <a:buSzPct val="70000"/>
              <a:buFont typeface="Wingdings" charset="2"/>
              <a:buChar char=""/>
            </a:pPr>
            <a:r>
              <a:rPr lang="en-US" sz="2600" b="1" u="sng" dirty="0" err="1">
                <a:solidFill>
                  <a:srgbClr val="000000"/>
                </a:solidFill>
                <a:latin typeface="Gisha"/>
              </a:rPr>
              <a:t>Scriptlets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 :</a:t>
            </a:r>
            <a:endParaRPr dirty="0"/>
          </a:p>
          <a:p>
            <a:pPr marL="795338" indent="-392113">
              <a:buSzPct val="70000"/>
              <a:buFont typeface="Wingdings" charset="2"/>
              <a:buChar char=""/>
            </a:pPr>
            <a:r>
              <a:rPr lang="en-US" sz="2600" dirty="0" err="1">
                <a:solidFill>
                  <a:srgbClr val="000000"/>
                </a:solidFill>
                <a:latin typeface="Gisha"/>
              </a:rPr>
              <a:t>scriptlet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is a block of Java code executed during run time (request processing time).</a:t>
            </a:r>
            <a:endParaRPr dirty="0"/>
          </a:p>
          <a:p>
            <a:pPr marL="795338" indent="-392113">
              <a:buSzPct val="70000"/>
              <a:buFont typeface="Wingdings" charset="2"/>
              <a:buChar char=""/>
            </a:pPr>
            <a:r>
              <a:rPr lang="en-US" sz="2600" dirty="0" err="1">
                <a:solidFill>
                  <a:srgbClr val="000000"/>
                </a:solidFill>
                <a:latin typeface="Gisha"/>
              </a:rPr>
              <a:t>scriptlets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provide for writing fully functional Java code. </a:t>
            </a:r>
            <a:endParaRPr dirty="0"/>
          </a:p>
          <a:p>
            <a:pPr marL="795338" indent="-392113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multiple 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scriptlets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in the same JSP page are combined together in the same order when the container generates the servlet.</a:t>
            </a:r>
            <a:endParaRPr dirty="0"/>
          </a:p>
          <a:p>
            <a:pPr marL="795338" indent="-392113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enclosed within tag sets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&lt;% java statements %&gt;</a:t>
            </a:r>
            <a:endParaRPr b="1" dirty="0"/>
          </a:p>
          <a:p>
            <a:endParaRPr dirty="0"/>
          </a:p>
          <a:p>
            <a:pPr marL="463550" indent="-463550">
              <a:lnSpc>
                <a:spcPct val="80000"/>
              </a:lnSpc>
            </a:pPr>
            <a:r>
              <a:rPr lang="en-US" sz="2600" b="1" dirty="0">
                <a:solidFill>
                  <a:srgbClr val="000000"/>
                </a:solidFill>
                <a:latin typeface="Gisha"/>
              </a:rPr>
              <a:t>3.  </a:t>
            </a:r>
            <a:r>
              <a:rPr lang="en-US" sz="2600" b="1" u="sng" dirty="0">
                <a:solidFill>
                  <a:srgbClr val="000000"/>
                </a:solidFill>
                <a:latin typeface="Gisha"/>
              </a:rPr>
              <a:t>Expressions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 :</a:t>
            </a:r>
            <a:endParaRPr dirty="0"/>
          </a:p>
          <a:p>
            <a:pPr marL="795338" indent="-392113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an expression is a 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scriptlet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that is evaluated by the JSP</a:t>
            </a:r>
            <a:endParaRPr dirty="0"/>
          </a:p>
          <a:p>
            <a:pPr marL="795338" indent="-392113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    container and “sent to the client” for being displayed.</a:t>
            </a:r>
            <a:endParaRPr dirty="0"/>
          </a:p>
          <a:p>
            <a:pPr marL="795338" indent="-392113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enclosed  within tag sets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                                                 </a:t>
            </a: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&lt;%=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“the value of x =“ x %&gt;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4810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0" y="456840"/>
            <a:ext cx="9143640" cy="6400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b="1" dirty="0">
                <a:solidFill>
                  <a:srgbClr val="000000"/>
                </a:solidFill>
                <a:latin typeface="Gisha"/>
              </a:rPr>
              <a:t>4. </a:t>
            </a:r>
            <a:r>
              <a:rPr lang="en-US" sz="2600" b="1" u="sng" dirty="0">
                <a:solidFill>
                  <a:srgbClr val="000000"/>
                </a:solidFill>
                <a:latin typeface="Gisha"/>
              </a:rPr>
              <a:t>Standard Actions</a:t>
            </a:r>
            <a:endParaRPr dirty="0"/>
          </a:p>
          <a:p>
            <a:pPr marL="747713" indent="-403225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actions are the tags that define the behavior of the JSP </a:t>
            </a:r>
            <a:endParaRPr dirty="0"/>
          </a:p>
          <a:p>
            <a:pPr marL="747713" indent="-403225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    during run time. </a:t>
            </a:r>
            <a:endParaRPr dirty="0"/>
          </a:p>
          <a:p>
            <a:pPr marL="747713" indent="-403225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provide for dynamic insertion and reuse of components</a:t>
            </a:r>
            <a:endParaRPr dirty="0"/>
          </a:p>
          <a:p>
            <a:pPr marL="795338" indent="-450850">
              <a:lnSpc>
                <a:spcPct val="80000"/>
              </a:lnSpc>
            </a:pPr>
            <a:endParaRPr dirty="0"/>
          </a:p>
          <a:p>
            <a:pPr marL="463550" indent="-296863">
              <a:lnSpc>
                <a:spcPct val="80000"/>
              </a:lnSpc>
              <a:buSzPct val="70000"/>
              <a:buFont typeface="Wingdings" charset="2"/>
              <a:buChar char=""/>
            </a:pPr>
            <a:r>
              <a:rPr lang="en-US" sz="2600" b="1" u="sng" dirty="0" err="1">
                <a:solidFill>
                  <a:srgbClr val="000000"/>
                </a:solidFill>
                <a:latin typeface="Gisha"/>
              </a:rPr>
              <a:t>jsp:include</a:t>
            </a:r>
            <a:r>
              <a:rPr lang="en-US" sz="2600" b="1" u="sng" dirty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– </a:t>
            </a:r>
            <a:endParaRPr dirty="0"/>
          </a:p>
          <a:p>
            <a:pPr marL="688975" indent="-344488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provides for inserting the files into the page being </a:t>
            </a:r>
            <a:endParaRPr dirty="0"/>
          </a:p>
          <a:p>
            <a:pPr marL="688975" indent="-344488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    generated.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  <a:p>
            <a:pPr marL="688975" indent="-344488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 syntax  is 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&lt;</a:t>
            </a:r>
            <a:r>
              <a:rPr lang="en-US" sz="2600" b="1" dirty="0" err="1">
                <a:solidFill>
                  <a:srgbClr val="000000"/>
                </a:solidFill>
                <a:latin typeface="Gisha"/>
              </a:rPr>
              <a:t>jsp:include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 page = “relative URL</a:t>
            </a: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”/&gt;</a:t>
            </a:r>
          </a:p>
          <a:p>
            <a:pPr marL="344488">
              <a:lnSpc>
                <a:spcPct val="80000"/>
              </a:lnSpc>
              <a:buSzPct val="70000"/>
            </a:pPr>
            <a:endParaRPr dirty="0"/>
          </a:p>
          <a:p>
            <a:pPr marL="463550" indent="-296863">
              <a:lnSpc>
                <a:spcPct val="80000"/>
              </a:lnSpc>
              <a:buSzPct val="70000"/>
              <a:buFont typeface="Wingdings" charset="2"/>
              <a:buChar char=""/>
            </a:pPr>
            <a:r>
              <a:rPr lang="en-US" sz="2600" b="1" u="sng" dirty="0" err="1">
                <a:solidFill>
                  <a:srgbClr val="000000"/>
                </a:solidFill>
                <a:latin typeface="Gisha"/>
              </a:rPr>
              <a:t>jsp:forward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–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 </a:t>
            </a:r>
            <a:endParaRPr dirty="0"/>
          </a:p>
          <a:p>
            <a:pPr marL="795338" indent="-450850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provides forward the request to another page. </a:t>
            </a:r>
            <a:endParaRPr dirty="0"/>
          </a:p>
          <a:p>
            <a:pPr marL="795338" indent="-450850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URL attribute can be static or can be got at request time.</a:t>
            </a:r>
            <a:endParaRPr dirty="0"/>
          </a:p>
          <a:p>
            <a:pPr marL="795338" indent="-450850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syntax is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&lt;</a:t>
            </a:r>
            <a:r>
              <a:rPr lang="en-US" sz="2600" b="1" dirty="0" err="1">
                <a:solidFill>
                  <a:srgbClr val="000000"/>
                </a:solidFill>
                <a:latin typeface="Gisha"/>
              </a:rPr>
              <a:t>jsp:forward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 page =“relative URL”/&gt;</a:t>
            </a:r>
            <a:endParaRPr b="1" dirty="0"/>
          </a:p>
          <a:p>
            <a:pPr>
              <a:lnSpc>
                <a:spcPct val="8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1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0" y="457200"/>
            <a:ext cx="9143640" cy="6400440"/>
          </a:xfrm>
          <a:prstGeom prst="rect">
            <a:avLst/>
          </a:prstGeom>
        </p:spPr>
        <p:txBody>
          <a:bodyPr/>
          <a:lstStyle/>
          <a:p>
            <a:pPr marL="511175" indent="-344488">
              <a:buSzPct val="70000"/>
              <a:buFont typeface="Wingdings" charset="2"/>
              <a:buChar char=""/>
            </a:pPr>
            <a:r>
              <a:rPr lang="en-US" sz="2600" b="1" u="sng" dirty="0" err="1">
                <a:solidFill>
                  <a:srgbClr val="000000"/>
                </a:solidFill>
                <a:latin typeface="Gisha"/>
              </a:rPr>
              <a:t>jsp:useBean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 – </a:t>
            </a:r>
            <a:endParaRPr dirty="0"/>
          </a:p>
          <a:p>
            <a:pPr marL="747713" indent="-284163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provides to load a Java bean to be used in JSP page.</a:t>
            </a:r>
            <a:endParaRPr dirty="0"/>
          </a:p>
          <a:p>
            <a:pPr marL="747713" indent="-284163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method to instantiate an object of the class and bind it to a variable with the name specified by id.</a:t>
            </a:r>
            <a:endParaRPr dirty="0"/>
          </a:p>
          <a:p>
            <a:pPr marL="747713" indent="-284163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syntax is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                                                             </a:t>
            </a: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&lt;</a:t>
            </a:r>
            <a:r>
              <a:rPr lang="en-US" sz="2600" b="1" dirty="0" err="1">
                <a:solidFill>
                  <a:srgbClr val="000000"/>
                </a:solidFill>
                <a:latin typeface="Gisha"/>
              </a:rPr>
              <a:t>jsp:useBean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 id =“name” class = “</a:t>
            </a:r>
            <a:r>
              <a:rPr lang="en-US" sz="2600" b="1" dirty="0" err="1">
                <a:solidFill>
                  <a:srgbClr val="000000"/>
                </a:solidFill>
                <a:latin typeface="Gisha"/>
              </a:rPr>
              <a:t>pkg.cls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”/&gt;</a:t>
            </a:r>
            <a:endParaRPr b="1" dirty="0"/>
          </a:p>
          <a:p>
            <a:endParaRPr dirty="0"/>
          </a:p>
          <a:p>
            <a:pPr marL="511175" indent="-344488">
              <a:buSzPct val="70000"/>
              <a:buFont typeface="Wingdings" charset="2"/>
              <a:buChar char=""/>
            </a:pPr>
            <a:r>
              <a:rPr lang="en-US" sz="2600" b="1" u="sng" dirty="0" err="1">
                <a:solidFill>
                  <a:srgbClr val="000000"/>
                </a:solidFill>
                <a:latin typeface="Gisha"/>
              </a:rPr>
              <a:t>jsp:getProperty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 – </a:t>
            </a:r>
            <a:endParaRPr dirty="0"/>
          </a:p>
          <a:p>
            <a:pPr marL="795338" indent="-284163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action converts property names following bean standards</a:t>
            </a:r>
            <a:endParaRPr dirty="0"/>
          </a:p>
          <a:p>
            <a:pPr marL="795338" indent="-284163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jsp:getProperty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action retrieves the value of each bean property and converts it to a string and inserts it into the output. </a:t>
            </a:r>
            <a:endParaRPr dirty="0"/>
          </a:p>
          <a:p>
            <a:pPr marL="795338" indent="-284163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two attributes are name, and property.</a:t>
            </a:r>
            <a:endParaRPr dirty="0"/>
          </a:p>
          <a:p>
            <a:pPr marL="795338" indent="-284163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syntax is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&lt;</a:t>
            </a:r>
            <a:r>
              <a:rPr lang="en-US" sz="2600" b="1" dirty="0" err="1">
                <a:solidFill>
                  <a:srgbClr val="000000"/>
                </a:solidFill>
                <a:latin typeface="Gisha"/>
              </a:rPr>
              <a:t>jsp:getProperty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 name=“</a:t>
            </a:r>
            <a:r>
              <a:rPr lang="en-US" sz="2600" b="1" dirty="0" err="1">
                <a:solidFill>
                  <a:srgbClr val="000000"/>
                </a:solidFill>
                <a:latin typeface="Gisha"/>
              </a:rPr>
              <a:t>itembean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”&gt;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151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0" y="457200"/>
            <a:ext cx="9143640" cy="6248160"/>
          </a:xfrm>
          <a:prstGeom prst="rect">
            <a:avLst/>
          </a:prstGeom>
        </p:spPr>
        <p:txBody>
          <a:bodyPr/>
          <a:lstStyle/>
          <a:p>
            <a:pPr marL="403225" indent="-403225">
              <a:buSzPct val="70000"/>
              <a:buFont typeface="Wingdings" charset="2"/>
              <a:buChar char=""/>
            </a:pPr>
            <a:r>
              <a:rPr lang="en-US" sz="2600" b="1" u="sng" dirty="0" err="1">
                <a:solidFill>
                  <a:srgbClr val="000000"/>
                </a:solidFill>
                <a:latin typeface="Gisha"/>
              </a:rPr>
              <a:t>jsp:setProperty</a:t>
            </a:r>
            <a:endParaRPr dirty="0"/>
          </a:p>
          <a:p>
            <a:pPr marL="688975" indent="-344488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syntax is &lt;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jsp:setProperty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name = “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beaninst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”  </a:t>
            </a:r>
            <a:endParaRPr dirty="0"/>
          </a:p>
          <a:p>
            <a:pPr marL="688975" indent="-344488"/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    |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property=“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propertyname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”  | value = “string” | expression /&gt;</a:t>
            </a:r>
            <a:endParaRPr dirty="0"/>
          </a:p>
          <a:p>
            <a:pPr marL="403225" indent="-403225"/>
            <a:endParaRPr dirty="0"/>
          </a:p>
          <a:p>
            <a:pPr marL="403225" indent="-403225">
              <a:buSzPct val="70000"/>
              <a:buFont typeface="Wingdings" charset="2"/>
              <a:buChar char=""/>
            </a:pPr>
            <a:r>
              <a:rPr lang="en-US" sz="2600" b="1" u="sng" dirty="0" err="1">
                <a:solidFill>
                  <a:srgbClr val="000000"/>
                </a:solidFill>
                <a:latin typeface="Gisha"/>
              </a:rPr>
              <a:t>jsp:plugin</a:t>
            </a:r>
            <a:endParaRPr dirty="0"/>
          </a:p>
          <a:p>
            <a:pPr marL="688975" indent="-344488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syntax is &lt;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jsp:plugin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type = “ ” class=“ ”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              </a:t>
            </a:r>
            <a:r>
              <a:rPr lang="en-US" sz="2600" dirty="0" err="1" smtClean="0">
                <a:solidFill>
                  <a:srgbClr val="000000"/>
                </a:solidFill>
                <a:latin typeface="Gisha"/>
              </a:rPr>
              <a:t>codeBase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=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“ “ 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value = “string” /&gt;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4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0" y="457200"/>
            <a:ext cx="9143640" cy="6248160"/>
          </a:xfrm>
          <a:prstGeom prst="rect">
            <a:avLst/>
          </a:prstGeom>
        </p:spPr>
        <p:txBody>
          <a:bodyPr/>
          <a:lstStyle/>
          <a:p>
            <a:pPr marL="403225" indent="-284163">
              <a:lnSpc>
                <a:spcPct val="90000"/>
              </a:lnSpc>
              <a:buSzPct val="70000"/>
              <a:buFont typeface="Wingdings" charset="2"/>
              <a:buChar char=""/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b="1" u="sng" dirty="0" smtClean="0">
                <a:solidFill>
                  <a:srgbClr val="000000"/>
                </a:solidFill>
                <a:latin typeface="Gisha"/>
              </a:rPr>
              <a:t>Content </a:t>
            </a:r>
            <a:r>
              <a:rPr lang="en-US" sz="2600" b="1" u="sng" dirty="0">
                <a:solidFill>
                  <a:srgbClr val="000000"/>
                </a:solidFill>
                <a:latin typeface="Gisha"/>
              </a:rPr>
              <a:t>type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is included in the page directive. </a:t>
            </a:r>
            <a:endParaRPr dirty="0"/>
          </a:p>
          <a:p>
            <a:pPr marL="628650" indent="-569913">
              <a:lnSpc>
                <a:spcPct val="90000"/>
              </a:lnSpc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  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   </a:t>
            </a: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&lt;%@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page </a:t>
            </a:r>
            <a:r>
              <a:rPr lang="en-US" sz="2600" b="1" dirty="0" err="1">
                <a:solidFill>
                  <a:srgbClr val="000000"/>
                </a:solidFill>
                <a:latin typeface="Gisha"/>
              </a:rPr>
              <a:t>contentType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="</a:t>
            </a: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text/</a:t>
            </a:r>
            <a:r>
              <a:rPr lang="en-US" sz="2600" b="1" dirty="0" err="1" smtClean="0">
                <a:solidFill>
                  <a:srgbClr val="000000"/>
                </a:solidFill>
                <a:latin typeface="Gisha"/>
              </a:rPr>
              <a:t>html.wap.wml</a:t>
            </a: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"%&gt;</a:t>
            </a:r>
          </a:p>
          <a:p>
            <a:pPr marL="628650" indent="-569913">
              <a:lnSpc>
                <a:spcPct val="90000"/>
              </a:lnSpc>
            </a:pPr>
            <a:endParaRPr dirty="0"/>
          </a:p>
          <a:p>
            <a:pPr marL="511175" indent="-392113">
              <a:lnSpc>
                <a:spcPct val="90000"/>
              </a:lnSpc>
              <a:buFont typeface="StarSymbol"/>
              <a:buAutoNum type="arabicPeriod"/>
            </a:pPr>
            <a:r>
              <a:rPr lang="en-US" sz="2600" b="1" u="sng" dirty="0" smtClean="0">
                <a:solidFill>
                  <a:srgbClr val="000000"/>
                </a:solidFill>
                <a:latin typeface="Gisha"/>
              </a:rPr>
              <a:t>Static </a:t>
            </a:r>
            <a:r>
              <a:rPr lang="en-US" sz="2600" b="1" u="sng" dirty="0">
                <a:solidFill>
                  <a:srgbClr val="000000"/>
                </a:solidFill>
                <a:latin typeface="Gisha"/>
              </a:rPr>
              <a:t>Content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– </a:t>
            </a:r>
            <a:endParaRPr dirty="0"/>
          </a:p>
          <a:p>
            <a:pPr marL="795338" indent="-392113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fixed (hard coded) contents of a JSP page are referred as static content.</a:t>
            </a:r>
            <a:endParaRPr dirty="0"/>
          </a:p>
          <a:p>
            <a:pPr marL="795338" indent="-392113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static content can be expressed in any text-based format, such as HTML, WML, and XML. </a:t>
            </a:r>
            <a:endParaRPr lang="en-US" sz="2600" dirty="0" smtClean="0">
              <a:solidFill>
                <a:srgbClr val="000000"/>
              </a:solidFill>
              <a:latin typeface="Gisha"/>
            </a:endParaRPr>
          </a:p>
          <a:p>
            <a:pPr marL="511175" indent="-107950">
              <a:lnSpc>
                <a:spcPct val="90000"/>
              </a:lnSpc>
              <a:buSzPct val="70000"/>
            </a:pPr>
            <a:endParaRPr dirty="0"/>
          </a:p>
          <a:p>
            <a:pPr marL="511175" indent="-452438">
              <a:lnSpc>
                <a:spcPct val="9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2.  </a:t>
            </a:r>
            <a:r>
              <a:rPr lang="en-US" sz="2600" b="1" u="sng" dirty="0" smtClean="0">
                <a:solidFill>
                  <a:srgbClr val="000000"/>
                </a:solidFill>
                <a:latin typeface="Gisha"/>
              </a:rPr>
              <a:t>Dynamic </a:t>
            </a:r>
            <a:r>
              <a:rPr lang="en-US" sz="2600" b="1" u="sng" dirty="0">
                <a:solidFill>
                  <a:srgbClr val="000000"/>
                </a:solidFill>
                <a:latin typeface="Gisha"/>
              </a:rPr>
              <a:t>Content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– </a:t>
            </a:r>
            <a:endParaRPr dirty="0"/>
          </a:p>
          <a:p>
            <a:pPr marL="795338" indent="-33178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content generated by the JSP page during execution phase are referred as dynamic content.</a:t>
            </a:r>
            <a:endParaRPr dirty="0"/>
          </a:p>
          <a:p>
            <a:pPr marL="795338" indent="-33178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dynamic content are generated by the use of various JSP tags.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27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ndalus"/>
              </a:rPr>
              <a:t>contd..</a:t>
            </a:r>
            <a:endParaRPr dirty="0"/>
          </a:p>
        </p:txBody>
      </p:sp>
      <p:sp>
        <p:nvSpPr>
          <p:cNvPr id="102" name="TextShape 2"/>
          <p:cNvSpPr txBox="1"/>
          <p:nvPr/>
        </p:nvSpPr>
        <p:spPr>
          <a:xfrm>
            <a:off x="0" y="380880"/>
            <a:ext cx="9143640" cy="6400440"/>
          </a:xfrm>
          <a:prstGeom prst="rect">
            <a:avLst/>
          </a:prstGeom>
        </p:spPr>
        <p:txBody>
          <a:bodyPr/>
          <a:lstStyle/>
          <a:p>
            <a:pPr>
              <a:buSzPct val="70000"/>
              <a:buFont typeface="Wingdings" charset="2"/>
              <a:buChar char=""/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  </a:t>
            </a:r>
            <a:r>
              <a:rPr lang="en-US" sz="2600" b="1" u="sng" dirty="0" smtClean="0">
                <a:solidFill>
                  <a:srgbClr val="000000"/>
                </a:solidFill>
                <a:latin typeface="Gisha"/>
              </a:rPr>
              <a:t>Java Bean</a:t>
            </a: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 –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</a:t>
            </a:r>
          </a:p>
          <a:p>
            <a:pPr marL="511175" indent="-285750">
              <a:buSzPct val="70000"/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Java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Beans are reusable components that can be integrated to create software applications. </a:t>
            </a:r>
            <a:endParaRPr dirty="0"/>
          </a:p>
          <a:p>
            <a:pPr marL="511175" indent="-285750">
              <a:buSzPct val="70000"/>
              <a:buFont typeface="Wingdings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Components written in other languages can be integrated with Java components using a special interface. </a:t>
            </a:r>
            <a:endParaRPr dirty="0"/>
          </a:p>
          <a:p>
            <a:pPr marL="511175" indent="-285750">
              <a:buSzPct val="70000"/>
              <a:buFont typeface="Wingdings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Simple components can be assembled to produce complex component.</a:t>
            </a:r>
            <a:endParaRPr dirty="0"/>
          </a:p>
          <a:p>
            <a:pPr marL="344488" indent="-285750">
              <a:buSzPct val="70000"/>
              <a:buFont typeface="Wingdings" charset="2"/>
              <a:buChar char=""/>
            </a:pPr>
            <a:r>
              <a:rPr lang="en-US" sz="2600" b="1" u="sng" dirty="0" smtClean="0">
                <a:solidFill>
                  <a:srgbClr val="000000"/>
                </a:solidFill>
                <a:latin typeface="Gisha"/>
              </a:rPr>
              <a:t>Bean</a:t>
            </a: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 – </a:t>
            </a:r>
          </a:p>
          <a:p>
            <a:pPr marL="58738">
              <a:buSzPct val="70000"/>
            </a:pPr>
            <a:r>
              <a:rPr lang="en-US" sz="2600" b="1" dirty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   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can be visual or non-visual.</a:t>
            </a:r>
            <a:endParaRPr dirty="0"/>
          </a:p>
          <a:p>
            <a:pPr marL="569913" indent="-284163">
              <a:buSzPct val="70000"/>
              <a:buFont typeface="Wingdings" charset="2"/>
              <a:buChar char=""/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Bean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class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– Any user-defined class can be a bean class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.</a:t>
            </a:r>
          </a:p>
          <a:p>
            <a:pPr marL="569913" indent="-284163">
              <a:buSzPct val="70000"/>
              <a:buFont typeface="Wingdings" charset="2"/>
              <a:buChar char=""/>
            </a:pP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However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the class must define the following – </a:t>
            </a:r>
            <a:endParaRPr dirty="0"/>
          </a:p>
          <a:p>
            <a:pPr marL="855663" lvl="1" indent="-285750">
              <a:buSzPct val="70000"/>
              <a:buFont typeface="Wingdings" charset="2"/>
              <a:buChar char=""/>
            </a:pP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must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have a zero-argument constructor</a:t>
            </a:r>
            <a:endParaRPr dirty="0"/>
          </a:p>
          <a:p>
            <a:pPr marL="855663" lvl="1" indent="-285750">
              <a:buSzPct val="70000"/>
              <a:buFont typeface="Wingdings" charset="2"/>
              <a:buChar char=""/>
            </a:pP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must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provide 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accessor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methods to properties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6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0" y="380880"/>
            <a:ext cx="9143640" cy="6248160"/>
          </a:xfrm>
          <a:prstGeom prst="rect">
            <a:avLst/>
          </a:prstGeom>
        </p:spPr>
        <p:txBody>
          <a:bodyPr/>
          <a:lstStyle/>
          <a:p>
            <a:pPr>
              <a:buSzPct val="70000"/>
              <a:buFont typeface="Wingdings" charset="2"/>
              <a:buChar char=""/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 A 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simple Bean class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– </a:t>
            </a:r>
            <a:endParaRPr dirty="0"/>
          </a:p>
          <a:p>
            <a:r>
              <a:rPr lang="en-US" sz="2600" dirty="0">
                <a:solidFill>
                  <a:srgbClr val="000000"/>
                </a:solidFill>
                <a:latin typeface="Gisha"/>
              </a:rPr>
              <a:t>   public class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Employee</a:t>
            </a:r>
            <a:endParaRPr dirty="0"/>
          </a:p>
          <a:p>
            <a:r>
              <a:rPr lang="en-US" sz="2600" dirty="0">
                <a:solidFill>
                  <a:srgbClr val="000000"/>
                </a:solidFill>
                <a:latin typeface="Gisha"/>
              </a:rPr>
              <a:t>   {</a:t>
            </a:r>
            <a:endParaRPr dirty="0"/>
          </a:p>
          <a:p>
            <a:r>
              <a:rPr lang="en-US" sz="2600" dirty="0">
                <a:solidFill>
                  <a:srgbClr val="000000"/>
                </a:solidFill>
                <a:latin typeface="Gisha"/>
              </a:rPr>
              <a:t>     private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int </a:t>
            </a:r>
            <a:r>
              <a:rPr lang="en-US" sz="2600" dirty="0" err="1" smtClean="0">
                <a:solidFill>
                  <a:srgbClr val="000000"/>
                </a:solidFill>
                <a:latin typeface="Gisha"/>
              </a:rPr>
              <a:t>empid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;</a:t>
            </a:r>
          </a:p>
          <a:p>
            <a:r>
              <a:rPr lang="en-US" sz="2600" dirty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   private String </a:t>
            </a:r>
            <a:r>
              <a:rPr lang="en-US" sz="2600" dirty="0" err="1" smtClean="0">
                <a:solidFill>
                  <a:srgbClr val="000000"/>
                </a:solidFill>
                <a:latin typeface="Gisha"/>
              </a:rPr>
              <a:t>ename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;</a:t>
            </a:r>
            <a:endParaRPr dirty="0"/>
          </a:p>
          <a:p>
            <a:r>
              <a:rPr lang="en-US" sz="2600" dirty="0">
                <a:solidFill>
                  <a:srgbClr val="000000"/>
                </a:solidFill>
                <a:latin typeface="Gisha"/>
              </a:rPr>
              <a:t>     public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int </a:t>
            </a:r>
            <a:r>
              <a:rPr lang="en-US" sz="2600" dirty="0" err="1" smtClean="0">
                <a:solidFill>
                  <a:srgbClr val="000000"/>
                </a:solidFill>
                <a:latin typeface="Gisha"/>
              </a:rPr>
              <a:t>getEmpid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()</a:t>
            </a:r>
            <a:endParaRPr dirty="0"/>
          </a:p>
          <a:p>
            <a:r>
              <a:rPr lang="en-US" sz="2600" dirty="0">
                <a:solidFill>
                  <a:srgbClr val="000000"/>
                </a:solidFill>
                <a:latin typeface="Gisha"/>
              </a:rPr>
              <a:t>        { return </a:t>
            </a:r>
            <a:r>
              <a:rPr lang="en-US" sz="2600" dirty="0" err="1" smtClean="0">
                <a:solidFill>
                  <a:srgbClr val="000000"/>
                </a:solidFill>
                <a:latin typeface="Gisha"/>
              </a:rPr>
              <a:t>empid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; }</a:t>
            </a:r>
            <a:endParaRPr dirty="0"/>
          </a:p>
          <a:p>
            <a:r>
              <a:rPr lang="en-US" sz="2600" dirty="0">
                <a:solidFill>
                  <a:srgbClr val="000000"/>
                </a:solidFill>
                <a:latin typeface="Gisha"/>
              </a:rPr>
              <a:t>     public void </a:t>
            </a:r>
            <a:r>
              <a:rPr lang="en-US" sz="2600" dirty="0" err="1" smtClean="0">
                <a:solidFill>
                  <a:srgbClr val="000000"/>
                </a:solidFill>
                <a:latin typeface="Gisha"/>
              </a:rPr>
              <a:t>setEmpid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(</a:t>
            </a:r>
            <a:r>
              <a:rPr lang="en-US" sz="2600" dirty="0" err="1" smtClean="0">
                <a:solidFill>
                  <a:srgbClr val="000000"/>
                </a:solidFill>
                <a:latin typeface="Gisha"/>
              </a:rPr>
              <a:t>int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i)</a:t>
            </a:r>
            <a:endParaRPr dirty="0"/>
          </a:p>
          <a:p>
            <a:r>
              <a:rPr lang="en-US" sz="2600" dirty="0">
                <a:solidFill>
                  <a:srgbClr val="000000"/>
                </a:solidFill>
                <a:latin typeface="Gisha"/>
              </a:rPr>
              <a:t>        { </a:t>
            </a:r>
            <a:r>
              <a:rPr lang="en-US" sz="2600" dirty="0" err="1" smtClean="0">
                <a:solidFill>
                  <a:srgbClr val="000000"/>
                </a:solidFill>
                <a:latin typeface="Gisha"/>
              </a:rPr>
              <a:t>empid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= r; }</a:t>
            </a:r>
            <a:endParaRPr dirty="0"/>
          </a:p>
          <a:p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   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public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String </a:t>
            </a:r>
            <a:r>
              <a:rPr lang="en-US" sz="2600" dirty="0" err="1" smtClean="0">
                <a:solidFill>
                  <a:srgbClr val="000000"/>
                </a:solidFill>
                <a:latin typeface="Gisha"/>
              </a:rPr>
              <a:t>getEname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()</a:t>
            </a:r>
            <a:endParaRPr lang="en-US" sz="2800" dirty="0"/>
          </a:p>
          <a:p>
            <a:r>
              <a:rPr lang="en-US" sz="2600" dirty="0">
                <a:solidFill>
                  <a:srgbClr val="000000"/>
                </a:solidFill>
                <a:latin typeface="Gisha"/>
              </a:rPr>
              <a:t>        { return </a:t>
            </a:r>
            <a:r>
              <a:rPr lang="en-US" sz="2600" dirty="0" err="1" smtClean="0">
                <a:solidFill>
                  <a:srgbClr val="000000"/>
                </a:solidFill>
                <a:latin typeface="Gisha"/>
              </a:rPr>
              <a:t>ename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; }</a:t>
            </a:r>
            <a:endParaRPr lang="en-US" sz="2800" dirty="0"/>
          </a:p>
          <a:p>
            <a:r>
              <a:rPr lang="en-US" sz="2600" dirty="0">
                <a:solidFill>
                  <a:srgbClr val="000000"/>
                </a:solidFill>
                <a:latin typeface="Gisha"/>
              </a:rPr>
              <a:t>     public void </a:t>
            </a:r>
            <a:r>
              <a:rPr lang="en-US" sz="2600" dirty="0" err="1" smtClean="0">
                <a:solidFill>
                  <a:srgbClr val="000000"/>
                </a:solidFill>
                <a:latin typeface="Gisha"/>
              </a:rPr>
              <a:t>setEname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(String s)</a:t>
            </a:r>
            <a:endParaRPr lang="en-US" sz="2800" dirty="0"/>
          </a:p>
          <a:p>
            <a:r>
              <a:rPr lang="en-US" sz="2600" dirty="0">
                <a:solidFill>
                  <a:srgbClr val="000000"/>
                </a:solidFill>
                <a:latin typeface="Gisha"/>
              </a:rPr>
              <a:t>        { </a:t>
            </a:r>
            <a:r>
              <a:rPr lang="en-US" sz="2600" dirty="0" err="1" smtClean="0">
                <a:solidFill>
                  <a:srgbClr val="000000"/>
                </a:solidFill>
                <a:latin typeface="Gisha"/>
              </a:rPr>
              <a:t>ename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=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s;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}   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   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71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33520" y="76320"/>
            <a:ext cx="8229240" cy="4568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>
                <a:solidFill>
                  <a:srgbClr val="000000"/>
                </a:solidFill>
                <a:latin typeface="Andalus"/>
              </a:rPr>
              <a:t>Object Scopes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0" y="533520"/>
            <a:ext cx="9143640" cy="5516280"/>
          </a:xfrm>
          <a:prstGeom prst="rect">
            <a:avLst/>
          </a:prstGeom>
        </p:spPr>
        <p:txBody>
          <a:bodyPr/>
          <a:lstStyle/>
          <a:p>
            <a:pPr>
              <a:buSzPct val="70000"/>
              <a:buFont typeface="Wingdings" charset="2"/>
              <a:buChar char=""/>
            </a:pPr>
            <a:r>
              <a:rPr lang="en-US" sz="2800" b="1" dirty="0" smtClean="0">
                <a:solidFill>
                  <a:srgbClr val="000000"/>
                </a:solidFill>
                <a:latin typeface="Gisha"/>
              </a:rPr>
              <a:t>  </a:t>
            </a:r>
            <a:r>
              <a:rPr lang="en-US" sz="2800" b="1" u="sng" dirty="0" smtClean="0">
                <a:solidFill>
                  <a:srgbClr val="000000"/>
                </a:solidFill>
                <a:latin typeface="Gisha"/>
              </a:rPr>
              <a:t>Scope </a:t>
            </a: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or Visibility of Java objects within </a:t>
            </a:r>
            <a:endParaRPr dirty="0"/>
          </a:p>
          <a:p>
            <a:r>
              <a:rPr lang="en-US" sz="2800" b="1" dirty="0">
                <a:solidFill>
                  <a:srgbClr val="000000"/>
                </a:solidFill>
                <a:latin typeface="Gisha"/>
              </a:rPr>
              <a:t>    </a:t>
            </a: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JSP pages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–</a:t>
            </a:r>
            <a:endParaRPr dirty="0"/>
          </a:p>
          <a:p>
            <a:pPr marL="795338" indent="-392113">
              <a:buSzPct val="70000"/>
              <a:buFont typeface="Wingdings" charset="2"/>
              <a:buChar char=""/>
            </a:pPr>
            <a:r>
              <a:rPr lang="en-US" sz="2800" dirty="0" smtClean="0">
                <a:solidFill>
                  <a:srgbClr val="000000"/>
                </a:solidFill>
                <a:latin typeface="Gisha"/>
              </a:rPr>
              <a:t>Objects 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may be created implicitly using JSP directives, explicitly through actions, or, in rare cases, directly using scripting code. </a:t>
            </a:r>
            <a:endParaRPr dirty="0"/>
          </a:p>
          <a:p>
            <a:pPr marL="795338" indent="-392113">
              <a:buSzPct val="70000"/>
              <a:buFont typeface="Wingdings" charset="2"/>
              <a:buChar char=""/>
            </a:pPr>
            <a:r>
              <a:rPr lang="en-US" sz="2800" dirty="0" smtClean="0">
                <a:solidFill>
                  <a:srgbClr val="000000"/>
                </a:solidFill>
                <a:latin typeface="Gisha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instantiated objects can be associated with a scope attribute defining where there is a reference to the object and when that reference is removed.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8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ea typeface="WenQuanYi Micro Hei" charset="0"/>
                <a:cs typeface="Andalus" pitchFamily="18" charset="-78"/>
              </a:rPr>
              <a:t>contd..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381000"/>
            <a:ext cx="91440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700"/>
              </a:spcBef>
              <a:buSzPct val="7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Type 4 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838200" y="990600"/>
            <a:ext cx="1676400" cy="3810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14400" y="990600"/>
            <a:ext cx="1524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End -User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04800" y="1677988"/>
            <a:ext cx="2743200" cy="533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81000" y="1768476"/>
            <a:ext cx="2590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JDBC Driver Manager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28600" y="2592388"/>
            <a:ext cx="2743200" cy="533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52400" y="2668588"/>
            <a:ext cx="2743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 Native-Protocol  Driver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1524000" y="1371600"/>
            <a:ext cx="1588" cy="304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1524000" y="2209800"/>
            <a:ext cx="1588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381000" y="3811588"/>
            <a:ext cx="2286000" cy="914400"/>
          </a:xfrm>
          <a:prstGeom prst="can">
            <a:avLst>
              <a:gd name="adj" fmla="val 25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1524000" y="3124200"/>
            <a:ext cx="1588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838200" y="4205288"/>
            <a:ext cx="1524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Data Base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3581400" y="533400"/>
            <a:ext cx="5334000" cy="624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34950" indent="-234950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The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Type 4 driver is known as the </a:t>
            </a:r>
            <a:endParaRPr lang="en-US" sz="2600" dirty="0" smtClean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  <a:p>
            <a:pPr marL="234950" indent="-234950">
              <a:spcBef>
                <a:spcPts val="600"/>
              </a:spcBef>
              <a:buSzPct val="60000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  </a:t>
            </a:r>
            <a:r>
              <a:rPr lang="en-US" sz="2600" u="sng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Native </a:t>
            </a:r>
            <a:r>
              <a:rPr lang="en-US" sz="2600" u="sng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Protocol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driver. It is also </a:t>
            </a:r>
            <a:endParaRPr lang="en-US" sz="2600" dirty="0" smtClean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  <a:p>
            <a:pPr marL="234950" indent="-234950">
              <a:spcBef>
                <a:spcPts val="600"/>
              </a:spcBef>
              <a:buSzPct val="60000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  known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as direct to database pure 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</a:t>
            </a:r>
          </a:p>
          <a:p>
            <a:pPr marL="234950" indent="-234950">
              <a:spcBef>
                <a:spcPts val="600"/>
              </a:spcBef>
              <a:buSzPct val="60000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  Java driver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.</a:t>
            </a:r>
          </a:p>
          <a:p>
            <a:pPr marL="234950" indent="-234950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The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driver is platform independent.</a:t>
            </a:r>
          </a:p>
          <a:p>
            <a:pPr marL="234950" indent="-234950">
              <a:spcBef>
                <a:spcPts val="600"/>
              </a:spcBef>
              <a:buSzPct val="60000"/>
              <a:buFont typeface="Wingdings" pitchFamily="2" charset="2"/>
              <a:buChar char="v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Does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not need associated software to 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</a:t>
            </a:r>
          </a:p>
          <a:p>
            <a:pPr marL="234950" indent="-234950">
              <a:spcBef>
                <a:spcPts val="600"/>
              </a:spcBef>
              <a:buSzPct val="60000"/>
              <a:tabLst>
                <a:tab pos="234950" algn="l"/>
                <a:tab pos="1149350" algn="l"/>
                <a:tab pos="2063750" algn="l"/>
                <a:tab pos="2978150" algn="l"/>
                <a:tab pos="3892550" algn="l"/>
                <a:tab pos="4806950" algn="l"/>
                <a:tab pos="5721350" algn="l"/>
                <a:tab pos="6635750" algn="l"/>
                <a:tab pos="7550150" algn="l"/>
                <a:tab pos="8464550" algn="l"/>
                <a:tab pos="9378950" algn="l"/>
                <a:tab pos="1029335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  <a:ea typeface="WenQuanYi Micro Hei" charset="0"/>
                <a:cs typeface="WenQuanYi Micro Hei" charset="0"/>
              </a:rPr>
              <a:t>    work.</a:t>
            </a:r>
            <a:endParaRPr lang="en-US" sz="2600" dirty="0">
              <a:solidFill>
                <a:srgbClr val="000000"/>
              </a:solidFill>
              <a:latin typeface="Goudy Old Style" pitchFamily="18" charset="0"/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04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0" y="457200"/>
            <a:ext cx="9143640" cy="1066320"/>
          </a:xfrm>
          <a:prstGeom prst="rect">
            <a:avLst/>
          </a:prstGeom>
        </p:spPr>
        <p:txBody>
          <a:bodyPr/>
          <a:lstStyle/>
          <a:p>
            <a:pPr>
              <a:buSzPct val="70000"/>
              <a:buFont typeface="Wingdings" charset="2"/>
              <a:buChar char=""/>
            </a:pP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 The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following diagram indicates the various scopes that can be associated with a newly created object:</a:t>
            </a:r>
            <a:endParaRPr dirty="0"/>
          </a:p>
        </p:txBody>
      </p:sp>
      <p:pic>
        <p:nvPicPr>
          <p:cNvPr id="10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1080" y="1676520"/>
            <a:ext cx="8658000" cy="47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0" y="380880"/>
            <a:ext cx="9143640" cy="6324120"/>
          </a:xfrm>
          <a:prstGeom prst="rect">
            <a:avLst/>
          </a:prstGeom>
        </p:spPr>
        <p:txBody>
          <a:bodyPr/>
          <a:lstStyle/>
          <a:p>
            <a:pPr>
              <a:buSzPct val="70000"/>
              <a:buFont typeface="Wingdings" charset="2"/>
              <a:buChar char=""/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600" b="1" u="sng" dirty="0" smtClean="0">
                <a:solidFill>
                  <a:srgbClr val="000000"/>
                </a:solidFill>
                <a:latin typeface="Gisha"/>
              </a:rPr>
              <a:t>JSP </a:t>
            </a:r>
            <a:r>
              <a:rPr lang="en-US" sz="2600" b="1" u="sng" dirty="0">
                <a:solidFill>
                  <a:srgbClr val="000000"/>
                </a:solidFill>
                <a:latin typeface="Gisha"/>
              </a:rPr>
              <a:t>Implicit Objects</a:t>
            </a:r>
            <a:endParaRPr dirty="0"/>
          </a:p>
          <a:p>
            <a:pPr marL="463550" indent="-296863">
              <a:buSzPct val="70000"/>
              <a:buFont typeface="Wingdings" charset="2"/>
              <a:buChar char=""/>
            </a:pP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The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JSP container makes available implicit objects that can be used within 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scriplets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and expressions, without the page author first having to create them. </a:t>
            </a:r>
            <a:endParaRPr dirty="0"/>
          </a:p>
          <a:p>
            <a:pPr marL="463550" indent="-296863">
              <a:buSzPct val="70000"/>
              <a:buFont typeface="Wingdings" charset="2"/>
              <a:buChar char=""/>
            </a:pP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These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objects act as wrappers around underlying Java classes or interfaces typically defined within the Servlet API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.</a:t>
            </a:r>
          </a:p>
          <a:p>
            <a:pPr marL="166687">
              <a:buSzPct val="70000"/>
            </a:pP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</a:t>
            </a:r>
            <a:endParaRPr dirty="0"/>
          </a:p>
          <a:p>
            <a:pPr marL="511175" indent="-285750">
              <a:buSzPct val="70000"/>
              <a:buFont typeface="Wingdings" charset="2"/>
              <a:buChar char=""/>
            </a:pPr>
            <a:r>
              <a:rPr lang="en-US" sz="2600" b="1" u="sng" dirty="0">
                <a:solidFill>
                  <a:srgbClr val="000000"/>
                </a:solidFill>
                <a:latin typeface="Gisha"/>
              </a:rPr>
              <a:t>The nine implicit objects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 – </a:t>
            </a:r>
            <a:endParaRPr dirty="0"/>
          </a:p>
          <a:p>
            <a:pPr marL="511175" indent="-285750">
              <a:buSzPct val="70000"/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1. request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: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represents the 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HttpServletRequest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triggering </a:t>
            </a:r>
            <a:r>
              <a:rPr lang="en-US" sz="2600" dirty="0" smtClean="0">
                <a:solidFill>
                  <a:srgbClr val="000000"/>
                </a:solidFill>
                <a:latin typeface="Gisha"/>
              </a:rPr>
              <a:t> the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service invocation. Request  scope.</a:t>
            </a:r>
            <a:endParaRPr dirty="0"/>
          </a:p>
          <a:p>
            <a:pPr marL="511175" indent="-285750">
              <a:buSzPct val="70000"/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2. response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: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represents 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HttpServlet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Response to the request. Not used often by page authors. Page scope.</a:t>
            </a:r>
            <a:endParaRPr dirty="0"/>
          </a:p>
          <a:p>
            <a:pPr marL="511175" indent="-285750">
              <a:buSzPct val="70000"/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3. </a:t>
            </a:r>
            <a:r>
              <a:rPr lang="en-US" sz="2600" b="1" dirty="0" err="1" smtClean="0">
                <a:solidFill>
                  <a:srgbClr val="000000"/>
                </a:solidFill>
                <a:latin typeface="Gisha"/>
              </a:rPr>
              <a:t>pageContext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: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encapsulates implementation-dependent features in 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PageContext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. Page scope.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5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0" y="380880"/>
            <a:ext cx="9143640" cy="6171840"/>
          </a:xfrm>
          <a:prstGeom prst="rect">
            <a:avLst/>
          </a:prstGeom>
        </p:spPr>
        <p:txBody>
          <a:bodyPr/>
          <a:lstStyle/>
          <a:p>
            <a:pPr marL="628650" indent="-403225">
              <a:buSzPct val="70000"/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4. application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: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represents the 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ServletContext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obtained from servlet configuration object. Application scope. </a:t>
            </a:r>
            <a:endParaRPr dirty="0"/>
          </a:p>
          <a:p>
            <a:pPr marL="628650" indent="-403225">
              <a:buSzPct val="70000"/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5. out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: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a 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JspWriter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object that writes into the output stream. Page scope. </a:t>
            </a:r>
            <a:endParaRPr dirty="0"/>
          </a:p>
          <a:p>
            <a:pPr marL="628650" indent="-403225">
              <a:buSzPct val="70000"/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6. </a:t>
            </a:r>
            <a:r>
              <a:rPr lang="en-US" sz="2600" b="1" dirty="0" err="1" smtClean="0">
                <a:solidFill>
                  <a:srgbClr val="000000"/>
                </a:solidFill>
                <a:latin typeface="Gisha"/>
              </a:rPr>
              <a:t>config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: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represents the 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ServletConfig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for the JSP. Page scope. </a:t>
            </a:r>
            <a:endParaRPr dirty="0"/>
          </a:p>
          <a:p>
            <a:pPr marL="628650" indent="-403225">
              <a:buSzPct val="70000"/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7. page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: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synonym for the "this" operator, as an 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HTTPJspPage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.  Not used often by page authors. Page scope. </a:t>
            </a:r>
            <a:endParaRPr dirty="0"/>
          </a:p>
          <a:p>
            <a:pPr marL="628650" indent="-403225">
              <a:buSzPct val="70000"/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8. session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: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An 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HttpSession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. Session scope. </a:t>
            </a:r>
            <a:endParaRPr dirty="0"/>
          </a:p>
          <a:p>
            <a:pPr marL="628650" indent="-403225">
              <a:buSzPct val="70000"/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9. exception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: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The uncaught 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Throwable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 object that resulted in the error page being invoked. Page scope. </a:t>
            </a:r>
            <a:endParaRPr dirty="0"/>
          </a:p>
          <a:p>
            <a:pPr marL="628650" indent="-403225">
              <a:buSzPct val="70000"/>
              <a:buFont typeface="Wingdings" charset="2"/>
              <a:buChar char=""/>
            </a:pPr>
            <a:r>
              <a:rPr lang="en-US" sz="2600" b="1" dirty="0" smtClean="0">
                <a:solidFill>
                  <a:srgbClr val="000000"/>
                </a:solidFill>
                <a:latin typeface="Gisha"/>
              </a:rPr>
              <a:t> Note </a:t>
            </a:r>
            <a:r>
              <a:rPr lang="en-US" sz="2600" b="1" dirty="0">
                <a:solidFill>
                  <a:srgbClr val="000000"/>
                </a:solidFill>
                <a:latin typeface="Gisha"/>
              </a:rPr>
              <a:t>– 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These implicit objects are only visible within the system generated _</a:t>
            </a:r>
            <a:r>
              <a:rPr lang="en-US" sz="2600" dirty="0" err="1">
                <a:solidFill>
                  <a:srgbClr val="000000"/>
                </a:solidFill>
                <a:latin typeface="Gisha"/>
              </a:rPr>
              <a:t>jspService</a:t>
            </a:r>
            <a:r>
              <a:rPr lang="en-US" sz="2600" dirty="0">
                <a:solidFill>
                  <a:srgbClr val="000000"/>
                </a:solidFill>
                <a:latin typeface="Gisha"/>
              </a:rPr>
              <a:t>() method and not in user-defined methods.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6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0" y="380880"/>
            <a:ext cx="9143640" cy="6324120"/>
          </a:xfrm>
          <a:prstGeom prst="rect">
            <a:avLst/>
          </a:prstGeom>
        </p:spPr>
        <p:txBody>
          <a:bodyPr/>
          <a:lstStyle/>
          <a:p>
            <a:pPr marL="463550" indent="-296863">
              <a:buSzPct val="70000"/>
              <a:buFont typeface="Wingdings" charset="2"/>
              <a:buChar char=""/>
            </a:pPr>
            <a:r>
              <a:rPr lang="en-US" sz="2600" b="1" dirty="0">
                <a:solidFill>
                  <a:srgbClr val="000000"/>
                </a:solidFill>
                <a:latin typeface="Gisha"/>
              </a:rPr>
              <a:t>JSP or Servlets ?</a:t>
            </a:r>
            <a:endParaRPr dirty="0"/>
          </a:p>
          <a:p>
            <a:pPr marL="747713" indent="-344488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Use servlets strictly as a web server extension technology. E.g. implementation of specialized controller components offering services like authentication, database validation, and so forth. </a:t>
            </a:r>
            <a:endParaRPr dirty="0"/>
          </a:p>
          <a:p>
            <a:pPr marL="747713" indent="-344488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The "JSP engine“ is a specialized servlet running under the control of the servlet engine. </a:t>
            </a:r>
            <a:endParaRPr dirty="0"/>
          </a:p>
          <a:p>
            <a:pPr marL="747713" indent="-344488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JSP deals only with textual data, hence servlets are  needed when communicating with Java applets and applications. </a:t>
            </a:r>
            <a:endParaRPr dirty="0"/>
          </a:p>
          <a:p>
            <a:pPr marL="747713" indent="-344488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Use JSP to develop typical web applications that rely upon dynamic content. </a:t>
            </a:r>
            <a:endParaRPr dirty="0"/>
          </a:p>
          <a:p>
            <a:pPr marL="747713" indent="-344488">
              <a:buSzPct val="70000"/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Gisha"/>
              </a:rPr>
              <a:t>JSP should also be used in place of proprietary web server extensions like server-side includes as it offers excellent features for handling repetitive content.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9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0" y="76320"/>
            <a:ext cx="9143640" cy="4568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JSP Execution Model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0" y="533520"/>
            <a:ext cx="9143640" cy="6171840"/>
          </a:xfrm>
          <a:prstGeom prst="rect">
            <a:avLst/>
          </a:prstGeom>
        </p:spPr>
        <p:txBody>
          <a:bodyPr/>
          <a:lstStyle/>
          <a:p>
            <a:pPr marL="511175" indent="-392113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JSP pages are subjected to a </a:t>
            </a: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translation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phase and a </a:t>
            </a: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request processing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phase. </a:t>
            </a:r>
            <a:endParaRPr dirty="0"/>
          </a:p>
          <a:p>
            <a:pPr marL="511175" indent="-392113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 </a:t>
            </a: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translation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phase is carried out only once, unless the JSP page changes, in which case it is repeated. </a:t>
            </a:r>
            <a:endParaRPr dirty="0"/>
          </a:p>
          <a:p>
            <a:pPr marL="511175" indent="-392113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 result is a JSP page implementation class file that implements the Servlet interface, as shown below. </a:t>
            </a:r>
            <a:endParaRPr dirty="0"/>
          </a:p>
          <a:p>
            <a:pPr marL="511175" indent="-392113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 </a:t>
            </a: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translation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phase is typically carried out by the JSP engine itself, when it receives an incoming request for the JSP page for the first time. </a:t>
            </a:r>
            <a:endParaRPr dirty="0"/>
          </a:p>
          <a:p>
            <a:pPr marL="511175" indent="-392113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Many details of the translation phase, like the location where the source and class files are stored are implementation dependent.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43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0" y="380880"/>
            <a:ext cx="9143640" cy="6248160"/>
          </a:xfrm>
          <a:prstGeom prst="rect">
            <a:avLst/>
          </a:prstGeom>
        </p:spPr>
        <p:txBody>
          <a:bodyPr/>
          <a:lstStyle/>
          <a:p>
            <a:pPr marL="285750" indent="171450">
              <a:buSzPct val="70000"/>
              <a:buFont typeface="Wingdings" charset="2"/>
              <a:buChar char=""/>
            </a:pPr>
            <a:r>
              <a:rPr lang="en-US" sz="2800" b="1" dirty="0" smtClean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800" b="1" u="sng" dirty="0" smtClean="0">
                <a:solidFill>
                  <a:srgbClr val="000000"/>
                </a:solidFill>
                <a:latin typeface="Gisha"/>
              </a:rPr>
              <a:t>On </a:t>
            </a: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JSP Page Request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– </a:t>
            </a:r>
            <a:endParaRPr dirty="0"/>
          </a:p>
          <a:p>
            <a:pPr marL="795338" lvl="1" indent="-338138">
              <a:buSzPct val="70000"/>
              <a:buFont typeface="Wingdings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 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request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is mapped to a JSP page; </a:t>
            </a:r>
            <a:endParaRPr dirty="0"/>
          </a:p>
          <a:p>
            <a:pPr marL="795338" lvl="1" indent="-338138">
              <a:buSzPct val="70000"/>
              <a:buFont typeface="Wingdings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  Web container first checks whether the JSP page's servlet is 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older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than the JSP request page;</a:t>
            </a:r>
            <a:endParaRPr dirty="0"/>
          </a:p>
          <a:p>
            <a:pPr marL="795338" lvl="1" indent="-338138">
              <a:buSzPct val="70000"/>
              <a:buFont typeface="Wingdings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if yes, then the Web container translates the JSP page into a servlet class and compiles the class; </a:t>
            </a:r>
            <a:endParaRPr lang="en-US" sz="2800" dirty="0" smtClean="0">
              <a:solidFill>
                <a:srgbClr val="000000"/>
              </a:solidFill>
              <a:latin typeface="Gisha"/>
            </a:endParaRPr>
          </a:p>
          <a:p>
            <a:pPr marL="795338" lvl="1" indent="-338138">
              <a:buSzPct val="70000"/>
              <a:buFont typeface="Wingdings" pitchFamily="2" charset="2"/>
              <a:buChar char="v"/>
            </a:pPr>
            <a:endParaRPr dirty="0"/>
          </a:p>
          <a:p>
            <a:pPr marL="628650" indent="-342900">
              <a:buSzPct val="70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 lifecycle of a JSP page contains the following phases – </a:t>
            </a:r>
            <a:endParaRPr dirty="0"/>
          </a:p>
          <a:p>
            <a:pPr marL="795338" lvl="1" indent="-284163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Translation and compilation phase</a:t>
            </a:r>
            <a:endParaRPr dirty="0"/>
          </a:p>
          <a:p>
            <a:pPr marL="795338" lvl="1" indent="-284163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Execution phase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99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0" y="380880"/>
            <a:ext cx="9143640" cy="6171840"/>
          </a:xfrm>
          <a:prstGeom prst="rect">
            <a:avLst/>
          </a:prstGeom>
        </p:spPr>
        <p:txBody>
          <a:bodyPr/>
          <a:lstStyle/>
          <a:p>
            <a:pPr marL="403225" indent="-344488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 JSP page implementation class file extends </a:t>
            </a:r>
            <a:r>
              <a:rPr lang="en-US" sz="2800" dirty="0" err="1">
                <a:solidFill>
                  <a:srgbClr val="000000"/>
                </a:solidFill>
                <a:latin typeface="Gisha"/>
              </a:rPr>
              <a:t>HttpJspBase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, which in turn implements the Servlet interface. </a:t>
            </a:r>
            <a:endParaRPr dirty="0"/>
          </a:p>
          <a:p>
            <a:pPr marL="403225" indent="-344488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 service method of this class, _</a:t>
            </a:r>
            <a:r>
              <a:rPr lang="en-US" sz="2800" dirty="0" err="1">
                <a:solidFill>
                  <a:srgbClr val="000000"/>
                </a:solidFill>
                <a:latin typeface="Gisha"/>
              </a:rPr>
              <a:t>jspService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(),  </a:t>
            </a:r>
            <a:r>
              <a:rPr lang="en-US" sz="2800" dirty="0" err="1">
                <a:solidFill>
                  <a:srgbClr val="000000"/>
                </a:solidFill>
                <a:latin typeface="Gisha"/>
              </a:rPr>
              <a:t>inlines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 the contents of the JSP page. </a:t>
            </a:r>
            <a:endParaRPr dirty="0"/>
          </a:p>
          <a:p>
            <a:pPr marL="403225" indent="-344488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  _</a:t>
            </a:r>
            <a:r>
              <a:rPr lang="en-US" sz="2800" dirty="0" err="1">
                <a:solidFill>
                  <a:srgbClr val="000000"/>
                </a:solidFill>
                <a:latin typeface="Gisha"/>
              </a:rPr>
              <a:t>jspService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() cannot be overridden, the developer can describe initialization and destroy events by providing implementations for the </a:t>
            </a:r>
            <a:r>
              <a:rPr lang="en-US" sz="2800" dirty="0" err="1">
                <a:solidFill>
                  <a:srgbClr val="000000"/>
                </a:solidFill>
                <a:latin typeface="Gisha"/>
              </a:rPr>
              <a:t>jspInit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() and </a:t>
            </a:r>
            <a:r>
              <a:rPr lang="en-US" sz="2800" dirty="0" err="1">
                <a:solidFill>
                  <a:srgbClr val="000000"/>
                </a:solidFill>
                <a:latin typeface="Gisha"/>
              </a:rPr>
              <a:t>jspDestroy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() methods within their JSP pages. </a:t>
            </a:r>
            <a:endParaRPr dirty="0"/>
          </a:p>
          <a:p>
            <a:pPr marL="403225" indent="-344488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Once this class file is loaded within the servlet container, the _</a:t>
            </a:r>
            <a:r>
              <a:rPr lang="en-US" sz="2800" dirty="0" err="1">
                <a:solidFill>
                  <a:srgbClr val="000000"/>
                </a:solidFill>
                <a:latin typeface="Gisha"/>
              </a:rPr>
              <a:t>jspService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() method is responsible for replying to a client's request.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70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0" y="380880"/>
            <a:ext cx="9143640" cy="1371240"/>
          </a:xfrm>
          <a:prstGeom prst="rect">
            <a:avLst/>
          </a:prstGeom>
        </p:spPr>
        <p:txBody>
          <a:bodyPr/>
          <a:lstStyle/>
          <a:p>
            <a:pPr marL="463550" indent="-404813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By default, the _</a:t>
            </a:r>
            <a:r>
              <a:rPr lang="en-US" sz="2800" dirty="0" err="1">
                <a:solidFill>
                  <a:srgbClr val="000000"/>
                </a:solidFill>
                <a:latin typeface="Gisha"/>
              </a:rPr>
              <a:t>jspService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() method is dispatched on a separate thread by the servlet container in processing concurrent client requests.</a:t>
            </a:r>
            <a:endParaRPr dirty="0"/>
          </a:p>
        </p:txBody>
      </p:sp>
      <p:pic>
        <p:nvPicPr>
          <p:cNvPr id="12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1752480"/>
            <a:ext cx="7695720" cy="487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0" y="380880"/>
            <a:ext cx="9143640" cy="6324120"/>
          </a:xfrm>
          <a:prstGeom prst="rect">
            <a:avLst/>
          </a:prstGeom>
        </p:spPr>
        <p:txBody>
          <a:bodyPr/>
          <a:lstStyle/>
          <a:p>
            <a:pPr>
              <a:buSzPct val="70000"/>
              <a:buFont typeface="Wingdings" charset="2"/>
              <a:buChar char=""/>
            </a:pPr>
            <a:r>
              <a:rPr lang="en-US" sz="2800" b="1" dirty="0" smtClean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800" b="1" u="sng" dirty="0" smtClean="0">
                <a:solidFill>
                  <a:srgbClr val="000000"/>
                </a:solidFill>
                <a:latin typeface="Gisha"/>
              </a:rPr>
              <a:t>JSP </a:t>
            </a: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Access Models</a:t>
            </a:r>
            <a:endParaRPr dirty="0"/>
          </a:p>
          <a:p>
            <a:pPr marL="511175" indent="-344488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 early JSP specifications advocated two philosophical approaches, popularly known as </a:t>
            </a:r>
            <a:r>
              <a:rPr lang="en-US" sz="2800" dirty="0" smtClean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800" b="1" u="sng" dirty="0" smtClean="0">
                <a:solidFill>
                  <a:srgbClr val="000000"/>
                </a:solidFill>
                <a:latin typeface="Gisha"/>
              </a:rPr>
              <a:t>Model </a:t>
            </a: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1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800" b="1" u="sng" dirty="0">
                <a:solidFill>
                  <a:srgbClr val="000000"/>
                </a:solidFill>
                <a:latin typeface="Gisha"/>
              </a:rPr>
              <a:t>Model 2</a:t>
            </a:r>
            <a:r>
              <a:rPr lang="en-US" sz="2800" b="1" dirty="0">
                <a:solidFill>
                  <a:srgbClr val="000000"/>
                </a:solidFill>
                <a:latin typeface="Gish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isha"/>
              </a:rPr>
              <a:t>architectures, for applying JSP technology. </a:t>
            </a:r>
            <a:endParaRPr dirty="0"/>
          </a:p>
          <a:p>
            <a:pPr marL="511175" indent="-344488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isha"/>
              </a:rPr>
              <a:t>The approaches differ essentially in the location at which the bulk of the request processing was performed, and offer a useful paradigm for building applications using JSP technology.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8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>
                <a:solidFill>
                  <a:srgbClr val="000000"/>
                </a:solidFill>
                <a:latin typeface="Andalus"/>
              </a:rPr>
              <a:t>Model 1</a:t>
            </a:r>
            <a:endParaRPr/>
          </a:p>
        </p:txBody>
      </p:sp>
      <p:pic>
        <p:nvPicPr>
          <p:cNvPr id="12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533520"/>
            <a:ext cx="8610120" cy="579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6884</Words>
  <Application>Microsoft Office PowerPoint</Application>
  <PresentationFormat>On-screen Show (4:3)</PresentationFormat>
  <Paragraphs>828</Paragraphs>
  <Slides>109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25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36" baseType="lpstr">
      <vt:lpstr>Andalus</vt:lpstr>
      <vt:lpstr>AngsanaUPC</vt:lpstr>
      <vt:lpstr>Arabic Typesetting</vt:lpstr>
      <vt:lpstr>Arial</vt:lpstr>
      <vt:lpstr>Bell MT</vt:lpstr>
      <vt:lpstr>Book Antiqua</vt:lpstr>
      <vt:lpstr>Bookman Old Style</vt:lpstr>
      <vt:lpstr>Brush Script MT</vt:lpstr>
      <vt:lpstr>Calibri</vt:lpstr>
      <vt:lpstr>Calibri Light</vt:lpstr>
      <vt:lpstr>Castellar</vt:lpstr>
      <vt:lpstr>Centaur</vt:lpstr>
      <vt:lpstr>Century</vt:lpstr>
      <vt:lpstr>Colonna MT</vt:lpstr>
      <vt:lpstr>Consolas</vt:lpstr>
      <vt:lpstr>Constantia</vt:lpstr>
      <vt:lpstr>Courier New</vt:lpstr>
      <vt:lpstr>等线</vt:lpstr>
      <vt:lpstr>Gisha</vt:lpstr>
      <vt:lpstr>Goudy Old Style</vt:lpstr>
      <vt:lpstr>Script MT Bold</vt:lpstr>
      <vt:lpstr>StarSymbol</vt:lpstr>
      <vt:lpstr>Times New Roman</vt:lpstr>
      <vt:lpstr>WenQuanYi Micro Hei</vt:lpstr>
      <vt:lpstr>Wingdings</vt:lpstr>
      <vt:lpstr>Office Theme</vt:lpstr>
      <vt:lpstr>Wordpad Document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  <vt:lpstr>SERVLETS</vt:lpstr>
      <vt:lpstr>Contents</vt:lpstr>
      <vt:lpstr>Flow  Diagram</vt:lpstr>
      <vt:lpstr>Servlets</vt:lpstr>
      <vt:lpstr>Why Servlets</vt:lpstr>
      <vt:lpstr>PowerPoint Presentation</vt:lpstr>
      <vt:lpstr>HTTP</vt:lpstr>
      <vt:lpstr>contd..</vt:lpstr>
      <vt:lpstr>contd..</vt:lpstr>
      <vt:lpstr>contd..</vt:lpstr>
      <vt:lpstr>Web Container </vt:lpstr>
      <vt:lpstr>contd..</vt:lpstr>
      <vt:lpstr>Request and Response</vt:lpstr>
      <vt:lpstr>contd..</vt:lpstr>
      <vt:lpstr>contd..</vt:lpstr>
      <vt:lpstr>contd..</vt:lpstr>
      <vt:lpstr>Servlet API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Life Cycle of a Servlet</vt:lpstr>
      <vt:lpstr>contd..</vt:lpstr>
      <vt:lpstr>contd..</vt:lpstr>
      <vt:lpstr>contd..</vt:lpstr>
      <vt:lpstr>contd..</vt:lpstr>
      <vt:lpstr>contd..</vt:lpstr>
      <vt:lpstr>contd..</vt:lpstr>
      <vt:lpstr>Servlet Annotations</vt:lpstr>
      <vt:lpstr>Processing of a Servlet Request </vt:lpstr>
      <vt:lpstr>contd..</vt:lpstr>
      <vt:lpstr>contd..</vt:lpstr>
      <vt:lpstr>Servlet–Execution model</vt:lpstr>
      <vt:lpstr>contd..</vt:lpstr>
      <vt:lpstr>contd..</vt:lpstr>
      <vt:lpstr>contd..</vt:lpstr>
      <vt:lpstr>contd..</vt:lpstr>
      <vt:lpstr>contd..</vt:lpstr>
      <vt:lpstr>Servlet Context</vt:lpstr>
      <vt:lpstr>contd..</vt:lpstr>
      <vt:lpstr>Servlet Config</vt:lpstr>
      <vt:lpstr>contd..</vt:lpstr>
      <vt:lpstr>Servlet Navigation</vt:lpstr>
      <vt:lpstr>Flow Diagram</vt:lpstr>
      <vt:lpstr>contd..</vt:lpstr>
      <vt:lpstr>sendRedirect()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2020-11-10T16:21:08Z</dcterms:created>
  <dcterms:modified xsi:type="dcterms:W3CDTF">2020-11-10T16:26:00Z</dcterms:modified>
</cp:coreProperties>
</file>