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handoutMasterIdLst>
    <p:handoutMasterId r:id="rId14"/>
  </p:handoutMasterIdLst>
  <p:sldIdLst>
    <p:sldId id="256" r:id="rId2"/>
    <p:sldId id="276" r:id="rId3"/>
    <p:sldId id="278" r:id="rId4"/>
    <p:sldId id="284" r:id="rId5"/>
    <p:sldId id="286" r:id="rId6"/>
    <p:sldId id="283" r:id="rId7"/>
    <p:sldId id="287" r:id="rId8"/>
    <p:sldId id="270" r:id="rId9"/>
    <p:sldId id="272"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30FA8-26E7-29BC-4CAD-E0DC456634A7}" v="3" dt="2024-05-22T04:44:12.115"/>
    <p1510:client id="{6A0F22C8-715E-D15F-A655-CF339D45CC95}" v="280" dt="2024-05-22T04:43:45.730"/>
    <p1510:client id="{B7BC6CE6-3A9F-E77F-C2A2-33B63D9F28A4}" v="386" dt="2024-05-22T05:16:05.321"/>
    <p1510:client id="{F60D7755-4A0F-E8BC-2079-8B32FF9C63E0}" v="86" dt="2024-05-22T05:59:44.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26011-B618-4284-8C3D-92C70EA8D97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AA44483D-DC79-4B54-B504-CD1F9874FA2E}">
      <dgm:prSet/>
      <dgm:spPr/>
      <dgm:t>
        <a:bodyPr/>
        <a:lstStyle/>
        <a:p>
          <a:pPr rtl="0"/>
          <a:r>
            <a:rPr lang="en-US">
              <a:latin typeface="Neue Haas Grotesk Text Pro"/>
            </a:rPr>
            <a:t> </a:t>
          </a:r>
          <a:r>
            <a:rPr lang="en-US"/>
            <a:t>IMAGE RECOGNITION </a:t>
          </a:r>
          <a:endParaRPr lang="en-US">
            <a:latin typeface="Neue Haas Grotesk Text Pro"/>
          </a:endParaRPr>
        </a:p>
      </dgm:t>
    </dgm:pt>
    <dgm:pt modelId="{075D9540-E41F-420C-AAC3-8F35585514AF}" type="parTrans" cxnId="{AD0ADFA0-415C-4F92-B3B2-427936E058DF}">
      <dgm:prSet/>
      <dgm:spPr/>
      <dgm:t>
        <a:bodyPr/>
        <a:lstStyle/>
        <a:p>
          <a:endParaRPr lang="en-US"/>
        </a:p>
      </dgm:t>
    </dgm:pt>
    <dgm:pt modelId="{8E046AA6-A74D-4B46-B1F5-928A533AE6EA}" type="sibTrans" cxnId="{AD0ADFA0-415C-4F92-B3B2-427936E058DF}">
      <dgm:prSet/>
      <dgm:spPr/>
      <dgm:t>
        <a:bodyPr/>
        <a:lstStyle/>
        <a:p>
          <a:endParaRPr lang="en-US"/>
        </a:p>
      </dgm:t>
    </dgm:pt>
    <dgm:pt modelId="{82B1904F-4491-43F3-BB4E-3560C6EEAAAF}">
      <dgm:prSet/>
      <dgm:spPr/>
      <dgm:t>
        <a:bodyPr/>
        <a:lstStyle/>
        <a:p>
          <a:pPr rtl="0"/>
          <a:r>
            <a:rPr lang="en-US">
              <a:latin typeface="Neue Haas Grotesk Text Pro"/>
            </a:rPr>
            <a:t> INTEGRATION WITH</a:t>
          </a:r>
          <a:r>
            <a:rPr lang="en-US"/>
            <a:t> BACKEND DATABASE </a:t>
          </a:r>
        </a:p>
      </dgm:t>
    </dgm:pt>
    <dgm:pt modelId="{3F03202C-C744-4B19-9625-891B5962359F}" type="parTrans" cxnId="{BE4D355C-0A39-4289-9C82-C86BA54AB11E}">
      <dgm:prSet/>
      <dgm:spPr/>
      <dgm:t>
        <a:bodyPr/>
        <a:lstStyle/>
        <a:p>
          <a:endParaRPr lang="en-US"/>
        </a:p>
      </dgm:t>
    </dgm:pt>
    <dgm:pt modelId="{A057E597-FC9D-40AC-A437-D64C0DF52DEF}" type="sibTrans" cxnId="{BE4D355C-0A39-4289-9C82-C86BA54AB11E}">
      <dgm:prSet/>
      <dgm:spPr/>
      <dgm:t>
        <a:bodyPr/>
        <a:lstStyle/>
        <a:p>
          <a:endParaRPr lang="en-US"/>
        </a:p>
      </dgm:t>
    </dgm:pt>
    <dgm:pt modelId="{CCAC8330-F618-424C-A0C1-E34BBDE6C142}">
      <dgm:prSet phldr="0"/>
      <dgm:spPr/>
      <dgm:t>
        <a:bodyPr/>
        <a:lstStyle/>
        <a:p>
          <a:pPr rtl="0"/>
          <a:r>
            <a:rPr lang="en-US"/>
            <a:t>CUSTOMIZED RECIPE SUGGESTIONS</a:t>
          </a:r>
          <a:endParaRPr lang="en-US">
            <a:latin typeface="Neue Haas Grotesk Text Pro"/>
          </a:endParaRPr>
        </a:p>
      </dgm:t>
    </dgm:pt>
    <dgm:pt modelId="{006A376D-ADA9-4EE3-A973-0747DB19D908}" type="parTrans" cxnId="{F05C6AC3-89C5-457C-8D49-5B88D754E562}">
      <dgm:prSet/>
      <dgm:spPr/>
      <dgm:t>
        <a:bodyPr/>
        <a:lstStyle/>
        <a:p>
          <a:endParaRPr lang="en-US"/>
        </a:p>
      </dgm:t>
    </dgm:pt>
    <dgm:pt modelId="{AFA0A468-E0F9-45FF-ACFF-B0E13976B03E}" type="sibTrans" cxnId="{F05C6AC3-89C5-457C-8D49-5B88D754E562}">
      <dgm:prSet/>
      <dgm:spPr/>
      <dgm:t>
        <a:bodyPr/>
        <a:lstStyle/>
        <a:p>
          <a:endParaRPr lang="en-US"/>
        </a:p>
      </dgm:t>
    </dgm:pt>
    <dgm:pt modelId="{126B49A4-687A-4334-8D2C-4EE523330BC7}">
      <dgm:prSet phldr="0"/>
      <dgm:spPr/>
      <dgm:t>
        <a:bodyPr/>
        <a:lstStyle/>
        <a:p>
          <a:pPr rtl="0"/>
          <a:r>
            <a:rPr lang="en-US">
              <a:latin typeface="Neue Haas Grotesk Text Pro"/>
            </a:rPr>
            <a:t> </a:t>
          </a:r>
          <a:r>
            <a:rPr lang="en-US"/>
            <a:t>REAL-TIME SHOPING KART TRACKING</a:t>
          </a:r>
          <a:endParaRPr lang="en-US">
            <a:latin typeface="Neue Haas Grotesk Text Pro"/>
          </a:endParaRPr>
        </a:p>
      </dgm:t>
    </dgm:pt>
    <dgm:pt modelId="{091DD93A-CDA4-4243-80D3-3678800E8006}" type="parTrans" cxnId="{80CECE44-6B5D-4971-9D93-022870164D14}">
      <dgm:prSet/>
      <dgm:spPr/>
      <dgm:t>
        <a:bodyPr/>
        <a:lstStyle/>
        <a:p>
          <a:endParaRPr lang="en-US"/>
        </a:p>
      </dgm:t>
    </dgm:pt>
    <dgm:pt modelId="{592AEC85-331D-49F0-BDAB-C946BBE422DE}" type="sibTrans" cxnId="{80CECE44-6B5D-4971-9D93-022870164D14}">
      <dgm:prSet/>
      <dgm:spPr/>
      <dgm:t>
        <a:bodyPr/>
        <a:lstStyle/>
        <a:p>
          <a:endParaRPr lang="en-US"/>
        </a:p>
      </dgm:t>
    </dgm:pt>
    <dgm:pt modelId="{F7D1D316-E6D1-4C93-9612-85D50691B33D}">
      <dgm:prSet phldr="0"/>
      <dgm:spPr/>
      <dgm:t>
        <a:bodyPr/>
        <a:lstStyle/>
        <a:p>
          <a:pPr rtl="0"/>
          <a:r>
            <a:rPr lang="en-US">
              <a:latin typeface="Neue Haas Grotesk Text Pro"/>
            </a:rPr>
            <a:t>  </a:t>
          </a:r>
          <a:r>
            <a:rPr lang="en-US"/>
            <a:t>INTERACTIVE </a:t>
          </a:r>
          <a:r>
            <a:rPr lang="en-US">
              <a:latin typeface="Neue Haas Grotesk Text Pro"/>
            </a:rPr>
            <a:t>WIDGETS AS PER  USER PREFERENCES</a:t>
          </a:r>
        </a:p>
      </dgm:t>
    </dgm:pt>
    <dgm:pt modelId="{51C4A12A-3B6E-4D39-8D0E-80FC2550D4A5}" type="parTrans" cxnId="{68FCC347-99DD-4F96-B0BC-6400E83646FA}">
      <dgm:prSet/>
      <dgm:spPr/>
      <dgm:t>
        <a:bodyPr/>
        <a:lstStyle/>
        <a:p>
          <a:endParaRPr lang="en-US"/>
        </a:p>
      </dgm:t>
    </dgm:pt>
    <dgm:pt modelId="{E1B68052-2AED-47DA-B7DB-40348AECDAE0}" type="sibTrans" cxnId="{68FCC347-99DD-4F96-B0BC-6400E83646FA}">
      <dgm:prSet/>
      <dgm:spPr/>
      <dgm:t>
        <a:bodyPr/>
        <a:lstStyle/>
        <a:p>
          <a:endParaRPr lang="en-US"/>
        </a:p>
      </dgm:t>
    </dgm:pt>
    <dgm:pt modelId="{79635535-BBC6-4850-B05E-DF945FCAF508}">
      <dgm:prSet phldr="0"/>
      <dgm:spPr/>
      <dgm:t>
        <a:bodyPr/>
        <a:lstStyle/>
        <a:p>
          <a:pPr rtl="0"/>
          <a:r>
            <a:rPr lang="en-US">
              <a:latin typeface="Calibri"/>
              <a:cs typeface="Calibri"/>
            </a:rPr>
            <a:t> DELIVERY ITEM DATE </a:t>
          </a:r>
          <a:endParaRPr lang="en-US"/>
        </a:p>
      </dgm:t>
    </dgm:pt>
    <dgm:pt modelId="{B6A05A5E-B0A8-428E-86E4-B728C1DB0AEA}" type="parTrans" cxnId="{51422715-C29A-48C4-B14B-7B568F6FCD72}">
      <dgm:prSet/>
      <dgm:spPr/>
      <dgm:t>
        <a:bodyPr/>
        <a:lstStyle/>
        <a:p>
          <a:endParaRPr lang="en-US"/>
        </a:p>
      </dgm:t>
    </dgm:pt>
    <dgm:pt modelId="{869504EC-D425-4D37-B3B8-D502C5651EC7}" type="sibTrans" cxnId="{51422715-C29A-48C4-B14B-7B568F6FCD72}">
      <dgm:prSet/>
      <dgm:spPr/>
      <dgm:t>
        <a:bodyPr/>
        <a:lstStyle/>
        <a:p>
          <a:endParaRPr lang="en-US"/>
        </a:p>
      </dgm:t>
    </dgm:pt>
    <dgm:pt modelId="{4A28A3B8-A95F-4C0E-9091-0FFCB0F520B5}" type="pres">
      <dgm:prSet presAssocID="{F6F26011-B618-4284-8C3D-92C70EA8D977}" presName="linear" presStyleCnt="0">
        <dgm:presLayoutVars>
          <dgm:animLvl val="lvl"/>
          <dgm:resizeHandles val="exact"/>
        </dgm:presLayoutVars>
      </dgm:prSet>
      <dgm:spPr/>
    </dgm:pt>
    <dgm:pt modelId="{09FA28CB-01B2-413D-984C-EE26F2B3C102}" type="pres">
      <dgm:prSet presAssocID="{AA44483D-DC79-4B54-B504-CD1F9874FA2E}" presName="parentText" presStyleLbl="node1" presStyleIdx="0" presStyleCnt="6">
        <dgm:presLayoutVars>
          <dgm:chMax val="0"/>
          <dgm:bulletEnabled val="1"/>
        </dgm:presLayoutVars>
      </dgm:prSet>
      <dgm:spPr/>
    </dgm:pt>
    <dgm:pt modelId="{26038B9A-33FF-4253-8ED5-8535AF4990BC}" type="pres">
      <dgm:prSet presAssocID="{8E046AA6-A74D-4B46-B1F5-928A533AE6EA}" presName="spacer" presStyleCnt="0"/>
      <dgm:spPr/>
    </dgm:pt>
    <dgm:pt modelId="{5FE83086-8030-4E03-900B-1551E6DE57E1}" type="pres">
      <dgm:prSet presAssocID="{CCAC8330-F618-424C-A0C1-E34BBDE6C142}" presName="parentText" presStyleLbl="node1" presStyleIdx="1" presStyleCnt="6">
        <dgm:presLayoutVars>
          <dgm:chMax val="0"/>
          <dgm:bulletEnabled val="1"/>
        </dgm:presLayoutVars>
      </dgm:prSet>
      <dgm:spPr/>
    </dgm:pt>
    <dgm:pt modelId="{C7F19317-88D7-47C6-9E12-0FBBDDDBD9DA}" type="pres">
      <dgm:prSet presAssocID="{AFA0A468-E0F9-45FF-ACFF-B0E13976B03E}" presName="spacer" presStyleCnt="0"/>
      <dgm:spPr/>
    </dgm:pt>
    <dgm:pt modelId="{C0A95315-2E82-4E59-A9F7-08C41B5FF29F}" type="pres">
      <dgm:prSet presAssocID="{126B49A4-687A-4334-8D2C-4EE523330BC7}" presName="parentText" presStyleLbl="node1" presStyleIdx="2" presStyleCnt="6">
        <dgm:presLayoutVars>
          <dgm:chMax val="0"/>
          <dgm:bulletEnabled val="1"/>
        </dgm:presLayoutVars>
      </dgm:prSet>
      <dgm:spPr/>
    </dgm:pt>
    <dgm:pt modelId="{AAB8A6B0-F016-46D9-A075-013A37378496}" type="pres">
      <dgm:prSet presAssocID="{592AEC85-331D-49F0-BDAB-C946BBE422DE}" presName="spacer" presStyleCnt="0"/>
      <dgm:spPr/>
    </dgm:pt>
    <dgm:pt modelId="{91594DA1-ED57-4FE2-9AEE-D993A9F1CED2}" type="pres">
      <dgm:prSet presAssocID="{F7D1D316-E6D1-4C93-9612-85D50691B33D}" presName="parentText" presStyleLbl="node1" presStyleIdx="3" presStyleCnt="6">
        <dgm:presLayoutVars>
          <dgm:chMax val="0"/>
          <dgm:bulletEnabled val="1"/>
        </dgm:presLayoutVars>
      </dgm:prSet>
      <dgm:spPr/>
    </dgm:pt>
    <dgm:pt modelId="{E231DD38-B2E4-4E11-A978-D78D2DBD1C55}" type="pres">
      <dgm:prSet presAssocID="{E1B68052-2AED-47DA-B7DB-40348AECDAE0}" presName="spacer" presStyleCnt="0"/>
      <dgm:spPr/>
    </dgm:pt>
    <dgm:pt modelId="{F586576E-5A73-4AB2-8E64-F3B59D316D57}" type="pres">
      <dgm:prSet presAssocID="{82B1904F-4491-43F3-BB4E-3560C6EEAAAF}" presName="parentText" presStyleLbl="node1" presStyleIdx="4" presStyleCnt="6">
        <dgm:presLayoutVars>
          <dgm:chMax val="0"/>
          <dgm:bulletEnabled val="1"/>
        </dgm:presLayoutVars>
      </dgm:prSet>
      <dgm:spPr/>
    </dgm:pt>
    <dgm:pt modelId="{9F9ABF3E-CF4D-4762-8CEF-90FEA23F92DB}" type="pres">
      <dgm:prSet presAssocID="{A057E597-FC9D-40AC-A437-D64C0DF52DEF}" presName="spacer" presStyleCnt="0"/>
      <dgm:spPr/>
    </dgm:pt>
    <dgm:pt modelId="{5FA83524-7613-48C3-8220-1E9399FDB3AE}" type="pres">
      <dgm:prSet presAssocID="{79635535-BBC6-4850-B05E-DF945FCAF508}" presName="parentText" presStyleLbl="node1" presStyleIdx="5" presStyleCnt="6">
        <dgm:presLayoutVars>
          <dgm:chMax val="0"/>
          <dgm:bulletEnabled val="1"/>
        </dgm:presLayoutVars>
      </dgm:prSet>
      <dgm:spPr/>
    </dgm:pt>
  </dgm:ptLst>
  <dgm:cxnLst>
    <dgm:cxn modelId="{51422715-C29A-48C4-B14B-7B568F6FCD72}" srcId="{F6F26011-B618-4284-8C3D-92C70EA8D977}" destId="{79635535-BBC6-4850-B05E-DF945FCAF508}" srcOrd="5" destOrd="0" parTransId="{B6A05A5E-B0A8-428E-86E4-B728C1DB0AEA}" sibTransId="{869504EC-D425-4D37-B3B8-D502C5651EC7}"/>
    <dgm:cxn modelId="{08E1E832-4A49-4EFE-BC90-8965616302C7}" type="presOf" srcId="{82B1904F-4491-43F3-BB4E-3560C6EEAAAF}" destId="{F586576E-5A73-4AB2-8E64-F3B59D316D57}" srcOrd="0" destOrd="0" presId="urn:microsoft.com/office/officeart/2005/8/layout/vList2"/>
    <dgm:cxn modelId="{C0AAE533-5911-4BB7-B9BF-126D18FAA901}" type="presOf" srcId="{F7D1D316-E6D1-4C93-9612-85D50691B33D}" destId="{91594DA1-ED57-4FE2-9AEE-D993A9F1CED2}" srcOrd="0" destOrd="0" presId="urn:microsoft.com/office/officeart/2005/8/layout/vList2"/>
    <dgm:cxn modelId="{BE4D355C-0A39-4289-9C82-C86BA54AB11E}" srcId="{F6F26011-B618-4284-8C3D-92C70EA8D977}" destId="{82B1904F-4491-43F3-BB4E-3560C6EEAAAF}" srcOrd="4" destOrd="0" parTransId="{3F03202C-C744-4B19-9625-891B5962359F}" sibTransId="{A057E597-FC9D-40AC-A437-D64C0DF52DEF}"/>
    <dgm:cxn modelId="{81A08D62-36A2-45D6-A44E-C5827EB7412B}" type="presOf" srcId="{AA44483D-DC79-4B54-B504-CD1F9874FA2E}" destId="{09FA28CB-01B2-413D-984C-EE26F2B3C102}" srcOrd="0" destOrd="0" presId="urn:microsoft.com/office/officeart/2005/8/layout/vList2"/>
    <dgm:cxn modelId="{DC97B264-D4F9-4132-9923-69FF9DD2B2D4}" type="presOf" srcId="{CCAC8330-F618-424C-A0C1-E34BBDE6C142}" destId="{5FE83086-8030-4E03-900B-1551E6DE57E1}" srcOrd="0" destOrd="0" presId="urn:microsoft.com/office/officeart/2005/8/layout/vList2"/>
    <dgm:cxn modelId="{80CECE44-6B5D-4971-9D93-022870164D14}" srcId="{F6F26011-B618-4284-8C3D-92C70EA8D977}" destId="{126B49A4-687A-4334-8D2C-4EE523330BC7}" srcOrd="2" destOrd="0" parTransId="{091DD93A-CDA4-4243-80D3-3678800E8006}" sibTransId="{592AEC85-331D-49F0-BDAB-C946BBE422DE}"/>
    <dgm:cxn modelId="{68FCC347-99DD-4F96-B0BC-6400E83646FA}" srcId="{F6F26011-B618-4284-8C3D-92C70EA8D977}" destId="{F7D1D316-E6D1-4C93-9612-85D50691B33D}" srcOrd="3" destOrd="0" parTransId="{51C4A12A-3B6E-4D39-8D0E-80FC2550D4A5}" sibTransId="{E1B68052-2AED-47DA-B7DB-40348AECDAE0}"/>
    <dgm:cxn modelId="{AD0ADFA0-415C-4F92-B3B2-427936E058DF}" srcId="{F6F26011-B618-4284-8C3D-92C70EA8D977}" destId="{AA44483D-DC79-4B54-B504-CD1F9874FA2E}" srcOrd="0" destOrd="0" parTransId="{075D9540-E41F-420C-AAC3-8F35585514AF}" sibTransId="{8E046AA6-A74D-4B46-B1F5-928A533AE6EA}"/>
    <dgm:cxn modelId="{260657AE-E95B-4C1C-9D3F-1DFA8B500875}" type="presOf" srcId="{F6F26011-B618-4284-8C3D-92C70EA8D977}" destId="{4A28A3B8-A95F-4C0E-9091-0FFCB0F520B5}" srcOrd="0" destOrd="0" presId="urn:microsoft.com/office/officeart/2005/8/layout/vList2"/>
    <dgm:cxn modelId="{F05C6AC3-89C5-457C-8D49-5B88D754E562}" srcId="{F6F26011-B618-4284-8C3D-92C70EA8D977}" destId="{CCAC8330-F618-424C-A0C1-E34BBDE6C142}" srcOrd="1" destOrd="0" parTransId="{006A376D-ADA9-4EE3-A973-0747DB19D908}" sibTransId="{AFA0A468-E0F9-45FF-ACFF-B0E13976B03E}"/>
    <dgm:cxn modelId="{7BD3C4CF-190C-4A96-B3B1-E03E9EFD6883}" type="presOf" srcId="{126B49A4-687A-4334-8D2C-4EE523330BC7}" destId="{C0A95315-2E82-4E59-A9F7-08C41B5FF29F}" srcOrd="0" destOrd="0" presId="urn:microsoft.com/office/officeart/2005/8/layout/vList2"/>
    <dgm:cxn modelId="{0C1EF9CF-175A-43CD-8C6B-8755EC3F0FD1}" type="presOf" srcId="{79635535-BBC6-4850-B05E-DF945FCAF508}" destId="{5FA83524-7613-48C3-8220-1E9399FDB3AE}" srcOrd="0" destOrd="0" presId="urn:microsoft.com/office/officeart/2005/8/layout/vList2"/>
    <dgm:cxn modelId="{4F039749-82C7-4B6D-AC6A-FB283A15DFA6}" type="presParOf" srcId="{4A28A3B8-A95F-4C0E-9091-0FFCB0F520B5}" destId="{09FA28CB-01B2-413D-984C-EE26F2B3C102}" srcOrd="0" destOrd="0" presId="urn:microsoft.com/office/officeart/2005/8/layout/vList2"/>
    <dgm:cxn modelId="{02376D04-ACDD-41D1-BCB0-D8E38D1959AE}" type="presParOf" srcId="{4A28A3B8-A95F-4C0E-9091-0FFCB0F520B5}" destId="{26038B9A-33FF-4253-8ED5-8535AF4990BC}" srcOrd="1" destOrd="0" presId="urn:microsoft.com/office/officeart/2005/8/layout/vList2"/>
    <dgm:cxn modelId="{976D815A-0E26-4BF3-9815-09AC2E4A5F5D}" type="presParOf" srcId="{4A28A3B8-A95F-4C0E-9091-0FFCB0F520B5}" destId="{5FE83086-8030-4E03-900B-1551E6DE57E1}" srcOrd="2" destOrd="0" presId="urn:microsoft.com/office/officeart/2005/8/layout/vList2"/>
    <dgm:cxn modelId="{FF39F146-4EF8-4ED3-90ED-ACCCD6ED1AEB}" type="presParOf" srcId="{4A28A3B8-A95F-4C0E-9091-0FFCB0F520B5}" destId="{C7F19317-88D7-47C6-9E12-0FBBDDDBD9DA}" srcOrd="3" destOrd="0" presId="urn:microsoft.com/office/officeart/2005/8/layout/vList2"/>
    <dgm:cxn modelId="{F7752EAC-6B06-4288-BC41-93BF71A362E0}" type="presParOf" srcId="{4A28A3B8-A95F-4C0E-9091-0FFCB0F520B5}" destId="{C0A95315-2E82-4E59-A9F7-08C41B5FF29F}" srcOrd="4" destOrd="0" presId="urn:microsoft.com/office/officeart/2005/8/layout/vList2"/>
    <dgm:cxn modelId="{F14D6B90-D361-4BBE-A079-0707B86B7B51}" type="presParOf" srcId="{4A28A3B8-A95F-4C0E-9091-0FFCB0F520B5}" destId="{AAB8A6B0-F016-46D9-A075-013A37378496}" srcOrd="5" destOrd="0" presId="urn:microsoft.com/office/officeart/2005/8/layout/vList2"/>
    <dgm:cxn modelId="{B780EA7E-FC0E-46F0-85F9-71275B02E6F6}" type="presParOf" srcId="{4A28A3B8-A95F-4C0E-9091-0FFCB0F520B5}" destId="{91594DA1-ED57-4FE2-9AEE-D993A9F1CED2}" srcOrd="6" destOrd="0" presId="urn:microsoft.com/office/officeart/2005/8/layout/vList2"/>
    <dgm:cxn modelId="{3A2FF66E-26F2-4FF1-9A39-B4C43505E949}" type="presParOf" srcId="{4A28A3B8-A95F-4C0E-9091-0FFCB0F520B5}" destId="{E231DD38-B2E4-4E11-A978-D78D2DBD1C55}" srcOrd="7" destOrd="0" presId="urn:microsoft.com/office/officeart/2005/8/layout/vList2"/>
    <dgm:cxn modelId="{AB445F60-1AA5-45A4-80E0-CD942AF6F345}" type="presParOf" srcId="{4A28A3B8-A95F-4C0E-9091-0FFCB0F520B5}" destId="{F586576E-5A73-4AB2-8E64-F3B59D316D57}" srcOrd="8" destOrd="0" presId="urn:microsoft.com/office/officeart/2005/8/layout/vList2"/>
    <dgm:cxn modelId="{6069FC51-268C-4C80-B4BD-E588675BF6B2}" type="presParOf" srcId="{4A28A3B8-A95F-4C0E-9091-0FFCB0F520B5}" destId="{9F9ABF3E-CF4D-4762-8CEF-90FEA23F92DB}" srcOrd="9" destOrd="0" presId="urn:microsoft.com/office/officeart/2005/8/layout/vList2"/>
    <dgm:cxn modelId="{FD2B29B3-AFE7-4286-8278-52545FF1F597}" type="presParOf" srcId="{4A28A3B8-A95F-4C0E-9091-0FFCB0F520B5}" destId="{5FA83524-7613-48C3-8220-1E9399FDB3A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F26011-B618-4284-8C3D-92C70EA8D977}"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AA44483D-DC79-4B54-B504-CD1F9874FA2E}">
      <dgm:prSet/>
      <dgm:spPr/>
      <dgm:t>
        <a:bodyPr/>
        <a:lstStyle/>
        <a:p>
          <a:pPr algn="l">
            <a:lnSpc>
              <a:spcPct val="120000"/>
            </a:lnSpc>
          </a:pPr>
          <a:r>
            <a:rPr lang="en-US">
              <a:latin typeface="Arial"/>
              <a:cs typeface="Arial"/>
            </a:rPr>
            <a:t>Hugging face Model </a:t>
          </a:r>
        </a:p>
      </dgm:t>
    </dgm:pt>
    <dgm:pt modelId="{075D9540-E41F-420C-AAC3-8F35585514AF}" type="parTrans" cxnId="{AD0ADFA0-415C-4F92-B3B2-427936E058DF}">
      <dgm:prSet/>
      <dgm:spPr/>
      <dgm:t>
        <a:bodyPr/>
        <a:lstStyle/>
        <a:p>
          <a:endParaRPr lang="en-US"/>
        </a:p>
      </dgm:t>
    </dgm:pt>
    <dgm:pt modelId="{8E046AA6-A74D-4B46-B1F5-928A533AE6EA}" type="sibTrans" cxnId="{AD0ADFA0-415C-4F92-B3B2-427936E058DF}">
      <dgm:prSet/>
      <dgm:spPr/>
      <dgm:t>
        <a:bodyPr/>
        <a:lstStyle/>
        <a:p>
          <a:endParaRPr lang="en-US"/>
        </a:p>
      </dgm:t>
    </dgm:pt>
    <dgm:pt modelId="{CCAC8330-F618-424C-A0C1-E34BBDE6C142}">
      <dgm:prSet phldr="0"/>
      <dgm:spPr/>
      <dgm:t>
        <a:bodyPr/>
        <a:lstStyle/>
        <a:p>
          <a:pPr algn="l">
            <a:lnSpc>
              <a:spcPct val="120000"/>
            </a:lnSpc>
          </a:pPr>
          <a:r>
            <a:rPr lang="en-US">
              <a:latin typeface="Arial"/>
              <a:cs typeface="Arial"/>
            </a:rPr>
            <a:t>OpenAI API</a:t>
          </a:r>
        </a:p>
      </dgm:t>
    </dgm:pt>
    <dgm:pt modelId="{006A376D-ADA9-4EE3-A973-0747DB19D908}" type="parTrans" cxnId="{F05C6AC3-89C5-457C-8D49-5B88D754E562}">
      <dgm:prSet/>
      <dgm:spPr/>
      <dgm:t>
        <a:bodyPr/>
        <a:lstStyle/>
        <a:p>
          <a:endParaRPr lang="en-US"/>
        </a:p>
      </dgm:t>
    </dgm:pt>
    <dgm:pt modelId="{AFA0A468-E0F9-45FF-ACFF-B0E13976B03E}" type="sibTrans" cxnId="{F05C6AC3-89C5-457C-8D49-5B88D754E562}">
      <dgm:prSet/>
      <dgm:spPr/>
      <dgm:t>
        <a:bodyPr/>
        <a:lstStyle/>
        <a:p>
          <a:endParaRPr lang="en-US"/>
        </a:p>
      </dgm:t>
    </dgm:pt>
    <dgm:pt modelId="{126B49A4-687A-4334-8D2C-4EE523330BC7}">
      <dgm:prSet phldr="0"/>
      <dgm:spPr/>
      <dgm:t>
        <a:bodyPr/>
        <a:lstStyle/>
        <a:p>
          <a:pPr algn="l">
            <a:lnSpc>
              <a:spcPct val="120000"/>
            </a:lnSpc>
          </a:pPr>
          <a:r>
            <a:rPr lang="en-US" err="1">
              <a:latin typeface="Arial"/>
              <a:cs typeface="Arial"/>
            </a:rPr>
            <a:t>StreamLit</a:t>
          </a:r>
          <a:r>
            <a:rPr lang="en-US">
              <a:latin typeface="Arial"/>
              <a:cs typeface="Arial"/>
            </a:rPr>
            <a:t> GUI</a:t>
          </a:r>
        </a:p>
      </dgm:t>
    </dgm:pt>
    <dgm:pt modelId="{091DD93A-CDA4-4243-80D3-3678800E8006}" type="parTrans" cxnId="{80CECE44-6B5D-4971-9D93-022870164D14}">
      <dgm:prSet/>
      <dgm:spPr/>
      <dgm:t>
        <a:bodyPr/>
        <a:lstStyle/>
        <a:p>
          <a:endParaRPr lang="en-US"/>
        </a:p>
      </dgm:t>
    </dgm:pt>
    <dgm:pt modelId="{592AEC85-331D-49F0-BDAB-C946BBE422DE}" type="sibTrans" cxnId="{80CECE44-6B5D-4971-9D93-022870164D14}">
      <dgm:prSet/>
      <dgm:spPr/>
      <dgm:t>
        <a:bodyPr/>
        <a:lstStyle/>
        <a:p>
          <a:endParaRPr lang="en-US"/>
        </a:p>
      </dgm:t>
    </dgm:pt>
    <dgm:pt modelId="{F7D1D316-E6D1-4C93-9612-85D50691B33D}">
      <dgm:prSet phldr="0"/>
      <dgm:spPr/>
      <dgm:t>
        <a:bodyPr/>
        <a:lstStyle/>
        <a:p>
          <a:pPr algn="l">
            <a:lnSpc>
              <a:spcPct val="120000"/>
            </a:lnSpc>
          </a:pPr>
          <a:r>
            <a:rPr lang="en-US">
              <a:latin typeface="Arial"/>
              <a:cs typeface="Arial"/>
            </a:rPr>
            <a:t>MongoDB</a:t>
          </a:r>
        </a:p>
      </dgm:t>
    </dgm:pt>
    <dgm:pt modelId="{51C4A12A-3B6E-4D39-8D0E-80FC2550D4A5}" type="parTrans" cxnId="{68FCC347-99DD-4F96-B0BC-6400E83646FA}">
      <dgm:prSet/>
      <dgm:spPr/>
      <dgm:t>
        <a:bodyPr/>
        <a:lstStyle/>
        <a:p>
          <a:endParaRPr lang="en-US"/>
        </a:p>
      </dgm:t>
    </dgm:pt>
    <dgm:pt modelId="{E1B68052-2AED-47DA-B7DB-40348AECDAE0}" type="sibTrans" cxnId="{68FCC347-99DD-4F96-B0BC-6400E83646FA}">
      <dgm:prSet/>
      <dgm:spPr/>
      <dgm:t>
        <a:bodyPr/>
        <a:lstStyle/>
        <a:p>
          <a:endParaRPr lang="en-US"/>
        </a:p>
      </dgm:t>
    </dgm:pt>
    <dgm:pt modelId="{0AC4770E-7011-4864-A03C-D847F441274B}">
      <dgm:prSet phldr="0"/>
      <dgm:spPr/>
      <dgm:t>
        <a:bodyPr/>
        <a:lstStyle/>
        <a:p>
          <a:pPr algn="l">
            <a:lnSpc>
              <a:spcPct val="120000"/>
            </a:lnSpc>
          </a:pPr>
          <a:r>
            <a:rPr lang="en-US">
              <a:latin typeface="Arial"/>
              <a:cs typeface="Arial"/>
            </a:rPr>
            <a:t>Python</a:t>
          </a:r>
        </a:p>
      </dgm:t>
    </dgm:pt>
    <dgm:pt modelId="{2F37257F-F85A-4B49-9B83-3317464FBA9E}" type="parTrans" cxnId="{0F3C5F5D-B3B1-4B6F-BB44-32D546A8DCC0}">
      <dgm:prSet/>
      <dgm:spPr/>
      <dgm:t>
        <a:bodyPr/>
        <a:lstStyle/>
        <a:p>
          <a:endParaRPr lang="en-US"/>
        </a:p>
      </dgm:t>
    </dgm:pt>
    <dgm:pt modelId="{3C739322-24D8-4A48-8858-11FB9A6AFBC0}" type="sibTrans" cxnId="{0F3C5F5D-B3B1-4B6F-BB44-32D546A8DCC0}">
      <dgm:prSet/>
      <dgm:spPr/>
      <dgm:t>
        <a:bodyPr/>
        <a:lstStyle/>
        <a:p>
          <a:endParaRPr lang="en-US"/>
        </a:p>
      </dgm:t>
    </dgm:pt>
    <dgm:pt modelId="{B54108CB-993A-411C-9586-5733F53237A1}">
      <dgm:prSet phldr="0"/>
      <dgm:spPr/>
      <dgm:t>
        <a:bodyPr/>
        <a:lstStyle/>
        <a:p>
          <a:pPr algn="l">
            <a:lnSpc>
              <a:spcPct val="120000"/>
            </a:lnSpc>
          </a:pPr>
          <a:r>
            <a:rPr lang="en-US">
              <a:latin typeface="Arial"/>
              <a:cs typeface="Arial"/>
            </a:rPr>
            <a:t>Local File System</a:t>
          </a:r>
        </a:p>
      </dgm:t>
    </dgm:pt>
    <dgm:pt modelId="{BFE9A7AF-6E39-49BF-B185-6621B2FA1FD8}" type="parTrans" cxnId="{1E1C8E38-C135-4FF5-8F48-8A96410BFE8F}">
      <dgm:prSet/>
      <dgm:spPr/>
      <dgm:t>
        <a:bodyPr/>
        <a:lstStyle/>
        <a:p>
          <a:endParaRPr lang="en-US"/>
        </a:p>
      </dgm:t>
    </dgm:pt>
    <dgm:pt modelId="{2BF31D8F-4643-44C8-A727-4F3EEFAE7294}" type="sibTrans" cxnId="{1E1C8E38-C135-4FF5-8F48-8A96410BFE8F}">
      <dgm:prSet/>
      <dgm:spPr/>
      <dgm:t>
        <a:bodyPr/>
        <a:lstStyle/>
        <a:p>
          <a:endParaRPr lang="en-US"/>
        </a:p>
      </dgm:t>
    </dgm:pt>
    <dgm:pt modelId="{C6B4038C-95D7-4CBE-BEB9-F4F726A1C5B7}" type="pres">
      <dgm:prSet presAssocID="{F6F26011-B618-4284-8C3D-92C70EA8D977}" presName="Name0" presStyleCnt="0">
        <dgm:presLayoutVars>
          <dgm:chMax val="7"/>
          <dgm:chPref val="7"/>
          <dgm:dir/>
        </dgm:presLayoutVars>
      </dgm:prSet>
      <dgm:spPr/>
    </dgm:pt>
    <dgm:pt modelId="{B09DA4DE-5182-46CE-9144-13A605564D3A}" type="pres">
      <dgm:prSet presAssocID="{F6F26011-B618-4284-8C3D-92C70EA8D977}" presName="Name1" presStyleCnt="0"/>
      <dgm:spPr/>
    </dgm:pt>
    <dgm:pt modelId="{64189C86-5614-431A-AF92-B619AA83C723}" type="pres">
      <dgm:prSet presAssocID="{F6F26011-B618-4284-8C3D-92C70EA8D977}" presName="cycle" presStyleCnt="0"/>
      <dgm:spPr/>
    </dgm:pt>
    <dgm:pt modelId="{454861C0-6374-40C9-9890-AE35B720B085}" type="pres">
      <dgm:prSet presAssocID="{F6F26011-B618-4284-8C3D-92C70EA8D977}" presName="srcNode" presStyleLbl="node1" presStyleIdx="0" presStyleCnt="6"/>
      <dgm:spPr/>
    </dgm:pt>
    <dgm:pt modelId="{B08D488E-85D6-4993-A4DB-1EEAFDC0AECA}" type="pres">
      <dgm:prSet presAssocID="{F6F26011-B618-4284-8C3D-92C70EA8D977}" presName="conn" presStyleLbl="parChTrans1D2" presStyleIdx="0" presStyleCnt="1"/>
      <dgm:spPr/>
    </dgm:pt>
    <dgm:pt modelId="{05D526B7-A8BD-459F-B6E3-C0372DCB6D8F}" type="pres">
      <dgm:prSet presAssocID="{F6F26011-B618-4284-8C3D-92C70EA8D977}" presName="extraNode" presStyleLbl="node1" presStyleIdx="0" presStyleCnt="6"/>
      <dgm:spPr/>
    </dgm:pt>
    <dgm:pt modelId="{9DE3AC19-5D1C-4398-AC0D-AE7027A694B7}" type="pres">
      <dgm:prSet presAssocID="{F6F26011-B618-4284-8C3D-92C70EA8D977}" presName="dstNode" presStyleLbl="node1" presStyleIdx="0" presStyleCnt="6"/>
      <dgm:spPr/>
    </dgm:pt>
    <dgm:pt modelId="{491FA79D-EE34-40A2-AC06-EDAFA144DF00}" type="pres">
      <dgm:prSet presAssocID="{0AC4770E-7011-4864-A03C-D847F441274B}" presName="text_1" presStyleLbl="node1" presStyleIdx="0" presStyleCnt="6">
        <dgm:presLayoutVars>
          <dgm:bulletEnabled val="1"/>
        </dgm:presLayoutVars>
      </dgm:prSet>
      <dgm:spPr/>
    </dgm:pt>
    <dgm:pt modelId="{68924631-8CC8-4113-96D6-45CA8E5F38C1}" type="pres">
      <dgm:prSet presAssocID="{0AC4770E-7011-4864-A03C-D847F441274B}" presName="accent_1" presStyleCnt="0"/>
      <dgm:spPr/>
    </dgm:pt>
    <dgm:pt modelId="{E2C332CB-DF37-4C02-99EB-9E38C422FD4F}" type="pres">
      <dgm:prSet presAssocID="{0AC4770E-7011-4864-A03C-D847F441274B}" presName="accentRepeatNode" presStyleLbl="solidFgAcc1" presStyleIdx="0" presStyleCnt="6"/>
      <dgm:spPr/>
    </dgm:pt>
    <dgm:pt modelId="{51B8F2D9-8CE7-47E6-9E5A-EF2A71D65538}" type="pres">
      <dgm:prSet presAssocID="{AA44483D-DC79-4B54-B504-CD1F9874FA2E}" presName="text_2" presStyleLbl="node1" presStyleIdx="1" presStyleCnt="6">
        <dgm:presLayoutVars>
          <dgm:bulletEnabled val="1"/>
        </dgm:presLayoutVars>
      </dgm:prSet>
      <dgm:spPr/>
    </dgm:pt>
    <dgm:pt modelId="{4FDB73B4-8C80-4BC7-B1AE-C6E6CE139972}" type="pres">
      <dgm:prSet presAssocID="{AA44483D-DC79-4B54-B504-CD1F9874FA2E}" presName="accent_2" presStyleCnt="0"/>
      <dgm:spPr/>
    </dgm:pt>
    <dgm:pt modelId="{2EE45126-420B-4C20-92D5-944E8047FD5F}" type="pres">
      <dgm:prSet presAssocID="{AA44483D-DC79-4B54-B504-CD1F9874FA2E}" presName="accentRepeatNode" presStyleLbl="solidFgAcc1" presStyleIdx="1" presStyleCnt="6"/>
      <dgm:spPr/>
    </dgm:pt>
    <dgm:pt modelId="{45CAD936-2C49-4089-9FE9-2E5AC0B12C52}" type="pres">
      <dgm:prSet presAssocID="{CCAC8330-F618-424C-A0C1-E34BBDE6C142}" presName="text_3" presStyleLbl="node1" presStyleIdx="2" presStyleCnt="6">
        <dgm:presLayoutVars>
          <dgm:bulletEnabled val="1"/>
        </dgm:presLayoutVars>
      </dgm:prSet>
      <dgm:spPr/>
    </dgm:pt>
    <dgm:pt modelId="{EA96E512-EC55-4889-8BDF-1332FBB646D5}" type="pres">
      <dgm:prSet presAssocID="{CCAC8330-F618-424C-A0C1-E34BBDE6C142}" presName="accent_3" presStyleCnt="0"/>
      <dgm:spPr/>
    </dgm:pt>
    <dgm:pt modelId="{D2A93429-5E8A-40EB-B6BF-7A685677E102}" type="pres">
      <dgm:prSet presAssocID="{CCAC8330-F618-424C-A0C1-E34BBDE6C142}" presName="accentRepeatNode" presStyleLbl="solidFgAcc1" presStyleIdx="2" presStyleCnt="6"/>
      <dgm:spPr/>
    </dgm:pt>
    <dgm:pt modelId="{AF3C5B96-5F8C-4345-98E4-DCFFA7FFF3BF}" type="pres">
      <dgm:prSet presAssocID="{126B49A4-687A-4334-8D2C-4EE523330BC7}" presName="text_4" presStyleLbl="node1" presStyleIdx="3" presStyleCnt="6">
        <dgm:presLayoutVars>
          <dgm:bulletEnabled val="1"/>
        </dgm:presLayoutVars>
      </dgm:prSet>
      <dgm:spPr/>
    </dgm:pt>
    <dgm:pt modelId="{EF2B0C2C-5A90-4FA5-9A13-30C5F56A560B}" type="pres">
      <dgm:prSet presAssocID="{126B49A4-687A-4334-8D2C-4EE523330BC7}" presName="accent_4" presStyleCnt="0"/>
      <dgm:spPr/>
    </dgm:pt>
    <dgm:pt modelId="{06292084-0F72-4F21-B417-E63173C1DC60}" type="pres">
      <dgm:prSet presAssocID="{126B49A4-687A-4334-8D2C-4EE523330BC7}" presName="accentRepeatNode" presStyleLbl="solidFgAcc1" presStyleIdx="3" presStyleCnt="6"/>
      <dgm:spPr/>
    </dgm:pt>
    <dgm:pt modelId="{801552D9-3AB6-4723-98A6-A2CE12E37A11}" type="pres">
      <dgm:prSet presAssocID="{F7D1D316-E6D1-4C93-9612-85D50691B33D}" presName="text_5" presStyleLbl="node1" presStyleIdx="4" presStyleCnt="6">
        <dgm:presLayoutVars>
          <dgm:bulletEnabled val="1"/>
        </dgm:presLayoutVars>
      </dgm:prSet>
      <dgm:spPr/>
    </dgm:pt>
    <dgm:pt modelId="{778258B1-69F7-4E0B-A7D4-E3B7EE514F04}" type="pres">
      <dgm:prSet presAssocID="{F7D1D316-E6D1-4C93-9612-85D50691B33D}" presName="accent_5" presStyleCnt="0"/>
      <dgm:spPr/>
    </dgm:pt>
    <dgm:pt modelId="{4971F602-4E4F-4B3F-B997-F931F16973A5}" type="pres">
      <dgm:prSet presAssocID="{F7D1D316-E6D1-4C93-9612-85D50691B33D}" presName="accentRepeatNode" presStyleLbl="solidFgAcc1" presStyleIdx="4" presStyleCnt="6"/>
      <dgm:spPr/>
    </dgm:pt>
    <dgm:pt modelId="{48A5580A-92A9-401B-BC17-8FA2AE5404E6}" type="pres">
      <dgm:prSet presAssocID="{B54108CB-993A-411C-9586-5733F53237A1}" presName="text_6" presStyleLbl="node1" presStyleIdx="5" presStyleCnt="6">
        <dgm:presLayoutVars>
          <dgm:bulletEnabled val="1"/>
        </dgm:presLayoutVars>
      </dgm:prSet>
      <dgm:spPr/>
    </dgm:pt>
    <dgm:pt modelId="{9FD33B36-5859-4329-80E1-4FB011A03C58}" type="pres">
      <dgm:prSet presAssocID="{B54108CB-993A-411C-9586-5733F53237A1}" presName="accent_6" presStyleCnt="0"/>
      <dgm:spPr/>
    </dgm:pt>
    <dgm:pt modelId="{5B8A012D-083E-46B4-8763-8C97F46A838B}" type="pres">
      <dgm:prSet presAssocID="{B54108CB-993A-411C-9586-5733F53237A1}" presName="accentRepeatNode" presStyleLbl="solidFgAcc1" presStyleIdx="5" presStyleCnt="6"/>
      <dgm:spPr/>
    </dgm:pt>
  </dgm:ptLst>
  <dgm:cxnLst>
    <dgm:cxn modelId="{74E7A30B-10A1-4980-8354-D9B3616580C7}" type="presOf" srcId="{0AC4770E-7011-4864-A03C-D847F441274B}" destId="{491FA79D-EE34-40A2-AC06-EDAFA144DF00}" srcOrd="0" destOrd="0" presId="urn:microsoft.com/office/officeart/2008/layout/VerticalCurvedList"/>
    <dgm:cxn modelId="{A89E0320-0E32-461F-A79A-C9EBBECC48F5}" type="presOf" srcId="{126B49A4-687A-4334-8D2C-4EE523330BC7}" destId="{AF3C5B96-5F8C-4345-98E4-DCFFA7FFF3BF}" srcOrd="0" destOrd="0" presId="urn:microsoft.com/office/officeart/2008/layout/VerticalCurvedList"/>
    <dgm:cxn modelId="{1E1C8E38-C135-4FF5-8F48-8A96410BFE8F}" srcId="{F6F26011-B618-4284-8C3D-92C70EA8D977}" destId="{B54108CB-993A-411C-9586-5733F53237A1}" srcOrd="5" destOrd="0" parTransId="{BFE9A7AF-6E39-49BF-B185-6621B2FA1FD8}" sibTransId="{2BF31D8F-4643-44C8-A727-4F3EEFAE7294}"/>
    <dgm:cxn modelId="{A691803F-9E1E-436A-8DDF-63434F821E06}" type="presOf" srcId="{F7D1D316-E6D1-4C93-9612-85D50691B33D}" destId="{801552D9-3AB6-4723-98A6-A2CE12E37A11}" srcOrd="0" destOrd="0" presId="urn:microsoft.com/office/officeart/2008/layout/VerticalCurvedList"/>
    <dgm:cxn modelId="{0F3C5F5D-B3B1-4B6F-BB44-32D546A8DCC0}" srcId="{F6F26011-B618-4284-8C3D-92C70EA8D977}" destId="{0AC4770E-7011-4864-A03C-D847F441274B}" srcOrd="0" destOrd="0" parTransId="{2F37257F-F85A-4B49-9B83-3317464FBA9E}" sibTransId="{3C739322-24D8-4A48-8858-11FB9A6AFBC0}"/>
    <dgm:cxn modelId="{87C09564-4CF0-48B2-8312-75CA2D53156B}" type="presOf" srcId="{B54108CB-993A-411C-9586-5733F53237A1}" destId="{48A5580A-92A9-401B-BC17-8FA2AE5404E6}" srcOrd="0" destOrd="0" presId="urn:microsoft.com/office/officeart/2008/layout/VerticalCurvedList"/>
    <dgm:cxn modelId="{80CECE44-6B5D-4971-9D93-022870164D14}" srcId="{F6F26011-B618-4284-8C3D-92C70EA8D977}" destId="{126B49A4-687A-4334-8D2C-4EE523330BC7}" srcOrd="3" destOrd="0" parTransId="{091DD93A-CDA4-4243-80D3-3678800E8006}" sibTransId="{592AEC85-331D-49F0-BDAB-C946BBE422DE}"/>
    <dgm:cxn modelId="{68FCC347-99DD-4F96-B0BC-6400E83646FA}" srcId="{F6F26011-B618-4284-8C3D-92C70EA8D977}" destId="{F7D1D316-E6D1-4C93-9612-85D50691B33D}" srcOrd="4" destOrd="0" parTransId="{51C4A12A-3B6E-4D39-8D0E-80FC2550D4A5}" sibTransId="{E1B68052-2AED-47DA-B7DB-40348AECDAE0}"/>
    <dgm:cxn modelId="{AFF13D68-4BA2-4FE8-9556-2AB6E9F948C1}" type="presOf" srcId="{3C739322-24D8-4A48-8858-11FB9A6AFBC0}" destId="{B08D488E-85D6-4993-A4DB-1EEAFDC0AECA}" srcOrd="0" destOrd="0" presId="urn:microsoft.com/office/officeart/2008/layout/VerticalCurvedList"/>
    <dgm:cxn modelId="{AD0ADFA0-415C-4F92-B3B2-427936E058DF}" srcId="{F6F26011-B618-4284-8C3D-92C70EA8D977}" destId="{AA44483D-DC79-4B54-B504-CD1F9874FA2E}" srcOrd="1" destOrd="0" parTransId="{075D9540-E41F-420C-AAC3-8F35585514AF}" sibTransId="{8E046AA6-A74D-4B46-B1F5-928A533AE6EA}"/>
    <dgm:cxn modelId="{7F9118BD-D0F2-4C6F-9EF5-15812E4BBB4C}" type="presOf" srcId="{CCAC8330-F618-424C-A0C1-E34BBDE6C142}" destId="{45CAD936-2C49-4089-9FE9-2E5AC0B12C52}" srcOrd="0" destOrd="0" presId="urn:microsoft.com/office/officeart/2008/layout/VerticalCurvedList"/>
    <dgm:cxn modelId="{F05C6AC3-89C5-457C-8D49-5B88D754E562}" srcId="{F6F26011-B618-4284-8C3D-92C70EA8D977}" destId="{CCAC8330-F618-424C-A0C1-E34BBDE6C142}" srcOrd="2" destOrd="0" parTransId="{006A376D-ADA9-4EE3-A973-0747DB19D908}" sibTransId="{AFA0A468-E0F9-45FF-ACFF-B0E13976B03E}"/>
    <dgm:cxn modelId="{733C41EF-757E-4077-81C7-82F393F24500}" type="presOf" srcId="{F6F26011-B618-4284-8C3D-92C70EA8D977}" destId="{C6B4038C-95D7-4CBE-BEB9-F4F726A1C5B7}" srcOrd="0" destOrd="0" presId="urn:microsoft.com/office/officeart/2008/layout/VerticalCurvedList"/>
    <dgm:cxn modelId="{D7C8DAF9-BB3E-4352-BA6D-ABE74817714C}" type="presOf" srcId="{AA44483D-DC79-4B54-B504-CD1F9874FA2E}" destId="{51B8F2D9-8CE7-47E6-9E5A-EF2A71D65538}" srcOrd="0" destOrd="0" presId="urn:microsoft.com/office/officeart/2008/layout/VerticalCurvedList"/>
    <dgm:cxn modelId="{E5FD7552-631D-4DB0-B8B3-4F9DE4EFC369}" type="presParOf" srcId="{C6B4038C-95D7-4CBE-BEB9-F4F726A1C5B7}" destId="{B09DA4DE-5182-46CE-9144-13A605564D3A}" srcOrd="0" destOrd="0" presId="urn:microsoft.com/office/officeart/2008/layout/VerticalCurvedList"/>
    <dgm:cxn modelId="{5F1CEAED-18ED-441B-B614-653D67DDEAB9}" type="presParOf" srcId="{B09DA4DE-5182-46CE-9144-13A605564D3A}" destId="{64189C86-5614-431A-AF92-B619AA83C723}" srcOrd="0" destOrd="0" presId="urn:microsoft.com/office/officeart/2008/layout/VerticalCurvedList"/>
    <dgm:cxn modelId="{9E2156D5-379D-4BD0-96E5-1A46C29CD575}" type="presParOf" srcId="{64189C86-5614-431A-AF92-B619AA83C723}" destId="{454861C0-6374-40C9-9890-AE35B720B085}" srcOrd="0" destOrd="0" presId="urn:microsoft.com/office/officeart/2008/layout/VerticalCurvedList"/>
    <dgm:cxn modelId="{42377CAC-F602-475F-9E72-923DF0D3FC72}" type="presParOf" srcId="{64189C86-5614-431A-AF92-B619AA83C723}" destId="{B08D488E-85D6-4993-A4DB-1EEAFDC0AECA}" srcOrd="1" destOrd="0" presId="urn:microsoft.com/office/officeart/2008/layout/VerticalCurvedList"/>
    <dgm:cxn modelId="{347E6483-135D-44B6-9316-96D56D7EE3C6}" type="presParOf" srcId="{64189C86-5614-431A-AF92-B619AA83C723}" destId="{05D526B7-A8BD-459F-B6E3-C0372DCB6D8F}" srcOrd="2" destOrd="0" presId="urn:microsoft.com/office/officeart/2008/layout/VerticalCurvedList"/>
    <dgm:cxn modelId="{E3CF2EA0-A59A-412F-A778-156006D1DB6C}" type="presParOf" srcId="{64189C86-5614-431A-AF92-B619AA83C723}" destId="{9DE3AC19-5D1C-4398-AC0D-AE7027A694B7}" srcOrd="3" destOrd="0" presId="urn:microsoft.com/office/officeart/2008/layout/VerticalCurvedList"/>
    <dgm:cxn modelId="{B5460B38-81B9-49D9-ADC4-19E836C662EC}" type="presParOf" srcId="{B09DA4DE-5182-46CE-9144-13A605564D3A}" destId="{491FA79D-EE34-40A2-AC06-EDAFA144DF00}" srcOrd="1" destOrd="0" presId="urn:microsoft.com/office/officeart/2008/layout/VerticalCurvedList"/>
    <dgm:cxn modelId="{51A8F1D3-0657-46AD-A0F7-DFB576F160AA}" type="presParOf" srcId="{B09DA4DE-5182-46CE-9144-13A605564D3A}" destId="{68924631-8CC8-4113-96D6-45CA8E5F38C1}" srcOrd="2" destOrd="0" presId="urn:microsoft.com/office/officeart/2008/layout/VerticalCurvedList"/>
    <dgm:cxn modelId="{F4E0F0F3-3CCC-463C-BD78-1DAE945A2B4F}" type="presParOf" srcId="{68924631-8CC8-4113-96D6-45CA8E5F38C1}" destId="{E2C332CB-DF37-4C02-99EB-9E38C422FD4F}" srcOrd="0" destOrd="0" presId="urn:microsoft.com/office/officeart/2008/layout/VerticalCurvedList"/>
    <dgm:cxn modelId="{612E6D1A-2CA8-43C5-BD8D-1D848F449A8A}" type="presParOf" srcId="{B09DA4DE-5182-46CE-9144-13A605564D3A}" destId="{51B8F2D9-8CE7-47E6-9E5A-EF2A71D65538}" srcOrd="3" destOrd="0" presId="urn:microsoft.com/office/officeart/2008/layout/VerticalCurvedList"/>
    <dgm:cxn modelId="{71C36681-7F18-4840-8288-72D91345FD59}" type="presParOf" srcId="{B09DA4DE-5182-46CE-9144-13A605564D3A}" destId="{4FDB73B4-8C80-4BC7-B1AE-C6E6CE139972}" srcOrd="4" destOrd="0" presId="urn:microsoft.com/office/officeart/2008/layout/VerticalCurvedList"/>
    <dgm:cxn modelId="{B55FF02E-FAD3-47FA-AA07-B2779AA20CEA}" type="presParOf" srcId="{4FDB73B4-8C80-4BC7-B1AE-C6E6CE139972}" destId="{2EE45126-420B-4C20-92D5-944E8047FD5F}" srcOrd="0" destOrd="0" presId="urn:microsoft.com/office/officeart/2008/layout/VerticalCurvedList"/>
    <dgm:cxn modelId="{5ED24E5A-D3BB-454E-BBA5-9C40FC2C697D}" type="presParOf" srcId="{B09DA4DE-5182-46CE-9144-13A605564D3A}" destId="{45CAD936-2C49-4089-9FE9-2E5AC0B12C52}" srcOrd="5" destOrd="0" presId="urn:microsoft.com/office/officeart/2008/layout/VerticalCurvedList"/>
    <dgm:cxn modelId="{E6611BF9-D686-4D5C-ACEE-0A81A0772C7A}" type="presParOf" srcId="{B09DA4DE-5182-46CE-9144-13A605564D3A}" destId="{EA96E512-EC55-4889-8BDF-1332FBB646D5}" srcOrd="6" destOrd="0" presId="urn:microsoft.com/office/officeart/2008/layout/VerticalCurvedList"/>
    <dgm:cxn modelId="{20DAD552-667E-46D8-AFC3-D168A3D02453}" type="presParOf" srcId="{EA96E512-EC55-4889-8BDF-1332FBB646D5}" destId="{D2A93429-5E8A-40EB-B6BF-7A685677E102}" srcOrd="0" destOrd="0" presId="urn:microsoft.com/office/officeart/2008/layout/VerticalCurvedList"/>
    <dgm:cxn modelId="{B7EFA965-8B3F-44A2-98B8-6B51DA4FA296}" type="presParOf" srcId="{B09DA4DE-5182-46CE-9144-13A605564D3A}" destId="{AF3C5B96-5F8C-4345-98E4-DCFFA7FFF3BF}" srcOrd="7" destOrd="0" presId="urn:microsoft.com/office/officeart/2008/layout/VerticalCurvedList"/>
    <dgm:cxn modelId="{C19A74C4-DB23-4226-A8D0-F76A41C31A78}" type="presParOf" srcId="{B09DA4DE-5182-46CE-9144-13A605564D3A}" destId="{EF2B0C2C-5A90-4FA5-9A13-30C5F56A560B}" srcOrd="8" destOrd="0" presId="urn:microsoft.com/office/officeart/2008/layout/VerticalCurvedList"/>
    <dgm:cxn modelId="{C256C42A-0180-4D71-AC8D-F30831457559}" type="presParOf" srcId="{EF2B0C2C-5A90-4FA5-9A13-30C5F56A560B}" destId="{06292084-0F72-4F21-B417-E63173C1DC60}" srcOrd="0" destOrd="0" presId="urn:microsoft.com/office/officeart/2008/layout/VerticalCurvedList"/>
    <dgm:cxn modelId="{A335E5B5-3594-4D8C-AE70-AD2058397F63}" type="presParOf" srcId="{B09DA4DE-5182-46CE-9144-13A605564D3A}" destId="{801552D9-3AB6-4723-98A6-A2CE12E37A11}" srcOrd="9" destOrd="0" presId="urn:microsoft.com/office/officeart/2008/layout/VerticalCurvedList"/>
    <dgm:cxn modelId="{EF2DED76-10DE-482A-820C-41815E76C183}" type="presParOf" srcId="{B09DA4DE-5182-46CE-9144-13A605564D3A}" destId="{778258B1-69F7-4E0B-A7D4-E3B7EE514F04}" srcOrd="10" destOrd="0" presId="urn:microsoft.com/office/officeart/2008/layout/VerticalCurvedList"/>
    <dgm:cxn modelId="{5FF640BD-0F5F-421C-B697-9FA5F09120D8}" type="presParOf" srcId="{778258B1-69F7-4E0B-A7D4-E3B7EE514F04}" destId="{4971F602-4E4F-4B3F-B997-F931F16973A5}" srcOrd="0" destOrd="0" presId="urn:microsoft.com/office/officeart/2008/layout/VerticalCurvedList"/>
    <dgm:cxn modelId="{B1063E67-1063-437D-AAD8-5BF220310F4F}" type="presParOf" srcId="{B09DA4DE-5182-46CE-9144-13A605564D3A}" destId="{48A5580A-92A9-401B-BC17-8FA2AE5404E6}" srcOrd="11" destOrd="0" presId="urn:microsoft.com/office/officeart/2008/layout/VerticalCurvedList"/>
    <dgm:cxn modelId="{B88FDCBC-CD00-4D1E-9543-6411C1E20FD7}" type="presParOf" srcId="{B09DA4DE-5182-46CE-9144-13A605564D3A}" destId="{9FD33B36-5859-4329-80E1-4FB011A03C58}" srcOrd="12" destOrd="0" presId="urn:microsoft.com/office/officeart/2008/layout/VerticalCurvedList"/>
    <dgm:cxn modelId="{439989E6-5981-4452-A9D7-37EDFC07EA54}" type="presParOf" srcId="{9FD33B36-5859-4329-80E1-4FB011A03C58}" destId="{5B8A012D-083E-46B4-8763-8C97F46A838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A28CB-01B2-413D-984C-EE26F2B3C102}">
      <dsp:nvSpPr>
        <dsp:cNvPr id="0" name=""/>
        <dsp:cNvSpPr/>
      </dsp:nvSpPr>
      <dsp:spPr>
        <a:xfrm>
          <a:off x="0" y="215690"/>
          <a:ext cx="3936232" cy="79450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latin typeface="Neue Haas Grotesk Text Pro"/>
            </a:rPr>
            <a:t> </a:t>
          </a:r>
          <a:r>
            <a:rPr lang="en-US" sz="2000" kern="1200"/>
            <a:t>IMAGE RECOGNITION </a:t>
          </a:r>
          <a:endParaRPr lang="en-US" sz="2000" kern="1200">
            <a:latin typeface="Neue Haas Grotesk Text Pro"/>
          </a:endParaRPr>
        </a:p>
      </dsp:txBody>
      <dsp:txXfrm>
        <a:off x="38784" y="254474"/>
        <a:ext cx="3858664" cy="716935"/>
      </dsp:txXfrm>
    </dsp:sp>
    <dsp:sp modelId="{5FE83086-8030-4E03-900B-1551E6DE57E1}">
      <dsp:nvSpPr>
        <dsp:cNvPr id="0" name=""/>
        <dsp:cNvSpPr/>
      </dsp:nvSpPr>
      <dsp:spPr>
        <a:xfrm>
          <a:off x="0" y="1067793"/>
          <a:ext cx="3936232" cy="794503"/>
        </a:xfrm>
        <a:prstGeom prst="roundRect">
          <a:avLst/>
        </a:prstGeom>
        <a:solidFill>
          <a:schemeClr val="accent4">
            <a:hueOff val="-119987"/>
            <a:satOff val="-5628"/>
            <a:lumOff val="-4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CUSTOMIZED RECIPE SUGGESTIONS</a:t>
          </a:r>
          <a:endParaRPr lang="en-US" sz="2000" kern="1200">
            <a:latin typeface="Neue Haas Grotesk Text Pro"/>
          </a:endParaRPr>
        </a:p>
      </dsp:txBody>
      <dsp:txXfrm>
        <a:off x="38784" y="1106577"/>
        <a:ext cx="3858664" cy="716935"/>
      </dsp:txXfrm>
    </dsp:sp>
    <dsp:sp modelId="{C0A95315-2E82-4E59-A9F7-08C41B5FF29F}">
      <dsp:nvSpPr>
        <dsp:cNvPr id="0" name=""/>
        <dsp:cNvSpPr/>
      </dsp:nvSpPr>
      <dsp:spPr>
        <a:xfrm>
          <a:off x="0" y="1919896"/>
          <a:ext cx="3936232" cy="794503"/>
        </a:xfrm>
        <a:prstGeom prst="roundRect">
          <a:avLst/>
        </a:prstGeom>
        <a:solidFill>
          <a:schemeClr val="accent4">
            <a:hueOff val="-239974"/>
            <a:satOff val="-11255"/>
            <a:lumOff val="-8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latin typeface="Neue Haas Grotesk Text Pro"/>
            </a:rPr>
            <a:t> </a:t>
          </a:r>
          <a:r>
            <a:rPr lang="en-US" sz="2000" kern="1200"/>
            <a:t>REAL-TIME SHOPING KART TRACKING</a:t>
          </a:r>
          <a:endParaRPr lang="en-US" sz="2000" kern="1200">
            <a:latin typeface="Neue Haas Grotesk Text Pro"/>
          </a:endParaRPr>
        </a:p>
      </dsp:txBody>
      <dsp:txXfrm>
        <a:off x="38784" y="1958680"/>
        <a:ext cx="3858664" cy="716935"/>
      </dsp:txXfrm>
    </dsp:sp>
    <dsp:sp modelId="{91594DA1-ED57-4FE2-9AEE-D993A9F1CED2}">
      <dsp:nvSpPr>
        <dsp:cNvPr id="0" name=""/>
        <dsp:cNvSpPr/>
      </dsp:nvSpPr>
      <dsp:spPr>
        <a:xfrm>
          <a:off x="0" y="2772000"/>
          <a:ext cx="3936232" cy="794503"/>
        </a:xfrm>
        <a:prstGeom prst="roundRect">
          <a:avLst/>
        </a:prstGeom>
        <a:solidFill>
          <a:schemeClr val="accent4">
            <a:hueOff val="-359960"/>
            <a:satOff val="-16883"/>
            <a:lumOff val="-12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latin typeface="Neue Haas Grotesk Text Pro"/>
            </a:rPr>
            <a:t>  </a:t>
          </a:r>
          <a:r>
            <a:rPr lang="en-US" sz="2000" kern="1200"/>
            <a:t>INTERACTIVE </a:t>
          </a:r>
          <a:r>
            <a:rPr lang="en-US" sz="2000" kern="1200">
              <a:latin typeface="Neue Haas Grotesk Text Pro"/>
            </a:rPr>
            <a:t>WIDGETS AS PER  USER PREFERENCES</a:t>
          </a:r>
        </a:p>
      </dsp:txBody>
      <dsp:txXfrm>
        <a:off x="38784" y="2810784"/>
        <a:ext cx="3858664" cy="716935"/>
      </dsp:txXfrm>
    </dsp:sp>
    <dsp:sp modelId="{F586576E-5A73-4AB2-8E64-F3B59D316D57}">
      <dsp:nvSpPr>
        <dsp:cNvPr id="0" name=""/>
        <dsp:cNvSpPr/>
      </dsp:nvSpPr>
      <dsp:spPr>
        <a:xfrm>
          <a:off x="0" y="3624103"/>
          <a:ext cx="3936232" cy="794503"/>
        </a:xfrm>
        <a:prstGeom prst="roundRect">
          <a:avLst/>
        </a:prstGeom>
        <a:solidFill>
          <a:schemeClr val="accent4">
            <a:hueOff val="-479947"/>
            <a:satOff val="-22510"/>
            <a:lumOff val="-16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latin typeface="Neue Haas Grotesk Text Pro"/>
            </a:rPr>
            <a:t> INTEGRATION WITH</a:t>
          </a:r>
          <a:r>
            <a:rPr lang="en-US" sz="2000" kern="1200"/>
            <a:t> BACKEND DATABASE </a:t>
          </a:r>
        </a:p>
      </dsp:txBody>
      <dsp:txXfrm>
        <a:off x="38784" y="3662887"/>
        <a:ext cx="3858664" cy="716935"/>
      </dsp:txXfrm>
    </dsp:sp>
    <dsp:sp modelId="{5FA83524-7613-48C3-8220-1E9399FDB3AE}">
      <dsp:nvSpPr>
        <dsp:cNvPr id="0" name=""/>
        <dsp:cNvSpPr/>
      </dsp:nvSpPr>
      <dsp:spPr>
        <a:xfrm>
          <a:off x="0" y="4476206"/>
          <a:ext cx="3936232" cy="794503"/>
        </a:xfrm>
        <a:prstGeom prst="roundRect">
          <a:avLst/>
        </a:prstGeom>
        <a:solidFill>
          <a:schemeClr val="accent4">
            <a:hueOff val="-599934"/>
            <a:satOff val="-28138"/>
            <a:lumOff val="-2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latin typeface="Calibri"/>
              <a:cs typeface="Calibri"/>
            </a:rPr>
            <a:t> DELIVERY ITEM DATE </a:t>
          </a:r>
          <a:endParaRPr lang="en-US" sz="2000" kern="1200"/>
        </a:p>
      </dsp:txBody>
      <dsp:txXfrm>
        <a:off x="38784" y="4514990"/>
        <a:ext cx="3858664" cy="716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D488E-85D6-4993-A4DB-1EEAFDC0AECA}">
      <dsp:nvSpPr>
        <dsp:cNvPr id="0" name=""/>
        <dsp:cNvSpPr/>
      </dsp:nvSpPr>
      <dsp:spPr>
        <a:xfrm>
          <a:off x="-5563126" y="-568634"/>
          <a:ext cx="6623669" cy="6623669"/>
        </a:xfrm>
        <a:prstGeom prst="blockArc">
          <a:avLst>
            <a:gd name="adj1" fmla="val 18900000"/>
            <a:gd name="adj2" fmla="val 2700000"/>
            <a:gd name="adj3" fmla="val 326"/>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1FA79D-EE34-40A2-AC06-EDAFA144DF00}">
      <dsp:nvSpPr>
        <dsp:cNvPr id="0" name=""/>
        <dsp:cNvSpPr/>
      </dsp:nvSpPr>
      <dsp:spPr>
        <a:xfrm>
          <a:off x="395272" y="542157"/>
          <a:ext cx="3472248" cy="51800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1169" tIns="55880" rIns="55880" bIns="55880" numCol="1" spcCol="1270" anchor="ctr" anchorCtr="0">
          <a:noAutofit/>
        </a:bodyPr>
        <a:lstStyle/>
        <a:p>
          <a:pPr marL="0" lvl="0" indent="0" algn="l" defTabSz="977900">
            <a:lnSpc>
              <a:spcPct val="120000"/>
            </a:lnSpc>
            <a:spcBef>
              <a:spcPct val="0"/>
            </a:spcBef>
            <a:spcAft>
              <a:spcPct val="35000"/>
            </a:spcAft>
            <a:buNone/>
          </a:pPr>
          <a:r>
            <a:rPr lang="en-US" sz="2200" kern="1200">
              <a:latin typeface="Arial"/>
              <a:cs typeface="Arial"/>
            </a:rPr>
            <a:t>Python</a:t>
          </a:r>
        </a:p>
      </dsp:txBody>
      <dsp:txXfrm>
        <a:off x="395272" y="542157"/>
        <a:ext cx="3472248" cy="518008"/>
      </dsp:txXfrm>
    </dsp:sp>
    <dsp:sp modelId="{E2C332CB-DF37-4C02-99EB-9E38C422FD4F}">
      <dsp:nvSpPr>
        <dsp:cNvPr id="0" name=""/>
        <dsp:cNvSpPr/>
      </dsp:nvSpPr>
      <dsp:spPr>
        <a:xfrm>
          <a:off x="71517" y="477406"/>
          <a:ext cx="647510" cy="64751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B8F2D9-8CE7-47E6-9E5A-EF2A71D65538}">
      <dsp:nvSpPr>
        <dsp:cNvPr id="0" name=""/>
        <dsp:cNvSpPr/>
      </dsp:nvSpPr>
      <dsp:spPr>
        <a:xfrm>
          <a:off x="821369" y="1319071"/>
          <a:ext cx="3046151" cy="518008"/>
        </a:xfrm>
        <a:prstGeom prst="rect">
          <a:avLst/>
        </a:prstGeom>
        <a:solidFill>
          <a:schemeClr val="accent4">
            <a:hueOff val="-119987"/>
            <a:satOff val="-5628"/>
            <a:lumOff val="-4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1169" tIns="55880" rIns="55880" bIns="55880" numCol="1" spcCol="1270" anchor="ctr" anchorCtr="0">
          <a:noAutofit/>
        </a:bodyPr>
        <a:lstStyle/>
        <a:p>
          <a:pPr marL="0" lvl="0" indent="0" algn="l" defTabSz="977900">
            <a:lnSpc>
              <a:spcPct val="120000"/>
            </a:lnSpc>
            <a:spcBef>
              <a:spcPct val="0"/>
            </a:spcBef>
            <a:spcAft>
              <a:spcPct val="35000"/>
            </a:spcAft>
            <a:buNone/>
          </a:pPr>
          <a:r>
            <a:rPr lang="en-US" sz="2200" kern="1200">
              <a:latin typeface="Arial"/>
              <a:cs typeface="Arial"/>
            </a:rPr>
            <a:t>Hugging face Model </a:t>
          </a:r>
        </a:p>
      </dsp:txBody>
      <dsp:txXfrm>
        <a:off x="821369" y="1319071"/>
        <a:ext cx="3046151" cy="518008"/>
      </dsp:txXfrm>
    </dsp:sp>
    <dsp:sp modelId="{2EE45126-420B-4C20-92D5-944E8047FD5F}">
      <dsp:nvSpPr>
        <dsp:cNvPr id="0" name=""/>
        <dsp:cNvSpPr/>
      </dsp:nvSpPr>
      <dsp:spPr>
        <a:xfrm>
          <a:off x="497614" y="1254320"/>
          <a:ext cx="647510" cy="647510"/>
        </a:xfrm>
        <a:prstGeom prst="ellipse">
          <a:avLst/>
        </a:prstGeom>
        <a:solidFill>
          <a:schemeClr val="lt1">
            <a:hueOff val="0"/>
            <a:satOff val="0"/>
            <a:lumOff val="0"/>
            <a:alphaOff val="0"/>
          </a:schemeClr>
        </a:solidFill>
        <a:ln w="12700" cap="flat" cmpd="sng" algn="ctr">
          <a:solidFill>
            <a:schemeClr val="accent4">
              <a:hueOff val="-119987"/>
              <a:satOff val="-5628"/>
              <a:lumOff val="-40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CAD936-2C49-4089-9FE9-2E5AC0B12C52}">
      <dsp:nvSpPr>
        <dsp:cNvPr id="0" name=""/>
        <dsp:cNvSpPr/>
      </dsp:nvSpPr>
      <dsp:spPr>
        <a:xfrm>
          <a:off x="1016213" y="2095985"/>
          <a:ext cx="2851308" cy="518008"/>
        </a:xfrm>
        <a:prstGeom prst="rect">
          <a:avLst/>
        </a:prstGeom>
        <a:solidFill>
          <a:schemeClr val="accent4">
            <a:hueOff val="-239974"/>
            <a:satOff val="-11255"/>
            <a:lumOff val="-8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1169" tIns="55880" rIns="55880" bIns="55880" numCol="1" spcCol="1270" anchor="ctr" anchorCtr="0">
          <a:noAutofit/>
        </a:bodyPr>
        <a:lstStyle/>
        <a:p>
          <a:pPr marL="0" lvl="0" indent="0" algn="l" defTabSz="977900">
            <a:lnSpc>
              <a:spcPct val="120000"/>
            </a:lnSpc>
            <a:spcBef>
              <a:spcPct val="0"/>
            </a:spcBef>
            <a:spcAft>
              <a:spcPct val="35000"/>
            </a:spcAft>
            <a:buNone/>
          </a:pPr>
          <a:r>
            <a:rPr lang="en-US" sz="2200" kern="1200">
              <a:latin typeface="Arial"/>
              <a:cs typeface="Arial"/>
            </a:rPr>
            <a:t>OpenAI API</a:t>
          </a:r>
        </a:p>
      </dsp:txBody>
      <dsp:txXfrm>
        <a:off x="1016213" y="2095985"/>
        <a:ext cx="2851308" cy="518008"/>
      </dsp:txXfrm>
    </dsp:sp>
    <dsp:sp modelId="{D2A93429-5E8A-40EB-B6BF-7A685677E102}">
      <dsp:nvSpPr>
        <dsp:cNvPr id="0" name=""/>
        <dsp:cNvSpPr/>
      </dsp:nvSpPr>
      <dsp:spPr>
        <a:xfrm>
          <a:off x="692458" y="2031234"/>
          <a:ext cx="647510" cy="647510"/>
        </a:xfrm>
        <a:prstGeom prst="ellipse">
          <a:avLst/>
        </a:prstGeom>
        <a:solidFill>
          <a:schemeClr val="lt1">
            <a:hueOff val="0"/>
            <a:satOff val="0"/>
            <a:lumOff val="0"/>
            <a:alphaOff val="0"/>
          </a:schemeClr>
        </a:solidFill>
        <a:ln w="12700" cap="flat" cmpd="sng" algn="ctr">
          <a:solidFill>
            <a:schemeClr val="accent4">
              <a:hueOff val="-239974"/>
              <a:satOff val="-11255"/>
              <a:lumOff val="-807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3C5B96-5F8C-4345-98E4-DCFFA7FFF3BF}">
      <dsp:nvSpPr>
        <dsp:cNvPr id="0" name=""/>
        <dsp:cNvSpPr/>
      </dsp:nvSpPr>
      <dsp:spPr>
        <a:xfrm>
          <a:off x="1016213" y="2872406"/>
          <a:ext cx="2851308" cy="518008"/>
        </a:xfrm>
        <a:prstGeom prst="rect">
          <a:avLst/>
        </a:prstGeom>
        <a:solidFill>
          <a:schemeClr val="accent4">
            <a:hueOff val="-359960"/>
            <a:satOff val="-16883"/>
            <a:lumOff val="-12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1169" tIns="55880" rIns="55880" bIns="55880" numCol="1" spcCol="1270" anchor="ctr" anchorCtr="0">
          <a:noAutofit/>
        </a:bodyPr>
        <a:lstStyle/>
        <a:p>
          <a:pPr marL="0" lvl="0" indent="0" algn="l" defTabSz="977900">
            <a:lnSpc>
              <a:spcPct val="120000"/>
            </a:lnSpc>
            <a:spcBef>
              <a:spcPct val="0"/>
            </a:spcBef>
            <a:spcAft>
              <a:spcPct val="35000"/>
            </a:spcAft>
            <a:buNone/>
          </a:pPr>
          <a:r>
            <a:rPr lang="en-US" sz="2200" kern="1200" err="1">
              <a:latin typeface="Arial"/>
              <a:cs typeface="Arial"/>
            </a:rPr>
            <a:t>StreamLit</a:t>
          </a:r>
          <a:r>
            <a:rPr lang="en-US" sz="2200" kern="1200">
              <a:latin typeface="Arial"/>
              <a:cs typeface="Arial"/>
            </a:rPr>
            <a:t> GUI</a:t>
          </a:r>
        </a:p>
      </dsp:txBody>
      <dsp:txXfrm>
        <a:off x="1016213" y="2872406"/>
        <a:ext cx="2851308" cy="518008"/>
      </dsp:txXfrm>
    </dsp:sp>
    <dsp:sp modelId="{06292084-0F72-4F21-B417-E63173C1DC60}">
      <dsp:nvSpPr>
        <dsp:cNvPr id="0" name=""/>
        <dsp:cNvSpPr/>
      </dsp:nvSpPr>
      <dsp:spPr>
        <a:xfrm>
          <a:off x="692458" y="2807655"/>
          <a:ext cx="647510" cy="647510"/>
        </a:xfrm>
        <a:prstGeom prst="ellipse">
          <a:avLst/>
        </a:prstGeom>
        <a:solidFill>
          <a:schemeClr val="lt1">
            <a:hueOff val="0"/>
            <a:satOff val="0"/>
            <a:lumOff val="0"/>
            <a:alphaOff val="0"/>
          </a:schemeClr>
        </a:solidFill>
        <a:ln w="12700" cap="flat" cmpd="sng" algn="ctr">
          <a:solidFill>
            <a:schemeClr val="accent4">
              <a:hueOff val="-359960"/>
              <a:satOff val="-16883"/>
              <a:lumOff val="-1211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1552D9-3AB6-4723-98A6-A2CE12E37A11}">
      <dsp:nvSpPr>
        <dsp:cNvPr id="0" name=""/>
        <dsp:cNvSpPr/>
      </dsp:nvSpPr>
      <dsp:spPr>
        <a:xfrm>
          <a:off x="821369" y="3649320"/>
          <a:ext cx="3046151" cy="518008"/>
        </a:xfrm>
        <a:prstGeom prst="rect">
          <a:avLst/>
        </a:prstGeom>
        <a:solidFill>
          <a:schemeClr val="accent4">
            <a:hueOff val="-479947"/>
            <a:satOff val="-22510"/>
            <a:lumOff val="-16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1169" tIns="55880" rIns="55880" bIns="55880" numCol="1" spcCol="1270" anchor="ctr" anchorCtr="0">
          <a:noAutofit/>
        </a:bodyPr>
        <a:lstStyle/>
        <a:p>
          <a:pPr marL="0" lvl="0" indent="0" algn="l" defTabSz="977900">
            <a:lnSpc>
              <a:spcPct val="120000"/>
            </a:lnSpc>
            <a:spcBef>
              <a:spcPct val="0"/>
            </a:spcBef>
            <a:spcAft>
              <a:spcPct val="35000"/>
            </a:spcAft>
            <a:buNone/>
          </a:pPr>
          <a:r>
            <a:rPr lang="en-US" sz="2200" kern="1200">
              <a:latin typeface="Arial"/>
              <a:cs typeface="Arial"/>
            </a:rPr>
            <a:t>MongoDB</a:t>
          </a:r>
        </a:p>
      </dsp:txBody>
      <dsp:txXfrm>
        <a:off x="821369" y="3649320"/>
        <a:ext cx="3046151" cy="518008"/>
      </dsp:txXfrm>
    </dsp:sp>
    <dsp:sp modelId="{4971F602-4E4F-4B3F-B997-F931F16973A5}">
      <dsp:nvSpPr>
        <dsp:cNvPr id="0" name=""/>
        <dsp:cNvSpPr/>
      </dsp:nvSpPr>
      <dsp:spPr>
        <a:xfrm>
          <a:off x="497614" y="3584569"/>
          <a:ext cx="647510" cy="647510"/>
        </a:xfrm>
        <a:prstGeom prst="ellipse">
          <a:avLst/>
        </a:prstGeom>
        <a:solidFill>
          <a:schemeClr val="lt1">
            <a:hueOff val="0"/>
            <a:satOff val="0"/>
            <a:lumOff val="0"/>
            <a:alphaOff val="0"/>
          </a:schemeClr>
        </a:solidFill>
        <a:ln w="12700" cap="flat" cmpd="sng" algn="ctr">
          <a:solidFill>
            <a:schemeClr val="accent4">
              <a:hueOff val="-479947"/>
              <a:satOff val="-22510"/>
              <a:lumOff val="-16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A5580A-92A9-401B-BC17-8FA2AE5404E6}">
      <dsp:nvSpPr>
        <dsp:cNvPr id="0" name=""/>
        <dsp:cNvSpPr/>
      </dsp:nvSpPr>
      <dsp:spPr>
        <a:xfrm>
          <a:off x="395272" y="4426234"/>
          <a:ext cx="3472248" cy="518008"/>
        </a:xfrm>
        <a:prstGeom prst="rect">
          <a:avLst/>
        </a:prstGeom>
        <a:solidFill>
          <a:schemeClr val="accent4">
            <a:hueOff val="-599934"/>
            <a:satOff val="-28138"/>
            <a:lumOff val="-2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1169" tIns="55880" rIns="55880" bIns="55880" numCol="1" spcCol="1270" anchor="ctr" anchorCtr="0">
          <a:noAutofit/>
        </a:bodyPr>
        <a:lstStyle/>
        <a:p>
          <a:pPr marL="0" lvl="0" indent="0" algn="l" defTabSz="977900">
            <a:lnSpc>
              <a:spcPct val="120000"/>
            </a:lnSpc>
            <a:spcBef>
              <a:spcPct val="0"/>
            </a:spcBef>
            <a:spcAft>
              <a:spcPct val="35000"/>
            </a:spcAft>
            <a:buNone/>
          </a:pPr>
          <a:r>
            <a:rPr lang="en-US" sz="2200" kern="1200">
              <a:latin typeface="Arial"/>
              <a:cs typeface="Arial"/>
            </a:rPr>
            <a:t>Local File System</a:t>
          </a:r>
        </a:p>
      </dsp:txBody>
      <dsp:txXfrm>
        <a:off x="395272" y="4426234"/>
        <a:ext cx="3472248" cy="518008"/>
      </dsp:txXfrm>
    </dsp:sp>
    <dsp:sp modelId="{5B8A012D-083E-46B4-8763-8C97F46A838B}">
      <dsp:nvSpPr>
        <dsp:cNvPr id="0" name=""/>
        <dsp:cNvSpPr/>
      </dsp:nvSpPr>
      <dsp:spPr>
        <a:xfrm>
          <a:off x="71517" y="4361483"/>
          <a:ext cx="647510" cy="647510"/>
        </a:xfrm>
        <a:prstGeom prst="ellipse">
          <a:avLst/>
        </a:prstGeom>
        <a:solidFill>
          <a:schemeClr val="lt1">
            <a:hueOff val="0"/>
            <a:satOff val="0"/>
            <a:lumOff val="0"/>
            <a:alphaOff val="0"/>
          </a:schemeClr>
        </a:solidFill>
        <a:ln w="12700" cap="flat" cmpd="sng" algn="ctr">
          <a:solidFill>
            <a:schemeClr val="accent4">
              <a:hueOff val="-599934"/>
              <a:satOff val="-28138"/>
              <a:lumOff val="-2019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CE2EF-CADA-2C98-F3FA-3811C3FE4F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72B702-FC70-0584-05BD-976BA9783C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B12AF6-AD49-46A6-9764-CFB5B907103C}" type="datetimeFigureOut">
              <a:rPr lang="en-US" smtClean="0"/>
              <a:t>5/22/2024</a:t>
            </a:fld>
            <a:endParaRPr lang="en-US"/>
          </a:p>
        </p:txBody>
      </p:sp>
      <p:sp>
        <p:nvSpPr>
          <p:cNvPr id="4" name="Footer Placeholder 3">
            <a:extLst>
              <a:ext uri="{FF2B5EF4-FFF2-40B4-BE49-F238E27FC236}">
                <a16:creationId xmlns:a16="http://schemas.microsoft.com/office/drawing/2014/main" id="{B1EFCB78-E9F3-884B-5EF7-E5F770138E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FAAA12-49D0-C2D6-7BED-B5F0667A10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9DADB8-0942-4AE4-A9AA-64CA9D158A00}" type="slidenum">
              <a:rPr lang="en-US" smtClean="0"/>
              <a:t>‹#›</a:t>
            </a:fld>
            <a:endParaRPr lang="en-US"/>
          </a:p>
        </p:txBody>
      </p:sp>
    </p:spTree>
    <p:extLst>
      <p:ext uri="{BB962C8B-B14F-4D97-AF65-F5344CB8AC3E}">
        <p14:creationId xmlns:p14="http://schemas.microsoft.com/office/powerpoint/2010/main" val="2127891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5FD6C4-78E0-4440-9E31-A230FD272C2B}" type="datetimeFigureOut">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E0B65-1DCE-45AF-8B6A-E441FE9B8181}" type="slidenum">
              <a:rPr lang="en-US" smtClean="0"/>
              <a:t>‹#›</a:t>
            </a:fld>
            <a:endParaRPr lang="en-US"/>
          </a:p>
        </p:txBody>
      </p:sp>
    </p:spTree>
    <p:extLst>
      <p:ext uri="{BB962C8B-B14F-4D97-AF65-F5344CB8AC3E}">
        <p14:creationId xmlns:p14="http://schemas.microsoft.com/office/powerpoint/2010/main" val="3892185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6E0B65-1DCE-45AF-8B6A-E441FE9B8181}" type="slidenum">
              <a:rPr lang="en-US" smtClean="0"/>
              <a:t>1</a:t>
            </a:fld>
            <a:endParaRPr lang="en-US"/>
          </a:p>
        </p:txBody>
      </p:sp>
    </p:spTree>
    <p:extLst>
      <p:ext uri="{BB962C8B-B14F-4D97-AF65-F5344CB8AC3E}">
        <p14:creationId xmlns:p14="http://schemas.microsoft.com/office/powerpoint/2010/main" val="184641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6E0B65-1DCE-45AF-8B6A-E441FE9B8181}" type="slidenum">
              <a:rPr lang="en-US" smtClean="0"/>
              <a:t>4</a:t>
            </a:fld>
            <a:endParaRPr lang="en-US"/>
          </a:p>
        </p:txBody>
      </p:sp>
    </p:spTree>
    <p:extLst>
      <p:ext uri="{BB962C8B-B14F-4D97-AF65-F5344CB8AC3E}">
        <p14:creationId xmlns:p14="http://schemas.microsoft.com/office/powerpoint/2010/main" val="261648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6E0B65-1DCE-45AF-8B6A-E441FE9B8181}" type="slidenum">
              <a:rPr lang="en-US" smtClean="0"/>
              <a:t>5</a:t>
            </a:fld>
            <a:endParaRPr lang="en-US"/>
          </a:p>
        </p:txBody>
      </p:sp>
    </p:spTree>
    <p:extLst>
      <p:ext uri="{BB962C8B-B14F-4D97-AF65-F5344CB8AC3E}">
        <p14:creationId xmlns:p14="http://schemas.microsoft.com/office/powerpoint/2010/main" val="2278157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6E0B65-1DCE-45AF-8B6A-E441FE9B8181}" type="slidenum">
              <a:rPr lang="en-US" smtClean="0"/>
              <a:t>6</a:t>
            </a:fld>
            <a:endParaRPr lang="en-US"/>
          </a:p>
        </p:txBody>
      </p:sp>
    </p:spTree>
    <p:extLst>
      <p:ext uri="{BB962C8B-B14F-4D97-AF65-F5344CB8AC3E}">
        <p14:creationId xmlns:p14="http://schemas.microsoft.com/office/powerpoint/2010/main" val="416566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TextBox 12">
            <a:extLst>
              <a:ext uri="{FF2B5EF4-FFF2-40B4-BE49-F238E27FC236}">
                <a16:creationId xmlns:a16="http://schemas.microsoft.com/office/drawing/2014/main" id="{F7BA57C1-8D30-D4FF-E39F-DB0F9B2F9774}"/>
              </a:ext>
            </a:extLst>
          </p:cNvPr>
          <p:cNvSpPr txBox="1"/>
          <p:nvPr userDrawn="1"/>
        </p:nvSpPr>
        <p:spPr>
          <a:xfrm>
            <a:off x="3052011" y="3248344"/>
            <a:ext cx="6104020" cy="369332"/>
          </a:xfrm>
          <a:prstGeom prst="rect">
            <a:avLst/>
          </a:prstGeom>
          <a:noFill/>
        </p:spPr>
        <p:txBody>
          <a:bodyPr wrap="square">
            <a:spAutoFit/>
          </a:bodyPr>
          <a:lstStyle/>
          <a:p>
            <a:fld id="{615F0398-E285-4640-8191-F735F978DF5F}" type="slidenum">
              <a:rPr kumimoji="0" lang="en-US" sz="1800" b="0" i="0" u="none" strike="noStrike" kern="1200" cap="none" spc="0" normalizeH="0" baseline="0" noProof="0" smtClean="0">
                <a:ln>
                  <a:noFill/>
                </a:ln>
                <a:solidFill>
                  <a:schemeClr val="bg1"/>
                </a:solidFill>
                <a:effectLst/>
                <a:uLnTx/>
                <a:uFillTx/>
                <a:latin typeface="Franklin Gothic Heavy"/>
                <a:ea typeface="+mn-ea"/>
                <a:cs typeface="Franklin Gothic Heavy"/>
              </a:rPr>
              <a:pPr/>
              <a:t>‹#›</a:t>
            </a:fld>
            <a:endParaRPr lang="en-US"/>
          </a:p>
        </p:txBody>
      </p:sp>
    </p:spTree>
    <p:extLst>
      <p:ext uri="{BB962C8B-B14F-4D97-AF65-F5344CB8AC3E}">
        <p14:creationId xmlns:p14="http://schemas.microsoft.com/office/powerpoint/2010/main" val="344960722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a:xfrm>
            <a:off x="8876521" y="6453002"/>
            <a:ext cx="2805405" cy="365125"/>
          </a:xfrm>
          <a:prstGeom prst="rect">
            <a:avLst/>
          </a:prstGeom>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cxnSp>
        <p:nvCxnSpPr>
          <p:cNvPr id="7" name="Google Shape;148;p23">
            <a:extLst>
              <a:ext uri="{FF2B5EF4-FFF2-40B4-BE49-F238E27FC236}">
                <a16:creationId xmlns:a16="http://schemas.microsoft.com/office/drawing/2014/main" id="{06C10FE8-535B-56E1-7297-70701F2D56B3}"/>
              </a:ext>
            </a:extLst>
          </p:cNvPr>
          <p:cNvCxnSpPr>
            <a:cxnSpLocks/>
          </p:cNvCxnSpPr>
          <p:nvPr userDrawn="1"/>
        </p:nvCxnSpPr>
        <p:spPr>
          <a:xfrm>
            <a:off x="0" y="6453002"/>
            <a:ext cx="12192000" cy="0"/>
          </a:xfrm>
          <a:prstGeom prst="straightConnector1">
            <a:avLst/>
          </a:prstGeom>
          <a:noFill/>
          <a:ln w="19050" cap="flat" cmpd="sng">
            <a:solidFill>
              <a:schemeClr val="accent3"/>
            </a:solidFill>
            <a:prstDash val="solid"/>
            <a:round/>
            <a:headEnd type="none" w="sm" len="sm"/>
            <a:tailEnd type="none" w="sm" len="sm"/>
          </a:ln>
          <a:effectLst>
            <a:outerShdw dist="20000" sx="1000" sy="1000" rotWithShape="0">
              <a:srgbClr val="000000"/>
            </a:outerShdw>
          </a:effectLst>
        </p:spPr>
      </p:cxnSp>
    </p:spTree>
    <p:extLst>
      <p:ext uri="{BB962C8B-B14F-4D97-AF65-F5344CB8AC3E}">
        <p14:creationId xmlns:p14="http://schemas.microsoft.com/office/powerpoint/2010/main" val="289341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a:xfrm>
            <a:off x="8876521" y="6453002"/>
            <a:ext cx="2805405" cy="365125"/>
          </a:xfrm>
          <a:prstGeom prst="rect">
            <a:avLst/>
          </a:prstGeom>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cxnSp>
        <p:nvCxnSpPr>
          <p:cNvPr id="7" name="Google Shape;148;p23">
            <a:extLst>
              <a:ext uri="{FF2B5EF4-FFF2-40B4-BE49-F238E27FC236}">
                <a16:creationId xmlns:a16="http://schemas.microsoft.com/office/drawing/2014/main" id="{134263A3-D8FA-612A-2A3D-D291E9265876}"/>
              </a:ext>
            </a:extLst>
          </p:cNvPr>
          <p:cNvCxnSpPr>
            <a:cxnSpLocks/>
          </p:cNvCxnSpPr>
          <p:nvPr userDrawn="1"/>
        </p:nvCxnSpPr>
        <p:spPr>
          <a:xfrm>
            <a:off x="0" y="6453002"/>
            <a:ext cx="12192000" cy="0"/>
          </a:xfrm>
          <a:prstGeom prst="straightConnector1">
            <a:avLst/>
          </a:prstGeom>
          <a:noFill/>
          <a:ln w="19050" cap="flat" cmpd="sng">
            <a:solidFill>
              <a:schemeClr val="accent3"/>
            </a:solidFill>
            <a:prstDash val="solid"/>
            <a:round/>
            <a:headEnd type="none" w="sm" len="sm"/>
            <a:tailEnd type="none" w="sm" len="sm"/>
          </a:ln>
          <a:effectLst>
            <a:outerShdw dist="20000" sx="1000" sy="1000" rotWithShape="0">
              <a:srgbClr val="000000"/>
            </a:outerShdw>
          </a:effectLst>
        </p:spPr>
      </p:cxnSp>
    </p:spTree>
    <p:extLst>
      <p:ext uri="{BB962C8B-B14F-4D97-AF65-F5344CB8AC3E}">
        <p14:creationId xmlns:p14="http://schemas.microsoft.com/office/powerpoint/2010/main" val="1531807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982638"/>
            <a:ext cx="10653579" cy="69825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709684" y="1828800"/>
            <a:ext cx="10556542" cy="4480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cxnSp>
        <p:nvCxnSpPr>
          <p:cNvPr id="7" name="Google Shape;148;p23">
            <a:extLst>
              <a:ext uri="{FF2B5EF4-FFF2-40B4-BE49-F238E27FC236}">
                <a16:creationId xmlns:a16="http://schemas.microsoft.com/office/drawing/2014/main" id="{20D76386-E3AB-8B12-B5D5-1731B747E3F4}"/>
              </a:ext>
            </a:extLst>
          </p:cNvPr>
          <p:cNvCxnSpPr>
            <a:cxnSpLocks/>
          </p:cNvCxnSpPr>
          <p:nvPr userDrawn="1"/>
        </p:nvCxnSpPr>
        <p:spPr>
          <a:xfrm>
            <a:off x="0" y="6453002"/>
            <a:ext cx="12192000" cy="0"/>
          </a:xfrm>
          <a:prstGeom prst="straightConnector1">
            <a:avLst/>
          </a:prstGeom>
          <a:noFill/>
          <a:ln w="19050" cap="flat" cmpd="sng">
            <a:solidFill>
              <a:schemeClr val="accent3"/>
            </a:solidFill>
            <a:prstDash val="solid"/>
            <a:round/>
            <a:headEnd type="none" w="sm" len="sm"/>
            <a:tailEnd type="none" w="sm" len="sm"/>
          </a:ln>
          <a:effectLst>
            <a:outerShdw dist="20000" sx="1000" sy="1000" rotWithShape="0">
              <a:srgbClr val="000000"/>
            </a:outerShdw>
          </a:effectLst>
        </p:spPr>
      </p:cxnSp>
      <p:cxnSp>
        <p:nvCxnSpPr>
          <p:cNvPr id="9" name="Google Shape;148;p23">
            <a:extLst>
              <a:ext uri="{FF2B5EF4-FFF2-40B4-BE49-F238E27FC236}">
                <a16:creationId xmlns:a16="http://schemas.microsoft.com/office/drawing/2014/main" id="{11B73BA6-7D4C-9E5C-9A8B-DEB3C8A37DC7}"/>
              </a:ext>
            </a:extLst>
          </p:cNvPr>
          <p:cNvCxnSpPr>
            <a:cxnSpLocks/>
          </p:cNvCxnSpPr>
          <p:nvPr userDrawn="1"/>
        </p:nvCxnSpPr>
        <p:spPr>
          <a:xfrm>
            <a:off x="0" y="733992"/>
            <a:ext cx="12192000" cy="0"/>
          </a:xfrm>
          <a:prstGeom prst="straightConnector1">
            <a:avLst/>
          </a:prstGeom>
          <a:noFill/>
          <a:ln w="28575" cap="flat" cmpd="sng">
            <a:solidFill>
              <a:schemeClr val="accent3"/>
            </a:solidFill>
            <a:prstDash val="solid"/>
            <a:round/>
            <a:headEnd type="none" w="sm" len="sm"/>
            <a:tailEnd type="none" w="sm" len="sm"/>
          </a:ln>
          <a:effectLst>
            <a:outerShdw dist="20000" sx="1000" sy="1000" rotWithShape="0">
              <a:srgbClr val="000000"/>
            </a:outerShdw>
          </a:effectLst>
        </p:spPr>
      </p:cxnSp>
    </p:spTree>
    <p:extLst>
      <p:ext uri="{BB962C8B-B14F-4D97-AF65-F5344CB8AC3E}">
        <p14:creationId xmlns:p14="http://schemas.microsoft.com/office/powerpoint/2010/main" val="380378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a:xfrm>
            <a:off x="8876521" y="6453002"/>
            <a:ext cx="2805405" cy="365125"/>
          </a:xfrm>
          <a:prstGeom prst="rect">
            <a:avLst/>
          </a:prstGeom>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cxnSp>
        <p:nvCxnSpPr>
          <p:cNvPr id="7" name="Google Shape;148;p23">
            <a:extLst>
              <a:ext uri="{FF2B5EF4-FFF2-40B4-BE49-F238E27FC236}">
                <a16:creationId xmlns:a16="http://schemas.microsoft.com/office/drawing/2014/main" id="{7D2B6FCA-F0D4-E8C2-737E-35F14A3BB10C}"/>
              </a:ext>
            </a:extLst>
          </p:cNvPr>
          <p:cNvCxnSpPr>
            <a:cxnSpLocks/>
          </p:cNvCxnSpPr>
          <p:nvPr userDrawn="1"/>
        </p:nvCxnSpPr>
        <p:spPr>
          <a:xfrm>
            <a:off x="0" y="6453002"/>
            <a:ext cx="12192000" cy="0"/>
          </a:xfrm>
          <a:prstGeom prst="straightConnector1">
            <a:avLst/>
          </a:prstGeom>
          <a:noFill/>
          <a:ln w="19050" cap="flat" cmpd="sng">
            <a:solidFill>
              <a:schemeClr val="accent3"/>
            </a:solidFill>
            <a:prstDash val="solid"/>
            <a:round/>
            <a:headEnd type="none" w="sm" len="sm"/>
            <a:tailEnd type="none" w="sm" len="sm"/>
          </a:ln>
          <a:effectLst>
            <a:outerShdw dist="20000" sx="1000" sy="1000" rotWithShape="0">
              <a:srgbClr val="000000"/>
            </a:outerShdw>
          </a:effectLst>
        </p:spPr>
      </p:cxnSp>
    </p:spTree>
    <p:extLst>
      <p:ext uri="{BB962C8B-B14F-4D97-AF65-F5344CB8AC3E}">
        <p14:creationId xmlns:p14="http://schemas.microsoft.com/office/powerpoint/2010/main" val="336101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6453002"/>
            <a:ext cx="2805405" cy="365125"/>
          </a:xfrm>
          <a:prstGeom prst="rect">
            <a:avLst/>
          </a:prstGeom>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cxnSp>
        <p:nvCxnSpPr>
          <p:cNvPr id="8" name="Google Shape;148;p23">
            <a:extLst>
              <a:ext uri="{FF2B5EF4-FFF2-40B4-BE49-F238E27FC236}">
                <a16:creationId xmlns:a16="http://schemas.microsoft.com/office/drawing/2014/main" id="{78AAFF40-7E4A-74E8-B471-70717AE742E9}"/>
              </a:ext>
            </a:extLst>
          </p:cNvPr>
          <p:cNvCxnSpPr>
            <a:cxnSpLocks/>
          </p:cNvCxnSpPr>
          <p:nvPr userDrawn="1"/>
        </p:nvCxnSpPr>
        <p:spPr>
          <a:xfrm>
            <a:off x="0" y="6453002"/>
            <a:ext cx="12192000" cy="0"/>
          </a:xfrm>
          <a:prstGeom prst="straightConnector1">
            <a:avLst/>
          </a:prstGeom>
          <a:noFill/>
          <a:ln w="19050" cap="flat" cmpd="sng">
            <a:solidFill>
              <a:schemeClr val="accent3"/>
            </a:solidFill>
            <a:prstDash val="solid"/>
            <a:round/>
            <a:headEnd type="none" w="sm" len="sm"/>
            <a:tailEnd type="none" w="sm" len="sm"/>
          </a:ln>
          <a:effectLst>
            <a:outerShdw dist="20000" sx="1000" sy="1000" rotWithShape="0">
              <a:srgbClr val="000000"/>
            </a:outerShdw>
          </a:effectLst>
        </p:spPr>
      </p:cxnSp>
    </p:spTree>
    <p:extLst>
      <p:ext uri="{BB962C8B-B14F-4D97-AF65-F5344CB8AC3E}">
        <p14:creationId xmlns:p14="http://schemas.microsoft.com/office/powerpoint/2010/main" val="247829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a:xfrm>
            <a:off x="8876521" y="6453002"/>
            <a:ext cx="2805405" cy="365125"/>
          </a:xfrm>
          <a:prstGeom prst="rect">
            <a:avLst/>
          </a:prstGeom>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cxnSp>
        <p:nvCxnSpPr>
          <p:cNvPr id="10" name="Google Shape;148;p23">
            <a:extLst>
              <a:ext uri="{FF2B5EF4-FFF2-40B4-BE49-F238E27FC236}">
                <a16:creationId xmlns:a16="http://schemas.microsoft.com/office/drawing/2014/main" id="{03E9F70F-9C0C-ABFC-7A93-651EEF9B6841}"/>
              </a:ext>
            </a:extLst>
          </p:cNvPr>
          <p:cNvCxnSpPr>
            <a:cxnSpLocks/>
          </p:cNvCxnSpPr>
          <p:nvPr userDrawn="1"/>
        </p:nvCxnSpPr>
        <p:spPr>
          <a:xfrm>
            <a:off x="0" y="6453002"/>
            <a:ext cx="12192000" cy="0"/>
          </a:xfrm>
          <a:prstGeom prst="straightConnector1">
            <a:avLst/>
          </a:prstGeom>
          <a:noFill/>
          <a:ln w="19050" cap="flat" cmpd="sng">
            <a:solidFill>
              <a:schemeClr val="accent3"/>
            </a:solidFill>
            <a:prstDash val="solid"/>
            <a:round/>
            <a:headEnd type="none" w="sm" len="sm"/>
            <a:tailEnd type="none" w="sm" len="sm"/>
          </a:ln>
          <a:effectLst>
            <a:outerShdw dist="20000" sx="1000" sy="1000" rotWithShape="0">
              <a:srgbClr val="000000"/>
            </a:outerShdw>
          </a:effectLst>
        </p:spPr>
      </p:cxnSp>
    </p:spTree>
    <p:extLst>
      <p:ext uri="{BB962C8B-B14F-4D97-AF65-F5344CB8AC3E}">
        <p14:creationId xmlns:p14="http://schemas.microsoft.com/office/powerpoint/2010/main" val="236255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a:xfrm>
            <a:off x="8876521" y="6453002"/>
            <a:ext cx="2805405" cy="365125"/>
          </a:xfrm>
          <a:prstGeom prst="rect">
            <a:avLst/>
          </a:prstGeom>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cxnSp>
        <p:nvCxnSpPr>
          <p:cNvPr id="6" name="Google Shape;148;p23">
            <a:extLst>
              <a:ext uri="{FF2B5EF4-FFF2-40B4-BE49-F238E27FC236}">
                <a16:creationId xmlns:a16="http://schemas.microsoft.com/office/drawing/2014/main" id="{30C682CF-D6BB-B4E4-ADDA-A25FD93BE0D5}"/>
              </a:ext>
            </a:extLst>
          </p:cNvPr>
          <p:cNvCxnSpPr>
            <a:cxnSpLocks/>
          </p:cNvCxnSpPr>
          <p:nvPr userDrawn="1"/>
        </p:nvCxnSpPr>
        <p:spPr>
          <a:xfrm>
            <a:off x="0" y="6453002"/>
            <a:ext cx="12192000" cy="0"/>
          </a:xfrm>
          <a:prstGeom prst="straightConnector1">
            <a:avLst/>
          </a:prstGeom>
          <a:noFill/>
          <a:ln w="19050" cap="flat" cmpd="sng">
            <a:solidFill>
              <a:schemeClr val="accent3"/>
            </a:solidFill>
            <a:prstDash val="solid"/>
            <a:round/>
            <a:headEnd type="none" w="sm" len="sm"/>
            <a:tailEnd type="none" w="sm" len="sm"/>
          </a:ln>
          <a:effectLst>
            <a:outerShdw dist="20000" sx="1000" sy="1000" rotWithShape="0">
              <a:srgbClr val="000000"/>
            </a:outerShdw>
          </a:effectLst>
        </p:spPr>
      </p:cxnSp>
    </p:spTree>
    <p:extLst>
      <p:ext uri="{BB962C8B-B14F-4D97-AF65-F5344CB8AC3E}">
        <p14:creationId xmlns:p14="http://schemas.microsoft.com/office/powerpoint/2010/main" val="69519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a:xfrm>
            <a:off x="8876521" y="6453002"/>
            <a:ext cx="2805405" cy="365125"/>
          </a:xfrm>
          <a:prstGeom prst="rect">
            <a:avLst/>
          </a:prstGeom>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cxnSp>
        <p:nvCxnSpPr>
          <p:cNvPr id="5" name="Google Shape;148;p23">
            <a:extLst>
              <a:ext uri="{FF2B5EF4-FFF2-40B4-BE49-F238E27FC236}">
                <a16:creationId xmlns:a16="http://schemas.microsoft.com/office/drawing/2014/main" id="{58BEE77A-6834-1CED-4746-33E67D70FD53}"/>
              </a:ext>
            </a:extLst>
          </p:cNvPr>
          <p:cNvCxnSpPr>
            <a:cxnSpLocks/>
          </p:cNvCxnSpPr>
          <p:nvPr userDrawn="1"/>
        </p:nvCxnSpPr>
        <p:spPr>
          <a:xfrm>
            <a:off x="0" y="6453002"/>
            <a:ext cx="12192000" cy="0"/>
          </a:xfrm>
          <a:prstGeom prst="straightConnector1">
            <a:avLst/>
          </a:prstGeom>
          <a:noFill/>
          <a:ln w="19050" cap="flat" cmpd="sng">
            <a:solidFill>
              <a:schemeClr val="accent3"/>
            </a:solidFill>
            <a:prstDash val="solid"/>
            <a:round/>
            <a:headEnd type="none" w="sm" len="sm"/>
            <a:tailEnd type="none" w="sm" len="sm"/>
          </a:ln>
          <a:effectLst>
            <a:outerShdw dist="20000" sx="1000" sy="1000" rotWithShape="0">
              <a:srgbClr val="000000"/>
            </a:outerShdw>
          </a:effectLst>
        </p:spPr>
      </p:cxnSp>
    </p:spTree>
    <p:extLst>
      <p:ext uri="{BB962C8B-B14F-4D97-AF65-F5344CB8AC3E}">
        <p14:creationId xmlns:p14="http://schemas.microsoft.com/office/powerpoint/2010/main" val="287793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a:xfrm>
            <a:off x="8876521" y="6453002"/>
            <a:ext cx="2805405" cy="365125"/>
          </a:xfrm>
          <a:prstGeom prst="rect">
            <a:avLst/>
          </a:prstGeom>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cxnSp>
        <p:nvCxnSpPr>
          <p:cNvPr id="8" name="Google Shape;148;p23">
            <a:extLst>
              <a:ext uri="{FF2B5EF4-FFF2-40B4-BE49-F238E27FC236}">
                <a16:creationId xmlns:a16="http://schemas.microsoft.com/office/drawing/2014/main" id="{6E3D60C9-FAC2-08CC-8044-BDE33F0159F6}"/>
              </a:ext>
            </a:extLst>
          </p:cNvPr>
          <p:cNvCxnSpPr>
            <a:cxnSpLocks/>
          </p:cNvCxnSpPr>
          <p:nvPr userDrawn="1"/>
        </p:nvCxnSpPr>
        <p:spPr>
          <a:xfrm>
            <a:off x="0" y="6453002"/>
            <a:ext cx="12192000" cy="0"/>
          </a:xfrm>
          <a:prstGeom prst="straightConnector1">
            <a:avLst/>
          </a:prstGeom>
          <a:noFill/>
          <a:ln w="19050" cap="flat" cmpd="sng">
            <a:solidFill>
              <a:schemeClr val="accent3"/>
            </a:solidFill>
            <a:prstDash val="solid"/>
            <a:round/>
            <a:headEnd type="none" w="sm" len="sm"/>
            <a:tailEnd type="none" w="sm" len="sm"/>
          </a:ln>
          <a:effectLst>
            <a:outerShdw dist="20000" sx="1000" sy="1000" rotWithShape="0">
              <a:srgbClr val="000000"/>
            </a:outerShdw>
          </a:effectLst>
        </p:spPr>
      </p:cxnSp>
    </p:spTree>
    <p:extLst>
      <p:ext uri="{BB962C8B-B14F-4D97-AF65-F5344CB8AC3E}">
        <p14:creationId xmlns:p14="http://schemas.microsoft.com/office/powerpoint/2010/main" val="347072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a:xfrm>
            <a:off x="8876521" y="6453002"/>
            <a:ext cx="2805405" cy="365125"/>
          </a:xfrm>
          <a:prstGeom prst="rect">
            <a:avLst/>
          </a:prstGeom>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cxnSp>
        <p:nvCxnSpPr>
          <p:cNvPr id="8" name="Google Shape;148;p23">
            <a:extLst>
              <a:ext uri="{FF2B5EF4-FFF2-40B4-BE49-F238E27FC236}">
                <a16:creationId xmlns:a16="http://schemas.microsoft.com/office/drawing/2014/main" id="{83C29F48-9E0A-E1DB-528F-ADB17EA3B848}"/>
              </a:ext>
            </a:extLst>
          </p:cNvPr>
          <p:cNvCxnSpPr>
            <a:cxnSpLocks/>
          </p:cNvCxnSpPr>
          <p:nvPr userDrawn="1"/>
        </p:nvCxnSpPr>
        <p:spPr>
          <a:xfrm>
            <a:off x="0" y="6453002"/>
            <a:ext cx="12192000" cy="0"/>
          </a:xfrm>
          <a:prstGeom prst="straightConnector1">
            <a:avLst/>
          </a:prstGeom>
          <a:noFill/>
          <a:ln w="19050" cap="flat" cmpd="sng">
            <a:solidFill>
              <a:schemeClr val="accent3"/>
            </a:solidFill>
            <a:prstDash val="solid"/>
            <a:round/>
            <a:headEnd type="none" w="sm" len="sm"/>
            <a:tailEnd type="none" w="sm" len="sm"/>
          </a:ln>
          <a:effectLst>
            <a:outerShdw dist="20000" sx="1000" sy="1000" rotWithShape="0">
              <a:srgbClr val="000000"/>
            </a:outerShdw>
          </a:effectLst>
        </p:spPr>
      </p:cxnSp>
    </p:spTree>
    <p:extLst>
      <p:ext uri="{BB962C8B-B14F-4D97-AF65-F5344CB8AC3E}">
        <p14:creationId xmlns:p14="http://schemas.microsoft.com/office/powerpoint/2010/main" val="366245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a:p>
        </p:txBody>
      </p:sp>
      <p:pic>
        <p:nvPicPr>
          <p:cNvPr id="1026" name="Picture 2">
            <a:extLst>
              <a:ext uri="{FF2B5EF4-FFF2-40B4-BE49-F238E27FC236}">
                <a16:creationId xmlns:a16="http://schemas.microsoft.com/office/drawing/2014/main" id="{0779B052-6EA9-38B9-6596-D22F83EAAE45}"/>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04876"/>
            <a:ext cx="1283368" cy="457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780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dinesh.kumaryadav@infosys.com" TargetMode="External"/><Relationship Id="rId3" Type="http://schemas.openxmlformats.org/officeDocument/2006/relationships/hyperlink" Target="mailto:satyajit.senapati@infosys.com" TargetMode="External"/><Relationship Id="rId7" Type="http://schemas.openxmlformats.org/officeDocument/2006/relationships/image" Target="../media/image4.jpe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somnath.dutta@infosys.com" TargetMode="External"/><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hyperlink" Target="mailto:nishant.malik@infosys.com" TargetMode="External"/><Relationship Id="rId4" Type="http://schemas.openxmlformats.org/officeDocument/2006/relationships/image" Target="../media/image2.png"/><Relationship Id="rId9"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0000"/>
                <a:lumOff val="40000"/>
                <a:tint val="66000"/>
                <a:satMod val="160000"/>
                <a:alpha val="59000"/>
              </a:schemeClr>
            </a:gs>
            <a:gs pos="50000">
              <a:schemeClr val="accent4">
                <a:lumMod val="60000"/>
                <a:lumOff val="40000"/>
                <a:tint val="44500"/>
                <a:satMod val="160000"/>
              </a:schemeClr>
            </a:gs>
            <a:gs pos="100000">
              <a:schemeClr val="accent4">
                <a:lumMod val="60000"/>
                <a:lumOff val="40000"/>
                <a:tint val="23500"/>
                <a:satMod val="160000"/>
              </a:schemeClr>
            </a:gs>
          </a:gsLst>
          <a:lin ang="2700000" scaled="1"/>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5358465-BA8E-960A-8DBF-7813C77F36E1}"/>
              </a:ext>
            </a:extLst>
          </p:cNvPr>
          <p:cNvSpPr/>
          <p:nvPr/>
        </p:nvSpPr>
        <p:spPr>
          <a:xfrm>
            <a:off x="0" y="0"/>
            <a:ext cx="12192000" cy="6858000"/>
          </a:xfrm>
          <a:prstGeom prst="rect">
            <a:avLst/>
          </a:prstGeom>
          <a:solidFill>
            <a:schemeClr val="bg1"/>
          </a:solid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B1D3741-A682-A007-E473-FED72AC90660}"/>
              </a:ext>
            </a:extLst>
          </p:cNvPr>
          <p:cNvSpPr/>
          <p:nvPr/>
        </p:nvSpPr>
        <p:spPr>
          <a:xfrm>
            <a:off x="1063063" y="3537417"/>
            <a:ext cx="4663440" cy="1371600"/>
          </a:xfrm>
          <a:prstGeom prst="rect">
            <a:avLst/>
          </a:prstGeom>
          <a:solidFill>
            <a:schemeClr val="bg1"/>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301922" y="547407"/>
            <a:ext cx="7588155" cy="792354"/>
          </a:xfrm>
        </p:spPr>
        <p:txBody>
          <a:bodyPr>
            <a:normAutofit/>
          </a:bodyPr>
          <a:lstStyle/>
          <a:p>
            <a:r>
              <a:rPr lang="en-US" u="sng" dirty="0"/>
              <a:t>Musgrave</a:t>
            </a:r>
            <a:r>
              <a:rPr lang="en-US" dirty="0"/>
              <a:t>                </a:t>
            </a:r>
            <a:r>
              <a:rPr lang="en-US" u="sng" dirty="0"/>
              <a:t>Hackathon</a:t>
            </a:r>
            <a:r>
              <a:rPr lang="en-US" dirty="0"/>
              <a:t> </a:t>
            </a:r>
          </a:p>
        </p:txBody>
      </p:sp>
      <p:sp>
        <p:nvSpPr>
          <p:cNvPr id="3" name="Subtitle 2"/>
          <p:cNvSpPr>
            <a:spLocks noGrp="1"/>
          </p:cNvSpPr>
          <p:nvPr>
            <p:ph type="subTitle" idx="1"/>
          </p:nvPr>
        </p:nvSpPr>
        <p:spPr>
          <a:xfrm>
            <a:off x="1814106" y="2680588"/>
            <a:ext cx="8366078" cy="591328"/>
          </a:xfrm>
        </p:spPr>
        <p:txBody>
          <a:bodyPr vert="horz" lIns="91440" tIns="45720" rIns="91440" bIns="45720" rtlCol="0" anchor="t">
            <a:normAutofit/>
          </a:bodyPr>
          <a:lstStyle/>
          <a:p>
            <a:r>
              <a:rPr lang="en-US" sz="2800" u="sng"/>
              <a:t>Team – DNA.AI </a:t>
            </a:r>
          </a:p>
        </p:txBody>
      </p:sp>
      <p:sp>
        <p:nvSpPr>
          <p:cNvPr id="4" name="TextBox 3">
            <a:extLst>
              <a:ext uri="{FF2B5EF4-FFF2-40B4-BE49-F238E27FC236}">
                <a16:creationId xmlns:a16="http://schemas.microsoft.com/office/drawing/2014/main" id="{411FEF73-0B05-D28F-4C62-6180FF82CB24}"/>
              </a:ext>
            </a:extLst>
          </p:cNvPr>
          <p:cNvSpPr txBox="1"/>
          <p:nvPr/>
        </p:nvSpPr>
        <p:spPr>
          <a:xfrm>
            <a:off x="2080223" y="3474720"/>
            <a:ext cx="3440370" cy="1200329"/>
          </a:xfrm>
          <a:prstGeom prst="rect">
            <a:avLst/>
          </a:prstGeom>
          <a:noFill/>
        </p:spPr>
        <p:txBody>
          <a:bodyPr wrap="square" rtlCol="0">
            <a:spAutoFit/>
          </a:bodyPr>
          <a:lstStyle/>
          <a:p>
            <a:r>
              <a:rPr lang="en-US" b="1"/>
              <a:t> </a:t>
            </a:r>
          </a:p>
          <a:p>
            <a:r>
              <a:rPr lang="en-US" b="1"/>
              <a:t>Satyajit Senapati</a:t>
            </a:r>
          </a:p>
          <a:p>
            <a:r>
              <a:rPr lang="en-US">
                <a:hlinkClick r:id="rId3"/>
              </a:rPr>
              <a:t>satyajit.senapati@infosys.com</a:t>
            </a:r>
            <a:endParaRPr lang="en-US"/>
          </a:p>
          <a:p>
            <a:endParaRPr lang="en-US"/>
          </a:p>
        </p:txBody>
      </p:sp>
      <p:sp>
        <p:nvSpPr>
          <p:cNvPr id="5" name="Subtitle 2">
            <a:extLst>
              <a:ext uri="{FF2B5EF4-FFF2-40B4-BE49-F238E27FC236}">
                <a16:creationId xmlns:a16="http://schemas.microsoft.com/office/drawing/2014/main" id="{87005046-4A9D-4ECF-9C1D-32BEA6943DAC}"/>
              </a:ext>
            </a:extLst>
          </p:cNvPr>
          <p:cNvSpPr txBox="1">
            <a:spLocks/>
          </p:cNvSpPr>
          <p:nvPr/>
        </p:nvSpPr>
        <p:spPr>
          <a:xfrm>
            <a:off x="1299146" y="1528824"/>
            <a:ext cx="9144000" cy="756362"/>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a:t>Use Case - SuperValu Recipe/Shopbot</a:t>
            </a:r>
          </a:p>
          <a:p>
            <a:endParaRPr lang="en-US" sz="3200"/>
          </a:p>
        </p:txBody>
      </p:sp>
      <p:pic>
        <p:nvPicPr>
          <p:cNvPr id="6" name="Picture 4" descr="A red sign with white text&#10;&#10;Description automatically generated">
            <a:extLst>
              <a:ext uri="{FF2B5EF4-FFF2-40B4-BE49-F238E27FC236}">
                <a16:creationId xmlns:a16="http://schemas.microsoft.com/office/drawing/2014/main" id="{87948585-6EBC-319E-1776-7985B3D1B0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5367" y="586290"/>
            <a:ext cx="1611559" cy="8280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erson sitting at a desk with a computer&#10;&#10;Description automatically generated">
            <a:extLst>
              <a:ext uri="{FF2B5EF4-FFF2-40B4-BE49-F238E27FC236}">
                <a16:creationId xmlns:a16="http://schemas.microsoft.com/office/drawing/2014/main" id="{DAE78224-3975-D230-2B18-613FA087E7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6092" y="3657600"/>
            <a:ext cx="914400" cy="1219200"/>
          </a:xfrm>
          <a:prstGeom prst="rect">
            <a:avLst/>
          </a:prstGeom>
        </p:spPr>
      </p:pic>
      <p:sp>
        <p:nvSpPr>
          <p:cNvPr id="15" name="Rectangle 14">
            <a:extLst>
              <a:ext uri="{FF2B5EF4-FFF2-40B4-BE49-F238E27FC236}">
                <a16:creationId xmlns:a16="http://schemas.microsoft.com/office/drawing/2014/main" id="{F018D659-3B51-830C-BF74-7BD4A2BB085B}"/>
              </a:ext>
            </a:extLst>
          </p:cNvPr>
          <p:cNvSpPr/>
          <p:nvPr/>
        </p:nvSpPr>
        <p:spPr>
          <a:xfrm>
            <a:off x="6292306" y="3537417"/>
            <a:ext cx="4663440" cy="1371600"/>
          </a:xfrm>
          <a:prstGeom prst="rect">
            <a:avLst/>
          </a:prstGeom>
          <a:solidFill>
            <a:schemeClr val="bg1"/>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13FF1B8-E3FE-A955-869F-24AD52FC89DF}"/>
              </a:ext>
            </a:extLst>
          </p:cNvPr>
          <p:cNvSpPr txBox="1"/>
          <p:nvPr/>
        </p:nvSpPr>
        <p:spPr>
          <a:xfrm>
            <a:off x="7384391" y="3474720"/>
            <a:ext cx="3480522" cy="1200329"/>
          </a:xfrm>
          <a:prstGeom prst="rect">
            <a:avLst/>
          </a:prstGeom>
          <a:noFill/>
        </p:spPr>
        <p:txBody>
          <a:bodyPr wrap="square" rtlCol="0">
            <a:spAutoFit/>
          </a:bodyPr>
          <a:lstStyle/>
          <a:p>
            <a:r>
              <a:rPr lang="en-US" b="1"/>
              <a:t> </a:t>
            </a:r>
          </a:p>
          <a:p>
            <a:r>
              <a:rPr lang="en-US" b="1"/>
              <a:t>Somnath Dutta</a:t>
            </a:r>
          </a:p>
          <a:p>
            <a:r>
              <a:rPr lang="en-US">
                <a:hlinkClick r:id="rId6"/>
              </a:rPr>
              <a:t>somnath.dutta@infosys.com</a:t>
            </a:r>
            <a:r>
              <a:rPr lang="en-US"/>
              <a:t>  </a:t>
            </a:r>
          </a:p>
          <a:p>
            <a:endParaRPr lang="en-US"/>
          </a:p>
        </p:txBody>
      </p:sp>
      <p:pic>
        <p:nvPicPr>
          <p:cNvPr id="19" name="Picture 18" descr="A person smiling for the camera&#10;&#10;Description automatically generated">
            <a:extLst>
              <a:ext uri="{FF2B5EF4-FFF2-40B4-BE49-F238E27FC236}">
                <a16:creationId xmlns:a16="http://schemas.microsoft.com/office/drawing/2014/main" id="{7B06953D-C244-7EA6-7EB9-80134BD913E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1146" y="3721768"/>
            <a:ext cx="1003935" cy="1001406"/>
          </a:xfrm>
          <a:prstGeom prst="rect">
            <a:avLst/>
          </a:prstGeom>
        </p:spPr>
      </p:pic>
      <p:sp>
        <p:nvSpPr>
          <p:cNvPr id="20" name="Rectangle 19">
            <a:extLst>
              <a:ext uri="{FF2B5EF4-FFF2-40B4-BE49-F238E27FC236}">
                <a16:creationId xmlns:a16="http://schemas.microsoft.com/office/drawing/2014/main" id="{DCC15424-E52E-888A-EF00-567C2017441F}"/>
              </a:ext>
            </a:extLst>
          </p:cNvPr>
          <p:cNvSpPr/>
          <p:nvPr/>
        </p:nvSpPr>
        <p:spPr>
          <a:xfrm>
            <a:off x="1063065" y="5076547"/>
            <a:ext cx="4663440" cy="1280160"/>
          </a:xfrm>
          <a:prstGeom prst="rect">
            <a:avLst/>
          </a:prstGeom>
          <a:solidFill>
            <a:schemeClr val="bg1"/>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3EB9C96-7369-5A61-5F85-40C3BDE96B8E}"/>
              </a:ext>
            </a:extLst>
          </p:cNvPr>
          <p:cNvSpPr txBox="1"/>
          <p:nvPr/>
        </p:nvSpPr>
        <p:spPr>
          <a:xfrm>
            <a:off x="2055170" y="4937748"/>
            <a:ext cx="3745221" cy="923330"/>
          </a:xfrm>
          <a:prstGeom prst="rect">
            <a:avLst/>
          </a:prstGeom>
          <a:noFill/>
        </p:spPr>
        <p:txBody>
          <a:bodyPr wrap="square" rtlCol="0">
            <a:spAutoFit/>
          </a:bodyPr>
          <a:lstStyle/>
          <a:p>
            <a:r>
              <a:rPr lang="en-US" b="1"/>
              <a:t> </a:t>
            </a:r>
          </a:p>
          <a:p>
            <a:r>
              <a:rPr lang="en-US" b="1"/>
              <a:t>Dinesh Yadav</a:t>
            </a:r>
          </a:p>
          <a:p>
            <a:r>
              <a:rPr lang="en-US">
                <a:hlinkClick r:id="rId8"/>
              </a:rPr>
              <a:t>dinesh.kumaryadav@infosys.com</a:t>
            </a:r>
            <a:endParaRPr lang="en-US"/>
          </a:p>
        </p:txBody>
      </p:sp>
      <p:pic>
        <p:nvPicPr>
          <p:cNvPr id="24" name="Picture 23" descr="A person in a black shirt&#10;&#10;Description automatically generated">
            <a:extLst>
              <a:ext uri="{FF2B5EF4-FFF2-40B4-BE49-F238E27FC236}">
                <a16:creationId xmlns:a16="http://schemas.microsoft.com/office/drawing/2014/main" id="{A657BB98-DABB-DC3C-A2B9-D3512C6E142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0770" y="5120640"/>
            <a:ext cx="914400" cy="1162702"/>
          </a:xfrm>
          <a:prstGeom prst="rect">
            <a:avLst/>
          </a:prstGeom>
        </p:spPr>
      </p:pic>
      <p:sp>
        <p:nvSpPr>
          <p:cNvPr id="25" name="Rectangle 24">
            <a:extLst>
              <a:ext uri="{FF2B5EF4-FFF2-40B4-BE49-F238E27FC236}">
                <a16:creationId xmlns:a16="http://schemas.microsoft.com/office/drawing/2014/main" id="{FEBDACDD-A55A-54BF-1E37-B23D5E20D7ED}"/>
              </a:ext>
            </a:extLst>
          </p:cNvPr>
          <p:cNvSpPr/>
          <p:nvPr/>
        </p:nvSpPr>
        <p:spPr>
          <a:xfrm>
            <a:off x="6292306" y="5072709"/>
            <a:ext cx="4663440" cy="1280160"/>
          </a:xfrm>
          <a:prstGeom prst="rect">
            <a:avLst/>
          </a:prstGeom>
          <a:solidFill>
            <a:schemeClr val="bg1"/>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741D91A-9B60-1CA6-E79E-AFDB22BE3847}"/>
              </a:ext>
            </a:extLst>
          </p:cNvPr>
          <p:cNvSpPr txBox="1"/>
          <p:nvPr/>
        </p:nvSpPr>
        <p:spPr>
          <a:xfrm>
            <a:off x="7404198" y="4937748"/>
            <a:ext cx="3724737" cy="923330"/>
          </a:xfrm>
          <a:prstGeom prst="rect">
            <a:avLst/>
          </a:prstGeom>
          <a:noFill/>
        </p:spPr>
        <p:txBody>
          <a:bodyPr wrap="square" rtlCol="0">
            <a:spAutoFit/>
          </a:bodyPr>
          <a:lstStyle/>
          <a:p>
            <a:r>
              <a:rPr lang="en-US" b="1"/>
              <a:t> </a:t>
            </a:r>
          </a:p>
          <a:p>
            <a:r>
              <a:rPr lang="en-US" b="1"/>
              <a:t>Nishant Malik</a:t>
            </a:r>
          </a:p>
          <a:p>
            <a:r>
              <a:rPr lang="en-US">
                <a:hlinkClick r:id="rId10"/>
              </a:rPr>
              <a:t>nishant.malik@infosys.com</a:t>
            </a:r>
            <a:r>
              <a:rPr lang="en-US"/>
              <a:t> </a:t>
            </a:r>
          </a:p>
        </p:txBody>
      </p:sp>
      <p:pic>
        <p:nvPicPr>
          <p:cNvPr id="29" name="Picture 28" descr="A person in a suit and tie&#10;&#10;Description automatically generated">
            <a:extLst>
              <a:ext uri="{FF2B5EF4-FFF2-40B4-BE49-F238E27FC236}">
                <a16:creationId xmlns:a16="http://schemas.microsoft.com/office/drawing/2014/main" id="{2A377A25-5CD2-7C80-28C9-0657176D182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16450" y="5232934"/>
            <a:ext cx="967941" cy="958581"/>
          </a:xfrm>
          <a:prstGeom prst="rect">
            <a:avLst/>
          </a:prstGeom>
        </p:spPr>
      </p:pic>
      <p:pic>
        <p:nvPicPr>
          <p:cNvPr id="31" name="Picture 30">
            <a:extLst>
              <a:ext uri="{FF2B5EF4-FFF2-40B4-BE49-F238E27FC236}">
                <a16:creationId xmlns:a16="http://schemas.microsoft.com/office/drawing/2014/main" id="{35C1E53D-9BCF-B656-4C82-506E52F804E7}"/>
              </a:ext>
            </a:extLst>
          </p:cNvPr>
          <p:cNvPicPr>
            <a:picLocks noChangeAspect="1"/>
          </p:cNvPicPr>
          <p:nvPr/>
        </p:nvPicPr>
        <p:blipFill>
          <a:blip r:embed="rId12"/>
          <a:stretch>
            <a:fillRect/>
          </a:stretch>
        </p:blipFill>
        <p:spPr>
          <a:xfrm>
            <a:off x="9635753" y="545554"/>
            <a:ext cx="807393" cy="807393"/>
          </a:xfrm>
          <a:prstGeom prst="rect">
            <a:avLst/>
          </a:prstGeom>
        </p:spPr>
      </p:pic>
      <p:cxnSp>
        <p:nvCxnSpPr>
          <p:cNvPr id="45" name="Google Shape;148;p23">
            <a:extLst>
              <a:ext uri="{FF2B5EF4-FFF2-40B4-BE49-F238E27FC236}">
                <a16:creationId xmlns:a16="http://schemas.microsoft.com/office/drawing/2014/main" id="{0E890E7E-C3EA-F444-DAA5-199369CE7BED}"/>
              </a:ext>
            </a:extLst>
          </p:cNvPr>
          <p:cNvCxnSpPr>
            <a:cxnSpLocks/>
          </p:cNvCxnSpPr>
          <p:nvPr/>
        </p:nvCxnSpPr>
        <p:spPr>
          <a:xfrm>
            <a:off x="0" y="2285186"/>
            <a:ext cx="12192000" cy="0"/>
          </a:xfrm>
          <a:prstGeom prst="straightConnector1">
            <a:avLst/>
          </a:prstGeom>
          <a:noFill/>
          <a:ln w="28575" cap="flat" cmpd="sng">
            <a:solidFill>
              <a:schemeClr val="accent3"/>
            </a:solidFill>
            <a:prstDash val="solid"/>
            <a:round/>
            <a:headEnd type="none" w="sm" len="sm"/>
            <a:tailEnd type="none" w="sm" len="sm"/>
          </a:ln>
          <a:effectLst>
            <a:outerShdw dist="20000" sx="1000" sy="1000" rotWithShape="0">
              <a:srgbClr val="000000"/>
            </a:outerShdw>
          </a:effectLst>
        </p:spPr>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Footer Placeholder 4">
            <a:extLst>
              <a:ext uri="{FF2B5EF4-FFF2-40B4-BE49-F238E27FC236}">
                <a16:creationId xmlns:a16="http://schemas.microsoft.com/office/drawing/2014/main" id="{A777112A-7FE1-7BA6-33B0-BE50F3DA20DC}"/>
              </a:ext>
            </a:extLst>
          </p:cNvPr>
          <p:cNvSpPr>
            <a:spLocks noGrp="1"/>
          </p:cNvSpPr>
          <p:nvPr>
            <p:ph type="ftr" sz="quarter" idx="4294967295"/>
          </p:nvPr>
        </p:nvSpPr>
        <p:spPr>
          <a:xfrm>
            <a:off x="8876521" y="6453002"/>
            <a:ext cx="2805405" cy="365125"/>
          </a:xfrm>
          <a:prstGeom prst="rect">
            <a:avLst/>
          </a:prstGeom>
        </p:spPr>
        <p:txBody>
          <a:bodyPr/>
          <a:lstStyle/>
          <a:p>
            <a:pPr>
              <a:spcAft>
                <a:spcPts val="600"/>
              </a:spcAft>
            </a:pPr>
            <a:r>
              <a:rPr lang="en-US"/>
              <a:t>
              </a:t>
            </a:r>
          </a:p>
        </p:txBody>
      </p:sp>
      <p:sp>
        <p:nvSpPr>
          <p:cNvPr id="1037" name="Slide Number Placeholder 5">
            <a:extLst>
              <a:ext uri="{FF2B5EF4-FFF2-40B4-BE49-F238E27FC236}">
                <a16:creationId xmlns:a16="http://schemas.microsoft.com/office/drawing/2014/main" id="{3A5AF60A-0F51-3A18-4947-113423C48CFB}"/>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10</a:t>
            </a:fld>
            <a:endParaRPr lang="en-US"/>
          </a:p>
        </p:txBody>
      </p:sp>
      <p:sp>
        <p:nvSpPr>
          <p:cNvPr id="5" name="Footer Placeholder 4">
            <a:extLst>
              <a:ext uri="{FF2B5EF4-FFF2-40B4-BE49-F238E27FC236}">
                <a16:creationId xmlns:a16="http://schemas.microsoft.com/office/drawing/2014/main" id="{B784195B-147C-D602-3E64-A24B91B81704}"/>
              </a:ext>
            </a:extLst>
          </p:cNvPr>
          <p:cNvSpPr>
            <a:spLocks/>
          </p:cNvSpPr>
          <p:nvPr/>
        </p:nvSpPr>
        <p:spPr>
          <a:xfrm>
            <a:off x="8420752" y="5916481"/>
            <a:ext cx="2506464" cy="326218"/>
          </a:xfrm>
          <a:prstGeom prst="rect">
            <a:avLst/>
          </a:prstGeom>
        </p:spPr>
        <p:txBody>
          <a:bodyPr anchor="ctr">
            <a:normAutofit/>
          </a:bodyPr>
          <a:lstStyle/>
          <a:p>
            <a:pPr defTabSz="813816">
              <a:lnSpc>
                <a:spcPct val="90000"/>
              </a:lnSpc>
              <a:spcAft>
                <a:spcPts val="534"/>
              </a:spcAft>
            </a:pPr>
            <a:r>
              <a:rPr lang="en-US" sz="623" kern="1200">
                <a:solidFill>
                  <a:schemeClr val="tx1"/>
                </a:solidFill>
                <a:latin typeface="+mn-lt"/>
                <a:ea typeface="+mn-ea"/>
                <a:cs typeface="+mn-cs"/>
              </a:rPr>
              <a:t>
              </a:t>
            </a:r>
            <a:endParaRPr lang="en-US" sz="700"/>
          </a:p>
        </p:txBody>
      </p:sp>
      <p:sp>
        <p:nvSpPr>
          <p:cNvPr id="4" name="Title 1">
            <a:extLst>
              <a:ext uri="{FF2B5EF4-FFF2-40B4-BE49-F238E27FC236}">
                <a16:creationId xmlns:a16="http://schemas.microsoft.com/office/drawing/2014/main" id="{5B26836A-D359-A458-AA2E-21A66ECE0DDA}"/>
              </a:ext>
            </a:extLst>
          </p:cNvPr>
          <p:cNvSpPr txBox="1">
            <a:spLocks/>
          </p:cNvSpPr>
          <p:nvPr/>
        </p:nvSpPr>
        <p:spPr>
          <a:xfrm>
            <a:off x="-723248" y="338337"/>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endParaRPr lang="en-US"/>
          </a:p>
        </p:txBody>
      </p:sp>
      <p:sp>
        <p:nvSpPr>
          <p:cNvPr id="10" name="Title 1">
            <a:extLst>
              <a:ext uri="{FF2B5EF4-FFF2-40B4-BE49-F238E27FC236}">
                <a16:creationId xmlns:a16="http://schemas.microsoft.com/office/drawing/2014/main" id="{07E91F29-0306-B632-7052-D4B8C45633E6}"/>
              </a:ext>
            </a:extLst>
          </p:cNvPr>
          <p:cNvSpPr txBox="1">
            <a:spLocks/>
          </p:cNvSpPr>
          <p:nvPr/>
        </p:nvSpPr>
        <p:spPr>
          <a:xfrm>
            <a:off x="1524000" y="345986"/>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    </a:t>
            </a:r>
          </a:p>
        </p:txBody>
      </p:sp>
      <p:sp>
        <p:nvSpPr>
          <p:cNvPr id="11" name="Subtitle 4">
            <a:extLst>
              <a:ext uri="{FF2B5EF4-FFF2-40B4-BE49-F238E27FC236}">
                <a16:creationId xmlns:a16="http://schemas.microsoft.com/office/drawing/2014/main" id="{D55556D5-9800-E8C2-89EA-9D2EA6ADF060}"/>
              </a:ext>
            </a:extLst>
          </p:cNvPr>
          <p:cNvSpPr txBox="1">
            <a:spLocks/>
          </p:cNvSpPr>
          <p:nvPr/>
        </p:nvSpPr>
        <p:spPr>
          <a:xfrm>
            <a:off x="1521681" y="1707473"/>
            <a:ext cx="8559800" cy="251936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a:p>
            <a:endParaRPr lang="en-US"/>
          </a:p>
        </p:txBody>
      </p:sp>
      <p:sp>
        <p:nvSpPr>
          <p:cNvPr id="3" name="Subtitle 4">
            <a:extLst>
              <a:ext uri="{FF2B5EF4-FFF2-40B4-BE49-F238E27FC236}">
                <a16:creationId xmlns:a16="http://schemas.microsoft.com/office/drawing/2014/main" id="{5AA530D1-9C68-3F80-EB34-B422CE482E66}"/>
              </a:ext>
            </a:extLst>
          </p:cNvPr>
          <p:cNvSpPr txBox="1">
            <a:spLocks/>
          </p:cNvSpPr>
          <p:nvPr/>
        </p:nvSpPr>
        <p:spPr>
          <a:xfrm>
            <a:off x="1521681" y="1707473"/>
            <a:ext cx="8559800" cy="251936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a:p>
            <a:endParaRPr lang="en-US"/>
          </a:p>
        </p:txBody>
      </p:sp>
      <p:sp>
        <p:nvSpPr>
          <p:cNvPr id="7" name="Title 1"/>
          <p:cNvSpPr txBox="1">
            <a:spLocks/>
          </p:cNvSpPr>
          <p:nvPr/>
        </p:nvSpPr>
        <p:spPr>
          <a:xfrm>
            <a:off x="1521681" y="3134134"/>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Q&amp;A </a:t>
            </a:r>
          </a:p>
        </p:txBody>
      </p:sp>
    </p:spTree>
    <p:extLst>
      <p:ext uri="{BB962C8B-B14F-4D97-AF65-F5344CB8AC3E}">
        <p14:creationId xmlns:p14="http://schemas.microsoft.com/office/powerpoint/2010/main" val="8253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Footer Placeholder 4">
            <a:extLst>
              <a:ext uri="{FF2B5EF4-FFF2-40B4-BE49-F238E27FC236}">
                <a16:creationId xmlns:a16="http://schemas.microsoft.com/office/drawing/2014/main" id="{A777112A-7FE1-7BA6-33B0-BE50F3DA20DC}"/>
              </a:ext>
            </a:extLst>
          </p:cNvPr>
          <p:cNvSpPr>
            <a:spLocks noGrp="1"/>
          </p:cNvSpPr>
          <p:nvPr>
            <p:ph type="ftr" sz="quarter" idx="4294967295"/>
          </p:nvPr>
        </p:nvSpPr>
        <p:spPr>
          <a:xfrm>
            <a:off x="8876521" y="6453002"/>
            <a:ext cx="2805405" cy="365125"/>
          </a:xfrm>
          <a:prstGeom prst="rect">
            <a:avLst/>
          </a:prstGeom>
        </p:spPr>
        <p:txBody>
          <a:bodyPr/>
          <a:lstStyle/>
          <a:p>
            <a:pPr>
              <a:spcAft>
                <a:spcPts val="600"/>
              </a:spcAft>
            </a:pPr>
            <a:r>
              <a:rPr lang="en-US"/>
              <a:t>
              </a:t>
            </a:r>
          </a:p>
        </p:txBody>
      </p:sp>
      <p:sp>
        <p:nvSpPr>
          <p:cNvPr id="1037" name="Slide Number Placeholder 5">
            <a:extLst>
              <a:ext uri="{FF2B5EF4-FFF2-40B4-BE49-F238E27FC236}">
                <a16:creationId xmlns:a16="http://schemas.microsoft.com/office/drawing/2014/main" id="{3A5AF60A-0F51-3A18-4947-113423C48CFB}"/>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11</a:t>
            </a:fld>
            <a:endParaRPr lang="en-US"/>
          </a:p>
        </p:txBody>
      </p:sp>
      <p:sp>
        <p:nvSpPr>
          <p:cNvPr id="5" name="Footer Placeholder 4">
            <a:extLst>
              <a:ext uri="{FF2B5EF4-FFF2-40B4-BE49-F238E27FC236}">
                <a16:creationId xmlns:a16="http://schemas.microsoft.com/office/drawing/2014/main" id="{B784195B-147C-D602-3E64-A24B91B81704}"/>
              </a:ext>
            </a:extLst>
          </p:cNvPr>
          <p:cNvSpPr>
            <a:spLocks/>
          </p:cNvSpPr>
          <p:nvPr/>
        </p:nvSpPr>
        <p:spPr>
          <a:xfrm>
            <a:off x="8420752" y="5916481"/>
            <a:ext cx="2506464" cy="326218"/>
          </a:xfrm>
          <a:prstGeom prst="rect">
            <a:avLst/>
          </a:prstGeom>
        </p:spPr>
        <p:txBody>
          <a:bodyPr anchor="ctr">
            <a:normAutofit/>
          </a:bodyPr>
          <a:lstStyle/>
          <a:p>
            <a:pPr defTabSz="813816">
              <a:lnSpc>
                <a:spcPct val="90000"/>
              </a:lnSpc>
              <a:spcAft>
                <a:spcPts val="534"/>
              </a:spcAft>
            </a:pPr>
            <a:r>
              <a:rPr lang="en-US" sz="623" kern="1200">
                <a:solidFill>
                  <a:schemeClr val="tx1"/>
                </a:solidFill>
                <a:latin typeface="+mn-lt"/>
                <a:ea typeface="+mn-ea"/>
                <a:cs typeface="+mn-cs"/>
              </a:rPr>
              <a:t>
              </a:t>
            </a:r>
            <a:endParaRPr lang="en-US" sz="700"/>
          </a:p>
        </p:txBody>
      </p:sp>
      <p:sp>
        <p:nvSpPr>
          <p:cNvPr id="4" name="Title 1">
            <a:extLst>
              <a:ext uri="{FF2B5EF4-FFF2-40B4-BE49-F238E27FC236}">
                <a16:creationId xmlns:a16="http://schemas.microsoft.com/office/drawing/2014/main" id="{5B26836A-D359-A458-AA2E-21A66ECE0DDA}"/>
              </a:ext>
            </a:extLst>
          </p:cNvPr>
          <p:cNvSpPr txBox="1">
            <a:spLocks/>
          </p:cNvSpPr>
          <p:nvPr/>
        </p:nvSpPr>
        <p:spPr>
          <a:xfrm>
            <a:off x="-723248" y="338337"/>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endParaRPr lang="en-US"/>
          </a:p>
        </p:txBody>
      </p:sp>
      <p:sp>
        <p:nvSpPr>
          <p:cNvPr id="10" name="Title 1">
            <a:extLst>
              <a:ext uri="{FF2B5EF4-FFF2-40B4-BE49-F238E27FC236}">
                <a16:creationId xmlns:a16="http://schemas.microsoft.com/office/drawing/2014/main" id="{07E91F29-0306-B632-7052-D4B8C45633E6}"/>
              </a:ext>
            </a:extLst>
          </p:cNvPr>
          <p:cNvSpPr txBox="1">
            <a:spLocks/>
          </p:cNvSpPr>
          <p:nvPr/>
        </p:nvSpPr>
        <p:spPr>
          <a:xfrm>
            <a:off x="1524000" y="345986"/>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    </a:t>
            </a:r>
          </a:p>
        </p:txBody>
      </p:sp>
      <p:sp>
        <p:nvSpPr>
          <p:cNvPr id="11" name="Subtitle 4">
            <a:extLst>
              <a:ext uri="{FF2B5EF4-FFF2-40B4-BE49-F238E27FC236}">
                <a16:creationId xmlns:a16="http://schemas.microsoft.com/office/drawing/2014/main" id="{D55556D5-9800-E8C2-89EA-9D2EA6ADF060}"/>
              </a:ext>
            </a:extLst>
          </p:cNvPr>
          <p:cNvSpPr txBox="1">
            <a:spLocks/>
          </p:cNvSpPr>
          <p:nvPr/>
        </p:nvSpPr>
        <p:spPr>
          <a:xfrm>
            <a:off x="1521681" y="1707473"/>
            <a:ext cx="8559800" cy="251936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a:p>
            <a:endParaRPr lang="en-US"/>
          </a:p>
        </p:txBody>
      </p:sp>
      <p:sp>
        <p:nvSpPr>
          <p:cNvPr id="3" name="Subtitle 4">
            <a:extLst>
              <a:ext uri="{FF2B5EF4-FFF2-40B4-BE49-F238E27FC236}">
                <a16:creationId xmlns:a16="http://schemas.microsoft.com/office/drawing/2014/main" id="{5AA530D1-9C68-3F80-EB34-B422CE482E66}"/>
              </a:ext>
            </a:extLst>
          </p:cNvPr>
          <p:cNvSpPr txBox="1">
            <a:spLocks/>
          </p:cNvSpPr>
          <p:nvPr/>
        </p:nvSpPr>
        <p:spPr>
          <a:xfrm>
            <a:off x="1521681" y="1707473"/>
            <a:ext cx="8559800" cy="251936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a:p>
            <a:endParaRPr lang="en-US"/>
          </a:p>
        </p:txBody>
      </p:sp>
      <p:sp>
        <p:nvSpPr>
          <p:cNvPr id="7" name="Title 1"/>
          <p:cNvSpPr txBox="1">
            <a:spLocks/>
          </p:cNvSpPr>
          <p:nvPr/>
        </p:nvSpPr>
        <p:spPr>
          <a:xfrm>
            <a:off x="1521681" y="3134134"/>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Thank You</a:t>
            </a:r>
          </a:p>
        </p:txBody>
      </p:sp>
    </p:spTree>
    <p:extLst>
      <p:ext uri="{BB962C8B-B14F-4D97-AF65-F5344CB8AC3E}">
        <p14:creationId xmlns:p14="http://schemas.microsoft.com/office/powerpoint/2010/main" val="150591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Footer Placeholder 4">
            <a:extLst>
              <a:ext uri="{FF2B5EF4-FFF2-40B4-BE49-F238E27FC236}">
                <a16:creationId xmlns:a16="http://schemas.microsoft.com/office/drawing/2014/main" id="{A777112A-7FE1-7BA6-33B0-BE50F3DA20DC}"/>
              </a:ext>
            </a:extLst>
          </p:cNvPr>
          <p:cNvSpPr>
            <a:spLocks noGrp="1"/>
          </p:cNvSpPr>
          <p:nvPr>
            <p:ph type="ftr" sz="quarter" idx="4294967295"/>
          </p:nvPr>
        </p:nvSpPr>
        <p:spPr>
          <a:xfrm>
            <a:off x="8876521" y="6453002"/>
            <a:ext cx="2805405" cy="365125"/>
          </a:xfrm>
          <a:prstGeom prst="rect">
            <a:avLst/>
          </a:prstGeom>
        </p:spPr>
        <p:txBody>
          <a:bodyPr/>
          <a:lstStyle/>
          <a:p>
            <a:pPr>
              <a:spcAft>
                <a:spcPts val="600"/>
              </a:spcAft>
            </a:pPr>
            <a:r>
              <a:rPr lang="en-US"/>
              <a:t>
              </a:t>
            </a:r>
          </a:p>
        </p:txBody>
      </p:sp>
      <p:sp>
        <p:nvSpPr>
          <p:cNvPr id="1037" name="Slide Number Placeholder 5">
            <a:extLst>
              <a:ext uri="{FF2B5EF4-FFF2-40B4-BE49-F238E27FC236}">
                <a16:creationId xmlns:a16="http://schemas.microsoft.com/office/drawing/2014/main" id="{3A5AF60A-0F51-3A18-4947-113423C48CFB}"/>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2</a:t>
            </a:fld>
            <a:endParaRPr lang="en-US"/>
          </a:p>
        </p:txBody>
      </p:sp>
      <p:sp>
        <p:nvSpPr>
          <p:cNvPr id="5" name="Footer Placeholder 4">
            <a:extLst>
              <a:ext uri="{FF2B5EF4-FFF2-40B4-BE49-F238E27FC236}">
                <a16:creationId xmlns:a16="http://schemas.microsoft.com/office/drawing/2014/main" id="{B784195B-147C-D602-3E64-A24B91B81704}"/>
              </a:ext>
            </a:extLst>
          </p:cNvPr>
          <p:cNvSpPr>
            <a:spLocks/>
          </p:cNvSpPr>
          <p:nvPr/>
        </p:nvSpPr>
        <p:spPr>
          <a:xfrm>
            <a:off x="8420752" y="5916481"/>
            <a:ext cx="2506464" cy="326218"/>
          </a:xfrm>
          <a:prstGeom prst="rect">
            <a:avLst/>
          </a:prstGeom>
        </p:spPr>
        <p:txBody>
          <a:bodyPr anchor="ctr">
            <a:normAutofit/>
          </a:bodyPr>
          <a:lstStyle/>
          <a:p>
            <a:pPr defTabSz="813816">
              <a:lnSpc>
                <a:spcPct val="90000"/>
              </a:lnSpc>
              <a:spcAft>
                <a:spcPts val="534"/>
              </a:spcAft>
            </a:pPr>
            <a:r>
              <a:rPr lang="en-US" sz="623" kern="1200">
                <a:solidFill>
                  <a:schemeClr val="tx1"/>
                </a:solidFill>
                <a:latin typeface="+mn-lt"/>
                <a:ea typeface="+mn-ea"/>
                <a:cs typeface="+mn-cs"/>
              </a:rPr>
              <a:t>
              </a:t>
            </a:r>
            <a:endParaRPr lang="en-US" sz="700"/>
          </a:p>
        </p:txBody>
      </p:sp>
      <p:sp>
        <p:nvSpPr>
          <p:cNvPr id="4" name="Title 1">
            <a:extLst>
              <a:ext uri="{FF2B5EF4-FFF2-40B4-BE49-F238E27FC236}">
                <a16:creationId xmlns:a16="http://schemas.microsoft.com/office/drawing/2014/main" id="{5B26836A-D359-A458-AA2E-21A66ECE0DDA}"/>
              </a:ext>
            </a:extLst>
          </p:cNvPr>
          <p:cNvSpPr txBox="1">
            <a:spLocks/>
          </p:cNvSpPr>
          <p:nvPr/>
        </p:nvSpPr>
        <p:spPr>
          <a:xfrm>
            <a:off x="-723248" y="338337"/>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endParaRPr lang="en-US"/>
          </a:p>
        </p:txBody>
      </p:sp>
      <p:sp>
        <p:nvSpPr>
          <p:cNvPr id="10" name="Title 1">
            <a:extLst>
              <a:ext uri="{FF2B5EF4-FFF2-40B4-BE49-F238E27FC236}">
                <a16:creationId xmlns:a16="http://schemas.microsoft.com/office/drawing/2014/main" id="{07E91F29-0306-B632-7052-D4B8C45633E6}"/>
              </a:ext>
            </a:extLst>
          </p:cNvPr>
          <p:cNvSpPr txBox="1">
            <a:spLocks/>
          </p:cNvSpPr>
          <p:nvPr/>
        </p:nvSpPr>
        <p:spPr>
          <a:xfrm>
            <a:off x="1524000" y="345986"/>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    </a:t>
            </a:r>
          </a:p>
        </p:txBody>
      </p:sp>
      <p:sp>
        <p:nvSpPr>
          <p:cNvPr id="11" name="Subtitle 4">
            <a:extLst>
              <a:ext uri="{FF2B5EF4-FFF2-40B4-BE49-F238E27FC236}">
                <a16:creationId xmlns:a16="http://schemas.microsoft.com/office/drawing/2014/main" id="{D55556D5-9800-E8C2-89EA-9D2EA6ADF060}"/>
              </a:ext>
            </a:extLst>
          </p:cNvPr>
          <p:cNvSpPr txBox="1">
            <a:spLocks/>
          </p:cNvSpPr>
          <p:nvPr/>
        </p:nvSpPr>
        <p:spPr>
          <a:xfrm>
            <a:off x="1521681" y="1707473"/>
            <a:ext cx="8559800" cy="251936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a:p>
            <a:endParaRPr lang="en-US"/>
          </a:p>
        </p:txBody>
      </p:sp>
      <p:sp>
        <p:nvSpPr>
          <p:cNvPr id="3" name="Subtitle 4">
            <a:extLst>
              <a:ext uri="{FF2B5EF4-FFF2-40B4-BE49-F238E27FC236}">
                <a16:creationId xmlns:a16="http://schemas.microsoft.com/office/drawing/2014/main" id="{5AA530D1-9C68-3F80-EB34-B422CE482E66}"/>
              </a:ext>
            </a:extLst>
          </p:cNvPr>
          <p:cNvSpPr txBox="1">
            <a:spLocks/>
          </p:cNvSpPr>
          <p:nvPr/>
        </p:nvSpPr>
        <p:spPr>
          <a:xfrm>
            <a:off x="1521681" y="1707473"/>
            <a:ext cx="8559800" cy="251936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a:p>
            <a:endParaRPr lang="en-US"/>
          </a:p>
        </p:txBody>
      </p:sp>
      <p:cxnSp>
        <p:nvCxnSpPr>
          <p:cNvPr id="2" name="Google Shape;148;p23">
            <a:extLst>
              <a:ext uri="{FF2B5EF4-FFF2-40B4-BE49-F238E27FC236}">
                <a16:creationId xmlns:a16="http://schemas.microsoft.com/office/drawing/2014/main" id="{A2D71899-9E2B-34AF-DB4B-8E86766A9526}"/>
              </a:ext>
            </a:extLst>
          </p:cNvPr>
          <p:cNvCxnSpPr>
            <a:cxnSpLocks/>
          </p:cNvCxnSpPr>
          <p:nvPr/>
        </p:nvCxnSpPr>
        <p:spPr>
          <a:xfrm>
            <a:off x="0" y="6453002"/>
            <a:ext cx="12192000" cy="0"/>
          </a:xfrm>
          <a:prstGeom prst="straightConnector1">
            <a:avLst/>
          </a:prstGeom>
          <a:noFill/>
          <a:ln w="19050" cap="flat" cmpd="sng">
            <a:solidFill>
              <a:schemeClr val="accent3"/>
            </a:solidFill>
            <a:prstDash val="solid"/>
            <a:round/>
            <a:headEnd type="none" w="sm" len="sm"/>
            <a:tailEnd type="none" w="sm" len="sm"/>
          </a:ln>
          <a:effectLst>
            <a:outerShdw dist="20000" sx="1000" sy="1000" rotWithShape="0">
              <a:srgbClr val="000000"/>
            </a:outerShdw>
          </a:effectLst>
        </p:spPr>
      </p:cxnSp>
      <p:sp>
        <p:nvSpPr>
          <p:cNvPr id="8" name="Text Placeholder 3">
            <a:extLst>
              <a:ext uri="{FF2B5EF4-FFF2-40B4-BE49-F238E27FC236}">
                <a16:creationId xmlns:a16="http://schemas.microsoft.com/office/drawing/2014/main" id="{1494DD48-D651-F4F7-FF0F-E8DB57114579}"/>
              </a:ext>
            </a:extLst>
          </p:cNvPr>
          <p:cNvSpPr txBox="1">
            <a:spLocks/>
          </p:cNvSpPr>
          <p:nvPr/>
        </p:nvSpPr>
        <p:spPr>
          <a:xfrm>
            <a:off x="321125" y="1418062"/>
            <a:ext cx="5824124" cy="3728895"/>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solution approach is to build a user-friendly interactive bot which can be easily integrated with the existing Supervalu website, It contains various features including but not limited to generation of recipes  </a:t>
            </a:r>
            <a:r>
              <a:rPr lang="en-US">
                <a:ea typeface="+mn-lt"/>
                <a:cs typeface="+mn-lt"/>
              </a:rPr>
              <a:t>based on items in your shopping cart or just by uploading an image of the food items at home. </a:t>
            </a:r>
          </a:p>
          <a:p>
            <a:r>
              <a:rPr lang="en-US"/>
              <a:t>Over the top it has valuable features including customization of cart based on diet preferences as well as calorie calculations of the cart along with delivery schedule  time preferences as per the customer requirements.  </a:t>
            </a:r>
          </a:p>
        </p:txBody>
      </p:sp>
      <p:graphicFrame>
        <p:nvGraphicFramePr>
          <p:cNvPr id="9" name="TextBox 5">
            <a:extLst>
              <a:ext uri="{FF2B5EF4-FFF2-40B4-BE49-F238E27FC236}">
                <a16:creationId xmlns:a16="http://schemas.microsoft.com/office/drawing/2014/main" id="{DB1A786A-E16A-61EA-1F62-46C8D7D26BB3}"/>
              </a:ext>
            </a:extLst>
          </p:cNvPr>
          <p:cNvGraphicFramePr/>
          <p:nvPr>
            <p:extLst>
              <p:ext uri="{D42A27DB-BD31-4B8C-83A1-F6EECF244321}">
                <p14:modId xmlns:p14="http://schemas.microsoft.com/office/powerpoint/2010/main" val="2517570033"/>
              </p:ext>
            </p:extLst>
          </p:nvPr>
        </p:nvGraphicFramePr>
        <p:xfrm>
          <a:off x="7745694" y="890156"/>
          <a:ext cx="393623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itle 1">
            <a:extLst>
              <a:ext uri="{FF2B5EF4-FFF2-40B4-BE49-F238E27FC236}">
                <a16:creationId xmlns:a16="http://schemas.microsoft.com/office/drawing/2014/main" id="{D27062FF-7D2D-31E8-A431-BD927324DB0A}"/>
              </a:ext>
            </a:extLst>
          </p:cNvPr>
          <p:cNvSpPr>
            <a:spLocks noGrp="1"/>
          </p:cNvSpPr>
          <p:nvPr>
            <p:ph type="title"/>
          </p:nvPr>
        </p:nvSpPr>
        <p:spPr>
          <a:xfrm>
            <a:off x="-1777057" y="285804"/>
            <a:ext cx="10653578" cy="1132258"/>
          </a:xfrm>
        </p:spPr>
        <p:txBody>
          <a:bodyPr anchor="t">
            <a:normAutofit/>
          </a:bodyPr>
          <a:lstStyle/>
          <a:p>
            <a:pPr algn="ctr"/>
            <a:r>
              <a:rPr lang="en-US" sz="2000" b="1" kern="1200"/>
              <a:t>High Level Brief on Solution &amp; Features Considered</a:t>
            </a:r>
            <a:endParaRPr lang="en-US" sz="2500"/>
          </a:p>
        </p:txBody>
      </p:sp>
    </p:spTree>
    <p:extLst>
      <p:ext uri="{BB962C8B-B14F-4D97-AF65-F5344CB8AC3E}">
        <p14:creationId xmlns:p14="http://schemas.microsoft.com/office/powerpoint/2010/main" val="414382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Footer Placeholder 4">
            <a:extLst>
              <a:ext uri="{FF2B5EF4-FFF2-40B4-BE49-F238E27FC236}">
                <a16:creationId xmlns:a16="http://schemas.microsoft.com/office/drawing/2014/main" id="{A777112A-7FE1-7BA6-33B0-BE50F3DA20DC}"/>
              </a:ext>
            </a:extLst>
          </p:cNvPr>
          <p:cNvSpPr>
            <a:spLocks noGrp="1"/>
          </p:cNvSpPr>
          <p:nvPr>
            <p:ph type="ftr" sz="quarter" idx="4294967295"/>
          </p:nvPr>
        </p:nvSpPr>
        <p:spPr>
          <a:xfrm>
            <a:off x="8876521" y="6453002"/>
            <a:ext cx="2805405" cy="365125"/>
          </a:xfrm>
          <a:prstGeom prst="rect">
            <a:avLst/>
          </a:prstGeom>
        </p:spPr>
        <p:txBody>
          <a:bodyPr/>
          <a:lstStyle/>
          <a:p>
            <a:pPr>
              <a:spcAft>
                <a:spcPts val="600"/>
              </a:spcAft>
            </a:pPr>
            <a:r>
              <a:rPr lang="en-US"/>
              <a:t>
              </a:t>
            </a:r>
          </a:p>
        </p:txBody>
      </p:sp>
      <p:sp>
        <p:nvSpPr>
          <p:cNvPr id="1037" name="Slide Number Placeholder 5">
            <a:extLst>
              <a:ext uri="{FF2B5EF4-FFF2-40B4-BE49-F238E27FC236}">
                <a16:creationId xmlns:a16="http://schemas.microsoft.com/office/drawing/2014/main" id="{3A5AF60A-0F51-3A18-4947-113423C48CFB}"/>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3</a:t>
            </a:fld>
            <a:endParaRPr lang="en-US"/>
          </a:p>
        </p:txBody>
      </p:sp>
      <p:sp>
        <p:nvSpPr>
          <p:cNvPr id="5" name="Footer Placeholder 4">
            <a:extLst>
              <a:ext uri="{FF2B5EF4-FFF2-40B4-BE49-F238E27FC236}">
                <a16:creationId xmlns:a16="http://schemas.microsoft.com/office/drawing/2014/main" id="{B784195B-147C-D602-3E64-A24B91B81704}"/>
              </a:ext>
            </a:extLst>
          </p:cNvPr>
          <p:cNvSpPr>
            <a:spLocks/>
          </p:cNvSpPr>
          <p:nvPr/>
        </p:nvSpPr>
        <p:spPr>
          <a:xfrm>
            <a:off x="8420752" y="5916481"/>
            <a:ext cx="2506464" cy="326218"/>
          </a:xfrm>
          <a:prstGeom prst="rect">
            <a:avLst/>
          </a:prstGeom>
        </p:spPr>
        <p:txBody>
          <a:bodyPr anchor="ctr">
            <a:normAutofit/>
          </a:bodyPr>
          <a:lstStyle/>
          <a:p>
            <a:pPr defTabSz="813816">
              <a:lnSpc>
                <a:spcPct val="90000"/>
              </a:lnSpc>
              <a:spcAft>
                <a:spcPts val="534"/>
              </a:spcAft>
            </a:pPr>
            <a:r>
              <a:rPr lang="en-US" sz="623" kern="1200">
                <a:solidFill>
                  <a:schemeClr val="tx1"/>
                </a:solidFill>
                <a:latin typeface="+mn-lt"/>
                <a:ea typeface="+mn-ea"/>
                <a:cs typeface="+mn-cs"/>
              </a:rPr>
              <a:t>
              </a:t>
            </a:r>
            <a:endParaRPr lang="en-US" sz="700"/>
          </a:p>
        </p:txBody>
      </p:sp>
      <p:sp>
        <p:nvSpPr>
          <p:cNvPr id="4" name="Title 1">
            <a:extLst>
              <a:ext uri="{FF2B5EF4-FFF2-40B4-BE49-F238E27FC236}">
                <a16:creationId xmlns:a16="http://schemas.microsoft.com/office/drawing/2014/main" id="{5B26836A-D359-A458-AA2E-21A66ECE0DDA}"/>
              </a:ext>
            </a:extLst>
          </p:cNvPr>
          <p:cNvSpPr txBox="1">
            <a:spLocks/>
          </p:cNvSpPr>
          <p:nvPr/>
        </p:nvSpPr>
        <p:spPr>
          <a:xfrm>
            <a:off x="-723248" y="338337"/>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endParaRPr lang="en-US"/>
          </a:p>
        </p:txBody>
      </p:sp>
      <p:sp>
        <p:nvSpPr>
          <p:cNvPr id="10" name="Title 1">
            <a:extLst>
              <a:ext uri="{FF2B5EF4-FFF2-40B4-BE49-F238E27FC236}">
                <a16:creationId xmlns:a16="http://schemas.microsoft.com/office/drawing/2014/main" id="{07E91F29-0306-B632-7052-D4B8C45633E6}"/>
              </a:ext>
            </a:extLst>
          </p:cNvPr>
          <p:cNvSpPr txBox="1">
            <a:spLocks/>
          </p:cNvSpPr>
          <p:nvPr/>
        </p:nvSpPr>
        <p:spPr>
          <a:xfrm>
            <a:off x="1524000" y="345986"/>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    </a:t>
            </a:r>
          </a:p>
        </p:txBody>
      </p:sp>
      <p:sp>
        <p:nvSpPr>
          <p:cNvPr id="11" name="Subtitle 4">
            <a:extLst>
              <a:ext uri="{FF2B5EF4-FFF2-40B4-BE49-F238E27FC236}">
                <a16:creationId xmlns:a16="http://schemas.microsoft.com/office/drawing/2014/main" id="{D55556D5-9800-E8C2-89EA-9D2EA6ADF060}"/>
              </a:ext>
            </a:extLst>
          </p:cNvPr>
          <p:cNvSpPr txBox="1">
            <a:spLocks/>
          </p:cNvSpPr>
          <p:nvPr/>
        </p:nvSpPr>
        <p:spPr>
          <a:xfrm>
            <a:off x="1521681" y="1707473"/>
            <a:ext cx="8559800" cy="251936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a:p>
            <a:endParaRPr lang="en-US"/>
          </a:p>
        </p:txBody>
      </p:sp>
      <p:sp>
        <p:nvSpPr>
          <p:cNvPr id="3" name="Subtitle 4">
            <a:extLst>
              <a:ext uri="{FF2B5EF4-FFF2-40B4-BE49-F238E27FC236}">
                <a16:creationId xmlns:a16="http://schemas.microsoft.com/office/drawing/2014/main" id="{5AA530D1-9C68-3F80-EB34-B422CE482E66}"/>
              </a:ext>
            </a:extLst>
          </p:cNvPr>
          <p:cNvSpPr txBox="1">
            <a:spLocks/>
          </p:cNvSpPr>
          <p:nvPr/>
        </p:nvSpPr>
        <p:spPr>
          <a:xfrm>
            <a:off x="1521681" y="1707473"/>
            <a:ext cx="8559800" cy="251936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a:p>
            <a:endParaRPr lang="en-US"/>
          </a:p>
        </p:txBody>
      </p:sp>
      <p:sp>
        <p:nvSpPr>
          <p:cNvPr id="7" name="Title 1"/>
          <p:cNvSpPr txBox="1">
            <a:spLocks/>
          </p:cNvSpPr>
          <p:nvPr/>
        </p:nvSpPr>
        <p:spPr>
          <a:xfrm>
            <a:off x="1521681" y="2755558"/>
            <a:ext cx="9278124" cy="1227800"/>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DEMO – </a:t>
            </a:r>
          </a:p>
          <a:p>
            <a:pPr algn="ctr"/>
            <a:endParaRPr lang="en-US"/>
          </a:p>
          <a:p>
            <a:pPr algn="ctr"/>
            <a:r>
              <a:rPr lang="en-US"/>
              <a:t>SuperValu Bot </a:t>
            </a:r>
          </a:p>
        </p:txBody>
      </p:sp>
    </p:spTree>
    <p:extLst>
      <p:ext uri="{BB962C8B-B14F-4D97-AF65-F5344CB8AC3E}">
        <p14:creationId xmlns:p14="http://schemas.microsoft.com/office/powerpoint/2010/main" val="347543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0741-BFE8-693B-347F-5F4D5C8AB3DF}"/>
              </a:ext>
            </a:extLst>
          </p:cNvPr>
          <p:cNvSpPr>
            <a:spLocks noGrp="1"/>
          </p:cNvSpPr>
          <p:nvPr>
            <p:ph type="title"/>
          </p:nvPr>
        </p:nvSpPr>
        <p:spPr>
          <a:xfrm>
            <a:off x="-45945" y="181181"/>
            <a:ext cx="4300151" cy="1132258"/>
          </a:xfrm>
        </p:spPr>
        <p:txBody>
          <a:bodyPr anchor="t">
            <a:normAutofit/>
          </a:bodyPr>
          <a:lstStyle/>
          <a:p>
            <a:pPr algn="ctr"/>
            <a:r>
              <a:rPr lang="en-US" sz="2500" b="1" i="0">
                <a:effectLst/>
                <a:highlight>
                  <a:srgbClr val="FFFFFF"/>
                </a:highlight>
              </a:rPr>
              <a:t>Benefits / Features : </a:t>
            </a:r>
          </a:p>
        </p:txBody>
      </p:sp>
      <p:sp>
        <p:nvSpPr>
          <p:cNvPr id="1037" name="Slide Number Placeholder 5">
            <a:extLst>
              <a:ext uri="{FF2B5EF4-FFF2-40B4-BE49-F238E27FC236}">
                <a16:creationId xmlns:a16="http://schemas.microsoft.com/office/drawing/2014/main" id="{3A5AF60A-0F51-3A18-4947-113423C48CFB}"/>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4</a:t>
            </a:fld>
            <a:endParaRPr lang="en-US"/>
          </a:p>
        </p:txBody>
      </p:sp>
      <p:graphicFrame>
        <p:nvGraphicFramePr>
          <p:cNvPr id="10" name="Table 9">
            <a:extLst>
              <a:ext uri="{FF2B5EF4-FFF2-40B4-BE49-F238E27FC236}">
                <a16:creationId xmlns:a16="http://schemas.microsoft.com/office/drawing/2014/main" id="{97D265CA-5195-71B7-685E-881027615180}"/>
              </a:ext>
            </a:extLst>
          </p:cNvPr>
          <p:cNvGraphicFramePr>
            <a:graphicFrameLocks noGrp="1"/>
          </p:cNvGraphicFramePr>
          <p:nvPr>
            <p:extLst>
              <p:ext uri="{D42A27DB-BD31-4B8C-83A1-F6EECF244321}">
                <p14:modId xmlns:p14="http://schemas.microsoft.com/office/powerpoint/2010/main" val="1687698160"/>
              </p:ext>
            </p:extLst>
          </p:nvPr>
        </p:nvGraphicFramePr>
        <p:xfrm>
          <a:off x="725715" y="881344"/>
          <a:ext cx="10456502" cy="5227618"/>
        </p:xfrm>
        <a:graphic>
          <a:graphicData uri="http://schemas.openxmlformats.org/drawingml/2006/table">
            <a:tbl>
              <a:tblPr firstRow="1" bandRow="1">
                <a:tableStyleId>{5C22544A-7EE6-4342-B048-85BDC9FD1C3A}</a:tableStyleId>
              </a:tblPr>
              <a:tblGrid>
                <a:gridCol w="1811866">
                  <a:extLst>
                    <a:ext uri="{9D8B030D-6E8A-4147-A177-3AD203B41FA5}">
                      <a16:colId xmlns:a16="http://schemas.microsoft.com/office/drawing/2014/main" val="3152476586"/>
                    </a:ext>
                  </a:extLst>
                </a:gridCol>
                <a:gridCol w="6763741">
                  <a:extLst>
                    <a:ext uri="{9D8B030D-6E8A-4147-A177-3AD203B41FA5}">
                      <a16:colId xmlns:a16="http://schemas.microsoft.com/office/drawing/2014/main" val="1485114862"/>
                    </a:ext>
                  </a:extLst>
                </a:gridCol>
                <a:gridCol w="1880895">
                  <a:extLst>
                    <a:ext uri="{9D8B030D-6E8A-4147-A177-3AD203B41FA5}">
                      <a16:colId xmlns:a16="http://schemas.microsoft.com/office/drawing/2014/main" val="4146225724"/>
                    </a:ext>
                  </a:extLst>
                </a:gridCol>
              </a:tblGrid>
              <a:tr h="370840">
                <a:tc>
                  <a:txBody>
                    <a:bodyPr/>
                    <a:lstStyle/>
                    <a:p>
                      <a:pPr algn="l" fontAlgn="b"/>
                      <a:r>
                        <a:rPr lang="en-US" sz="1800" b="1" i="0" u="none" strike="noStrike">
                          <a:solidFill>
                            <a:srgbClr val="000000"/>
                          </a:solidFill>
                          <a:effectLst/>
                          <a:latin typeface="+mj-lt"/>
                          <a:cs typeface="Arial"/>
                        </a:rPr>
                        <a:t>Type</a:t>
                      </a:r>
                    </a:p>
                  </a:txBody>
                  <a:tcPr marL="9525" marR="9525" marT="9525" marB="0" anchor="ctr"/>
                </a:tc>
                <a:tc>
                  <a:txBody>
                    <a:bodyPr/>
                    <a:lstStyle/>
                    <a:p>
                      <a:pPr algn="l" fontAlgn="b"/>
                      <a:r>
                        <a:rPr lang="en-US" sz="1800" b="1" i="0" u="none" strike="noStrike">
                          <a:solidFill>
                            <a:srgbClr val="000000"/>
                          </a:solidFill>
                          <a:effectLst/>
                          <a:latin typeface="+mj-lt"/>
                        </a:rPr>
                        <a:t>Use Case</a:t>
                      </a:r>
                    </a:p>
                  </a:txBody>
                  <a:tcPr marL="9525" marR="9525" marT="9525" marB="0" anchor="ctr"/>
                </a:tc>
                <a:tc>
                  <a:txBody>
                    <a:bodyPr/>
                    <a:lstStyle/>
                    <a:p>
                      <a:pPr algn="l" fontAlgn="b"/>
                      <a:r>
                        <a:rPr lang="en-US" sz="1800" b="1" i="0" u="none" strike="noStrike">
                          <a:solidFill>
                            <a:srgbClr val="000000"/>
                          </a:solidFill>
                          <a:effectLst/>
                          <a:latin typeface="+mj-lt"/>
                        </a:rPr>
                        <a:t>Status </a:t>
                      </a:r>
                    </a:p>
                  </a:txBody>
                  <a:tcPr marL="9525" marR="9525" marT="9525" marB="0" anchor="ctr"/>
                </a:tc>
                <a:extLst>
                  <a:ext uri="{0D108BD9-81ED-4DB2-BD59-A6C34878D82A}">
                    <a16:rowId xmlns:a16="http://schemas.microsoft.com/office/drawing/2014/main" val="4042275911"/>
                  </a:ext>
                </a:extLst>
              </a:tr>
              <a:tr h="370840">
                <a:tc>
                  <a:txBody>
                    <a:bodyPr/>
                    <a:lstStyle/>
                    <a:p>
                      <a:pPr algn="l" fontAlgn="b"/>
                      <a:r>
                        <a:rPr lang="en-US" sz="1400" b="0" i="0" u="none" strike="noStrike">
                          <a:solidFill>
                            <a:srgbClr val="000000"/>
                          </a:solidFill>
                          <a:effectLst/>
                          <a:latin typeface="Aptos Narrow"/>
                        </a:rPr>
                        <a:t>In Scope</a:t>
                      </a:r>
                    </a:p>
                  </a:txBody>
                  <a:tcPr marL="9525" marR="9525" marT="9525" marB="0" anchor="ctr"/>
                </a:tc>
                <a:tc>
                  <a:txBody>
                    <a:bodyPr/>
                    <a:lstStyle/>
                    <a:p>
                      <a:pPr algn="l" fontAlgn="b"/>
                      <a:r>
                        <a:rPr lang="en-US" sz="1400" b="0" i="0" u="none" strike="noStrike">
                          <a:solidFill>
                            <a:srgbClr val="000000"/>
                          </a:solidFill>
                          <a:effectLst/>
                          <a:latin typeface="Aptos Narrow"/>
                        </a:rPr>
                        <a:t>Customers can interface with the shop bot in natural language and have a friendly efficient experience.</a:t>
                      </a:r>
                    </a:p>
                  </a:txBody>
                  <a:tcPr marL="9525" marR="9525" marT="9525" marB="0" anchor="ctr"/>
                </a:tc>
                <a:tc>
                  <a:txBody>
                    <a:bodyPr/>
                    <a:lstStyle/>
                    <a:p>
                      <a:pPr algn="l" fontAlgn="b"/>
                      <a:r>
                        <a:rPr lang="en-US" sz="1400" b="0" i="0" u="none" strike="noStrike">
                          <a:solidFill>
                            <a:srgbClr val="000000"/>
                          </a:solidFill>
                          <a:effectLst/>
                          <a:latin typeface="Aptos Narrow"/>
                        </a:rPr>
                        <a:t>Completed </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47510579"/>
                  </a:ext>
                </a:extLst>
              </a:tr>
              <a:tr h="370840">
                <a:tc>
                  <a:txBody>
                    <a:bodyPr/>
                    <a:lstStyle/>
                    <a:p>
                      <a:pPr algn="l" fontAlgn="b"/>
                      <a:r>
                        <a:rPr lang="en-US" sz="1400" b="0" i="0" u="none" strike="noStrike">
                          <a:solidFill>
                            <a:srgbClr val="000000"/>
                          </a:solidFill>
                          <a:effectLst/>
                          <a:latin typeface="Aptos Narrow"/>
                        </a:rPr>
                        <a:t>In Scope</a:t>
                      </a:r>
                    </a:p>
                  </a:txBody>
                  <a:tcPr marL="9525" marR="9525" marT="9525" marB="0" anchor="ctr"/>
                </a:tc>
                <a:tc>
                  <a:txBody>
                    <a:bodyPr/>
                    <a:lstStyle/>
                    <a:p>
                      <a:pPr algn="l" fontAlgn="b"/>
                      <a:r>
                        <a:rPr lang="en-US" sz="1400" b="0" i="0" u="none" strike="noStrike">
                          <a:solidFill>
                            <a:srgbClr val="000000"/>
                          </a:solidFill>
                          <a:effectLst/>
                          <a:latin typeface="Aptos Narrow"/>
                        </a:rPr>
                        <a:t>Customers to enter their meal plan for the week and have a shopping cart populated with all of the items they will require.</a:t>
                      </a:r>
                    </a:p>
                  </a:txBody>
                  <a:tcPr marL="9525" marR="9525" marT="9525" marB="0" anchor="ctr"/>
                </a:tc>
                <a:tc>
                  <a:txBody>
                    <a:bodyPr/>
                    <a:lstStyle/>
                    <a:p>
                      <a:pPr algn="l" fontAlgn="b"/>
                      <a:r>
                        <a:rPr lang="en-US" sz="1400" b="0" i="0" u="none" strike="noStrike">
                          <a:solidFill>
                            <a:srgbClr val="000000"/>
                          </a:solidFill>
                          <a:effectLst/>
                          <a:latin typeface="Aptos Narrow"/>
                        </a:rPr>
                        <a:t>Completed </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97768166"/>
                  </a:ext>
                </a:extLst>
              </a:tr>
              <a:tr h="370840">
                <a:tc>
                  <a:txBody>
                    <a:bodyPr/>
                    <a:lstStyle/>
                    <a:p>
                      <a:pPr algn="l" fontAlgn="b"/>
                      <a:r>
                        <a:rPr lang="en-US" sz="1400" b="0" i="0" u="none" strike="noStrike">
                          <a:solidFill>
                            <a:srgbClr val="000000"/>
                          </a:solidFill>
                          <a:effectLst/>
                          <a:latin typeface="Aptos Narrow"/>
                        </a:rPr>
                        <a:t>In Scope</a:t>
                      </a:r>
                    </a:p>
                  </a:txBody>
                  <a:tcPr marL="9525" marR="9525" marT="9525" marB="0" anchor="ctr"/>
                </a:tc>
                <a:tc>
                  <a:txBody>
                    <a:bodyPr/>
                    <a:lstStyle/>
                    <a:p>
                      <a:pPr algn="l" fontAlgn="b"/>
                      <a:r>
                        <a:rPr lang="en-US" sz="1400" b="0" i="0" u="none" strike="noStrike">
                          <a:solidFill>
                            <a:srgbClr val="000000"/>
                          </a:solidFill>
                          <a:effectLst/>
                          <a:latin typeface="Aptos Narrow"/>
                        </a:rPr>
                        <a:t>Customers can take a photo of the products they already have (e.g. in their fridge) and have a meal plan created for them for the week given their circumstances (e.g. family of 5)</a:t>
                      </a:r>
                    </a:p>
                  </a:txBody>
                  <a:tcPr marL="9525" marR="9525" marT="9525" marB="0" anchor="ctr"/>
                </a:tc>
                <a:tc>
                  <a:txBody>
                    <a:bodyPr/>
                    <a:lstStyle/>
                    <a:p>
                      <a:pPr algn="l" fontAlgn="b"/>
                      <a:r>
                        <a:rPr lang="en-US" sz="1400" b="0" i="0" u="none" strike="noStrike">
                          <a:solidFill>
                            <a:srgbClr val="000000"/>
                          </a:solidFill>
                          <a:effectLst/>
                          <a:latin typeface="Aptos Narrow"/>
                        </a:rPr>
                        <a:t>Completed </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261400811"/>
                  </a:ext>
                </a:extLst>
              </a:tr>
              <a:tr h="370840">
                <a:tc>
                  <a:txBody>
                    <a:bodyPr/>
                    <a:lstStyle/>
                    <a:p>
                      <a:pPr algn="l" fontAlgn="b"/>
                      <a:r>
                        <a:rPr lang="en-US" sz="1400" b="0" i="0" u="none" strike="noStrike">
                          <a:solidFill>
                            <a:srgbClr val="000000"/>
                          </a:solidFill>
                          <a:effectLst/>
                          <a:latin typeface="Aptos Narrow"/>
                        </a:rPr>
                        <a:t>In Scope</a:t>
                      </a:r>
                    </a:p>
                  </a:txBody>
                  <a:tcPr marL="9525" marR="9525" marT="9525" marB="0" anchor="ctr"/>
                </a:tc>
                <a:tc>
                  <a:txBody>
                    <a:bodyPr/>
                    <a:lstStyle/>
                    <a:p>
                      <a:pPr algn="l" fontAlgn="b"/>
                      <a:r>
                        <a:rPr lang="en-US" sz="1400" b="0" i="0" u="none" strike="noStrike">
                          <a:solidFill>
                            <a:srgbClr val="000000"/>
                          </a:solidFill>
                          <a:effectLst/>
                          <a:latin typeface="Aptos Narrow"/>
                        </a:rPr>
                        <a:t>Customers can choose their shopping preferences across a range of dimensions such as cost (low/med/high), conditions (lactose intolerant, coeliac etc.), goals (weight loss) and the shop bot should take this information into consideration when developing the meal plan</a:t>
                      </a:r>
                    </a:p>
                  </a:txBody>
                  <a:tcPr marL="9525" marR="9525" marT="9525" marB="0" anchor="ctr"/>
                </a:tc>
                <a:tc>
                  <a:txBody>
                    <a:bodyPr/>
                    <a:lstStyle/>
                    <a:p>
                      <a:pPr algn="l" fontAlgn="b"/>
                      <a:r>
                        <a:rPr lang="en-US" sz="1400" b="0" i="0" u="none" strike="noStrike">
                          <a:solidFill>
                            <a:srgbClr val="000000"/>
                          </a:solidFill>
                          <a:effectLst/>
                          <a:latin typeface="Aptos Narrow"/>
                        </a:rPr>
                        <a:t>Completed </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098666682"/>
                  </a:ext>
                </a:extLst>
              </a:tr>
              <a:tr h="370840">
                <a:tc>
                  <a:txBody>
                    <a:bodyPr/>
                    <a:lstStyle/>
                    <a:p>
                      <a:pPr algn="l" fontAlgn="b"/>
                      <a:r>
                        <a:rPr lang="en-US" sz="1400" b="0" i="0" u="none" strike="noStrike">
                          <a:solidFill>
                            <a:srgbClr val="000000"/>
                          </a:solidFill>
                          <a:effectLst/>
                          <a:latin typeface="Aptos Narrow"/>
                        </a:rPr>
                        <a:t>In Scope</a:t>
                      </a:r>
                    </a:p>
                  </a:txBody>
                  <a:tcPr marL="9525" marR="9525" marT="9525" marB="0" anchor="ctr"/>
                </a:tc>
                <a:tc>
                  <a:txBody>
                    <a:bodyPr/>
                    <a:lstStyle/>
                    <a:p>
                      <a:pPr algn="l" fontAlgn="b"/>
                      <a:r>
                        <a:rPr lang="en-US" sz="1400" b="0" i="0" u="none" strike="noStrike">
                          <a:solidFill>
                            <a:srgbClr val="000000"/>
                          </a:solidFill>
                          <a:effectLst/>
                          <a:latin typeface="Aptos Narrow"/>
                        </a:rPr>
                        <a:t>Customers will be advised how soon delivery can take place (e.g. Monday afternoon, need to make dinner, food can be delivered in next couple of hours).</a:t>
                      </a:r>
                    </a:p>
                  </a:txBody>
                  <a:tcPr marL="9525" marR="9525" marT="9525" marB="0" anchor="ctr"/>
                </a:tc>
                <a:tc>
                  <a:txBody>
                    <a:bodyPr/>
                    <a:lstStyle/>
                    <a:p>
                      <a:pPr algn="l" fontAlgn="b"/>
                      <a:r>
                        <a:rPr lang="en-US" sz="1400" b="0" i="0" u="none" strike="noStrike">
                          <a:solidFill>
                            <a:srgbClr val="000000"/>
                          </a:solidFill>
                          <a:effectLst/>
                          <a:latin typeface="Aptos Narrow"/>
                        </a:rPr>
                        <a:t> Completed </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40077122"/>
                  </a:ext>
                </a:extLst>
              </a:tr>
              <a:tr h="370840">
                <a:tc>
                  <a:txBody>
                    <a:bodyPr/>
                    <a:lstStyle/>
                    <a:p>
                      <a:pPr algn="l" fontAlgn="b"/>
                      <a:r>
                        <a:rPr lang="en-US" sz="1400" b="0" i="0" u="none" strike="noStrike">
                          <a:solidFill>
                            <a:srgbClr val="000000"/>
                          </a:solidFill>
                          <a:effectLst/>
                          <a:latin typeface="Aptos Narrow"/>
                        </a:rPr>
                        <a:t>Added Features </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400" b="0" i="0" u="none" strike="noStrike">
                          <a:solidFill>
                            <a:srgbClr val="000000"/>
                          </a:solidFill>
                          <a:effectLst/>
                          <a:latin typeface="Aptos Narrow"/>
                        </a:rPr>
                        <a:t>User Friendly Interactive Widgets </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400" b="0" i="0" u="none" strike="noStrike">
                          <a:solidFill>
                            <a:srgbClr val="000000"/>
                          </a:solidFill>
                          <a:effectLst/>
                          <a:latin typeface="Aptos Narrow"/>
                        </a:rPr>
                        <a:t> Completed</a:t>
                      </a:r>
                    </a:p>
                  </a:txBody>
                  <a:tcPr marL="9525" marR="9525" marT="9525" marB="0" anchor="ctr"/>
                </a:tc>
                <a:extLst>
                  <a:ext uri="{0D108BD9-81ED-4DB2-BD59-A6C34878D82A}">
                    <a16:rowId xmlns:a16="http://schemas.microsoft.com/office/drawing/2014/main" val="2994743880"/>
                  </a:ext>
                </a:extLst>
              </a:tr>
              <a:tr h="370840">
                <a:tc>
                  <a:txBody>
                    <a:bodyPr/>
                    <a:lstStyle/>
                    <a:p>
                      <a:pPr algn="l" fontAlgn="b"/>
                      <a:r>
                        <a:rPr lang="en-US" sz="1400" b="0" i="0" u="none" strike="noStrike">
                          <a:solidFill>
                            <a:srgbClr val="000000"/>
                          </a:solidFill>
                          <a:effectLst/>
                          <a:latin typeface="Aptos Narrow"/>
                        </a:rPr>
                        <a:t>Added Features </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400" b="0" i="0" u="none" strike="noStrike">
                          <a:solidFill>
                            <a:srgbClr val="000000"/>
                          </a:solidFill>
                          <a:effectLst/>
                          <a:latin typeface="Aptos Narrow"/>
                        </a:rPr>
                        <a:t>Recommendations based on Cart </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400" b="0" i="0" u="none" strike="noStrike">
                          <a:solidFill>
                            <a:srgbClr val="000000"/>
                          </a:solidFill>
                          <a:effectLst/>
                          <a:latin typeface="Aptos Narrow"/>
                        </a:rPr>
                        <a:t> Completed </a:t>
                      </a:r>
                    </a:p>
                  </a:txBody>
                  <a:tcPr marL="9525" marR="9525" marT="9525" marB="0" anchor="ctr"/>
                </a:tc>
                <a:extLst>
                  <a:ext uri="{0D108BD9-81ED-4DB2-BD59-A6C34878D82A}">
                    <a16:rowId xmlns:a16="http://schemas.microsoft.com/office/drawing/2014/main" val="1686914678"/>
                  </a:ext>
                </a:extLst>
              </a:tr>
              <a:tr h="397042">
                <a:tc>
                  <a:txBody>
                    <a:bodyPr/>
                    <a:lstStyle/>
                    <a:p>
                      <a:pPr lvl="0" algn="l">
                        <a:buNone/>
                      </a:pPr>
                      <a:r>
                        <a:rPr lang="en-US" sz="1400" b="0" i="0" u="none" strike="noStrike" kern="1200">
                          <a:solidFill>
                            <a:srgbClr val="000000"/>
                          </a:solidFill>
                          <a:effectLst/>
                          <a:latin typeface="Aptos Narrow"/>
                          <a:ea typeface="+mn-ea"/>
                          <a:cs typeface="+mn-cs"/>
                        </a:rPr>
                        <a:t>Added Features </a:t>
                      </a:r>
                    </a:p>
                  </a:txBody>
                  <a:tcPr marL="9525" marR="9525" marT="9525" marB="0" anchor="ctr"/>
                </a:tc>
                <a:tc>
                  <a:txBody>
                    <a:bodyPr/>
                    <a:lstStyle/>
                    <a:p>
                      <a:pPr algn="l" fontAlgn="b"/>
                      <a:r>
                        <a:rPr lang="en-US" sz="1400" b="0" i="0" u="none" strike="noStrike">
                          <a:solidFill>
                            <a:srgbClr val="000000"/>
                          </a:solidFill>
                          <a:effectLst/>
                          <a:latin typeface="Aptos Narrow"/>
                        </a:rPr>
                        <a:t> Add missing items directly to Cart </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400" b="0" i="0" u="none" strike="noStrike">
                          <a:solidFill>
                            <a:srgbClr val="000000"/>
                          </a:solidFill>
                          <a:effectLst/>
                          <a:latin typeface="Aptos Narrow"/>
                        </a:rPr>
                        <a:t> Completed</a:t>
                      </a:r>
                    </a:p>
                  </a:txBody>
                  <a:tcPr marL="9525" marR="9525" marT="9525" marB="0" anchor="ctr"/>
                </a:tc>
                <a:extLst>
                  <a:ext uri="{0D108BD9-81ED-4DB2-BD59-A6C34878D82A}">
                    <a16:rowId xmlns:a16="http://schemas.microsoft.com/office/drawing/2014/main" val="3230166052"/>
                  </a:ext>
                </a:extLst>
              </a:tr>
              <a:tr h="661736">
                <a:tc>
                  <a:txBody>
                    <a:bodyPr/>
                    <a:lstStyle/>
                    <a:p>
                      <a:pPr marL="0" lvl="0" indent="0" algn="l">
                        <a:lnSpc>
                          <a:spcPct val="100000"/>
                        </a:lnSpc>
                        <a:buNone/>
                      </a:pPr>
                      <a:r>
                        <a:rPr lang="en-US" sz="1400" b="0" i="0" u="none" strike="noStrike" kern="1200" noProof="0">
                          <a:solidFill>
                            <a:srgbClr val="000000"/>
                          </a:solidFill>
                          <a:effectLst/>
                          <a:latin typeface="Aptos Narrow"/>
                          <a:ea typeface="+mn-ea"/>
                          <a:cs typeface="+mn-cs"/>
                        </a:rPr>
                        <a:t>Added Features </a:t>
                      </a:r>
                    </a:p>
                  </a:txBody>
                  <a:tcPr marL="9525" marR="9525" marT="9525" marB="0" anchor="ctr"/>
                </a:tc>
                <a:tc>
                  <a:txBody>
                    <a:bodyPr/>
                    <a:lstStyle/>
                    <a:p>
                      <a:pPr lvl="0" algn="l">
                        <a:lnSpc>
                          <a:spcPct val="100000"/>
                        </a:lnSpc>
                        <a:spcBef>
                          <a:spcPts val="0"/>
                        </a:spcBef>
                        <a:spcAft>
                          <a:spcPts val="0"/>
                        </a:spcAft>
                        <a:buNone/>
                      </a:pPr>
                      <a:r>
                        <a:rPr lang="en-US" sz="1400" b="0" i="0" u="none" strike="noStrike" kern="1200" noProof="0">
                          <a:solidFill>
                            <a:srgbClr val="000000"/>
                          </a:solidFill>
                          <a:effectLst/>
                          <a:latin typeface="Aptos Narrow"/>
                          <a:ea typeface="+mn-ea"/>
                          <a:cs typeface="+mn-cs"/>
                        </a:rPr>
                        <a:t>Calorie Tracking </a:t>
                      </a:r>
                      <a:endParaRPr lang="en-US" sz="1400" b="0" i="0" u="none" strike="noStrike" kern="1200">
                        <a:solidFill>
                          <a:srgbClr val="000000"/>
                        </a:solidFill>
                        <a:effectLst/>
                        <a:latin typeface="Aptos Narrow"/>
                        <a:ea typeface="+mn-ea"/>
                        <a:cs typeface="+mn-cs"/>
                      </a:endParaRPr>
                    </a:p>
                  </a:txBody>
                  <a:tcPr marL="9525" marR="9525" marT="9525" marB="0" anchor="ctr"/>
                </a:tc>
                <a:tc>
                  <a:txBody>
                    <a:bodyPr/>
                    <a:lstStyle/>
                    <a:p>
                      <a:pPr algn="l" fontAlgn="b"/>
                      <a:r>
                        <a:rPr lang="en-US" sz="1400" b="0" i="0" u="none" strike="noStrike">
                          <a:solidFill>
                            <a:srgbClr val="000000"/>
                          </a:solidFill>
                          <a:effectLst/>
                          <a:latin typeface="Aptos Narrow"/>
                        </a:rPr>
                        <a:t> Completed </a:t>
                      </a:r>
                    </a:p>
                  </a:txBody>
                  <a:tcPr marL="9525" marR="9525" marT="9525" marB="0" anchor="ctr"/>
                </a:tc>
                <a:extLst>
                  <a:ext uri="{0D108BD9-81ED-4DB2-BD59-A6C34878D82A}">
                    <a16:rowId xmlns:a16="http://schemas.microsoft.com/office/drawing/2014/main" val="2384988327"/>
                  </a:ext>
                </a:extLst>
              </a:tr>
              <a:tr h="661735">
                <a:tc>
                  <a:txBody>
                    <a:bodyPr/>
                    <a:lstStyle/>
                    <a:p>
                      <a:pPr marL="0" lvl="0" indent="0" algn="l" defTabSz="914400" rtl="0" eaLnBrk="1" latinLnBrk="0" hangingPunct="1">
                        <a:lnSpc>
                          <a:spcPct val="100000"/>
                        </a:lnSpc>
                        <a:buNone/>
                      </a:pPr>
                      <a:r>
                        <a:rPr lang="en-US" sz="1400" b="0" i="0" u="none" strike="noStrike" kern="1200" noProof="0">
                          <a:solidFill>
                            <a:srgbClr val="000000"/>
                          </a:solidFill>
                          <a:effectLst/>
                          <a:latin typeface="Aptos Narrow"/>
                          <a:ea typeface="+mn-ea"/>
                          <a:cs typeface="+mn-cs"/>
                        </a:rPr>
                        <a:t>Added Features </a:t>
                      </a:r>
                      <a:endParaRPr lang="en-US" sz="1400" b="0" i="0" u="none" strike="noStrike" kern="1200">
                        <a:solidFill>
                          <a:srgbClr val="000000"/>
                        </a:solidFill>
                        <a:effectLst/>
                        <a:latin typeface="Aptos Narrow"/>
                        <a:ea typeface="+mn-ea"/>
                        <a:cs typeface="+mn-cs"/>
                      </a:endParaRPr>
                    </a:p>
                  </a:txBody>
                  <a:tcPr marL="9524" marR="9524" marT="9524" marB="0" anchor="ctr"/>
                </a:tc>
                <a:tc>
                  <a:txBody>
                    <a:bodyPr/>
                    <a:lstStyle/>
                    <a:p>
                      <a:pPr marL="0" lvl="0" indent="0" algn="l" defTabSz="914400" rtl="0" eaLnBrk="1" latinLnBrk="0" hangingPunct="1">
                        <a:lnSpc>
                          <a:spcPct val="100000"/>
                        </a:lnSpc>
                        <a:spcBef>
                          <a:spcPts val="0"/>
                        </a:spcBef>
                        <a:spcAft>
                          <a:spcPts val="0"/>
                        </a:spcAft>
                        <a:buNone/>
                      </a:pPr>
                      <a:r>
                        <a:rPr lang="en-US" sz="1400" b="0" i="0" u="none" strike="noStrike" kern="1200" noProof="0">
                          <a:solidFill>
                            <a:srgbClr val="000000"/>
                          </a:solidFill>
                          <a:effectLst/>
                          <a:latin typeface="Aptos Narrow"/>
                          <a:ea typeface="+mn-ea"/>
                          <a:cs typeface="+mn-cs"/>
                        </a:rPr>
                        <a:t>Bot Boundaries – Guardrails on Bot Response </a:t>
                      </a:r>
                      <a:endParaRPr lang="en-US" sz="1400" b="0" i="0" u="none" strike="noStrike" kern="1200">
                        <a:solidFill>
                          <a:srgbClr val="000000"/>
                        </a:solidFill>
                        <a:effectLst/>
                        <a:latin typeface="Aptos Narrow"/>
                        <a:ea typeface="+mn-ea"/>
                        <a:cs typeface="+mn-cs"/>
                      </a:endParaRPr>
                    </a:p>
                  </a:txBody>
                  <a:tcPr marL="9524" marR="9524" marT="9524" marB="0" anchor="ctr"/>
                </a:tc>
                <a:tc>
                  <a:txBody>
                    <a:bodyPr/>
                    <a:lstStyle/>
                    <a:p>
                      <a:pPr lvl="0" algn="l">
                        <a:buNone/>
                      </a:pPr>
                      <a:r>
                        <a:rPr lang="en-US" sz="1400" b="0" i="0" u="none" strike="noStrike" kern="1200" noProof="0">
                          <a:solidFill>
                            <a:srgbClr val="000000"/>
                          </a:solidFill>
                          <a:effectLst/>
                          <a:latin typeface="Aptos Narrow"/>
                          <a:ea typeface="+mn-ea"/>
                          <a:cs typeface="+mn-cs"/>
                        </a:rPr>
                        <a:t>Completed </a:t>
                      </a:r>
                      <a:endParaRPr lang="en-US" sz="1400" b="0" i="0" u="none" strike="noStrike" kern="1200">
                        <a:solidFill>
                          <a:srgbClr val="000000"/>
                        </a:solidFill>
                        <a:effectLst/>
                        <a:latin typeface="Aptos Narrow"/>
                        <a:ea typeface="+mn-ea"/>
                        <a:cs typeface="+mn-cs"/>
                      </a:endParaRPr>
                    </a:p>
                  </a:txBody>
                  <a:tcPr marL="9524" marR="9524" marT="9524" marB="0" anchor="ctr"/>
                </a:tc>
                <a:extLst>
                  <a:ext uri="{0D108BD9-81ED-4DB2-BD59-A6C34878D82A}">
                    <a16:rowId xmlns:a16="http://schemas.microsoft.com/office/drawing/2014/main" val="1837001680"/>
                  </a:ext>
                </a:extLst>
              </a:tr>
            </a:tbl>
          </a:graphicData>
        </a:graphic>
      </p:graphicFrame>
    </p:spTree>
    <p:extLst>
      <p:ext uri="{BB962C8B-B14F-4D97-AF65-F5344CB8AC3E}">
        <p14:creationId xmlns:p14="http://schemas.microsoft.com/office/powerpoint/2010/main" val="211796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0741-BFE8-693B-347F-5F4D5C8AB3DF}"/>
              </a:ext>
            </a:extLst>
          </p:cNvPr>
          <p:cNvSpPr>
            <a:spLocks noGrp="1"/>
          </p:cNvSpPr>
          <p:nvPr>
            <p:ph type="title"/>
          </p:nvPr>
        </p:nvSpPr>
        <p:spPr>
          <a:xfrm>
            <a:off x="-45945" y="181181"/>
            <a:ext cx="4300151" cy="1132258"/>
          </a:xfrm>
        </p:spPr>
        <p:txBody>
          <a:bodyPr anchor="t">
            <a:normAutofit/>
          </a:bodyPr>
          <a:lstStyle/>
          <a:p>
            <a:pPr algn="ctr"/>
            <a:r>
              <a:rPr lang="en-US" sz="2500" b="1" i="0">
                <a:effectLst/>
                <a:highlight>
                  <a:srgbClr val="FFFFFF"/>
                </a:highlight>
              </a:rPr>
              <a:t>Personas and Use Cases</a:t>
            </a:r>
          </a:p>
        </p:txBody>
      </p:sp>
      <p:sp>
        <p:nvSpPr>
          <p:cNvPr id="1037" name="Slide Number Placeholder 5">
            <a:extLst>
              <a:ext uri="{FF2B5EF4-FFF2-40B4-BE49-F238E27FC236}">
                <a16:creationId xmlns:a16="http://schemas.microsoft.com/office/drawing/2014/main" id="{3A5AF60A-0F51-3A18-4947-113423C48CFB}"/>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5</a:t>
            </a:fld>
            <a:endParaRPr lang="en-US"/>
          </a:p>
        </p:txBody>
      </p:sp>
      <p:sp>
        <p:nvSpPr>
          <p:cNvPr id="50" name="Rectangle: Rounded Corners 49">
            <a:extLst>
              <a:ext uri="{FF2B5EF4-FFF2-40B4-BE49-F238E27FC236}">
                <a16:creationId xmlns:a16="http://schemas.microsoft.com/office/drawing/2014/main" id="{F629A4F7-7499-F429-3E3E-916B227B4351}"/>
              </a:ext>
            </a:extLst>
          </p:cNvPr>
          <p:cNvSpPr/>
          <p:nvPr/>
        </p:nvSpPr>
        <p:spPr>
          <a:xfrm>
            <a:off x="1286436" y="1186439"/>
            <a:ext cx="1952786" cy="4391395"/>
          </a:xfrm>
          <a:prstGeom prst="roundRect">
            <a:avLst/>
          </a:prstGeom>
          <a:solidFill>
            <a:srgbClr val="FFFFFF"/>
          </a:solidFill>
          <a:ln w="25400" cap="flat" cmpd="sng" algn="ctr">
            <a:solidFill>
              <a:srgbClr val="0672B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51" name="Rectangle: Rounded Corners 50">
            <a:extLst>
              <a:ext uri="{FF2B5EF4-FFF2-40B4-BE49-F238E27FC236}">
                <a16:creationId xmlns:a16="http://schemas.microsoft.com/office/drawing/2014/main" id="{5B801F31-88EF-EAAB-F602-865C851587B8}"/>
              </a:ext>
            </a:extLst>
          </p:cNvPr>
          <p:cNvSpPr/>
          <p:nvPr/>
        </p:nvSpPr>
        <p:spPr>
          <a:xfrm>
            <a:off x="3588902" y="1186439"/>
            <a:ext cx="1952786" cy="4391394"/>
          </a:xfrm>
          <a:prstGeom prst="roundRect">
            <a:avLst/>
          </a:prstGeom>
          <a:solidFill>
            <a:srgbClr val="FFFFFF"/>
          </a:solidFill>
          <a:ln w="25400" cap="flat" cmpd="sng" algn="ctr">
            <a:solidFill>
              <a:srgbClr val="0672B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52" name="Rectangle: Rounded Corners 51">
            <a:extLst>
              <a:ext uri="{FF2B5EF4-FFF2-40B4-BE49-F238E27FC236}">
                <a16:creationId xmlns:a16="http://schemas.microsoft.com/office/drawing/2014/main" id="{8FD05EE9-26F8-11AD-3B7B-6CCF18B0DAEB}"/>
              </a:ext>
            </a:extLst>
          </p:cNvPr>
          <p:cNvSpPr/>
          <p:nvPr/>
        </p:nvSpPr>
        <p:spPr>
          <a:xfrm>
            <a:off x="5891369" y="1186439"/>
            <a:ext cx="1952786" cy="4391393"/>
          </a:xfrm>
          <a:prstGeom prst="roundRect">
            <a:avLst/>
          </a:prstGeom>
          <a:solidFill>
            <a:srgbClr val="FFFFFF"/>
          </a:solidFill>
          <a:ln w="25400" cap="flat" cmpd="sng" algn="ctr">
            <a:solidFill>
              <a:srgbClr val="0672B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53" name="Rectangle: Rounded Corners 52">
            <a:extLst>
              <a:ext uri="{FF2B5EF4-FFF2-40B4-BE49-F238E27FC236}">
                <a16:creationId xmlns:a16="http://schemas.microsoft.com/office/drawing/2014/main" id="{45E27C05-521E-8600-D02E-20A959A7FE28}"/>
              </a:ext>
            </a:extLst>
          </p:cNvPr>
          <p:cNvSpPr/>
          <p:nvPr/>
        </p:nvSpPr>
        <p:spPr>
          <a:xfrm>
            <a:off x="8193836" y="1186439"/>
            <a:ext cx="1952786" cy="4391393"/>
          </a:xfrm>
          <a:prstGeom prst="roundRect">
            <a:avLst/>
          </a:prstGeom>
          <a:solidFill>
            <a:srgbClr val="FFFFFF"/>
          </a:solidFill>
          <a:ln w="25400" cap="flat" cmpd="sng" algn="ctr">
            <a:solidFill>
              <a:srgbClr val="0672B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54" name="Oval 53">
            <a:extLst>
              <a:ext uri="{FF2B5EF4-FFF2-40B4-BE49-F238E27FC236}">
                <a16:creationId xmlns:a16="http://schemas.microsoft.com/office/drawing/2014/main" id="{F5074BB5-0B51-5AC5-C6DE-281F4B474E88}"/>
              </a:ext>
            </a:extLst>
          </p:cNvPr>
          <p:cNvSpPr/>
          <p:nvPr/>
        </p:nvSpPr>
        <p:spPr>
          <a:xfrm>
            <a:off x="1549910" y="1325165"/>
            <a:ext cx="1320456" cy="1199415"/>
          </a:xfrm>
          <a:prstGeom prst="ellipse">
            <a:avLst/>
          </a:prstGeom>
          <a:solidFill>
            <a:srgbClr val="FFFFFF"/>
          </a:solidFill>
          <a:ln w="25400" cap="flat" cmpd="sng" algn="ctr">
            <a:solidFill>
              <a:srgbClr val="0672B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55" name="Oval 54">
            <a:extLst>
              <a:ext uri="{FF2B5EF4-FFF2-40B4-BE49-F238E27FC236}">
                <a16:creationId xmlns:a16="http://schemas.microsoft.com/office/drawing/2014/main" id="{D6814F43-3404-73F5-1F7F-435771936231}"/>
              </a:ext>
            </a:extLst>
          </p:cNvPr>
          <p:cNvSpPr/>
          <p:nvPr/>
        </p:nvSpPr>
        <p:spPr>
          <a:xfrm>
            <a:off x="3916544" y="1325165"/>
            <a:ext cx="1320456" cy="1199415"/>
          </a:xfrm>
          <a:prstGeom prst="ellipse">
            <a:avLst/>
          </a:prstGeom>
          <a:solidFill>
            <a:srgbClr val="FFFFFF"/>
          </a:solidFill>
          <a:ln w="25400" cap="flat" cmpd="sng" algn="ctr">
            <a:solidFill>
              <a:srgbClr val="0672B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56" name="Oval 55">
            <a:extLst>
              <a:ext uri="{FF2B5EF4-FFF2-40B4-BE49-F238E27FC236}">
                <a16:creationId xmlns:a16="http://schemas.microsoft.com/office/drawing/2014/main" id="{1821D27B-BCB0-0E03-773C-D86EEE5F1E23}"/>
              </a:ext>
            </a:extLst>
          </p:cNvPr>
          <p:cNvSpPr/>
          <p:nvPr/>
        </p:nvSpPr>
        <p:spPr>
          <a:xfrm>
            <a:off x="6154843" y="1325165"/>
            <a:ext cx="1320456" cy="1199415"/>
          </a:xfrm>
          <a:prstGeom prst="ellipse">
            <a:avLst/>
          </a:prstGeom>
          <a:solidFill>
            <a:srgbClr val="FFFFFF"/>
          </a:solidFill>
          <a:ln w="25400" cap="flat" cmpd="sng" algn="ctr">
            <a:solidFill>
              <a:srgbClr val="0672B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57" name="Oval 56">
            <a:extLst>
              <a:ext uri="{FF2B5EF4-FFF2-40B4-BE49-F238E27FC236}">
                <a16:creationId xmlns:a16="http://schemas.microsoft.com/office/drawing/2014/main" id="{4FB4EE52-6D2F-330C-9BA9-391F6AD6D9AD}"/>
              </a:ext>
            </a:extLst>
          </p:cNvPr>
          <p:cNvSpPr/>
          <p:nvPr/>
        </p:nvSpPr>
        <p:spPr>
          <a:xfrm>
            <a:off x="8457310" y="1325165"/>
            <a:ext cx="1320456" cy="1199415"/>
          </a:xfrm>
          <a:prstGeom prst="ellipse">
            <a:avLst/>
          </a:prstGeom>
          <a:solidFill>
            <a:srgbClr val="FFFFFF"/>
          </a:solidFill>
          <a:ln w="25400" cap="flat" cmpd="sng" algn="ctr">
            <a:solidFill>
              <a:srgbClr val="0672B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58" name="TextBox 57">
            <a:extLst>
              <a:ext uri="{FF2B5EF4-FFF2-40B4-BE49-F238E27FC236}">
                <a16:creationId xmlns:a16="http://schemas.microsoft.com/office/drawing/2014/main" id="{8427463C-5F24-2969-0E8A-DE4A6305CF5F}"/>
              </a:ext>
            </a:extLst>
          </p:cNvPr>
          <p:cNvSpPr txBox="1"/>
          <p:nvPr/>
        </p:nvSpPr>
        <p:spPr>
          <a:xfrm>
            <a:off x="1195295" y="2651760"/>
            <a:ext cx="2052811" cy="707886"/>
          </a:xfrm>
          <a:prstGeom prst="rect">
            <a:avLst/>
          </a:prstGeom>
          <a:noFill/>
        </p:spPr>
        <p:txBody>
          <a:bodyPr wrap="square" lIns="91440" tIns="45720" rIns="91440" bIns="45720" rtlCol="0" anchor="t">
            <a:spAutoFit/>
          </a:bodyPr>
          <a:lstStyle/>
          <a:p>
            <a:pPr algn="ctr" defTabSz="457200"/>
            <a:r>
              <a:rPr lang="en-US" sz="1000" b="1">
                <a:solidFill>
                  <a:srgbClr val="000000"/>
                </a:solidFill>
                <a:latin typeface="Arial"/>
                <a:cs typeface="Arial"/>
              </a:rPr>
              <a:t>Robbie </a:t>
            </a:r>
          </a:p>
          <a:p>
            <a:pPr algn="ctr" defTabSz="457200"/>
            <a:endParaRPr lang="en-US" sz="1000" b="1">
              <a:solidFill>
                <a:srgbClr val="000000"/>
              </a:solidFill>
              <a:latin typeface="Arial"/>
              <a:cs typeface="Arial"/>
            </a:endParaRPr>
          </a:p>
          <a:p>
            <a:pPr algn="ctr" defTabSz="457200"/>
            <a:r>
              <a:rPr lang="en-US" sz="1000" b="1">
                <a:solidFill>
                  <a:srgbClr val="000000"/>
                </a:solidFill>
                <a:latin typeface="Arial"/>
                <a:cs typeface="Arial"/>
              </a:rPr>
              <a:t>On a goal to lose weight ,</a:t>
            </a:r>
          </a:p>
          <a:p>
            <a:pPr algn="ctr" defTabSz="457200"/>
            <a:r>
              <a:rPr lang="en-US" sz="1000" b="1">
                <a:solidFill>
                  <a:srgbClr val="000000"/>
                </a:solidFill>
                <a:latin typeface="Arial"/>
                <a:cs typeface="Arial"/>
              </a:rPr>
              <a:t> Needs to track calories </a:t>
            </a:r>
          </a:p>
        </p:txBody>
      </p:sp>
      <p:sp>
        <p:nvSpPr>
          <p:cNvPr id="59" name="TextBox 58">
            <a:extLst>
              <a:ext uri="{FF2B5EF4-FFF2-40B4-BE49-F238E27FC236}">
                <a16:creationId xmlns:a16="http://schemas.microsoft.com/office/drawing/2014/main" id="{D038A025-A211-AD68-4FA5-D118976F3CC7}"/>
              </a:ext>
            </a:extLst>
          </p:cNvPr>
          <p:cNvSpPr txBox="1"/>
          <p:nvPr/>
        </p:nvSpPr>
        <p:spPr>
          <a:xfrm>
            <a:off x="3576747" y="2536257"/>
            <a:ext cx="1967077" cy="707886"/>
          </a:xfrm>
          <a:prstGeom prst="rect">
            <a:avLst/>
          </a:prstGeom>
          <a:noFill/>
          <a:ln>
            <a:noFill/>
          </a:ln>
        </p:spPr>
        <p:txBody>
          <a:bodyPr wrap="square" lIns="91440" tIns="45720" rIns="91440" bIns="45720" rtlCol="0" anchor="t">
            <a:spAutoFit/>
          </a:bodyPr>
          <a:lstStyle/>
          <a:p>
            <a:pPr algn="ctr" defTabSz="457200"/>
            <a:r>
              <a:rPr lang="en-US" sz="1000" b="1">
                <a:solidFill>
                  <a:srgbClr val="000000"/>
                </a:solidFill>
                <a:latin typeface="Arial"/>
                <a:cs typeface="Arial"/>
              </a:rPr>
              <a:t>Maeve</a:t>
            </a:r>
          </a:p>
          <a:p>
            <a:pPr algn="ctr" defTabSz="457200"/>
            <a:endParaRPr lang="en-US" sz="1000" b="1">
              <a:solidFill>
                <a:srgbClr val="000000"/>
              </a:solidFill>
              <a:latin typeface="Arial"/>
              <a:cs typeface="Arial"/>
            </a:endParaRPr>
          </a:p>
          <a:p>
            <a:pPr algn="ctr" defTabSz="457200"/>
            <a:r>
              <a:rPr lang="en-US" sz="1000" b="1">
                <a:solidFill>
                  <a:srgbClr val="000000"/>
                </a:solidFill>
                <a:latin typeface="Arial"/>
                <a:cs typeface="Arial"/>
              </a:rPr>
              <a:t>Working Professional supporting a family of 5</a:t>
            </a:r>
          </a:p>
        </p:txBody>
      </p:sp>
      <p:pic>
        <p:nvPicPr>
          <p:cNvPr id="60" name="Picture 59">
            <a:extLst>
              <a:ext uri="{FF2B5EF4-FFF2-40B4-BE49-F238E27FC236}">
                <a16:creationId xmlns:a16="http://schemas.microsoft.com/office/drawing/2014/main" id="{1B550DBF-61D0-210A-D37E-0618C6533307}"/>
              </a:ext>
            </a:extLst>
          </p:cNvPr>
          <p:cNvPicPr>
            <a:picLocks noChangeAspect="1"/>
          </p:cNvPicPr>
          <p:nvPr/>
        </p:nvPicPr>
        <p:blipFill>
          <a:blip r:embed="rId3"/>
          <a:stretch>
            <a:fillRect/>
          </a:stretch>
        </p:blipFill>
        <p:spPr>
          <a:xfrm>
            <a:off x="8659519" y="1463982"/>
            <a:ext cx="877824" cy="877824"/>
          </a:xfrm>
          <a:prstGeom prst="rect">
            <a:avLst/>
          </a:prstGeom>
        </p:spPr>
      </p:pic>
      <p:pic>
        <p:nvPicPr>
          <p:cNvPr id="61" name="Picture 60">
            <a:extLst>
              <a:ext uri="{FF2B5EF4-FFF2-40B4-BE49-F238E27FC236}">
                <a16:creationId xmlns:a16="http://schemas.microsoft.com/office/drawing/2014/main" id="{2390A6BB-CC54-D2D4-6FDB-1E8159804D46}"/>
              </a:ext>
            </a:extLst>
          </p:cNvPr>
          <p:cNvPicPr>
            <a:picLocks noChangeAspect="1"/>
          </p:cNvPicPr>
          <p:nvPr/>
        </p:nvPicPr>
        <p:blipFill>
          <a:blip r:embed="rId4"/>
          <a:stretch>
            <a:fillRect/>
          </a:stretch>
        </p:blipFill>
        <p:spPr>
          <a:xfrm>
            <a:off x="6381115" y="1512339"/>
            <a:ext cx="877824" cy="877824"/>
          </a:xfrm>
          <a:prstGeom prst="rect">
            <a:avLst/>
          </a:prstGeom>
        </p:spPr>
      </p:pic>
      <p:pic>
        <p:nvPicPr>
          <p:cNvPr id="62" name="Picture 61">
            <a:extLst>
              <a:ext uri="{FF2B5EF4-FFF2-40B4-BE49-F238E27FC236}">
                <a16:creationId xmlns:a16="http://schemas.microsoft.com/office/drawing/2014/main" id="{B8E03B97-05B8-ECC3-C946-27D890ED7B29}"/>
              </a:ext>
            </a:extLst>
          </p:cNvPr>
          <p:cNvPicPr>
            <a:picLocks noChangeAspect="1"/>
          </p:cNvPicPr>
          <p:nvPr/>
        </p:nvPicPr>
        <p:blipFill>
          <a:blip r:embed="rId5"/>
          <a:stretch>
            <a:fillRect/>
          </a:stretch>
        </p:blipFill>
        <p:spPr>
          <a:xfrm>
            <a:off x="4134797" y="1512339"/>
            <a:ext cx="877824" cy="877824"/>
          </a:xfrm>
          <a:prstGeom prst="rect">
            <a:avLst/>
          </a:prstGeom>
        </p:spPr>
      </p:pic>
      <p:pic>
        <p:nvPicPr>
          <p:cNvPr id="63" name="Picture 62">
            <a:extLst>
              <a:ext uri="{FF2B5EF4-FFF2-40B4-BE49-F238E27FC236}">
                <a16:creationId xmlns:a16="http://schemas.microsoft.com/office/drawing/2014/main" id="{9C36D0B1-92CB-9B31-54EA-6D9C2CF44741}"/>
              </a:ext>
            </a:extLst>
          </p:cNvPr>
          <p:cNvPicPr>
            <a:picLocks noChangeAspect="1"/>
          </p:cNvPicPr>
          <p:nvPr/>
        </p:nvPicPr>
        <p:blipFill>
          <a:blip r:embed="rId6"/>
          <a:stretch>
            <a:fillRect/>
          </a:stretch>
        </p:blipFill>
        <p:spPr>
          <a:xfrm>
            <a:off x="1752120" y="1513133"/>
            <a:ext cx="877824" cy="877824"/>
          </a:xfrm>
          <a:prstGeom prst="rect">
            <a:avLst/>
          </a:prstGeom>
        </p:spPr>
      </p:pic>
      <p:cxnSp>
        <p:nvCxnSpPr>
          <p:cNvPr id="1024" name="Straight Connector 1023">
            <a:extLst>
              <a:ext uri="{FF2B5EF4-FFF2-40B4-BE49-F238E27FC236}">
                <a16:creationId xmlns:a16="http://schemas.microsoft.com/office/drawing/2014/main" id="{894FF17F-3D93-ED6D-3F16-16B0A478954B}"/>
              </a:ext>
            </a:extLst>
          </p:cNvPr>
          <p:cNvCxnSpPr/>
          <p:nvPr/>
        </p:nvCxnSpPr>
        <p:spPr>
          <a:xfrm>
            <a:off x="1356348" y="3383280"/>
            <a:ext cx="1757509" cy="0"/>
          </a:xfrm>
          <a:prstGeom prst="line">
            <a:avLst/>
          </a:prstGeom>
          <a:noFill/>
          <a:ln w="6350" cap="flat" cmpd="sng" algn="ctr">
            <a:solidFill>
              <a:srgbClr val="0672BA">
                <a:shade val="95000"/>
                <a:satMod val="105000"/>
              </a:srgbClr>
            </a:solidFill>
            <a:prstDash val="solid"/>
          </a:ln>
          <a:effectLst/>
        </p:spPr>
      </p:cxnSp>
      <p:sp>
        <p:nvSpPr>
          <p:cNvPr id="1025" name="TextBox 1024">
            <a:extLst>
              <a:ext uri="{FF2B5EF4-FFF2-40B4-BE49-F238E27FC236}">
                <a16:creationId xmlns:a16="http://schemas.microsoft.com/office/drawing/2014/main" id="{7E3E39D4-B393-2BDE-DC30-07D973B51D3A}"/>
              </a:ext>
            </a:extLst>
          </p:cNvPr>
          <p:cNvSpPr txBox="1"/>
          <p:nvPr/>
        </p:nvSpPr>
        <p:spPr>
          <a:xfrm>
            <a:off x="8187919" y="2560320"/>
            <a:ext cx="1952785" cy="707886"/>
          </a:xfrm>
          <a:prstGeom prst="rect">
            <a:avLst/>
          </a:prstGeom>
          <a:noFill/>
        </p:spPr>
        <p:txBody>
          <a:bodyPr wrap="square" lIns="91440" tIns="45720" rIns="91440" bIns="45720" rtlCol="0" anchor="t">
            <a:spAutoFit/>
          </a:bodyPr>
          <a:lstStyle/>
          <a:p>
            <a:pPr algn="ctr" defTabSz="457200"/>
            <a:r>
              <a:rPr lang="en-US" sz="1000" b="1">
                <a:solidFill>
                  <a:srgbClr val="000000"/>
                </a:solidFill>
                <a:latin typeface="Arial"/>
                <a:cs typeface="Arial"/>
              </a:rPr>
              <a:t>Liam</a:t>
            </a:r>
          </a:p>
          <a:p>
            <a:pPr algn="ctr" defTabSz="457200"/>
            <a:endParaRPr lang="en-US" sz="1000" b="1">
              <a:solidFill>
                <a:srgbClr val="000000"/>
              </a:solidFill>
              <a:latin typeface="Arial"/>
              <a:cs typeface="Arial"/>
            </a:endParaRPr>
          </a:p>
          <a:p>
            <a:pPr algn="ctr" defTabSz="457200"/>
            <a:r>
              <a:rPr lang="en-US" sz="1000" b="1">
                <a:solidFill>
                  <a:srgbClr val="000000"/>
                </a:solidFill>
                <a:latin typeface="Arial"/>
                <a:cs typeface="Arial"/>
              </a:rPr>
              <a:t>Working Professional, Lazy in Ordering always in hurry.</a:t>
            </a:r>
          </a:p>
        </p:txBody>
      </p:sp>
      <p:cxnSp>
        <p:nvCxnSpPr>
          <p:cNvPr id="1026" name="Straight Connector 1025">
            <a:extLst>
              <a:ext uri="{FF2B5EF4-FFF2-40B4-BE49-F238E27FC236}">
                <a16:creationId xmlns:a16="http://schemas.microsoft.com/office/drawing/2014/main" id="{922DCB30-9F78-1A9B-495E-D02591FCE81C}"/>
              </a:ext>
            </a:extLst>
          </p:cNvPr>
          <p:cNvCxnSpPr/>
          <p:nvPr/>
        </p:nvCxnSpPr>
        <p:spPr>
          <a:xfrm>
            <a:off x="8275853" y="3383280"/>
            <a:ext cx="1757509" cy="0"/>
          </a:xfrm>
          <a:prstGeom prst="line">
            <a:avLst/>
          </a:prstGeom>
          <a:noFill/>
          <a:ln w="6350" cap="flat" cmpd="sng" algn="ctr">
            <a:solidFill>
              <a:srgbClr val="0672BA">
                <a:shade val="95000"/>
                <a:satMod val="105000"/>
              </a:srgbClr>
            </a:solidFill>
            <a:prstDash val="solid"/>
          </a:ln>
          <a:effectLst/>
        </p:spPr>
      </p:cxnSp>
      <p:cxnSp>
        <p:nvCxnSpPr>
          <p:cNvPr id="1027" name="Straight Connector 1026">
            <a:extLst>
              <a:ext uri="{FF2B5EF4-FFF2-40B4-BE49-F238E27FC236}">
                <a16:creationId xmlns:a16="http://schemas.microsoft.com/office/drawing/2014/main" id="{BE9647C4-75A6-9EA1-03A4-88243DD53BFD}"/>
              </a:ext>
            </a:extLst>
          </p:cNvPr>
          <p:cNvCxnSpPr>
            <a:cxnSpLocks/>
          </p:cNvCxnSpPr>
          <p:nvPr/>
        </p:nvCxnSpPr>
        <p:spPr>
          <a:xfrm>
            <a:off x="3663493" y="3383280"/>
            <a:ext cx="1757509" cy="0"/>
          </a:xfrm>
          <a:prstGeom prst="line">
            <a:avLst/>
          </a:prstGeom>
          <a:noFill/>
          <a:ln w="6350" cap="flat" cmpd="sng" algn="ctr">
            <a:solidFill>
              <a:srgbClr val="0672BA">
                <a:shade val="95000"/>
                <a:satMod val="105000"/>
              </a:srgbClr>
            </a:solidFill>
            <a:prstDash val="solid"/>
          </a:ln>
          <a:effectLst/>
        </p:spPr>
      </p:cxnSp>
      <p:sp>
        <p:nvSpPr>
          <p:cNvPr id="1028" name="TextBox 1027">
            <a:extLst>
              <a:ext uri="{FF2B5EF4-FFF2-40B4-BE49-F238E27FC236}">
                <a16:creationId xmlns:a16="http://schemas.microsoft.com/office/drawing/2014/main" id="{A2E0357A-312D-B66A-A373-1B82A3101CCF}"/>
              </a:ext>
            </a:extLst>
          </p:cNvPr>
          <p:cNvSpPr txBox="1"/>
          <p:nvPr/>
        </p:nvSpPr>
        <p:spPr>
          <a:xfrm>
            <a:off x="5888463" y="2560320"/>
            <a:ext cx="1952786" cy="1015663"/>
          </a:xfrm>
          <a:prstGeom prst="rect">
            <a:avLst/>
          </a:prstGeom>
          <a:noFill/>
        </p:spPr>
        <p:txBody>
          <a:bodyPr wrap="square" lIns="91440" tIns="45720" rIns="91440" bIns="45720" rtlCol="0" anchor="t">
            <a:spAutoFit/>
          </a:bodyPr>
          <a:lstStyle/>
          <a:p>
            <a:pPr algn="ctr" defTabSz="457200"/>
            <a:r>
              <a:rPr lang="en-US" sz="1000" b="1">
                <a:solidFill>
                  <a:srgbClr val="000000"/>
                </a:solidFill>
                <a:latin typeface="Arial"/>
                <a:cs typeface="Arial"/>
              </a:rPr>
              <a:t>Finn</a:t>
            </a:r>
          </a:p>
          <a:p>
            <a:pPr algn="ctr" defTabSz="457200"/>
            <a:endParaRPr lang="en-US" sz="1000" b="1">
              <a:solidFill>
                <a:srgbClr val="000000"/>
              </a:solidFill>
              <a:latin typeface="Arial"/>
              <a:cs typeface="Arial"/>
            </a:endParaRPr>
          </a:p>
          <a:p>
            <a:pPr algn="ctr" defTabSz="457200"/>
            <a:r>
              <a:rPr lang="en-US" sz="1000" b="1">
                <a:solidFill>
                  <a:srgbClr val="000000"/>
                </a:solidFill>
                <a:latin typeface="Arial"/>
                <a:cs typeface="Arial"/>
              </a:rPr>
              <a:t>Specific Diet preferences, </a:t>
            </a:r>
          </a:p>
          <a:p>
            <a:pPr defTabSz="457200"/>
            <a:r>
              <a:rPr lang="en-US" sz="1000" b="1">
                <a:solidFill>
                  <a:srgbClr val="000000"/>
                </a:solidFill>
                <a:latin typeface="Arial"/>
                <a:cs typeface="Arial"/>
              </a:rPr>
              <a:t>Allergic to Peanuts, Gluten</a:t>
            </a:r>
          </a:p>
          <a:p>
            <a:pPr defTabSz="457200"/>
            <a:endParaRPr lang="en-US" sz="1000" b="1">
              <a:solidFill>
                <a:srgbClr val="000000"/>
              </a:solidFill>
              <a:latin typeface="Arial"/>
              <a:cs typeface="Arial"/>
            </a:endParaRPr>
          </a:p>
          <a:p>
            <a:pPr defTabSz="457200"/>
            <a:endParaRPr lang="en-US" sz="1000" b="1">
              <a:solidFill>
                <a:srgbClr val="000000"/>
              </a:solidFill>
              <a:latin typeface="Arial"/>
              <a:cs typeface="Arial"/>
            </a:endParaRPr>
          </a:p>
        </p:txBody>
      </p:sp>
      <p:cxnSp>
        <p:nvCxnSpPr>
          <p:cNvPr id="1029" name="Straight Connector 1028">
            <a:extLst>
              <a:ext uri="{FF2B5EF4-FFF2-40B4-BE49-F238E27FC236}">
                <a16:creationId xmlns:a16="http://schemas.microsoft.com/office/drawing/2014/main" id="{5EC68FA8-7C3D-123F-CD7B-E5EE88D17FF8}"/>
              </a:ext>
            </a:extLst>
          </p:cNvPr>
          <p:cNvCxnSpPr>
            <a:cxnSpLocks/>
          </p:cNvCxnSpPr>
          <p:nvPr/>
        </p:nvCxnSpPr>
        <p:spPr>
          <a:xfrm>
            <a:off x="5988340" y="3383280"/>
            <a:ext cx="1757509" cy="0"/>
          </a:xfrm>
          <a:prstGeom prst="line">
            <a:avLst/>
          </a:prstGeom>
          <a:noFill/>
          <a:ln w="6350" cap="flat" cmpd="sng" algn="ctr">
            <a:solidFill>
              <a:srgbClr val="0672BA">
                <a:shade val="95000"/>
                <a:satMod val="105000"/>
              </a:srgbClr>
            </a:solidFill>
            <a:prstDash val="solid"/>
          </a:ln>
          <a:effectLst/>
        </p:spPr>
      </p:cxnSp>
      <p:sp>
        <p:nvSpPr>
          <p:cNvPr id="3" name="TextBox 2">
            <a:extLst>
              <a:ext uri="{FF2B5EF4-FFF2-40B4-BE49-F238E27FC236}">
                <a16:creationId xmlns:a16="http://schemas.microsoft.com/office/drawing/2014/main" id="{12DCD81C-7194-FE77-ED31-BD19B9D6E32E}"/>
              </a:ext>
            </a:extLst>
          </p:cNvPr>
          <p:cNvSpPr txBox="1"/>
          <p:nvPr/>
        </p:nvSpPr>
        <p:spPr>
          <a:xfrm>
            <a:off x="1651000" y="4559300"/>
            <a:ext cx="1219366" cy="973535"/>
          </a:xfrm>
          <a:prstGeom prst="rect">
            <a:avLst/>
          </a:prstGeom>
          <a:noFill/>
        </p:spPr>
        <p:txBody>
          <a:bodyPr wrap="square" rtlCol="0">
            <a:spAutoFit/>
          </a:bodyPr>
          <a:lstStyle/>
          <a:p>
            <a:endParaRPr lang="en-US"/>
          </a:p>
        </p:txBody>
      </p:sp>
      <p:sp>
        <p:nvSpPr>
          <p:cNvPr id="4" name="TextBox 3">
            <a:extLst>
              <a:ext uri="{FF2B5EF4-FFF2-40B4-BE49-F238E27FC236}">
                <a16:creationId xmlns:a16="http://schemas.microsoft.com/office/drawing/2014/main" id="{A57DCC0B-0E88-DA2C-1FA4-D7A6337D38AB}"/>
              </a:ext>
            </a:extLst>
          </p:cNvPr>
          <p:cNvSpPr txBox="1"/>
          <p:nvPr/>
        </p:nvSpPr>
        <p:spPr>
          <a:xfrm>
            <a:off x="1236205" y="3626917"/>
            <a:ext cx="2052811" cy="1785104"/>
          </a:xfrm>
          <a:prstGeom prst="rect">
            <a:avLst/>
          </a:prstGeom>
          <a:noFill/>
        </p:spPr>
        <p:txBody>
          <a:bodyPr wrap="square" lIns="91440" tIns="45720" rIns="91440" bIns="45720" rtlCol="0" anchor="t">
            <a:spAutoFit/>
          </a:bodyPr>
          <a:lstStyle/>
          <a:p>
            <a:pPr defTabSz="457200"/>
            <a:r>
              <a:rPr lang="en-US" sz="1000">
                <a:solidFill>
                  <a:srgbClr val="000000"/>
                </a:solidFill>
                <a:latin typeface="Arial"/>
                <a:cs typeface="Arial"/>
              </a:rPr>
              <a:t>•Need to suggest food    recipes less than 300 calories per meal? </a:t>
            </a:r>
            <a:endParaRPr lang="en-US"/>
          </a:p>
          <a:p>
            <a:pPr defTabSz="457200"/>
            <a:endParaRPr lang="en-US" sz="1000">
              <a:latin typeface="Arial"/>
              <a:cs typeface="Arial"/>
            </a:endParaRPr>
          </a:p>
          <a:p>
            <a:pPr defTabSz="457200"/>
            <a:r>
              <a:rPr lang="en-US" sz="1000">
                <a:solidFill>
                  <a:srgbClr val="000000"/>
                </a:solidFill>
                <a:latin typeface="Arial"/>
                <a:cs typeface="Arial"/>
              </a:rPr>
              <a:t>•How can I create a weekly meal plan with meals under 300 calories each?</a:t>
            </a:r>
            <a:endParaRPr lang="en-US"/>
          </a:p>
          <a:p>
            <a:pPr defTabSz="457200"/>
            <a:endParaRPr lang="en-US" sz="1000">
              <a:latin typeface="Arial"/>
              <a:cs typeface="Arial"/>
            </a:endParaRPr>
          </a:p>
          <a:p>
            <a:pPr defTabSz="457200"/>
            <a:r>
              <a:rPr lang="en-US" sz="1000">
                <a:solidFill>
                  <a:srgbClr val="000000"/>
                </a:solidFill>
                <a:latin typeface="Arial"/>
                <a:cs typeface="Arial"/>
              </a:rPr>
              <a:t>•What are some low-calorie options when eating out at a restaurant?</a:t>
            </a:r>
            <a:endParaRPr lang="en-US"/>
          </a:p>
          <a:p>
            <a:pPr defTabSz="457200"/>
            <a:endParaRPr lang="en-US" sz="1000">
              <a:solidFill>
                <a:srgbClr val="000000"/>
              </a:solidFill>
              <a:latin typeface="Arial"/>
              <a:cs typeface="Arial"/>
            </a:endParaRPr>
          </a:p>
        </p:txBody>
      </p:sp>
      <p:sp>
        <p:nvSpPr>
          <p:cNvPr id="5" name="TextBox 4">
            <a:extLst>
              <a:ext uri="{FF2B5EF4-FFF2-40B4-BE49-F238E27FC236}">
                <a16:creationId xmlns:a16="http://schemas.microsoft.com/office/drawing/2014/main" id="{E91A8067-D485-3B78-EFC2-25FA1737309D}"/>
              </a:ext>
            </a:extLst>
          </p:cNvPr>
          <p:cNvSpPr txBox="1"/>
          <p:nvPr/>
        </p:nvSpPr>
        <p:spPr>
          <a:xfrm>
            <a:off x="3587831" y="3645094"/>
            <a:ext cx="1975098" cy="1785104"/>
          </a:xfrm>
          <a:prstGeom prst="rect">
            <a:avLst/>
          </a:prstGeom>
          <a:noFill/>
          <a:ln>
            <a:noFill/>
          </a:ln>
        </p:spPr>
        <p:txBody>
          <a:bodyPr wrap="square" lIns="91440" tIns="45720" rIns="91440" bIns="45720" rtlCol="0" anchor="t">
            <a:spAutoFit/>
          </a:bodyPr>
          <a:lstStyle/>
          <a:p>
            <a:pPr defTabSz="457200"/>
            <a:r>
              <a:rPr lang="en-US" sz="1000">
                <a:solidFill>
                  <a:srgbClr val="000000"/>
                </a:solidFill>
                <a:latin typeface="Arial"/>
                <a:cs typeface="Arial"/>
              </a:rPr>
              <a:t>•Meal Plan for a week for a family of 5? </a:t>
            </a:r>
            <a:endParaRPr lang="en-US"/>
          </a:p>
          <a:p>
            <a:pPr defTabSz="457200"/>
            <a:endParaRPr lang="en-US" sz="1000">
              <a:latin typeface="Arial"/>
              <a:cs typeface="Arial"/>
            </a:endParaRPr>
          </a:p>
          <a:p>
            <a:pPr defTabSz="457200"/>
            <a:r>
              <a:rPr lang="en-US" sz="1000">
                <a:solidFill>
                  <a:srgbClr val="000000"/>
                </a:solidFill>
                <a:latin typeface="Arial"/>
                <a:cs typeface="Arial"/>
              </a:rPr>
              <a:t>•Can you suggest budget-friendly, low-calorie meals for a family of five?</a:t>
            </a:r>
            <a:endParaRPr lang="en-US"/>
          </a:p>
          <a:p>
            <a:pPr defTabSz="457200"/>
            <a:endParaRPr lang="en-US" sz="1000">
              <a:latin typeface="Arial"/>
              <a:cs typeface="Arial"/>
            </a:endParaRPr>
          </a:p>
          <a:p>
            <a:pPr defTabSz="457200"/>
            <a:r>
              <a:rPr lang="en-US" sz="1000">
                <a:solidFill>
                  <a:srgbClr val="000000"/>
                </a:solidFill>
                <a:latin typeface="Arial"/>
                <a:cs typeface="Arial"/>
              </a:rPr>
              <a:t>•How can I encourage my kids to eat more low-calorie, nutritious foods?</a:t>
            </a:r>
            <a:endParaRPr lang="en-US"/>
          </a:p>
          <a:p>
            <a:pPr algn="ctr" defTabSz="457200"/>
            <a:endParaRPr lang="en-US" sz="1000" b="1">
              <a:solidFill>
                <a:srgbClr val="000000"/>
              </a:solidFill>
              <a:latin typeface="Arial"/>
              <a:cs typeface="Arial"/>
            </a:endParaRPr>
          </a:p>
        </p:txBody>
      </p:sp>
      <p:sp>
        <p:nvSpPr>
          <p:cNvPr id="6" name="TextBox 5">
            <a:extLst>
              <a:ext uri="{FF2B5EF4-FFF2-40B4-BE49-F238E27FC236}">
                <a16:creationId xmlns:a16="http://schemas.microsoft.com/office/drawing/2014/main" id="{91C19AA0-010C-45CB-4999-9B2B32E40FE4}"/>
              </a:ext>
            </a:extLst>
          </p:cNvPr>
          <p:cNvSpPr txBox="1"/>
          <p:nvPr/>
        </p:nvSpPr>
        <p:spPr>
          <a:xfrm>
            <a:off x="5847481" y="3650272"/>
            <a:ext cx="1952786" cy="1938992"/>
          </a:xfrm>
          <a:prstGeom prst="rect">
            <a:avLst/>
          </a:prstGeom>
          <a:noFill/>
        </p:spPr>
        <p:txBody>
          <a:bodyPr wrap="square" lIns="91440" tIns="45720" rIns="91440" bIns="45720" rtlCol="0" anchor="t">
            <a:spAutoFit/>
          </a:bodyPr>
          <a:lstStyle/>
          <a:p>
            <a:pPr defTabSz="457200"/>
            <a:r>
              <a:rPr lang="en-US" sz="1000">
                <a:solidFill>
                  <a:srgbClr val="000000"/>
                </a:solidFill>
                <a:latin typeface="Arial"/>
              </a:rPr>
              <a:t>•Please suggest mild recipe without gluten and peanuts ?</a:t>
            </a:r>
            <a:endParaRPr lang="en-US"/>
          </a:p>
          <a:p>
            <a:pPr defTabSz="457200"/>
            <a:endParaRPr lang="en-US" sz="1000">
              <a:latin typeface="Arial"/>
              <a:cs typeface="Arial"/>
            </a:endParaRPr>
          </a:p>
          <a:p>
            <a:pPr defTabSz="457200"/>
            <a:r>
              <a:rPr lang="en-US" sz="1000">
                <a:solidFill>
                  <a:srgbClr val="000000"/>
                </a:solidFill>
                <a:latin typeface="Arial"/>
              </a:rPr>
              <a:t>•Can you suggest peanut-free and gluten-free dinner recipes under 400 calories per serving? </a:t>
            </a:r>
            <a:endParaRPr lang="en-US"/>
          </a:p>
          <a:p>
            <a:pPr defTabSz="457200"/>
            <a:endParaRPr lang="en-US" sz="1000">
              <a:latin typeface="Arial"/>
              <a:cs typeface="Arial"/>
            </a:endParaRPr>
          </a:p>
          <a:p>
            <a:pPr defTabSz="457200"/>
            <a:r>
              <a:rPr lang="en-US" sz="1000">
                <a:solidFill>
                  <a:srgbClr val="000000"/>
                </a:solidFill>
                <a:latin typeface="Arial"/>
              </a:rPr>
              <a:t>•What are some healthy, low-calorie snacks that are both gluten-free and peanut-free?</a:t>
            </a:r>
            <a:endParaRPr lang="en-US"/>
          </a:p>
          <a:p>
            <a:pPr algn="ctr" defTabSz="457200"/>
            <a:endParaRPr lang="en-US" sz="1000">
              <a:solidFill>
                <a:srgbClr val="000000"/>
              </a:solidFill>
              <a:latin typeface="Arial"/>
              <a:cs typeface="Arial"/>
            </a:endParaRPr>
          </a:p>
        </p:txBody>
      </p:sp>
      <p:sp>
        <p:nvSpPr>
          <p:cNvPr id="7" name="TextBox 6">
            <a:extLst>
              <a:ext uri="{FF2B5EF4-FFF2-40B4-BE49-F238E27FC236}">
                <a16:creationId xmlns:a16="http://schemas.microsoft.com/office/drawing/2014/main" id="{745CC8D1-DA56-5180-CEB4-EE6B84B5B5C8}"/>
              </a:ext>
            </a:extLst>
          </p:cNvPr>
          <p:cNvSpPr txBox="1"/>
          <p:nvPr/>
        </p:nvSpPr>
        <p:spPr>
          <a:xfrm>
            <a:off x="8183487" y="3580958"/>
            <a:ext cx="1952785" cy="1785104"/>
          </a:xfrm>
          <a:prstGeom prst="rect">
            <a:avLst/>
          </a:prstGeom>
          <a:noFill/>
        </p:spPr>
        <p:txBody>
          <a:bodyPr wrap="square" lIns="91440" tIns="45720" rIns="91440" bIns="45720" rtlCol="0" anchor="t">
            <a:spAutoFit/>
          </a:bodyPr>
          <a:lstStyle/>
          <a:p>
            <a:pPr defTabSz="457200"/>
            <a:r>
              <a:rPr lang="en-US" sz="1000">
                <a:solidFill>
                  <a:srgbClr val="000000"/>
                </a:solidFill>
                <a:latin typeface="Arial"/>
                <a:cs typeface="Arial"/>
              </a:rPr>
              <a:t>•Add all items to cart related to quick breakfast for this week?</a:t>
            </a:r>
            <a:endParaRPr lang="en-US"/>
          </a:p>
          <a:p>
            <a:pPr defTabSz="457200"/>
            <a:endParaRPr lang="en-US" sz="1000">
              <a:latin typeface="Arial"/>
              <a:cs typeface="Arial"/>
            </a:endParaRPr>
          </a:p>
          <a:p>
            <a:pPr defTabSz="457200"/>
            <a:r>
              <a:rPr lang="en-US" sz="1000">
                <a:solidFill>
                  <a:srgbClr val="000000"/>
                </a:solidFill>
                <a:latin typeface="Arial"/>
                <a:cs typeface="Arial"/>
              </a:rPr>
              <a:t>•Can you recommend ready-to-eat low-calorie meals for busy days?</a:t>
            </a:r>
            <a:endParaRPr lang="en-US"/>
          </a:p>
          <a:p>
            <a:pPr defTabSz="457200"/>
            <a:br>
              <a:rPr lang="en-US" sz="1000">
                <a:solidFill>
                  <a:srgbClr val="000000"/>
                </a:solidFill>
                <a:latin typeface="Arial"/>
                <a:cs typeface="Arial"/>
              </a:rPr>
            </a:br>
            <a:r>
              <a:rPr lang="en-US" sz="1000">
                <a:solidFill>
                  <a:srgbClr val="000000"/>
                </a:solidFill>
                <a:latin typeface="Arial"/>
                <a:cs typeface="Arial"/>
              </a:rPr>
              <a:t> What are the best delivery services for low-calorie meal options? </a:t>
            </a:r>
            <a:endParaRPr lang="en-US"/>
          </a:p>
          <a:p>
            <a:pPr defTabSz="457200"/>
            <a:endParaRPr lang="en-US" sz="1000">
              <a:solidFill>
                <a:srgbClr val="000000"/>
              </a:solidFill>
              <a:latin typeface="Arial"/>
              <a:cs typeface="Arial"/>
            </a:endParaRPr>
          </a:p>
        </p:txBody>
      </p:sp>
    </p:spTree>
    <p:extLst>
      <p:ext uri="{BB962C8B-B14F-4D97-AF65-F5344CB8AC3E}">
        <p14:creationId xmlns:p14="http://schemas.microsoft.com/office/powerpoint/2010/main" val="338960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0741-BFE8-693B-347F-5F4D5C8AB3DF}"/>
              </a:ext>
            </a:extLst>
          </p:cNvPr>
          <p:cNvSpPr>
            <a:spLocks noGrp="1"/>
          </p:cNvSpPr>
          <p:nvPr>
            <p:ph type="title"/>
          </p:nvPr>
        </p:nvSpPr>
        <p:spPr>
          <a:xfrm>
            <a:off x="-1" y="189417"/>
            <a:ext cx="5419225" cy="1132258"/>
          </a:xfrm>
        </p:spPr>
        <p:txBody>
          <a:bodyPr anchor="t">
            <a:normAutofit/>
          </a:bodyPr>
          <a:lstStyle/>
          <a:p>
            <a:pPr algn="ctr"/>
            <a:r>
              <a:rPr lang="en-US" sz="2500"/>
              <a:t>Evolution: Possible Future State</a:t>
            </a:r>
            <a:br>
              <a:rPr lang="en-US" sz="2500"/>
            </a:br>
            <a:endParaRPr lang="en-US" sz="2500"/>
          </a:p>
        </p:txBody>
      </p:sp>
      <p:grpSp>
        <p:nvGrpSpPr>
          <p:cNvPr id="1050" name="Group 1049">
            <a:extLst>
              <a:ext uri="{FF2B5EF4-FFF2-40B4-BE49-F238E27FC236}">
                <a16:creationId xmlns:a16="http://schemas.microsoft.com/office/drawing/2014/main" id="{28249095-5ED6-F813-B175-09CD1DA92FC4}"/>
              </a:ext>
            </a:extLst>
          </p:cNvPr>
          <p:cNvGrpSpPr>
            <a:grpSpLocks noChangeAspect="1"/>
          </p:cNvGrpSpPr>
          <p:nvPr/>
        </p:nvGrpSpPr>
        <p:grpSpPr>
          <a:xfrm>
            <a:off x="6233213" y="914400"/>
            <a:ext cx="1545336" cy="1545336"/>
            <a:chOff x="3897813" y="3079997"/>
            <a:chExt cx="1332854" cy="1332854"/>
          </a:xfrm>
        </p:grpSpPr>
        <p:sp>
          <p:nvSpPr>
            <p:cNvPr id="1051" name="Octagon 1050">
              <a:extLst>
                <a:ext uri="{FF2B5EF4-FFF2-40B4-BE49-F238E27FC236}">
                  <a16:creationId xmlns:a16="http://schemas.microsoft.com/office/drawing/2014/main" id="{72BA7039-DAE5-148B-9264-BD4F1F997204}"/>
                </a:ext>
              </a:extLst>
            </p:cNvPr>
            <p:cNvSpPr/>
            <p:nvPr/>
          </p:nvSpPr>
          <p:spPr>
            <a:xfrm>
              <a:off x="3897813" y="3079997"/>
              <a:ext cx="1332854" cy="1332854"/>
            </a:xfrm>
            <a:prstGeom prst="octagon">
              <a:avLst/>
            </a:prstGeom>
            <a:solidFill>
              <a:srgbClr val="FFFFFF"/>
            </a:solidFill>
            <a:ln w="25400" cap="flat" cmpd="sng" algn="ctr">
              <a:solidFill>
                <a:srgbClr val="FECC32"/>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pic>
          <p:nvPicPr>
            <p:cNvPr id="1052" name="Picture 1051">
              <a:extLst>
                <a:ext uri="{FF2B5EF4-FFF2-40B4-BE49-F238E27FC236}">
                  <a16:creationId xmlns:a16="http://schemas.microsoft.com/office/drawing/2014/main" id="{0BEBBA90-3DC2-BDAD-3544-FB8D905CF91D}"/>
                </a:ext>
              </a:extLst>
            </p:cNvPr>
            <p:cNvPicPr>
              <a:picLocks noChangeAspect="1"/>
            </p:cNvPicPr>
            <p:nvPr/>
          </p:nvPicPr>
          <p:blipFill>
            <a:blip r:embed="rId3">
              <a:duotone>
                <a:srgbClr val="FECC32">
                  <a:shade val="45000"/>
                  <a:satMod val="135000"/>
                </a:srgbClr>
                <a:prstClr val="white"/>
              </a:duotone>
            </a:blip>
            <a:stretch>
              <a:fillRect/>
            </a:stretch>
          </p:blipFill>
          <p:spPr>
            <a:xfrm>
              <a:off x="4162586" y="3316598"/>
              <a:ext cx="818827" cy="818827"/>
            </a:xfrm>
            <a:prstGeom prst="rect">
              <a:avLst/>
            </a:prstGeom>
          </p:spPr>
        </p:pic>
      </p:grpSp>
      <p:grpSp>
        <p:nvGrpSpPr>
          <p:cNvPr id="1053" name="Group 1052">
            <a:extLst>
              <a:ext uri="{FF2B5EF4-FFF2-40B4-BE49-F238E27FC236}">
                <a16:creationId xmlns:a16="http://schemas.microsoft.com/office/drawing/2014/main" id="{B64500F6-FCA9-06D4-CC11-D92A29B34CF8}"/>
              </a:ext>
            </a:extLst>
          </p:cNvPr>
          <p:cNvGrpSpPr>
            <a:grpSpLocks noChangeAspect="1"/>
          </p:cNvGrpSpPr>
          <p:nvPr/>
        </p:nvGrpSpPr>
        <p:grpSpPr>
          <a:xfrm>
            <a:off x="1591142" y="914400"/>
            <a:ext cx="1545336" cy="1545336"/>
            <a:chOff x="2604727" y="1005807"/>
            <a:chExt cx="1332854" cy="1332854"/>
          </a:xfrm>
        </p:grpSpPr>
        <p:sp>
          <p:nvSpPr>
            <p:cNvPr id="1054" name="Octagon 1053">
              <a:extLst>
                <a:ext uri="{FF2B5EF4-FFF2-40B4-BE49-F238E27FC236}">
                  <a16:creationId xmlns:a16="http://schemas.microsoft.com/office/drawing/2014/main" id="{71050AE2-7F22-60C7-24FD-00FD0F9D6239}"/>
                </a:ext>
              </a:extLst>
            </p:cNvPr>
            <p:cNvSpPr/>
            <p:nvPr/>
          </p:nvSpPr>
          <p:spPr>
            <a:xfrm>
              <a:off x="2604727" y="1005807"/>
              <a:ext cx="1332854" cy="1332854"/>
            </a:xfrm>
            <a:prstGeom prst="octagon">
              <a:avLst/>
            </a:prstGeom>
            <a:solidFill>
              <a:srgbClr val="FFFFFF"/>
            </a:solidFill>
            <a:ln w="25400" cap="flat" cmpd="sng" algn="ctr">
              <a:solidFill>
                <a:srgbClr val="0672B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pic>
          <p:nvPicPr>
            <p:cNvPr id="1055" name="Picture 1054">
              <a:extLst>
                <a:ext uri="{FF2B5EF4-FFF2-40B4-BE49-F238E27FC236}">
                  <a16:creationId xmlns:a16="http://schemas.microsoft.com/office/drawing/2014/main" id="{593B89E3-B3E5-0E7C-EB88-A69B68CC4E7E}"/>
                </a:ext>
              </a:extLst>
            </p:cNvPr>
            <p:cNvPicPr>
              <a:picLocks noChangeAspect="1"/>
            </p:cNvPicPr>
            <p:nvPr/>
          </p:nvPicPr>
          <p:blipFill>
            <a:blip r:embed="rId4">
              <a:duotone>
                <a:srgbClr val="0672BA">
                  <a:shade val="45000"/>
                  <a:satMod val="135000"/>
                </a:srgbClr>
                <a:prstClr val="white"/>
              </a:duotone>
            </a:blip>
            <a:stretch>
              <a:fillRect/>
            </a:stretch>
          </p:blipFill>
          <p:spPr>
            <a:xfrm>
              <a:off x="2859674" y="1260754"/>
              <a:ext cx="822960" cy="822960"/>
            </a:xfrm>
            <a:prstGeom prst="rect">
              <a:avLst/>
            </a:prstGeom>
          </p:spPr>
        </p:pic>
      </p:grpSp>
      <p:sp>
        <p:nvSpPr>
          <p:cNvPr id="1056" name="Octagon 1055">
            <a:extLst>
              <a:ext uri="{FF2B5EF4-FFF2-40B4-BE49-F238E27FC236}">
                <a16:creationId xmlns:a16="http://schemas.microsoft.com/office/drawing/2014/main" id="{E7AE8A1F-5418-72C1-79F7-32CD34DDC11F}"/>
              </a:ext>
            </a:extLst>
          </p:cNvPr>
          <p:cNvSpPr>
            <a:spLocks noChangeAspect="1"/>
          </p:cNvSpPr>
          <p:nvPr/>
        </p:nvSpPr>
        <p:spPr>
          <a:xfrm>
            <a:off x="8448814" y="3566160"/>
            <a:ext cx="1545336" cy="1545336"/>
          </a:xfrm>
          <a:prstGeom prst="octagon">
            <a:avLst/>
          </a:prstGeom>
          <a:solidFill>
            <a:srgbClr val="FFFFFF"/>
          </a:solidFill>
          <a:ln w="25400" cap="flat" cmpd="sng" algn="ctr">
            <a:solidFill>
              <a:srgbClr val="349933"/>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1058" name="Octagon 1057">
            <a:extLst>
              <a:ext uri="{FF2B5EF4-FFF2-40B4-BE49-F238E27FC236}">
                <a16:creationId xmlns:a16="http://schemas.microsoft.com/office/drawing/2014/main" id="{8E5E6794-CBC0-2B9C-C94F-08AA8F024347}"/>
              </a:ext>
            </a:extLst>
          </p:cNvPr>
          <p:cNvSpPr/>
          <p:nvPr/>
        </p:nvSpPr>
        <p:spPr>
          <a:xfrm>
            <a:off x="3942265" y="3566160"/>
            <a:ext cx="1545336" cy="1545336"/>
          </a:xfrm>
          <a:prstGeom prst="octagon">
            <a:avLst/>
          </a:prstGeom>
          <a:solidFill>
            <a:srgbClr val="FFFFFF"/>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1060" name="TextBox 1059">
            <a:extLst>
              <a:ext uri="{FF2B5EF4-FFF2-40B4-BE49-F238E27FC236}">
                <a16:creationId xmlns:a16="http://schemas.microsoft.com/office/drawing/2014/main" id="{3DBFA821-B00F-5079-7D1A-33505A3AB192}"/>
              </a:ext>
            </a:extLst>
          </p:cNvPr>
          <p:cNvSpPr txBox="1">
            <a:spLocks noChangeAspect="1"/>
          </p:cNvSpPr>
          <p:nvPr/>
        </p:nvSpPr>
        <p:spPr>
          <a:xfrm>
            <a:off x="5641462" y="2576777"/>
            <a:ext cx="2593559" cy="954107"/>
          </a:xfrm>
          <a:prstGeom prst="rect">
            <a:avLst/>
          </a:prstGeom>
          <a:noFill/>
        </p:spPr>
        <p:txBody>
          <a:bodyPr wrap="square">
            <a:spAutoFit/>
          </a:bodyPr>
          <a:lstStyle/>
          <a:p>
            <a:pPr algn="ctr" defTabSz="457200"/>
            <a:r>
              <a:rPr lang="en-US" sz="1400" b="1">
                <a:solidFill>
                  <a:srgbClr val="000000"/>
                </a:solidFill>
                <a:latin typeface="Calibri"/>
                <a:cs typeface="Calibri"/>
              </a:rPr>
              <a:t>Voice Prompting</a:t>
            </a:r>
          </a:p>
          <a:p>
            <a:pPr algn="ctr" defTabSz="457200"/>
            <a:r>
              <a:rPr lang="en-US" sz="1400">
                <a:solidFill>
                  <a:srgbClr val="000000"/>
                </a:solidFill>
                <a:latin typeface="Calibri"/>
                <a:cs typeface="Calibri"/>
              </a:rPr>
              <a:t>Integration with Voice, Both Including Prompt Questions as well as Responses. </a:t>
            </a:r>
            <a:endParaRPr lang="en-US" sz="1400">
              <a:solidFill>
                <a:srgbClr val="000000"/>
              </a:solidFill>
              <a:latin typeface="Arial"/>
              <a:cs typeface="Arial"/>
            </a:endParaRPr>
          </a:p>
        </p:txBody>
      </p:sp>
      <p:sp>
        <p:nvSpPr>
          <p:cNvPr id="1061" name="TextBox 1060">
            <a:extLst>
              <a:ext uri="{FF2B5EF4-FFF2-40B4-BE49-F238E27FC236}">
                <a16:creationId xmlns:a16="http://schemas.microsoft.com/office/drawing/2014/main" id="{EF77E363-1D1A-A17B-02A2-65502D6982F6}"/>
              </a:ext>
            </a:extLst>
          </p:cNvPr>
          <p:cNvSpPr txBox="1">
            <a:spLocks noChangeAspect="1"/>
          </p:cNvSpPr>
          <p:nvPr/>
        </p:nvSpPr>
        <p:spPr>
          <a:xfrm>
            <a:off x="1099960" y="2571116"/>
            <a:ext cx="2593559" cy="738664"/>
          </a:xfrm>
          <a:prstGeom prst="rect">
            <a:avLst/>
          </a:prstGeom>
          <a:noFill/>
        </p:spPr>
        <p:txBody>
          <a:bodyPr wrap="square">
            <a:spAutoFit/>
          </a:bodyPr>
          <a:lstStyle/>
          <a:p>
            <a:pPr algn="ctr" defTabSz="457200"/>
            <a:r>
              <a:rPr lang="en-US" sz="1400" b="1">
                <a:solidFill>
                  <a:srgbClr val="000000"/>
                </a:solidFill>
                <a:latin typeface="Calibri"/>
                <a:cs typeface="Calibri"/>
              </a:rPr>
              <a:t>Web-Based Bot</a:t>
            </a:r>
          </a:p>
          <a:p>
            <a:pPr algn="ctr" defTabSz="457200"/>
            <a:r>
              <a:rPr lang="en-US" sz="1400">
                <a:solidFill>
                  <a:srgbClr val="000000"/>
                </a:solidFill>
                <a:latin typeface="Calibri"/>
                <a:cs typeface="Calibri"/>
              </a:rPr>
              <a:t>User Friendly Web Based Chat Bot</a:t>
            </a:r>
          </a:p>
        </p:txBody>
      </p:sp>
      <p:sp>
        <p:nvSpPr>
          <p:cNvPr id="1062" name="TextBox 1061">
            <a:extLst>
              <a:ext uri="{FF2B5EF4-FFF2-40B4-BE49-F238E27FC236}">
                <a16:creationId xmlns:a16="http://schemas.microsoft.com/office/drawing/2014/main" id="{EA5AFB56-7F1D-E581-D86A-B032B4A8A06A}"/>
              </a:ext>
            </a:extLst>
          </p:cNvPr>
          <p:cNvSpPr txBox="1">
            <a:spLocks noChangeAspect="1"/>
          </p:cNvSpPr>
          <p:nvPr/>
        </p:nvSpPr>
        <p:spPr>
          <a:xfrm>
            <a:off x="8120678" y="5215475"/>
            <a:ext cx="2234682" cy="523220"/>
          </a:xfrm>
          <a:prstGeom prst="rect">
            <a:avLst/>
          </a:prstGeom>
          <a:noFill/>
        </p:spPr>
        <p:txBody>
          <a:bodyPr wrap="square">
            <a:spAutoFit/>
          </a:bodyPr>
          <a:lstStyle/>
          <a:p>
            <a:pPr algn="ctr" defTabSz="457200"/>
            <a:r>
              <a:rPr lang="en-US" sz="1400" b="1">
                <a:solidFill>
                  <a:srgbClr val="000000"/>
                </a:solidFill>
                <a:latin typeface="Calibri"/>
                <a:cs typeface="Calibri"/>
              </a:rPr>
              <a:t>Mobile App</a:t>
            </a:r>
          </a:p>
          <a:p>
            <a:pPr algn="ctr" defTabSz="457200"/>
            <a:r>
              <a:rPr lang="en-US" sz="1400">
                <a:solidFill>
                  <a:srgbClr val="000000"/>
                </a:solidFill>
                <a:latin typeface="Calibri"/>
                <a:cs typeface="Calibri"/>
              </a:rPr>
              <a:t>Cross Platform Integrations</a:t>
            </a:r>
          </a:p>
        </p:txBody>
      </p:sp>
      <p:sp>
        <p:nvSpPr>
          <p:cNvPr id="1063" name="TextBox 1062">
            <a:extLst>
              <a:ext uri="{FF2B5EF4-FFF2-40B4-BE49-F238E27FC236}">
                <a16:creationId xmlns:a16="http://schemas.microsoft.com/office/drawing/2014/main" id="{16BEAAE8-C8CB-C53F-690B-4065EBB7EFA5}"/>
              </a:ext>
            </a:extLst>
          </p:cNvPr>
          <p:cNvSpPr txBox="1">
            <a:spLocks noChangeAspect="1"/>
          </p:cNvSpPr>
          <p:nvPr/>
        </p:nvSpPr>
        <p:spPr>
          <a:xfrm>
            <a:off x="3381218" y="5214461"/>
            <a:ext cx="2712793" cy="738664"/>
          </a:xfrm>
          <a:prstGeom prst="rect">
            <a:avLst/>
          </a:prstGeom>
          <a:noFill/>
        </p:spPr>
        <p:txBody>
          <a:bodyPr wrap="square" lIns="91440" tIns="45720" rIns="91440" bIns="45720" anchor="t">
            <a:spAutoFit/>
          </a:bodyPr>
          <a:lstStyle/>
          <a:p>
            <a:pPr algn="ctr" defTabSz="457200"/>
            <a:r>
              <a:rPr lang="en-US" sz="1400" b="1">
                <a:solidFill>
                  <a:srgbClr val="000000"/>
                </a:solidFill>
                <a:latin typeface="Calibri"/>
                <a:cs typeface="Calibri"/>
              </a:rPr>
              <a:t>Inventory Management </a:t>
            </a:r>
          </a:p>
          <a:p>
            <a:pPr algn="ctr" defTabSz="457200"/>
            <a:r>
              <a:rPr lang="en-US" sz="1400">
                <a:solidFill>
                  <a:srgbClr val="000000"/>
                </a:solidFill>
                <a:latin typeface="Calibri"/>
                <a:cs typeface="Calibri"/>
              </a:rPr>
              <a:t>Out of Stock Items , Real time checking the inventory</a:t>
            </a:r>
            <a:endParaRPr lang="en-US" sz="1400">
              <a:solidFill>
                <a:srgbClr val="000000"/>
              </a:solidFill>
              <a:latin typeface="Calibri"/>
              <a:ea typeface="Calibri"/>
              <a:cs typeface="Calibri"/>
            </a:endParaRPr>
          </a:p>
        </p:txBody>
      </p:sp>
      <p:pic>
        <p:nvPicPr>
          <p:cNvPr id="1064" name="Graphic 1063" descr="Smart Phone outline">
            <a:extLst>
              <a:ext uri="{FF2B5EF4-FFF2-40B4-BE49-F238E27FC236}">
                <a16:creationId xmlns:a16="http://schemas.microsoft.com/office/drawing/2014/main" id="{BD64F32C-0FB6-8654-3D85-6B6AE5D4BE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37108" y="3840480"/>
            <a:ext cx="1010122" cy="1010122"/>
          </a:xfrm>
          <a:prstGeom prst="rect">
            <a:avLst/>
          </a:prstGeom>
        </p:spPr>
      </p:pic>
      <p:sp>
        <p:nvSpPr>
          <p:cNvPr id="1065" name="TextBox 1064">
            <a:extLst>
              <a:ext uri="{FF2B5EF4-FFF2-40B4-BE49-F238E27FC236}">
                <a16:creationId xmlns:a16="http://schemas.microsoft.com/office/drawing/2014/main" id="{4B643FC7-28CA-732A-DFC3-A9D96C833008}"/>
              </a:ext>
            </a:extLst>
          </p:cNvPr>
          <p:cNvSpPr txBox="1">
            <a:spLocks noChangeAspect="1"/>
          </p:cNvSpPr>
          <p:nvPr/>
        </p:nvSpPr>
        <p:spPr>
          <a:xfrm>
            <a:off x="1196022" y="5214461"/>
            <a:ext cx="2234682" cy="954107"/>
          </a:xfrm>
          <a:prstGeom prst="rect">
            <a:avLst/>
          </a:prstGeom>
          <a:noFill/>
        </p:spPr>
        <p:txBody>
          <a:bodyPr wrap="square" lIns="91440" tIns="45720" rIns="91440" bIns="45720" anchor="t">
            <a:spAutoFit/>
          </a:bodyPr>
          <a:lstStyle/>
          <a:p>
            <a:pPr algn="ctr" defTabSz="457200"/>
            <a:r>
              <a:rPr lang="en-US" sz="1400" b="1">
                <a:solidFill>
                  <a:srgbClr val="000000"/>
                </a:solidFill>
                <a:latin typeface="Calibri"/>
                <a:cs typeface="Calibri"/>
              </a:rPr>
              <a:t>Personalized Recommendations</a:t>
            </a:r>
          </a:p>
          <a:p>
            <a:pPr algn="ctr" defTabSz="457200"/>
            <a:r>
              <a:rPr lang="en-US" sz="1400">
                <a:solidFill>
                  <a:srgbClr val="000000"/>
                </a:solidFill>
                <a:latin typeface="Calibri"/>
                <a:ea typeface="Calibri"/>
                <a:cs typeface="Calibri"/>
              </a:rPr>
              <a:t>Recommendations based on customer preferences </a:t>
            </a:r>
          </a:p>
        </p:txBody>
      </p:sp>
      <p:sp>
        <p:nvSpPr>
          <p:cNvPr id="1066" name="Octagon 1065">
            <a:extLst>
              <a:ext uri="{FF2B5EF4-FFF2-40B4-BE49-F238E27FC236}">
                <a16:creationId xmlns:a16="http://schemas.microsoft.com/office/drawing/2014/main" id="{0A83ACBA-3071-996B-F62B-F8AD9DE3F0E1}"/>
              </a:ext>
            </a:extLst>
          </p:cNvPr>
          <p:cNvSpPr>
            <a:spLocks noChangeAspect="1"/>
          </p:cNvSpPr>
          <p:nvPr/>
        </p:nvSpPr>
        <p:spPr>
          <a:xfrm>
            <a:off x="6257101" y="3566160"/>
            <a:ext cx="1545336" cy="1545336"/>
          </a:xfrm>
          <a:prstGeom prst="octagon">
            <a:avLst/>
          </a:prstGeom>
          <a:solidFill>
            <a:srgbClr val="FFFFFF"/>
          </a:solidFill>
          <a:ln w="25400" cap="flat" cmpd="sng" algn="ctr">
            <a:solidFill>
              <a:srgbClr val="FE0000">
                <a:lumMod val="60000"/>
                <a:lumOff val="4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1067" name="TextBox 1066">
            <a:extLst>
              <a:ext uri="{FF2B5EF4-FFF2-40B4-BE49-F238E27FC236}">
                <a16:creationId xmlns:a16="http://schemas.microsoft.com/office/drawing/2014/main" id="{0F011C10-078A-C89C-AC9E-15F2E6D31A08}"/>
              </a:ext>
            </a:extLst>
          </p:cNvPr>
          <p:cNvSpPr txBox="1">
            <a:spLocks noChangeAspect="1"/>
          </p:cNvSpPr>
          <p:nvPr/>
        </p:nvSpPr>
        <p:spPr>
          <a:xfrm>
            <a:off x="6000339" y="5214460"/>
            <a:ext cx="2234682" cy="954107"/>
          </a:xfrm>
          <a:prstGeom prst="rect">
            <a:avLst/>
          </a:prstGeom>
          <a:noFill/>
        </p:spPr>
        <p:txBody>
          <a:bodyPr wrap="square" lIns="91440" tIns="45720" rIns="91440" bIns="45720" anchor="t">
            <a:spAutoFit/>
          </a:bodyPr>
          <a:lstStyle/>
          <a:p>
            <a:pPr algn="ctr" defTabSz="457200"/>
            <a:r>
              <a:rPr lang="en-US" sz="1400" b="1">
                <a:solidFill>
                  <a:srgbClr val="000000"/>
                </a:solidFill>
                <a:latin typeface="Calibri"/>
                <a:cs typeface="Calibri"/>
              </a:rPr>
              <a:t>Easier Checkouts </a:t>
            </a:r>
          </a:p>
          <a:p>
            <a:pPr algn="ctr" defTabSz="457200"/>
            <a:r>
              <a:rPr lang="en-US" sz="1400">
                <a:solidFill>
                  <a:srgbClr val="000000"/>
                </a:solidFill>
                <a:latin typeface="Calibri"/>
                <a:cs typeface="Calibri"/>
              </a:rPr>
              <a:t>Cart Manipulation by using the bot and checking out directly</a:t>
            </a:r>
          </a:p>
        </p:txBody>
      </p:sp>
      <p:grpSp>
        <p:nvGrpSpPr>
          <p:cNvPr id="1069" name="Group 1068">
            <a:extLst>
              <a:ext uri="{FF2B5EF4-FFF2-40B4-BE49-F238E27FC236}">
                <a16:creationId xmlns:a16="http://schemas.microsoft.com/office/drawing/2014/main" id="{23F4D311-2089-CA38-3170-DD496F978265}"/>
              </a:ext>
            </a:extLst>
          </p:cNvPr>
          <p:cNvGrpSpPr>
            <a:grpSpLocks noChangeAspect="1"/>
          </p:cNvGrpSpPr>
          <p:nvPr/>
        </p:nvGrpSpPr>
        <p:grpSpPr>
          <a:xfrm>
            <a:off x="1578239" y="3566160"/>
            <a:ext cx="1545336" cy="1545336"/>
            <a:chOff x="5832945" y="2651013"/>
            <a:chExt cx="1332854" cy="1332854"/>
          </a:xfrm>
        </p:grpSpPr>
        <p:sp>
          <p:nvSpPr>
            <p:cNvPr id="1070" name="Octagon 1069">
              <a:extLst>
                <a:ext uri="{FF2B5EF4-FFF2-40B4-BE49-F238E27FC236}">
                  <a16:creationId xmlns:a16="http://schemas.microsoft.com/office/drawing/2014/main" id="{C18164CF-C53C-9927-FC97-52C325817148}"/>
                </a:ext>
              </a:extLst>
            </p:cNvPr>
            <p:cNvSpPr/>
            <p:nvPr/>
          </p:nvSpPr>
          <p:spPr>
            <a:xfrm>
              <a:off x="5832945" y="2651013"/>
              <a:ext cx="1332854" cy="1332854"/>
            </a:xfrm>
            <a:prstGeom prst="octagon">
              <a:avLst/>
            </a:prstGeom>
            <a:solidFill>
              <a:srgbClr val="FFFFFF"/>
            </a:solidFill>
            <a:ln w="25400" cap="flat" cmpd="sng" algn="ctr">
              <a:solidFill>
                <a:srgbClr val="774499"/>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grpSp>
          <p:nvGrpSpPr>
            <p:cNvPr id="1071" name="Picture 12" descr="Influencer outline">
              <a:extLst>
                <a:ext uri="{FF2B5EF4-FFF2-40B4-BE49-F238E27FC236}">
                  <a16:creationId xmlns:a16="http://schemas.microsoft.com/office/drawing/2014/main" id="{ED47329C-1302-50CD-FAAD-11B35FFDFBE8}"/>
                </a:ext>
              </a:extLst>
            </p:cNvPr>
            <p:cNvGrpSpPr/>
            <p:nvPr/>
          </p:nvGrpSpPr>
          <p:grpSpPr>
            <a:xfrm>
              <a:off x="6102352" y="2887614"/>
              <a:ext cx="822961" cy="822958"/>
              <a:chOff x="7692651" y="3306250"/>
              <a:chExt cx="686318" cy="635339"/>
            </a:xfrm>
            <a:solidFill>
              <a:srgbClr val="FFFFFF"/>
            </a:solidFill>
          </p:grpSpPr>
          <p:sp>
            <p:nvSpPr>
              <p:cNvPr id="1072" name="Freeform: Shape 1071">
                <a:extLst>
                  <a:ext uri="{FF2B5EF4-FFF2-40B4-BE49-F238E27FC236}">
                    <a16:creationId xmlns:a16="http://schemas.microsoft.com/office/drawing/2014/main" id="{1573EFAE-FD00-ADF1-9E9E-8764495FA05A}"/>
                  </a:ext>
                </a:extLst>
              </p:cNvPr>
              <p:cNvSpPr/>
              <p:nvPr/>
            </p:nvSpPr>
            <p:spPr>
              <a:xfrm>
                <a:off x="7735284" y="3541978"/>
                <a:ext cx="68580" cy="68580"/>
              </a:xfrm>
              <a:custGeom>
                <a:avLst/>
                <a:gdLst>
                  <a:gd name="connsiteX0" fmla="*/ 42863 w 68580"/>
                  <a:gd name="connsiteY0" fmla="*/ 0 h 68580"/>
                  <a:gd name="connsiteX1" fmla="*/ 25718 w 68580"/>
                  <a:gd name="connsiteY1" fmla="*/ 0 h 68580"/>
                  <a:gd name="connsiteX2" fmla="*/ 25718 w 68580"/>
                  <a:gd name="connsiteY2" fmla="*/ 25718 h 68580"/>
                  <a:gd name="connsiteX3" fmla="*/ 0 w 68580"/>
                  <a:gd name="connsiteY3" fmla="*/ 25718 h 68580"/>
                  <a:gd name="connsiteX4" fmla="*/ 0 w 68580"/>
                  <a:gd name="connsiteY4" fmla="*/ 42863 h 68580"/>
                  <a:gd name="connsiteX5" fmla="*/ 25718 w 68580"/>
                  <a:gd name="connsiteY5" fmla="*/ 42863 h 68580"/>
                  <a:gd name="connsiteX6" fmla="*/ 25718 w 68580"/>
                  <a:gd name="connsiteY6" fmla="*/ 68580 h 68580"/>
                  <a:gd name="connsiteX7" fmla="*/ 42863 w 68580"/>
                  <a:gd name="connsiteY7" fmla="*/ 68580 h 68580"/>
                  <a:gd name="connsiteX8" fmla="*/ 42863 w 68580"/>
                  <a:gd name="connsiteY8" fmla="*/ 42863 h 68580"/>
                  <a:gd name="connsiteX9" fmla="*/ 68580 w 68580"/>
                  <a:gd name="connsiteY9" fmla="*/ 42863 h 68580"/>
                  <a:gd name="connsiteX10" fmla="*/ 68580 w 68580"/>
                  <a:gd name="connsiteY10" fmla="*/ 25718 h 68580"/>
                  <a:gd name="connsiteX11" fmla="*/ 42863 w 68580"/>
                  <a:gd name="connsiteY11" fmla="*/ 25718 h 68580"/>
                  <a:gd name="connsiteX12" fmla="*/ 42863 w 68580"/>
                  <a:gd name="connsiteY12" fmla="*/ 0 h 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 h="68580">
                    <a:moveTo>
                      <a:pt x="42863" y="0"/>
                    </a:moveTo>
                    <a:lnTo>
                      <a:pt x="25718" y="0"/>
                    </a:lnTo>
                    <a:lnTo>
                      <a:pt x="25718" y="25718"/>
                    </a:lnTo>
                    <a:lnTo>
                      <a:pt x="0" y="25718"/>
                    </a:lnTo>
                    <a:lnTo>
                      <a:pt x="0" y="42863"/>
                    </a:lnTo>
                    <a:lnTo>
                      <a:pt x="25718" y="42863"/>
                    </a:lnTo>
                    <a:lnTo>
                      <a:pt x="25718" y="68580"/>
                    </a:lnTo>
                    <a:lnTo>
                      <a:pt x="42863" y="68580"/>
                    </a:lnTo>
                    <a:lnTo>
                      <a:pt x="42863" y="42863"/>
                    </a:lnTo>
                    <a:lnTo>
                      <a:pt x="68580" y="42863"/>
                    </a:lnTo>
                    <a:lnTo>
                      <a:pt x="68580" y="25718"/>
                    </a:lnTo>
                    <a:lnTo>
                      <a:pt x="42863" y="25718"/>
                    </a:lnTo>
                    <a:lnTo>
                      <a:pt x="42863" y="0"/>
                    </a:ln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73" name="Freeform: Shape 1072">
                <a:extLst>
                  <a:ext uri="{FF2B5EF4-FFF2-40B4-BE49-F238E27FC236}">
                    <a16:creationId xmlns:a16="http://schemas.microsoft.com/office/drawing/2014/main" id="{94C3B1B5-279E-B25D-D404-99449E3C5C48}"/>
                  </a:ext>
                </a:extLst>
              </p:cNvPr>
              <p:cNvSpPr/>
              <p:nvPr/>
            </p:nvSpPr>
            <p:spPr>
              <a:xfrm>
                <a:off x="8193913" y="3854870"/>
                <a:ext cx="77152" cy="72600"/>
              </a:xfrm>
              <a:custGeom>
                <a:avLst/>
                <a:gdLst>
                  <a:gd name="connsiteX0" fmla="*/ 38576 w 77152"/>
                  <a:gd name="connsiteY0" fmla="*/ 72600 h 72600"/>
                  <a:gd name="connsiteX1" fmla="*/ 77153 w 77152"/>
                  <a:gd name="connsiteY1" fmla="*/ 19451 h 72600"/>
                  <a:gd name="connsiteX2" fmla="*/ 38649 w 77152"/>
                  <a:gd name="connsiteY2" fmla="*/ 15024 h 72600"/>
                  <a:gd name="connsiteX3" fmla="*/ 38503 w 77152"/>
                  <a:gd name="connsiteY3" fmla="*/ 15024 h 72600"/>
                  <a:gd name="connsiteX4" fmla="*/ 0 w 77152"/>
                  <a:gd name="connsiteY4" fmla="*/ 19451 h 72600"/>
                  <a:gd name="connsiteX5" fmla="*/ 38576 w 77152"/>
                  <a:gd name="connsiteY5" fmla="*/ 72600 h 7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152" h="72600">
                    <a:moveTo>
                      <a:pt x="38576" y="72600"/>
                    </a:moveTo>
                    <a:cubicBezTo>
                      <a:pt x="38576" y="72600"/>
                      <a:pt x="77153" y="43454"/>
                      <a:pt x="77153" y="19451"/>
                    </a:cubicBezTo>
                    <a:cubicBezTo>
                      <a:pt x="77153" y="4045"/>
                      <a:pt x="53228" y="-13069"/>
                      <a:pt x="38649" y="15024"/>
                    </a:cubicBezTo>
                    <a:cubicBezTo>
                      <a:pt x="38611" y="15097"/>
                      <a:pt x="38542" y="15097"/>
                      <a:pt x="38503" y="15024"/>
                    </a:cubicBezTo>
                    <a:cubicBezTo>
                      <a:pt x="23924" y="-13069"/>
                      <a:pt x="0" y="4045"/>
                      <a:pt x="0" y="19451"/>
                    </a:cubicBezTo>
                    <a:cubicBezTo>
                      <a:pt x="0" y="43454"/>
                      <a:pt x="38576" y="72600"/>
                      <a:pt x="38576" y="72600"/>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74" name="Freeform: Shape 1073">
                <a:extLst>
                  <a:ext uri="{FF2B5EF4-FFF2-40B4-BE49-F238E27FC236}">
                    <a16:creationId xmlns:a16="http://schemas.microsoft.com/office/drawing/2014/main" id="{03C52C64-74FD-A773-8BFD-B4FD5628C6EB}"/>
                  </a:ext>
                </a:extLst>
              </p:cNvPr>
              <p:cNvSpPr/>
              <p:nvPr/>
            </p:nvSpPr>
            <p:spPr>
              <a:xfrm>
                <a:off x="7996745" y="3374811"/>
                <a:ext cx="77152" cy="72600"/>
              </a:xfrm>
              <a:custGeom>
                <a:avLst/>
                <a:gdLst>
                  <a:gd name="connsiteX0" fmla="*/ 77153 w 77152"/>
                  <a:gd name="connsiteY0" fmla="*/ 19451 h 72600"/>
                  <a:gd name="connsiteX1" fmla="*/ 38649 w 77152"/>
                  <a:gd name="connsiteY1" fmla="*/ 15024 h 72600"/>
                  <a:gd name="connsiteX2" fmla="*/ 38503 w 77152"/>
                  <a:gd name="connsiteY2" fmla="*/ 15024 h 72600"/>
                  <a:gd name="connsiteX3" fmla="*/ 0 w 77152"/>
                  <a:gd name="connsiteY3" fmla="*/ 19451 h 72600"/>
                  <a:gd name="connsiteX4" fmla="*/ 38576 w 77152"/>
                  <a:gd name="connsiteY4" fmla="*/ 72600 h 72600"/>
                  <a:gd name="connsiteX5" fmla="*/ 77153 w 77152"/>
                  <a:gd name="connsiteY5" fmla="*/ 19451 h 7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152" h="72600">
                    <a:moveTo>
                      <a:pt x="77153" y="19451"/>
                    </a:moveTo>
                    <a:cubicBezTo>
                      <a:pt x="77153" y="4045"/>
                      <a:pt x="53228" y="-13069"/>
                      <a:pt x="38649" y="15024"/>
                    </a:cubicBezTo>
                    <a:cubicBezTo>
                      <a:pt x="38611" y="15097"/>
                      <a:pt x="38542" y="15097"/>
                      <a:pt x="38503" y="15024"/>
                    </a:cubicBezTo>
                    <a:cubicBezTo>
                      <a:pt x="23924" y="-13069"/>
                      <a:pt x="0" y="4045"/>
                      <a:pt x="0" y="19451"/>
                    </a:cubicBezTo>
                    <a:cubicBezTo>
                      <a:pt x="0" y="43454"/>
                      <a:pt x="38576" y="72600"/>
                      <a:pt x="38576" y="72600"/>
                    </a:cubicBezTo>
                    <a:cubicBezTo>
                      <a:pt x="38576" y="72600"/>
                      <a:pt x="77153" y="43453"/>
                      <a:pt x="77153" y="19451"/>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75" name="Freeform: Shape 1074">
                <a:extLst>
                  <a:ext uri="{FF2B5EF4-FFF2-40B4-BE49-F238E27FC236}">
                    <a16:creationId xmlns:a16="http://schemas.microsoft.com/office/drawing/2014/main" id="{2CDDE348-FF2B-6B3C-B38B-E5DD01A24152}"/>
                  </a:ext>
                </a:extLst>
              </p:cNvPr>
              <p:cNvSpPr/>
              <p:nvPr/>
            </p:nvSpPr>
            <p:spPr>
              <a:xfrm>
                <a:off x="7692651" y="3306250"/>
                <a:ext cx="686318" cy="635339"/>
              </a:xfrm>
              <a:custGeom>
                <a:avLst/>
                <a:gdLst>
                  <a:gd name="connsiteX0" fmla="*/ 608418 w 686318"/>
                  <a:gd name="connsiteY0" fmla="*/ 325790 h 635339"/>
                  <a:gd name="connsiteX1" fmla="*/ 686318 w 686318"/>
                  <a:gd name="connsiteY1" fmla="*/ 248637 h 635339"/>
                  <a:gd name="connsiteX2" fmla="*/ 609166 w 686318"/>
                  <a:gd name="connsiteY2" fmla="*/ 170737 h 635339"/>
                  <a:gd name="connsiteX3" fmla="*/ 531266 w 686318"/>
                  <a:gd name="connsiteY3" fmla="*/ 247890 h 635339"/>
                  <a:gd name="connsiteX4" fmla="*/ 533969 w 686318"/>
                  <a:gd name="connsiteY4" fmla="*/ 268562 h 635339"/>
                  <a:gd name="connsiteX5" fmla="*/ 443659 w 686318"/>
                  <a:gd name="connsiteY5" fmla="*/ 304684 h 635339"/>
                  <a:gd name="connsiteX6" fmla="*/ 351243 w 686318"/>
                  <a:gd name="connsiteY6" fmla="*/ 240499 h 635339"/>
                  <a:gd name="connsiteX7" fmla="*/ 351243 w 686318"/>
                  <a:gd name="connsiteY7" fmla="*/ 153834 h 635339"/>
                  <a:gd name="connsiteX8" fmla="*/ 419346 w 686318"/>
                  <a:gd name="connsiteY8" fmla="*/ 68586 h 635339"/>
                  <a:gd name="connsiteX9" fmla="*/ 334098 w 686318"/>
                  <a:gd name="connsiteY9" fmla="*/ 485 h 635339"/>
                  <a:gd name="connsiteX10" fmla="*/ 265995 w 686318"/>
                  <a:gd name="connsiteY10" fmla="*/ 85731 h 635339"/>
                  <a:gd name="connsiteX11" fmla="*/ 334098 w 686318"/>
                  <a:gd name="connsiteY11" fmla="*/ 153834 h 635339"/>
                  <a:gd name="connsiteX12" fmla="*/ 334098 w 686318"/>
                  <a:gd name="connsiteY12" fmla="*/ 240502 h 635339"/>
                  <a:gd name="connsiteX13" fmla="*/ 241686 w 686318"/>
                  <a:gd name="connsiteY13" fmla="*/ 304684 h 635339"/>
                  <a:gd name="connsiteX14" fmla="*/ 151372 w 686318"/>
                  <a:gd name="connsiteY14" fmla="*/ 268562 h 635339"/>
                  <a:gd name="connsiteX15" fmla="*/ 96718 w 686318"/>
                  <a:gd name="connsiteY15" fmla="*/ 174437 h 635339"/>
                  <a:gd name="connsiteX16" fmla="*/ 2592 w 686318"/>
                  <a:gd name="connsiteY16" fmla="*/ 229092 h 635339"/>
                  <a:gd name="connsiteX17" fmla="*/ 57247 w 686318"/>
                  <a:gd name="connsiteY17" fmla="*/ 323216 h 635339"/>
                  <a:gd name="connsiteX18" fmla="*/ 145156 w 686318"/>
                  <a:gd name="connsiteY18" fmla="*/ 284543 h 635339"/>
                  <a:gd name="connsiteX19" fmla="*/ 235645 w 686318"/>
                  <a:gd name="connsiteY19" fmla="*/ 320737 h 635339"/>
                  <a:gd name="connsiteX20" fmla="*/ 260173 w 686318"/>
                  <a:gd name="connsiteY20" fmla="*/ 426165 h 635339"/>
                  <a:gd name="connsiteX21" fmla="*/ 191152 w 686318"/>
                  <a:gd name="connsiteY21" fmla="*/ 495191 h 635339"/>
                  <a:gd name="connsiteX22" fmla="*/ 83166 w 686318"/>
                  <a:gd name="connsiteY22" fmla="*/ 511696 h 635339"/>
                  <a:gd name="connsiteX23" fmla="*/ 99671 w 686318"/>
                  <a:gd name="connsiteY23" fmla="*/ 619682 h 635339"/>
                  <a:gd name="connsiteX24" fmla="*/ 207657 w 686318"/>
                  <a:gd name="connsiteY24" fmla="*/ 603177 h 635339"/>
                  <a:gd name="connsiteX25" fmla="*/ 203763 w 686318"/>
                  <a:gd name="connsiteY25" fmla="*/ 506822 h 635339"/>
                  <a:gd name="connsiteX26" fmla="*/ 272560 w 686318"/>
                  <a:gd name="connsiteY26" fmla="*/ 438021 h 635339"/>
                  <a:gd name="connsiteX27" fmla="*/ 412781 w 686318"/>
                  <a:gd name="connsiteY27" fmla="*/ 438021 h 635339"/>
                  <a:gd name="connsiteX28" fmla="*/ 481578 w 686318"/>
                  <a:gd name="connsiteY28" fmla="*/ 506822 h 635339"/>
                  <a:gd name="connsiteX29" fmla="*/ 489294 w 686318"/>
                  <a:gd name="connsiteY29" fmla="*/ 616325 h 635339"/>
                  <a:gd name="connsiteX30" fmla="*/ 598796 w 686318"/>
                  <a:gd name="connsiteY30" fmla="*/ 608610 h 635339"/>
                  <a:gd name="connsiteX31" fmla="*/ 591082 w 686318"/>
                  <a:gd name="connsiteY31" fmla="*/ 499107 h 635339"/>
                  <a:gd name="connsiteX32" fmla="*/ 494189 w 686318"/>
                  <a:gd name="connsiteY32" fmla="*/ 495191 h 635339"/>
                  <a:gd name="connsiteX33" fmla="*/ 425168 w 686318"/>
                  <a:gd name="connsiteY33" fmla="*/ 426165 h 635339"/>
                  <a:gd name="connsiteX34" fmla="*/ 449696 w 686318"/>
                  <a:gd name="connsiteY34" fmla="*/ 320737 h 635339"/>
                  <a:gd name="connsiteX35" fmla="*/ 540185 w 686318"/>
                  <a:gd name="connsiteY35" fmla="*/ 284543 h 635339"/>
                  <a:gd name="connsiteX36" fmla="*/ 608418 w 686318"/>
                  <a:gd name="connsiteY36" fmla="*/ 325790 h 635339"/>
                  <a:gd name="connsiteX37" fmla="*/ 76923 w 686318"/>
                  <a:gd name="connsiteY37" fmla="*/ 308645 h 635339"/>
                  <a:gd name="connsiteX38" fmla="*/ 16916 w 686318"/>
                  <a:gd name="connsiteY38" fmla="*/ 248637 h 635339"/>
                  <a:gd name="connsiteX39" fmla="*/ 76923 w 686318"/>
                  <a:gd name="connsiteY39" fmla="*/ 188630 h 635339"/>
                  <a:gd name="connsiteX40" fmla="*/ 136931 w 686318"/>
                  <a:gd name="connsiteY40" fmla="*/ 248637 h 635339"/>
                  <a:gd name="connsiteX41" fmla="*/ 76923 w 686318"/>
                  <a:gd name="connsiteY41" fmla="*/ 308645 h 635339"/>
                  <a:gd name="connsiteX42" fmla="*/ 282663 w 686318"/>
                  <a:gd name="connsiteY42" fmla="*/ 77187 h 635339"/>
                  <a:gd name="connsiteX43" fmla="*/ 342671 w 686318"/>
                  <a:gd name="connsiteY43" fmla="*/ 17180 h 635339"/>
                  <a:gd name="connsiteX44" fmla="*/ 402678 w 686318"/>
                  <a:gd name="connsiteY44" fmla="*/ 77187 h 635339"/>
                  <a:gd name="connsiteX45" fmla="*/ 342671 w 686318"/>
                  <a:gd name="connsiteY45" fmla="*/ 137195 h 635339"/>
                  <a:gd name="connsiteX46" fmla="*/ 282663 w 686318"/>
                  <a:gd name="connsiteY46" fmla="*/ 77187 h 635339"/>
                  <a:gd name="connsiteX47" fmla="*/ 145503 w 686318"/>
                  <a:gd name="connsiteY47" fmla="*/ 617255 h 635339"/>
                  <a:gd name="connsiteX48" fmla="*/ 85496 w 686318"/>
                  <a:gd name="connsiteY48" fmla="*/ 557247 h 635339"/>
                  <a:gd name="connsiteX49" fmla="*/ 145503 w 686318"/>
                  <a:gd name="connsiteY49" fmla="*/ 497240 h 635339"/>
                  <a:gd name="connsiteX50" fmla="*/ 205511 w 686318"/>
                  <a:gd name="connsiteY50" fmla="*/ 557247 h 635339"/>
                  <a:gd name="connsiteX51" fmla="*/ 145503 w 686318"/>
                  <a:gd name="connsiteY51" fmla="*/ 617255 h 635339"/>
                  <a:gd name="connsiteX52" fmla="*/ 290577 w 686318"/>
                  <a:gd name="connsiteY52" fmla="*/ 429442 h 635339"/>
                  <a:gd name="connsiteX53" fmla="*/ 343182 w 686318"/>
                  <a:gd name="connsiteY53" fmla="*/ 377861 h 635339"/>
                  <a:gd name="connsiteX54" fmla="*/ 394757 w 686318"/>
                  <a:gd name="connsiteY54" fmla="*/ 428960 h 635339"/>
                  <a:gd name="connsiteX55" fmla="*/ 394749 w 686318"/>
                  <a:gd name="connsiteY55" fmla="*/ 430054 h 635339"/>
                  <a:gd name="connsiteX56" fmla="*/ 290614 w 686318"/>
                  <a:gd name="connsiteY56" fmla="*/ 430084 h 635339"/>
                  <a:gd name="connsiteX57" fmla="*/ 290577 w 686318"/>
                  <a:gd name="connsiteY57" fmla="*/ 429442 h 635339"/>
                  <a:gd name="connsiteX58" fmla="*/ 320913 w 686318"/>
                  <a:gd name="connsiteY58" fmla="*/ 338979 h 635339"/>
                  <a:gd name="connsiteX59" fmla="*/ 342674 w 686318"/>
                  <a:gd name="connsiteY59" fmla="*/ 317225 h 635339"/>
                  <a:gd name="connsiteX60" fmla="*/ 364428 w 686318"/>
                  <a:gd name="connsiteY60" fmla="*/ 338986 h 635339"/>
                  <a:gd name="connsiteX61" fmla="*/ 342671 w 686318"/>
                  <a:gd name="connsiteY61" fmla="*/ 360741 h 635339"/>
                  <a:gd name="connsiteX62" fmla="*/ 320913 w 686318"/>
                  <a:gd name="connsiteY62" fmla="*/ 338979 h 635339"/>
                  <a:gd name="connsiteX63" fmla="*/ 599846 w 686318"/>
                  <a:gd name="connsiteY63" fmla="*/ 557247 h 635339"/>
                  <a:gd name="connsiteX64" fmla="*/ 539838 w 686318"/>
                  <a:gd name="connsiteY64" fmla="*/ 617255 h 635339"/>
                  <a:gd name="connsiteX65" fmla="*/ 479831 w 686318"/>
                  <a:gd name="connsiteY65" fmla="*/ 557247 h 635339"/>
                  <a:gd name="connsiteX66" fmla="*/ 539838 w 686318"/>
                  <a:gd name="connsiteY66" fmla="*/ 497240 h 635339"/>
                  <a:gd name="connsiteX67" fmla="*/ 599846 w 686318"/>
                  <a:gd name="connsiteY67" fmla="*/ 557247 h 635339"/>
                  <a:gd name="connsiteX68" fmla="*/ 410609 w 686318"/>
                  <a:gd name="connsiteY68" fmla="*/ 416734 h 635339"/>
                  <a:gd name="connsiteX69" fmla="*/ 370174 w 686318"/>
                  <a:gd name="connsiteY69" fmla="*/ 366467 h 635339"/>
                  <a:gd name="connsiteX70" fmla="*/ 370184 w 686318"/>
                  <a:gd name="connsiteY70" fmla="*/ 311450 h 635339"/>
                  <a:gd name="connsiteX71" fmla="*/ 315167 w 686318"/>
                  <a:gd name="connsiteY71" fmla="*/ 311439 h 635339"/>
                  <a:gd name="connsiteX72" fmla="*/ 315157 w 686318"/>
                  <a:gd name="connsiteY72" fmla="*/ 366457 h 635339"/>
                  <a:gd name="connsiteX73" fmla="*/ 315167 w 686318"/>
                  <a:gd name="connsiteY73" fmla="*/ 366467 h 635339"/>
                  <a:gd name="connsiteX74" fmla="*/ 274732 w 686318"/>
                  <a:gd name="connsiteY74" fmla="*/ 416734 h 635339"/>
                  <a:gd name="connsiteX75" fmla="*/ 277272 w 686318"/>
                  <a:gd name="connsiteY75" fmla="*/ 283402 h 635339"/>
                  <a:gd name="connsiteX76" fmla="*/ 410605 w 686318"/>
                  <a:gd name="connsiteY76" fmla="*/ 285942 h 635339"/>
                  <a:gd name="connsiteX77" fmla="*/ 414363 w 686318"/>
                  <a:gd name="connsiteY77" fmla="*/ 412590 h 635339"/>
                  <a:gd name="connsiteX78" fmla="*/ 410609 w 686318"/>
                  <a:gd name="connsiteY78" fmla="*/ 416734 h 635339"/>
                  <a:gd name="connsiteX79" fmla="*/ 608418 w 686318"/>
                  <a:gd name="connsiteY79" fmla="*/ 188630 h 635339"/>
                  <a:gd name="connsiteX80" fmla="*/ 668426 w 686318"/>
                  <a:gd name="connsiteY80" fmla="*/ 248637 h 635339"/>
                  <a:gd name="connsiteX81" fmla="*/ 608418 w 686318"/>
                  <a:gd name="connsiteY81" fmla="*/ 308645 h 635339"/>
                  <a:gd name="connsiteX82" fmla="*/ 548411 w 686318"/>
                  <a:gd name="connsiteY82" fmla="*/ 248637 h 635339"/>
                  <a:gd name="connsiteX83" fmla="*/ 608418 w 686318"/>
                  <a:gd name="connsiteY83" fmla="*/ 188630 h 63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86318" h="635339">
                    <a:moveTo>
                      <a:pt x="608418" y="325790"/>
                    </a:moveTo>
                    <a:cubicBezTo>
                      <a:pt x="651234" y="325996"/>
                      <a:pt x="686111" y="291454"/>
                      <a:pt x="686318" y="248637"/>
                    </a:cubicBezTo>
                    <a:cubicBezTo>
                      <a:pt x="686525" y="205821"/>
                      <a:pt x="651983" y="170944"/>
                      <a:pt x="609166" y="170737"/>
                    </a:cubicBezTo>
                    <a:cubicBezTo>
                      <a:pt x="566349" y="170530"/>
                      <a:pt x="531472" y="205073"/>
                      <a:pt x="531266" y="247890"/>
                    </a:cubicBezTo>
                    <a:cubicBezTo>
                      <a:pt x="531232" y="254871"/>
                      <a:pt x="532142" y="261824"/>
                      <a:pt x="533969" y="268562"/>
                    </a:cubicBezTo>
                    <a:lnTo>
                      <a:pt x="443659" y="304684"/>
                    </a:lnTo>
                    <a:cubicBezTo>
                      <a:pt x="426698" y="268176"/>
                      <a:pt x="391376" y="243644"/>
                      <a:pt x="351243" y="240499"/>
                    </a:cubicBezTo>
                    <a:lnTo>
                      <a:pt x="351243" y="153834"/>
                    </a:lnTo>
                    <a:cubicBezTo>
                      <a:pt x="393589" y="149099"/>
                      <a:pt x="424080" y="110933"/>
                      <a:pt x="419346" y="68586"/>
                    </a:cubicBezTo>
                    <a:cubicBezTo>
                      <a:pt x="414611" y="26240"/>
                      <a:pt x="376444" y="-4250"/>
                      <a:pt x="334098" y="485"/>
                    </a:cubicBezTo>
                    <a:cubicBezTo>
                      <a:pt x="291752" y="5218"/>
                      <a:pt x="261261" y="43385"/>
                      <a:pt x="265995" y="85731"/>
                    </a:cubicBezTo>
                    <a:cubicBezTo>
                      <a:pt x="270001" y="121554"/>
                      <a:pt x="298276" y="149829"/>
                      <a:pt x="334098" y="153834"/>
                    </a:cubicBezTo>
                    <a:lnTo>
                      <a:pt x="334098" y="240502"/>
                    </a:lnTo>
                    <a:cubicBezTo>
                      <a:pt x="293968" y="243647"/>
                      <a:pt x="258647" y="268178"/>
                      <a:pt x="241686" y="304684"/>
                    </a:cubicBezTo>
                    <a:lnTo>
                      <a:pt x="151372" y="268562"/>
                    </a:lnTo>
                    <a:cubicBezTo>
                      <a:pt x="162272" y="227478"/>
                      <a:pt x="137801" y="185337"/>
                      <a:pt x="96718" y="174437"/>
                    </a:cubicBezTo>
                    <a:cubicBezTo>
                      <a:pt x="55633" y="163538"/>
                      <a:pt x="13492" y="188007"/>
                      <a:pt x="2592" y="229092"/>
                    </a:cubicBezTo>
                    <a:cubicBezTo>
                      <a:pt x="-8307" y="270176"/>
                      <a:pt x="16162" y="312317"/>
                      <a:pt x="57247" y="323216"/>
                    </a:cubicBezTo>
                    <a:cubicBezTo>
                      <a:pt x="91985" y="332432"/>
                      <a:pt x="128477" y="316379"/>
                      <a:pt x="145156" y="284543"/>
                    </a:cubicBezTo>
                    <a:lnTo>
                      <a:pt x="235645" y="320737"/>
                    </a:lnTo>
                    <a:cubicBezTo>
                      <a:pt x="224847" y="357751"/>
                      <a:pt x="234144" y="397718"/>
                      <a:pt x="260173" y="426165"/>
                    </a:cubicBezTo>
                    <a:lnTo>
                      <a:pt x="191152" y="495191"/>
                    </a:lnTo>
                    <a:cubicBezTo>
                      <a:pt x="156774" y="469929"/>
                      <a:pt x="108428" y="477319"/>
                      <a:pt x="83166" y="511696"/>
                    </a:cubicBezTo>
                    <a:cubicBezTo>
                      <a:pt x="57904" y="546074"/>
                      <a:pt x="65294" y="594420"/>
                      <a:pt x="99671" y="619682"/>
                    </a:cubicBezTo>
                    <a:cubicBezTo>
                      <a:pt x="134048" y="644944"/>
                      <a:pt x="182396" y="637553"/>
                      <a:pt x="207657" y="603177"/>
                    </a:cubicBezTo>
                    <a:cubicBezTo>
                      <a:pt x="229029" y="574093"/>
                      <a:pt x="227412" y="534086"/>
                      <a:pt x="203763" y="506822"/>
                    </a:cubicBezTo>
                    <a:lnTo>
                      <a:pt x="272560" y="438021"/>
                    </a:lnTo>
                    <a:cubicBezTo>
                      <a:pt x="313391" y="471259"/>
                      <a:pt x="371950" y="471259"/>
                      <a:pt x="412781" y="438021"/>
                    </a:cubicBezTo>
                    <a:lnTo>
                      <a:pt x="481578" y="506822"/>
                    </a:lnTo>
                    <a:cubicBezTo>
                      <a:pt x="453470" y="539191"/>
                      <a:pt x="456925" y="588217"/>
                      <a:pt x="489294" y="616325"/>
                    </a:cubicBezTo>
                    <a:cubicBezTo>
                      <a:pt x="521663" y="644433"/>
                      <a:pt x="570689" y="640979"/>
                      <a:pt x="598796" y="608610"/>
                    </a:cubicBezTo>
                    <a:cubicBezTo>
                      <a:pt x="626905" y="576241"/>
                      <a:pt x="623451" y="527215"/>
                      <a:pt x="591082" y="499107"/>
                    </a:cubicBezTo>
                    <a:cubicBezTo>
                      <a:pt x="563673" y="475306"/>
                      <a:pt x="523429" y="473680"/>
                      <a:pt x="494189" y="495191"/>
                    </a:cubicBezTo>
                    <a:lnTo>
                      <a:pt x="425168" y="426165"/>
                    </a:lnTo>
                    <a:cubicBezTo>
                      <a:pt x="451197" y="397718"/>
                      <a:pt x="460494" y="357751"/>
                      <a:pt x="449696" y="320737"/>
                    </a:cubicBezTo>
                    <a:lnTo>
                      <a:pt x="540185" y="284543"/>
                    </a:lnTo>
                    <a:cubicBezTo>
                      <a:pt x="553519" y="309883"/>
                      <a:pt x="579784" y="325760"/>
                      <a:pt x="608418" y="325790"/>
                    </a:cubicBezTo>
                    <a:close/>
                    <a:moveTo>
                      <a:pt x="76923" y="308645"/>
                    </a:moveTo>
                    <a:cubicBezTo>
                      <a:pt x="43782" y="308645"/>
                      <a:pt x="16916" y="281778"/>
                      <a:pt x="16916" y="248637"/>
                    </a:cubicBezTo>
                    <a:cubicBezTo>
                      <a:pt x="16916" y="215496"/>
                      <a:pt x="43782" y="188630"/>
                      <a:pt x="76923" y="188630"/>
                    </a:cubicBezTo>
                    <a:cubicBezTo>
                      <a:pt x="110064" y="188630"/>
                      <a:pt x="136931" y="215496"/>
                      <a:pt x="136931" y="248637"/>
                    </a:cubicBezTo>
                    <a:cubicBezTo>
                      <a:pt x="136892" y="281762"/>
                      <a:pt x="110048" y="308606"/>
                      <a:pt x="76923" y="308645"/>
                    </a:cubicBezTo>
                    <a:close/>
                    <a:moveTo>
                      <a:pt x="282663" y="77187"/>
                    </a:moveTo>
                    <a:cubicBezTo>
                      <a:pt x="282663" y="44046"/>
                      <a:pt x="309529" y="17180"/>
                      <a:pt x="342671" y="17180"/>
                    </a:cubicBezTo>
                    <a:cubicBezTo>
                      <a:pt x="375812" y="17180"/>
                      <a:pt x="402678" y="44046"/>
                      <a:pt x="402678" y="77187"/>
                    </a:cubicBezTo>
                    <a:cubicBezTo>
                      <a:pt x="402678" y="110328"/>
                      <a:pt x="375812" y="137195"/>
                      <a:pt x="342671" y="137195"/>
                    </a:cubicBezTo>
                    <a:cubicBezTo>
                      <a:pt x="309546" y="137156"/>
                      <a:pt x="282702" y="110312"/>
                      <a:pt x="282663" y="77187"/>
                    </a:cubicBezTo>
                    <a:close/>
                    <a:moveTo>
                      <a:pt x="145503" y="617255"/>
                    </a:moveTo>
                    <a:cubicBezTo>
                      <a:pt x="112362" y="617255"/>
                      <a:pt x="85496" y="590388"/>
                      <a:pt x="85496" y="557247"/>
                    </a:cubicBezTo>
                    <a:cubicBezTo>
                      <a:pt x="85496" y="524106"/>
                      <a:pt x="112362" y="497240"/>
                      <a:pt x="145503" y="497240"/>
                    </a:cubicBezTo>
                    <a:cubicBezTo>
                      <a:pt x="178644" y="497240"/>
                      <a:pt x="205511" y="524106"/>
                      <a:pt x="205511" y="557247"/>
                    </a:cubicBezTo>
                    <a:cubicBezTo>
                      <a:pt x="205472" y="590372"/>
                      <a:pt x="178628" y="617216"/>
                      <a:pt x="145503" y="617255"/>
                    </a:cubicBezTo>
                    <a:close/>
                    <a:moveTo>
                      <a:pt x="290577" y="429442"/>
                    </a:moveTo>
                    <a:cubicBezTo>
                      <a:pt x="290860" y="400672"/>
                      <a:pt x="314412" y="377578"/>
                      <a:pt x="343182" y="377861"/>
                    </a:cubicBezTo>
                    <a:cubicBezTo>
                      <a:pt x="371366" y="378138"/>
                      <a:pt x="394219" y="400779"/>
                      <a:pt x="394757" y="428960"/>
                    </a:cubicBezTo>
                    <a:cubicBezTo>
                      <a:pt x="394779" y="429324"/>
                      <a:pt x="394777" y="429690"/>
                      <a:pt x="394749" y="430054"/>
                    </a:cubicBezTo>
                    <a:cubicBezTo>
                      <a:pt x="363214" y="451044"/>
                      <a:pt x="322162" y="451055"/>
                      <a:pt x="290614" y="430084"/>
                    </a:cubicBezTo>
                    <a:cubicBezTo>
                      <a:pt x="290581" y="429872"/>
                      <a:pt x="290569" y="429657"/>
                      <a:pt x="290577" y="429442"/>
                    </a:cubicBezTo>
                    <a:close/>
                    <a:moveTo>
                      <a:pt x="320913" y="338979"/>
                    </a:moveTo>
                    <a:cubicBezTo>
                      <a:pt x="320914" y="326962"/>
                      <a:pt x="330657" y="317223"/>
                      <a:pt x="342674" y="317225"/>
                    </a:cubicBezTo>
                    <a:cubicBezTo>
                      <a:pt x="354691" y="317227"/>
                      <a:pt x="364430" y="326969"/>
                      <a:pt x="364428" y="338986"/>
                    </a:cubicBezTo>
                    <a:cubicBezTo>
                      <a:pt x="364427" y="351001"/>
                      <a:pt x="354686" y="360741"/>
                      <a:pt x="342671" y="360741"/>
                    </a:cubicBezTo>
                    <a:cubicBezTo>
                      <a:pt x="330659" y="360726"/>
                      <a:pt x="320926" y="350991"/>
                      <a:pt x="320913" y="338979"/>
                    </a:cubicBezTo>
                    <a:close/>
                    <a:moveTo>
                      <a:pt x="599846" y="557247"/>
                    </a:moveTo>
                    <a:cubicBezTo>
                      <a:pt x="599846" y="590388"/>
                      <a:pt x="572979" y="617255"/>
                      <a:pt x="539838" y="617255"/>
                    </a:cubicBezTo>
                    <a:cubicBezTo>
                      <a:pt x="506697" y="617255"/>
                      <a:pt x="479831" y="590388"/>
                      <a:pt x="479831" y="557247"/>
                    </a:cubicBezTo>
                    <a:cubicBezTo>
                      <a:pt x="479831" y="524106"/>
                      <a:pt x="506697" y="497240"/>
                      <a:pt x="539838" y="497240"/>
                    </a:cubicBezTo>
                    <a:cubicBezTo>
                      <a:pt x="572963" y="497278"/>
                      <a:pt x="599807" y="524122"/>
                      <a:pt x="599846" y="557247"/>
                    </a:cubicBezTo>
                    <a:close/>
                    <a:moveTo>
                      <a:pt x="410609" y="416734"/>
                    </a:moveTo>
                    <a:cubicBezTo>
                      <a:pt x="406204" y="394355"/>
                      <a:pt x="391090" y="375565"/>
                      <a:pt x="370174" y="366467"/>
                    </a:cubicBezTo>
                    <a:cubicBezTo>
                      <a:pt x="385369" y="351277"/>
                      <a:pt x="385374" y="326645"/>
                      <a:pt x="370184" y="311450"/>
                    </a:cubicBezTo>
                    <a:cubicBezTo>
                      <a:pt x="354994" y="296255"/>
                      <a:pt x="330363" y="296250"/>
                      <a:pt x="315167" y="311439"/>
                    </a:cubicBezTo>
                    <a:cubicBezTo>
                      <a:pt x="299972" y="326629"/>
                      <a:pt x="299967" y="351261"/>
                      <a:pt x="315157" y="366457"/>
                    </a:cubicBezTo>
                    <a:cubicBezTo>
                      <a:pt x="315161" y="366460"/>
                      <a:pt x="315164" y="366464"/>
                      <a:pt x="315167" y="366467"/>
                    </a:cubicBezTo>
                    <a:cubicBezTo>
                      <a:pt x="294251" y="375565"/>
                      <a:pt x="279137" y="394355"/>
                      <a:pt x="274732" y="416734"/>
                    </a:cubicBezTo>
                    <a:cubicBezTo>
                      <a:pt x="238614" y="379214"/>
                      <a:pt x="239752" y="319519"/>
                      <a:pt x="277272" y="283402"/>
                    </a:cubicBezTo>
                    <a:cubicBezTo>
                      <a:pt x="314792" y="247284"/>
                      <a:pt x="374487" y="248422"/>
                      <a:pt x="410605" y="285942"/>
                    </a:cubicBezTo>
                    <a:cubicBezTo>
                      <a:pt x="444258" y="320902"/>
                      <a:pt x="445884" y="375696"/>
                      <a:pt x="414363" y="412590"/>
                    </a:cubicBezTo>
                    <a:cubicBezTo>
                      <a:pt x="413152" y="414008"/>
                      <a:pt x="411901" y="415389"/>
                      <a:pt x="410609" y="416734"/>
                    </a:cubicBezTo>
                    <a:close/>
                    <a:moveTo>
                      <a:pt x="608418" y="188630"/>
                    </a:moveTo>
                    <a:cubicBezTo>
                      <a:pt x="641559" y="188630"/>
                      <a:pt x="668426" y="215496"/>
                      <a:pt x="668426" y="248637"/>
                    </a:cubicBezTo>
                    <a:cubicBezTo>
                      <a:pt x="668426" y="281778"/>
                      <a:pt x="641559" y="308645"/>
                      <a:pt x="608418" y="308645"/>
                    </a:cubicBezTo>
                    <a:cubicBezTo>
                      <a:pt x="575277" y="308645"/>
                      <a:pt x="548411" y="281778"/>
                      <a:pt x="548411" y="248637"/>
                    </a:cubicBezTo>
                    <a:cubicBezTo>
                      <a:pt x="548449" y="215512"/>
                      <a:pt x="575293" y="188668"/>
                      <a:pt x="608418" y="188630"/>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76" name="Freeform: Shape 1075">
                <a:extLst>
                  <a:ext uri="{FF2B5EF4-FFF2-40B4-BE49-F238E27FC236}">
                    <a16:creationId xmlns:a16="http://schemas.microsoft.com/office/drawing/2014/main" id="{9929A95F-2078-7374-0711-3CEF75F83105}"/>
                  </a:ext>
                </a:extLst>
              </p:cNvPr>
              <p:cNvSpPr/>
              <p:nvPr/>
            </p:nvSpPr>
            <p:spPr>
              <a:xfrm>
                <a:off x="8278781" y="3532266"/>
                <a:ext cx="61720" cy="77106"/>
              </a:xfrm>
              <a:custGeom>
                <a:avLst/>
                <a:gdLst>
                  <a:gd name="connsiteX0" fmla="*/ 42863 w 61720"/>
                  <a:gd name="connsiteY0" fmla="*/ 77106 h 77106"/>
                  <a:gd name="connsiteX1" fmla="*/ 49720 w 61720"/>
                  <a:gd name="connsiteY1" fmla="*/ 70442 h 77106"/>
                  <a:gd name="connsiteX2" fmla="*/ 49720 w 61720"/>
                  <a:gd name="connsiteY2" fmla="*/ 70248 h 77106"/>
                  <a:gd name="connsiteX3" fmla="*/ 48136 w 61720"/>
                  <a:gd name="connsiteY3" fmla="*/ 66099 h 77106"/>
                  <a:gd name="connsiteX4" fmla="*/ 48153 w 61720"/>
                  <a:gd name="connsiteY4" fmla="*/ 65979 h 77106"/>
                  <a:gd name="connsiteX5" fmla="*/ 48200 w 61720"/>
                  <a:gd name="connsiteY5" fmla="*/ 65962 h 77106"/>
                  <a:gd name="connsiteX6" fmla="*/ 48863 w 61720"/>
                  <a:gd name="connsiteY6" fmla="*/ 65962 h 77106"/>
                  <a:gd name="connsiteX7" fmla="*/ 51743 w 61720"/>
                  <a:gd name="connsiteY7" fmla="*/ 65372 h 77106"/>
                  <a:gd name="connsiteX8" fmla="*/ 55721 w 61720"/>
                  <a:gd name="connsiteY8" fmla="*/ 59103 h 77106"/>
                  <a:gd name="connsiteX9" fmla="*/ 54130 w 61720"/>
                  <a:gd name="connsiteY9" fmla="*/ 54946 h 77106"/>
                  <a:gd name="connsiteX10" fmla="*/ 54136 w 61720"/>
                  <a:gd name="connsiteY10" fmla="*/ 54834 h 77106"/>
                  <a:gd name="connsiteX11" fmla="*/ 54194 w 61720"/>
                  <a:gd name="connsiteY11" fmla="*/ 54813 h 77106"/>
                  <a:gd name="connsiteX12" fmla="*/ 57436 w 61720"/>
                  <a:gd name="connsiteY12" fmla="*/ 53099 h 77106"/>
                  <a:gd name="connsiteX13" fmla="*/ 57521 w 61720"/>
                  <a:gd name="connsiteY13" fmla="*/ 43755 h 77106"/>
                  <a:gd name="connsiteX14" fmla="*/ 57520 w 61720"/>
                  <a:gd name="connsiteY14" fmla="*/ 43644 h 77106"/>
                  <a:gd name="connsiteX15" fmla="*/ 57552 w 61720"/>
                  <a:gd name="connsiteY15" fmla="*/ 43625 h 77106"/>
                  <a:gd name="connsiteX16" fmla="*/ 61720 w 61720"/>
                  <a:gd name="connsiteY16" fmla="*/ 37665 h 77106"/>
                  <a:gd name="connsiteX17" fmla="*/ 55058 w 61720"/>
                  <a:gd name="connsiteY17" fmla="*/ 30807 h 77106"/>
                  <a:gd name="connsiteX18" fmla="*/ 54862 w 61720"/>
                  <a:gd name="connsiteY18" fmla="*/ 30807 h 77106"/>
                  <a:gd name="connsiteX19" fmla="*/ 34290 w 61720"/>
                  <a:gd name="connsiteY19" fmla="*/ 30807 h 77106"/>
                  <a:gd name="connsiteX20" fmla="*/ 30861 w 61720"/>
                  <a:gd name="connsiteY20" fmla="*/ 27378 h 77106"/>
                  <a:gd name="connsiteX21" fmla="*/ 34290 w 61720"/>
                  <a:gd name="connsiteY21" fmla="*/ 6804 h 77106"/>
                  <a:gd name="connsiteX22" fmla="*/ 34290 w 61720"/>
                  <a:gd name="connsiteY22" fmla="*/ 6699 h 77106"/>
                  <a:gd name="connsiteX23" fmla="*/ 32516 w 61720"/>
                  <a:gd name="connsiteY23" fmla="*/ 2432 h 77106"/>
                  <a:gd name="connsiteX24" fmla="*/ 23833 w 61720"/>
                  <a:gd name="connsiteY24" fmla="*/ 1274 h 77106"/>
                  <a:gd name="connsiteX25" fmla="*/ 21431 w 61720"/>
                  <a:gd name="connsiteY25" fmla="*/ 6804 h 77106"/>
                  <a:gd name="connsiteX26" fmla="*/ 1714 w 61720"/>
                  <a:gd name="connsiteY26" fmla="*/ 32522 h 77106"/>
                  <a:gd name="connsiteX27" fmla="*/ 0 w 61720"/>
                  <a:gd name="connsiteY27" fmla="*/ 32522 h 77106"/>
                  <a:gd name="connsiteX28" fmla="*/ 0 w 61720"/>
                  <a:gd name="connsiteY28" fmla="*/ 68526 h 77106"/>
                  <a:gd name="connsiteX29" fmla="*/ 23146 w 61720"/>
                  <a:gd name="connsiteY29" fmla="*/ 77099 h 77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20" h="77106">
                    <a:moveTo>
                      <a:pt x="42863" y="77106"/>
                    </a:moveTo>
                    <a:cubicBezTo>
                      <a:pt x="46597" y="77159"/>
                      <a:pt x="49667" y="74176"/>
                      <a:pt x="49720" y="70442"/>
                    </a:cubicBezTo>
                    <a:cubicBezTo>
                      <a:pt x="49721" y="70377"/>
                      <a:pt x="49721" y="70313"/>
                      <a:pt x="49720" y="70248"/>
                    </a:cubicBezTo>
                    <a:cubicBezTo>
                      <a:pt x="49687" y="68724"/>
                      <a:pt x="49127" y="67258"/>
                      <a:pt x="48136" y="66099"/>
                    </a:cubicBezTo>
                    <a:cubicBezTo>
                      <a:pt x="48108" y="66061"/>
                      <a:pt x="48116" y="66007"/>
                      <a:pt x="48153" y="65979"/>
                    </a:cubicBezTo>
                    <a:cubicBezTo>
                      <a:pt x="48166" y="65969"/>
                      <a:pt x="48183" y="65963"/>
                      <a:pt x="48200" y="65962"/>
                    </a:cubicBezTo>
                    <a:lnTo>
                      <a:pt x="48863" y="65962"/>
                    </a:lnTo>
                    <a:cubicBezTo>
                      <a:pt x="49854" y="65971"/>
                      <a:pt x="50835" y="65769"/>
                      <a:pt x="51743" y="65372"/>
                    </a:cubicBezTo>
                    <a:cubicBezTo>
                      <a:pt x="54183" y="64243"/>
                      <a:pt x="55738" y="61792"/>
                      <a:pt x="55721" y="59103"/>
                    </a:cubicBezTo>
                    <a:cubicBezTo>
                      <a:pt x="55688" y="57576"/>
                      <a:pt x="55125" y="56106"/>
                      <a:pt x="54130" y="54946"/>
                    </a:cubicBezTo>
                    <a:cubicBezTo>
                      <a:pt x="54101" y="54914"/>
                      <a:pt x="54104" y="54863"/>
                      <a:pt x="54136" y="54834"/>
                    </a:cubicBezTo>
                    <a:cubicBezTo>
                      <a:pt x="54152" y="54819"/>
                      <a:pt x="54172" y="54813"/>
                      <a:pt x="54194" y="54813"/>
                    </a:cubicBezTo>
                    <a:cubicBezTo>
                      <a:pt x="55468" y="54727"/>
                      <a:pt x="56646" y="54104"/>
                      <a:pt x="57436" y="53099"/>
                    </a:cubicBezTo>
                    <a:cubicBezTo>
                      <a:pt x="59975" y="50515"/>
                      <a:pt x="60013" y="46385"/>
                      <a:pt x="57521" y="43755"/>
                    </a:cubicBezTo>
                    <a:cubicBezTo>
                      <a:pt x="57491" y="43725"/>
                      <a:pt x="57490" y="43675"/>
                      <a:pt x="57520" y="43644"/>
                    </a:cubicBezTo>
                    <a:cubicBezTo>
                      <a:pt x="57529" y="43636"/>
                      <a:pt x="57540" y="43629"/>
                      <a:pt x="57552" y="43625"/>
                    </a:cubicBezTo>
                    <a:cubicBezTo>
                      <a:pt x="60036" y="42685"/>
                      <a:pt x="61689" y="40320"/>
                      <a:pt x="61720" y="37665"/>
                    </a:cubicBezTo>
                    <a:cubicBezTo>
                      <a:pt x="61774" y="33932"/>
                      <a:pt x="58791" y="30861"/>
                      <a:pt x="55058" y="30807"/>
                    </a:cubicBezTo>
                    <a:cubicBezTo>
                      <a:pt x="54993" y="30806"/>
                      <a:pt x="54927" y="30806"/>
                      <a:pt x="54862" y="30807"/>
                    </a:cubicBezTo>
                    <a:lnTo>
                      <a:pt x="34290" y="30807"/>
                    </a:lnTo>
                    <a:cubicBezTo>
                      <a:pt x="32450" y="30683"/>
                      <a:pt x="30985" y="29218"/>
                      <a:pt x="30861" y="27378"/>
                    </a:cubicBezTo>
                    <a:cubicBezTo>
                      <a:pt x="33246" y="20786"/>
                      <a:pt x="34407" y="13814"/>
                      <a:pt x="34290" y="6804"/>
                    </a:cubicBezTo>
                    <a:lnTo>
                      <a:pt x="34290" y="6699"/>
                    </a:lnTo>
                    <a:cubicBezTo>
                      <a:pt x="34287" y="5098"/>
                      <a:pt x="33649" y="3564"/>
                      <a:pt x="32516" y="2432"/>
                    </a:cubicBezTo>
                    <a:cubicBezTo>
                      <a:pt x="30438" y="-285"/>
                      <a:pt x="26551" y="-804"/>
                      <a:pt x="23833" y="1274"/>
                    </a:cubicBezTo>
                    <a:cubicBezTo>
                      <a:pt x="22129" y="2578"/>
                      <a:pt x="21220" y="4669"/>
                      <a:pt x="21431" y="6804"/>
                    </a:cubicBezTo>
                    <a:cubicBezTo>
                      <a:pt x="21431" y="23092"/>
                      <a:pt x="1714" y="32522"/>
                      <a:pt x="1714" y="32522"/>
                    </a:cubicBezTo>
                    <a:lnTo>
                      <a:pt x="0" y="32522"/>
                    </a:lnTo>
                    <a:lnTo>
                      <a:pt x="0" y="68526"/>
                    </a:lnTo>
                    <a:cubicBezTo>
                      <a:pt x="7715" y="68526"/>
                      <a:pt x="8573" y="77099"/>
                      <a:pt x="23146" y="77099"/>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77" name="Freeform: Shape 1076">
                <a:extLst>
                  <a:ext uri="{FF2B5EF4-FFF2-40B4-BE49-F238E27FC236}">
                    <a16:creationId xmlns:a16="http://schemas.microsoft.com/office/drawing/2014/main" id="{C0817592-A170-9FA9-36CE-3E21A666EEDD}"/>
                  </a:ext>
                </a:extLst>
              </p:cNvPr>
              <p:cNvSpPr/>
              <p:nvPr/>
            </p:nvSpPr>
            <p:spPr>
              <a:xfrm>
                <a:off x="8261636" y="3559644"/>
                <a:ext cx="12009" cy="45449"/>
              </a:xfrm>
              <a:custGeom>
                <a:avLst/>
                <a:gdLst>
                  <a:gd name="connsiteX0" fmla="*/ 12002 w 12009"/>
                  <a:gd name="connsiteY0" fmla="*/ 41156 h 45449"/>
                  <a:gd name="connsiteX1" fmla="*/ 12002 w 12009"/>
                  <a:gd name="connsiteY1" fmla="*/ 4294 h 45449"/>
                  <a:gd name="connsiteX2" fmla="*/ 8205 w 12009"/>
                  <a:gd name="connsiteY2" fmla="*/ 8 h 45449"/>
                  <a:gd name="connsiteX3" fmla="*/ 7715 w 12009"/>
                  <a:gd name="connsiteY3" fmla="*/ 8 h 45449"/>
                  <a:gd name="connsiteX4" fmla="*/ 0 w 12009"/>
                  <a:gd name="connsiteY4" fmla="*/ 8 h 45449"/>
                  <a:gd name="connsiteX5" fmla="*/ 0 w 12009"/>
                  <a:gd name="connsiteY5" fmla="*/ 45442 h 45449"/>
                  <a:gd name="connsiteX6" fmla="*/ 7715 w 12009"/>
                  <a:gd name="connsiteY6" fmla="*/ 45442 h 45449"/>
                  <a:gd name="connsiteX7" fmla="*/ 12002 w 12009"/>
                  <a:gd name="connsiteY7" fmla="*/ 41643 h 45449"/>
                  <a:gd name="connsiteX8" fmla="*/ 12002 w 12009"/>
                  <a:gd name="connsiteY8" fmla="*/ 41156 h 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09" h="45449">
                    <a:moveTo>
                      <a:pt x="12002" y="41156"/>
                    </a:moveTo>
                    <a:lnTo>
                      <a:pt x="12002" y="4294"/>
                    </a:lnTo>
                    <a:cubicBezTo>
                      <a:pt x="12137" y="2062"/>
                      <a:pt x="10437" y="143"/>
                      <a:pt x="8205" y="8"/>
                    </a:cubicBezTo>
                    <a:cubicBezTo>
                      <a:pt x="8042" y="-3"/>
                      <a:pt x="7878" y="-3"/>
                      <a:pt x="7715" y="8"/>
                    </a:cubicBezTo>
                    <a:lnTo>
                      <a:pt x="0" y="8"/>
                    </a:lnTo>
                    <a:lnTo>
                      <a:pt x="0" y="45442"/>
                    </a:lnTo>
                    <a:lnTo>
                      <a:pt x="7715" y="45442"/>
                    </a:lnTo>
                    <a:cubicBezTo>
                      <a:pt x="9948" y="45577"/>
                      <a:pt x="11867" y="43876"/>
                      <a:pt x="12002" y="41643"/>
                    </a:cubicBezTo>
                    <a:cubicBezTo>
                      <a:pt x="12011" y="41481"/>
                      <a:pt x="12011" y="41319"/>
                      <a:pt x="12002" y="41156"/>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78" name="Freeform: Shape 1077">
                <a:extLst>
                  <a:ext uri="{FF2B5EF4-FFF2-40B4-BE49-F238E27FC236}">
                    <a16:creationId xmlns:a16="http://schemas.microsoft.com/office/drawing/2014/main" id="{4FD5D427-D9C7-65FF-53B6-CE27E38D3CD3}"/>
                  </a:ext>
                </a:extLst>
              </p:cNvPr>
              <p:cNvSpPr/>
              <p:nvPr/>
            </p:nvSpPr>
            <p:spPr>
              <a:xfrm>
                <a:off x="7815865" y="3840883"/>
                <a:ext cx="61722" cy="77099"/>
              </a:xfrm>
              <a:custGeom>
                <a:avLst/>
                <a:gdLst>
                  <a:gd name="connsiteX0" fmla="*/ 61722 w 61722"/>
                  <a:gd name="connsiteY0" fmla="*/ 37665 h 77099"/>
                  <a:gd name="connsiteX1" fmla="*/ 55059 w 61722"/>
                  <a:gd name="connsiteY1" fmla="*/ 30807 h 77099"/>
                  <a:gd name="connsiteX2" fmla="*/ 54864 w 61722"/>
                  <a:gd name="connsiteY2" fmla="*/ 30807 h 77099"/>
                  <a:gd name="connsiteX3" fmla="*/ 34290 w 61722"/>
                  <a:gd name="connsiteY3" fmla="*/ 30807 h 77099"/>
                  <a:gd name="connsiteX4" fmla="*/ 30861 w 61722"/>
                  <a:gd name="connsiteY4" fmla="*/ 27378 h 77099"/>
                  <a:gd name="connsiteX5" fmla="*/ 34290 w 61722"/>
                  <a:gd name="connsiteY5" fmla="*/ 6804 h 77099"/>
                  <a:gd name="connsiteX6" fmla="*/ 34290 w 61722"/>
                  <a:gd name="connsiteY6" fmla="*/ 6699 h 77099"/>
                  <a:gd name="connsiteX7" fmla="*/ 32516 w 61722"/>
                  <a:gd name="connsiteY7" fmla="*/ 2432 h 77099"/>
                  <a:gd name="connsiteX8" fmla="*/ 23833 w 61722"/>
                  <a:gd name="connsiteY8" fmla="*/ 1274 h 77099"/>
                  <a:gd name="connsiteX9" fmla="*/ 21431 w 61722"/>
                  <a:gd name="connsiteY9" fmla="*/ 6804 h 77099"/>
                  <a:gd name="connsiteX10" fmla="*/ 1715 w 61722"/>
                  <a:gd name="connsiteY10" fmla="*/ 32522 h 77099"/>
                  <a:gd name="connsiteX11" fmla="*/ 0 w 61722"/>
                  <a:gd name="connsiteY11" fmla="*/ 32522 h 77099"/>
                  <a:gd name="connsiteX12" fmla="*/ 0 w 61722"/>
                  <a:gd name="connsiteY12" fmla="*/ 68526 h 77099"/>
                  <a:gd name="connsiteX13" fmla="*/ 23146 w 61722"/>
                  <a:gd name="connsiteY13" fmla="*/ 77099 h 77099"/>
                  <a:gd name="connsiteX14" fmla="*/ 42863 w 61722"/>
                  <a:gd name="connsiteY14" fmla="*/ 77099 h 77099"/>
                  <a:gd name="connsiteX15" fmla="*/ 49721 w 61722"/>
                  <a:gd name="connsiteY15" fmla="*/ 70434 h 77099"/>
                  <a:gd name="connsiteX16" fmla="*/ 49721 w 61722"/>
                  <a:gd name="connsiteY16" fmla="*/ 70241 h 77099"/>
                  <a:gd name="connsiteX17" fmla="*/ 48137 w 61722"/>
                  <a:gd name="connsiteY17" fmla="*/ 66091 h 77099"/>
                  <a:gd name="connsiteX18" fmla="*/ 48154 w 61722"/>
                  <a:gd name="connsiteY18" fmla="*/ 65971 h 77099"/>
                  <a:gd name="connsiteX19" fmla="*/ 48200 w 61722"/>
                  <a:gd name="connsiteY19" fmla="*/ 65954 h 77099"/>
                  <a:gd name="connsiteX20" fmla="*/ 48863 w 61722"/>
                  <a:gd name="connsiteY20" fmla="*/ 65954 h 77099"/>
                  <a:gd name="connsiteX21" fmla="*/ 55721 w 61722"/>
                  <a:gd name="connsiteY21" fmla="*/ 59288 h 77099"/>
                  <a:gd name="connsiteX22" fmla="*/ 55721 w 61722"/>
                  <a:gd name="connsiteY22" fmla="*/ 59096 h 77099"/>
                  <a:gd name="connsiteX23" fmla="*/ 54127 w 61722"/>
                  <a:gd name="connsiteY23" fmla="*/ 54937 h 77099"/>
                  <a:gd name="connsiteX24" fmla="*/ 54132 w 61722"/>
                  <a:gd name="connsiteY24" fmla="*/ 54826 h 77099"/>
                  <a:gd name="connsiteX25" fmla="*/ 54189 w 61722"/>
                  <a:gd name="connsiteY25" fmla="*/ 54807 h 77099"/>
                  <a:gd name="connsiteX26" fmla="*/ 57436 w 61722"/>
                  <a:gd name="connsiteY26" fmla="*/ 53092 h 77099"/>
                  <a:gd name="connsiteX27" fmla="*/ 57521 w 61722"/>
                  <a:gd name="connsiteY27" fmla="*/ 43748 h 77099"/>
                  <a:gd name="connsiteX28" fmla="*/ 57521 w 61722"/>
                  <a:gd name="connsiteY28" fmla="*/ 43637 h 77099"/>
                  <a:gd name="connsiteX29" fmla="*/ 57552 w 61722"/>
                  <a:gd name="connsiteY29" fmla="*/ 43617 h 77099"/>
                  <a:gd name="connsiteX30" fmla="*/ 61722 w 61722"/>
                  <a:gd name="connsiteY30" fmla="*/ 37665 h 77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722" h="77099">
                    <a:moveTo>
                      <a:pt x="61722" y="37665"/>
                    </a:moveTo>
                    <a:cubicBezTo>
                      <a:pt x="61776" y="33932"/>
                      <a:pt x="58793" y="30861"/>
                      <a:pt x="55059" y="30807"/>
                    </a:cubicBezTo>
                    <a:cubicBezTo>
                      <a:pt x="54994" y="30806"/>
                      <a:pt x="54929" y="30806"/>
                      <a:pt x="54864" y="30807"/>
                    </a:cubicBezTo>
                    <a:lnTo>
                      <a:pt x="34290" y="30807"/>
                    </a:lnTo>
                    <a:cubicBezTo>
                      <a:pt x="32450" y="30683"/>
                      <a:pt x="30985" y="29218"/>
                      <a:pt x="30861" y="27378"/>
                    </a:cubicBezTo>
                    <a:cubicBezTo>
                      <a:pt x="33246" y="20786"/>
                      <a:pt x="34407" y="13814"/>
                      <a:pt x="34290" y="6804"/>
                    </a:cubicBezTo>
                    <a:lnTo>
                      <a:pt x="34290" y="6699"/>
                    </a:lnTo>
                    <a:cubicBezTo>
                      <a:pt x="34287" y="5097"/>
                      <a:pt x="33649" y="3564"/>
                      <a:pt x="32516" y="2432"/>
                    </a:cubicBezTo>
                    <a:cubicBezTo>
                      <a:pt x="30438" y="-285"/>
                      <a:pt x="26551" y="-804"/>
                      <a:pt x="23833" y="1274"/>
                    </a:cubicBezTo>
                    <a:cubicBezTo>
                      <a:pt x="22129" y="2577"/>
                      <a:pt x="21220" y="4669"/>
                      <a:pt x="21431" y="6804"/>
                    </a:cubicBezTo>
                    <a:cubicBezTo>
                      <a:pt x="21431" y="23092"/>
                      <a:pt x="1715" y="32522"/>
                      <a:pt x="1715" y="32522"/>
                    </a:cubicBezTo>
                    <a:lnTo>
                      <a:pt x="0" y="32522"/>
                    </a:lnTo>
                    <a:lnTo>
                      <a:pt x="0" y="68526"/>
                    </a:lnTo>
                    <a:cubicBezTo>
                      <a:pt x="7715" y="68526"/>
                      <a:pt x="8573" y="77099"/>
                      <a:pt x="23146" y="77099"/>
                    </a:cubicBezTo>
                    <a:lnTo>
                      <a:pt x="42863" y="77099"/>
                    </a:lnTo>
                    <a:cubicBezTo>
                      <a:pt x="46597" y="77152"/>
                      <a:pt x="49667" y="74168"/>
                      <a:pt x="49721" y="70434"/>
                    </a:cubicBezTo>
                    <a:cubicBezTo>
                      <a:pt x="49721" y="70369"/>
                      <a:pt x="49721" y="70305"/>
                      <a:pt x="49721" y="70241"/>
                    </a:cubicBezTo>
                    <a:cubicBezTo>
                      <a:pt x="49687" y="68716"/>
                      <a:pt x="49127" y="67250"/>
                      <a:pt x="48137" y="66091"/>
                    </a:cubicBezTo>
                    <a:cubicBezTo>
                      <a:pt x="48109" y="66054"/>
                      <a:pt x="48116" y="66000"/>
                      <a:pt x="48154" y="65971"/>
                    </a:cubicBezTo>
                    <a:cubicBezTo>
                      <a:pt x="48167" y="65961"/>
                      <a:pt x="48183" y="65955"/>
                      <a:pt x="48200" y="65954"/>
                    </a:cubicBezTo>
                    <a:lnTo>
                      <a:pt x="48863" y="65954"/>
                    </a:lnTo>
                    <a:cubicBezTo>
                      <a:pt x="52598" y="66007"/>
                      <a:pt x="55668" y="63023"/>
                      <a:pt x="55721" y="59288"/>
                    </a:cubicBezTo>
                    <a:cubicBezTo>
                      <a:pt x="55722" y="59224"/>
                      <a:pt x="55722" y="59160"/>
                      <a:pt x="55721" y="59096"/>
                    </a:cubicBezTo>
                    <a:cubicBezTo>
                      <a:pt x="55688" y="57567"/>
                      <a:pt x="55124" y="56097"/>
                      <a:pt x="54127" y="54937"/>
                    </a:cubicBezTo>
                    <a:cubicBezTo>
                      <a:pt x="54098" y="54905"/>
                      <a:pt x="54100" y="54855"/>
                      <a:pt x="54132" y="54826"/>
                    </a:cubicBezTo>
                    <a:cubicBezTo>
                      <a:pt x="54147" y="54813"/>
                      <a:pt x="54168" y="54805"/>
                      <a:pt x="54189" y="54807"/>
                    </a:cubicBezTo>
                    <a:cubicBezTo>
                      <a:pt x="55466" y="54722"/>
                      <a:pt x="56645" y="54099"/>
                      <a:pt x="57436" y="53092"/>
                    </a:cubicBezTo>
                    <a:cubicBezTo>
                      <a:pt x="59974" y="50508"/>
                      <a:pt x="60012" y="46378"/>
                      <a:pt x="57521" y="43748"/>
                    </a:cubicBezTo>
                    <a:cubicBezTo>
                      <a:pt x="57491" y="43717"/>
                      <a:pt x="57490" y="43667"/>
                      <a:pt x="57521" y="43637"/>
                    </a:cubicBezTo>
                    <a:cubicBezTo>
                      <a:pt x="57529" y="43628"/>
                      <a:pt x="57540" y="43621"/>
                      <a:pt x="57552" y="43617"/>
                    </a:cubicBezTo>
                    <a:cubicBezTo>
                      <a:pt x="60033" y="42678"/>
                      <a:pt x="61688" y="40317"/>
                      <a:pt x="61722" y="37665"/>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79" name="Freeform: Shape 1078">
                <a:extLst>
                  <a:ext uri="{FF2B5EF4-FFF2-40B4-BE49-F238E27FC236}">
                    <a16:creationId xmlns:a16="http://schemas.microsoft.com/office/drawing/2014/main" id="{F635471E-2CE0-B7CD-2989-4B80CA871ABE}"/>
                  </a:ext>
                </a:extLst>
              </p:cNvPr>
              <p:cNvSpPr/>
              <p:nvPr/>
            </p:nvSpPr>
            <p:spPr>
              <a:xfrm>
                <a:off x="7798720" y="3868255"/>
                <a:ext cx="12009" cy="45449"/>
              </a:xfrm>
              <a:custGeom>
                <a:avLst/>
                <a:gdLst>
                  <a:gd name="connsiteX0" fmla="*/ 7715 w 12009"/>
                  <a:gd name="connsiteY0" fmla="*/ 8 h 45449"/>
                  <a:gd name="connsiteX1" fmla="*/ 0 w 12009"/>
                  <a:gd name="connsiteY1" fmla="*/ 8 h 45449"/>
                  <a:gd name="connsiteX2" fmla="*/ 0 w 12009"/>
                  <a:gd name="connsiteY2" fmla="*/ 45442 h 45449"/>
                  <a:gd name="connsiteX3" fmla="*/ 7715 w 12009"/>
                  <a:gd name="connsiteY3" fmla="*/ 45442 h 45449"/>
                  <a:gd name="connsiteX4" fmla="*/ 12001 w 12009"/>
                  <a:gd name="connsiteY4" fmla="*/ 41644 h 45449"/>
                  <a:gd name="connsiteX5" fmla="*/ 12001 w 12009"/>
                  <a:gd name="connsiteY5" fmla="*/ 41156 h 45449"/>
                  <a:gd name="connsiteX6" fmla="*/ 12001 w 12009"/>
                  <a:gd name="connsiteY6" fmla="*/ 4294 h 45449"/>
                  <a:gd name="connsiteX7" fmla="*/ 8205 w 12009"/>
                  <a:gd name="connsiteY7" fmla="*/ 8 h 45449"/>
                  <a:gd name="connsiteX8" fmla="*/ 7715 w 12009"/>
                  <a:gd name="connsiteY8" fmla="*/ 8 h 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09" h="45449">
                    <a:moveTo>
                      <a:pt x="7715" y="8"/>
                    </a:moveTo>
                    <a:lnTo>
                      <a:pt x="0" y="8"/>
                    </a:lnTo>
                    <a:lnTo>
                      <a:pt x="0" y="45442"/>
                    </a:lnTo>
                    <a:lnTo>
                      <a:pt x="7715" y="45442"/>
                    </a:lnTo>
                    <a:cubicBezTo>
                      <a:pt x="9948" y="45577"/>
                      <a:pt x="11867" y="43876"/>
                      <a:pt x="12001" y="41644"/>
                    </a:cubicBezTo>
                    <a:cubicBezTo>
                      <a:pt x="12011" y="41482"/>
                      <a:pt x="12011" y="41319"/>
                      <a:pt x="12001" y="41156"/>
                    </a:cubicBezTo>
                    <a:lnTo>
                      <a:pt x="12001" y="4294"/>
                    </a:lnTo>
                    <a:cubicBezTo>
                      <a:pt x="12137" y="2062"/>
                      <a:pt x="10437" y="143"/>
                      <a:pt x="8205" y="8"/>
                    </a:cubicBezTo>
                    <a:cubicBezTo>
                      <a:pt x="8042" y="-3"/>
                      <a:pt x="7878" y="-3"/>
                      <a:pt x="7715" y="8"/>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grpSp>
      </p:grpSp>
      <p:grpSp>
        <p:nvGrpSpPr>
          <p:cNvPr id="1080" name="Group 1079">
            <a:extLst>
              <a:ext uri="{FF2B5EF4-FFF2-40B4-BE49-F238E27FC236}">
                <a16:creationId xmlns:a16="http://schemas.microsoft.com/office/drawing/2014/main" id="{C5CFB720-F4B2-962B-0FD0-67DCD5286450}"/>
              </a:ext>
            </a:extLst>
          </p:cNvPr>
          <p:cNvGrpSpPr>
            <a:grpSpLocks noChangeAspect="1"/>
          </p:cNvGrpSpPr>
          <p:nvPr/>
        </p:nvGrpSpPr>
        <p:grpSpPr>
          <a:xfrm>
            <a:off x="8518186" y="914400"/>
            <a:ext cx="1545336" cy="1545336"/>
            <a:chOff x="5832945" y="2651013"/>
            <a:chExt cx="1332854" cy="1332854"/>
          </a:xfrm>
        </p:grpSpPr>
        <p:sp>
          <p:nvSpPr>
            <p:cNvPr id="1081" name="Octagon 1080">
              <a:extLst>
                <a:ext uri="{FF2B5EF4-FFF2-40B4-BE49-F238E27FC236}">
                  <a16:creationId xmlns:a16="http://schemas.microsoft.com/office/drawing/2014/main" id="{E97D5657-0ADB-32D1-E78A-62FFC2FA2A69}"/>
                </a:ext>
              </a:extLst>
            </p:cNvPr>
            <p:cNvSpPr/>
            <p:nvPr/>
          </p:nvSpPr>
          <p:spPr>
            <a:xfrm>
              <a:off x="5832945" y="2651013"/>
              <a:ext cx="1332854" cy="1332854"/>
            </a:xfrm>
            <a:prstGeom prst="octagon">
              <a:avLst/>
            </a:prstGeom>
            <a:solidFill>
              <a:srgbClr val="FFFFFF"/>
            </a:solidFill>
            <a:ln w="25400" cap="flat" cmpd="sng" algn="ctr">
              <a:solidFill>
                <a:srgbClr val="774499"/>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grpSp>
          <p:nvGrpSpPr>
            <p:cNvPr id="1082" name="Picture 12" descr="Influencer outline">
              <a:extLst>
                <a:ext uri="{FF2B5EF4-FFF2-40B4-BE49-F238E27FC236}">
                  <a16:creationId xmlns:a16="http://schemas.microsoft.com/office/drawing/2014/main" id="{6916B7B2-76DE-9275-750B-EA37563F4F59}"/>
                </a:ext>
              </a:extLst>
            </p:cNvPr>
            <p:cNvGrpSpPr/>
            <p:nvPr/>
          </p:nvGrpSpPr>
          <p:grpSpPr>
            <a:xfrm>
              <a:off x="6102351" y="2887614"/>
              <a:ext cx="822961" cy="822958"/>
              <a:chOff x="7692651" y="3306249"/>
              <a:chExt cx="686318" cy="635339"/>
            </a:xfrm>
            <a:solidFill>
              <a:srgbClr val="FFFFFF"/>
            </a:solidFill>
          </p:grpSpPr>
          <p:sp>
            <p:nvSpPr>
              <p:cNvPr id="1083" name="Freeform: Shape 1082">
                <a:extLst>
                  <a:ext uri="{FF2B5EF4-FFF2-40B4-BE49-F238E27FC236}">
                    <a16:creationId xmlns:a16="http://schemas.microsoft.com/office/drawing/2014/main" id="{009BA4B7-7280-2927-AEDF-C67A29941293}"/>
                  </a:ext>
                </a:extLst>
              </p:cNvPr>
              <p:cNvSpPr/>
              <p:nvPr/>
            </p:nvSpPr>
            <p:spPr>
              <a:xfrm>
                <a:off x="7735284" y="3541978"/>
                <a:ext cx="68580" cy="68580"/>
              </a:xfrm>
              <a:custGeom>
                <a:avLst/>
                <a:gdLst>
                  <a:gd name="connsiteX0" fmla="*/ 42863 w 68580"/>
                  <a:gd name="connsiteY0" fmla="*/ 0 h 68580"/>
                  <a:gd name="connsiteX1" fmla="*/ 25718 w 68580"/>
                  <a:gd name="connsiteY1" fmla="*/ 0 h 68580"/>
                  <a:gd name="connsiteX2" fmla="*/ 25718 w 68580"/>
                  <a:gd name="connsiteY2" fmla="*/ 25718 h 68580"/>
                  <a:gd name="connsiteX3" fmla="*/ 0 w 68580"/>
                  <a:gd name="connsiteY3" fmla="*/ 25718 h 68580"/>
                  <a:gd name="connsiteX4" fmla="*/ 0 w 68580"/>
                  <a:gd name="connsiteY4" fmla="*/ 42863 h 68580"/>
                  <a:gd name="connsiteX5" fmla="*/ 25718 w 68580"/>
                  <a:gd name="connsiteY5" fmla="*/ 42863 h 68580"/>
                  <a:gd name="connsiteX6" fmla="*/ 25718 w 68580"/>
                  <a:gd name="connsiteY6" fmla="*/ 68580 h 68580"/>
                  <a:gd name="connsiteX7" fmla="*/ 42863 w 68580"/>
                  <a:gd name="connsiteY7" fmla="*/ 68580 h 68580"/>
                  <a:gd name="connsiteX8" fmla="*/ 42863 w 68580"/>
                  <a:gd name="connsiteY8" fmla="*/ 42863 h 68580"/>
                  <a:gd name="connsiteX9" fmla="*/ 68580 w 68580"/>
                  <a:gd name="connsiteY9" fmla="*/ 42863 h 68580"/>
                  <a:gd name="connsiteX10" fmla="*/ 68580 w 68580"/>
                  <a:gd name="connsiteY10" fmla="*/ 25718 h 68580"/>
                  <a:gd name="connsiteX11" fmla="*/ 42863 w 68580"/>
                  <a:gd name="connsiteY11" fmla="*/ 25718 h 68580"/>
                  <a:gd name="connsiteX12" fmla="*/ 42863 w 68580"/>
                  <a:gd name="connsiteY12" fmla="*/ 0 h 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 h="68580">
                    <a:moveTo>
                      <a:pt x="42863" y="0"/>
                    </a:moveTo>
                    <a:lnTo>
                      <a:pt x="25718" y="0"/>
                    </a:lnTo>
                    <a:lnTo>
                      <a:pt x="25718" y="25718"/>
                    </a:lnTo>
                    <a:lnTo>
                      <a:pt x="0" y="25718"/>
                    </a:lnTo>
                    <a:lnTo>
                      <a:pt x="0" y="42863"/>
                    </a:lnTo>
                    <a:lnTo>
                      <a:pt x="25718" y="42863"/>
                    </a:lnTo>
                    <a:lnTo>
                      <a:pt x="25718" y="68580"/>
                    </a:lnTo>
                    <a:lnTo>
                      <a:pt x="42863" y="68580"/>
                    </a:lnTo>
                    <a:lnTo>
                      <a:pt x="42863" y="42863"/>
                    </a:lnTo>
                    <a:lnTo>
                      <a:pt x="68580" y="42863"/>
                    </a:lnTo>
                    <a:lnTo>
                      <a:pt x="68580" y="25718"/>
                    </a:lnTo>
                    <a:lnTo>
                      <a:pt x="42863" y="25718"/>
                    </a:lnTo>
                    <a:lnTo>
                      <a:pt x="42863" y="0"/>
                    </a:ln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84" name="Freeform: Shape 1083">
                <a:extLst>
                  <a:ext uri="{FF2B5EF4-FFF2-40B4-BE49-F238E27FC236}">
                    <a16:creationId xmlns:a16="http://schemas.microsoft.com/office/drawing/2014/main" id="{54A5E124-4D77-A84F-2094-C9557A886CCA}"/>
                  </a:ext>
                </a:extLst>
              </p:cNvPr>
              <p:cNvSpPr/>
              <p:nvPr/>
            </p:nvSpPr>
            <p:spPr>
              <a:xfrm>
                <a:off x="8193913" y="3854870"/>
                <a:ext cx="77152" cy="72600"/>
              </a:xfrm>
              <a:custGeom>
                <a:avLst/>
                <a:gdLst>
                  <a:gd name="connsiteX0" fmla="*/ 38576 w 77152"/>
                  <a:gd name="connsiteY0" fmla="*/ 72600 h 72600"/>
                  <a:gd name="connsiteX1" fmla="*/ 77153 w 77152"/>
                  <a:gd name="connsiteY1" fmla="*/ 19451 h 72600"/>
                  <a:gd name="connsiteX2" fmla="*/ 38649 w 77152"/>
                  <a:gd name="connsiteY2" fmla="*/ 15024 h 72600"/>
                  <a:gd name="connsiteX3" fmla="*/ 38503 w 77152"/>
                  <a:gd name="connsiteY3" fmla="*/ 15024 h 72600"/>
                  <a:gd name="connsiteX4" fmla="*/ 0 w 77152"/>
                  <a:gd name="connsiteY4" fmla="*/ 19451 h 72600"/>
                  <a:gd name="connsiteX5" fmla="*/ 38576 w 77152"/>
                  <a:gd name="connsiteY5" fmla="*/ 72600 h 7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152" h="72600">
                    <a:moveTo>
                      <a:pt x="38576" y="72600"/>
                    </a:moveTo>
                    <a:cubicBezTo>
                      <a:pt x="38576" y="72600"/>
                      <a:pt x="77153" y="43454"/>
                      <a:pt x="77153" y="19451"/>
                    </a:cubicBezTo>
                    <a:cubicBezTo>
                      <a:pt x="77153" y="4045"/>
                      <a:pt x="53228" y="-13069"/>
                      <a:pt x="38649" y="15024"/>
                    </a:cubicBezTo>
                    <a:cubicBezTo>
                      <a:pt x="38611" y="15097"/>
                      <a:pt x="38542" y="15097"/>
                      <a:pt x="38503" y="15024"/>
                    </a:cubicBezTo>
                    <a:cubicBezTo>
                      <a:pt x="23924" y="-13069"/>
                      <a:pt x="0" y="4045"/>
                      <a:pt x="0" y="19451"/>
                    </a:cubicBezTo>
                    <a:cubicBezTo>
                      <a:pt x="0" y="43454"/>
                      <a:pt x="38576" y="72600"/>
                      <a:pt x="38576" y="72600"/>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85" name="Freeform: Shape 1084">
                <a:extLst>
                  <a:ext uri="{FF2B5EF4-FFF2-40B4-BE49-F238E27FC236}">
                    <a16:creationId xmlns:a16="http://schemas.microsoft.com/office/drawing/2014/main" id="{33B39882-9BCF-02AA-8A9D-412F45A48A86}"/>
                  </a:ext>
                </a:extLst>
              </p:cNvPr>
              <p:cNvSpPr/>
              <p:nvPr/>
            </p:nvSpPr>
            <p:spPr>
              <a:xfrm>
                <a:off x="7996745" y="3374811"/>
                <a:ext cx="77152" cy="72600"/>
              </a:xfrm>
              <a:custGeom>
                <a:avLst/>
                <a:gdLst>
                  <a:gd name="connsiteX0" fmla="*/ 77153 w 77152"/>
                  <a:gd name="connsiteY0" fmla="*/ 19451 h 72600"/>
                  <a:gd name="connsiteX1" fmla="*/ 38649 w 77152"/>
                  <a:gd name="connsiteY1" fmla="*/ 15024 h 72600"/>
                  <a:gd name="connsiteX2" fmla="*/ 38503 w 77152"/>
                  <a:gd name="connsiteY2" fmla="*/ 15024 h 72600"/>
                  <a:gd name="connsiteX3" fmla="*/ 0 w 77152"/>
                  <a:gd name="connsiteY3" fmla="*/ 19451 h 72600"/>
                  <a:gd name="connsiteX4" fmla="*/ 38576 w 77152"/>
                  <a:gd name="connsiteY4" fmla="*/ 72600 h 72600"/>
                  <a:gd name="connsiteX5" fmla="*/ 77153 w 77152"/>
                  <a:gd name="connsiteY5" fmla="*/ 19451 h 7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152" h="72600">
                    <a:moveTo>
                      <a:pt x="77153" y="19451"/>
                    </a:moveTo>
                    <a:cubicBezTo>
                      <a:pt x="77153" y="4045"/>
                      <a:pt x="53228" y="-13069"/>
                      <a:pt x="38649" y="15024"/>
                    </a:cubicBezTo>
                    <a:cubicBezTo>
                      <a:pt x="38611" y="15097"/>
                      <a:pt x="38542" y="15097"/>
                      <a:pt x="38503" y="15024"/>
                    </a:cubicBezTo>
                    <a:cubicBezTo>
                      <a:pt x="23924" y="-13069"/>
                      <a:pt x="0" y="4045"/>
                      <a:pt x="0" y="19451"/>
                    </a:cubicBezTo>
                    <a:cubicBezTo>
                      <a:pt x="0" y="43454"/>
                      <a:pt x="38576" y="72600"/>
                      <a:pt x="38576" y="72600"/>
                    </a:cubicBezTo>
                    <a:cubicBezTo>
                      <a:pt x="38576" y="72600"/>
                      <a:pt x="77153" y="43453"/>
                      <a:pt x="77153" y="19451"/>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86" name="Freeform: Shape 1085">
                <a:extLst>
                  <a:ext uri="{FF2B5EF4-FFF2-40B4-BE49-F238E27FC236}">
                    <a16:creationId xmlns:a16="http://schemas.microsoft.com/office/drawing/2014/main" id="{0B2968A5-8FD6-788A-8203-C182851E7BDA}"/>
                  </a:ext>
                </a:extLst>
              </p:cNvPr>
              <p:cNvSpPr/>
              <p:nvPr/>
            </p:nvSpPr>
            <p:spPr>
              <a:xfrm>
                <a:off x="7692651" y="3306249"/>
                <a:ext cx="686318" cy="635339"/>
              </a:xfrm>
              <a:custGeom>
                <a:avLst/>
                <a:gdLst>
                  <a:gd name="connsiteX0" fmla="*/ 608418 w 686318"/>
                  <a:gd name="connsiteY0" fmla="*/ 325790 h 635339"/>
                  <a:gd name="connsiteX1" fmla="*/ 686318 w 686318"/>
                  <a:gd name="connsiteY1" fmla="*/ 248637 h 635339"/>
                  <a:gd name="connsiteX2" fmla="*/ 609166 w 686318"/>
                  <a:gd name="connsiteY2" fmla="*/ 170737 h 635339"/>
                  <a:gd name="connsiteX3" fmla="*/ 531266 w 686318"/>
                  <a:gd name="connsiteY3" fmla="*/ 247890 h 635339"/>
                  <a:gd name="connsiteX4" fmla="*/ 533969 w 686318"/>
                  <a:gd name="connsiteY4" fmla="*/ 268562 h 635339"/>
                  <a:gd name="connsiteX5" fmla="*/ 443659 w 686318"/>
                  <a:gd name="connsiteY5" fmla="*/ 304684 h 635339"/>
                  <a:gd name="connsiteX6" fmla="*/ 351243 w 686318"/>
                  <a:gd name="connsiteY6" fmla="*/ 240499 h 635339"/>
                  <a:gd name="connsiteX7" fmla="*/ 351243 w 686318"/>
                  <a:gd name="connsiteY7" fmla="*/ 153834 h 635339"/>
                  <a:gd name="connsiteX8" fmla="*/ 419346 w 686318"/>
                  <a:gd name="connsiteY8" fmla="*/ 68586 h 635339"/>
                  <a:gd name="connsiteX9" fmla="*/ 334098 w 686318"/>
                  <a:gd name="connsiteY9" fmla="*/ 485 h 635339"/>
                  <a:gd name="connsiteX10" fmla="*/ 265995 w 686318"/>
                  <a:gd name="connsiteY10" fmla="*/ 85731 h 635339"/>
                  <a:gd name="connsiteX11" fmla="*/ 334098 w 686318"/>
                  <a:gd name="connsiteY11" fmla="*/ 153834 h 635339"/>
                  <a:gd name="connsiteX12" fmla="*/ 334098 w 686318"/>
                  <a:gd name="connsiteY12" fmla="*/ 240502 h 635339"/>
                  <a:gd name="connsiteX13" fmla="*/ 241686 w 686318"/>
                  <a:gd name="connsiteY13" fmla="*/ 304684 h 635339"/>
                  <a:gd name="connsiteX14" fmla="*/ 151372 w 686318"/>
                  <a:gd name="connsiteY14" fmla="*/ 268562 h 635339"/>
                  <a:gd name="connsiteX15" fmla="*/ 96718 w 686318"/>
                  <a:gd name="connsiteY15" fmla="*/ 174437 h 635339"/>
                  <a:gd name="connsiteX16" fmla="*/ 2592 w 686318"/>
                  <a:gd name="connsiteY16" fmla="*/ 229092 h 635339"/>
                  <a:gd name="connsiteX17" fmla="*/ 57247 w 686318"/>
                  <a:gd name="connsiteY17" fmla="*/ 323216 h 635339"/>
                  <a:gd name="connsiteX18" fmla="*/ 145156 w 686318"/>
                  <a:gd name="connsiteY18" fmla="*/ 284543 h 635339"/>
                  <a:gd name="connsiteX19" fmla="*/ 235645 w 686318"/>
                  <a:gd name="connsiteY19" fmla="*/ 320737 h 635339"/>
                  <a:gd name="connsiteX20" fmla="*/ 260173 w 686318"/>
                  <a:gd name="connsiteY20" fmla="*/ 426165 h 635339"/>
                  <a:gd name="connsiteX21" fmla="*/ 191152 w 686318"/>
                  <a:gd name="connsiteY21" fmla="*/ 495191 h 635339"/>
                  <a:gd name="connsiteX22" fmla="*/ 83166 w 686318"/>
                  <a:gd name="connsiteY22" fmla="*/ 511696 h 635339"/>
                  <a:gd name="connsiteX23" fmla="*/ 99671 w 686318"/>
                  <a:gd name="connsiteY23" fmla="*/ 619682 h 635339"/>
                  <a:gd name="connsiteX24" fmla="*/ 207657 w 686318"/>
                  <a:gd name="connsiteY24" fmla="*/ 603177 h 635339"/>
                  <a:gd name="connsiteX25" fmla="*/ 203763 w 686318"/>
                  <a:gd name="connsiteY25" fmla="*/ 506822 h 635339"/>
                  <a:gd name="connsiteX26" fmla="*/ 272560 w 686318"/>
                  <a:gd name="connsiteY26" fmla="*/ 438021 h 635339"/>
                  <a:gd name="connsiteX27" fmla="*/ 412781 w 686318"/>
                  <a:gd name="connsiteY27" fmla="*/ 438021 h 635339"/>
                  <a:gd name="connsiteX28" fmla="*/ 481578 w 686318"/>
                  <a:gd name="connsiteY28" fmla="*/ 506822 h 635339"/>
                  <a:gd name="connsiteX29" fmla="*/ 489294 w 686318"/>
                  <a:gd name="connsiteY29" fmla="*/ 616325 h 635339"/>
                  <a:gd name="connsiteX30" fmla="*/ 598796 w 686318"/>
                  <a:gd name="connsiteY30" fmla="*/ 608610 h 635339"/>
                  <a:gd name="connsiteX31" fmla="*/ 591082 w 686318"/>
                  <a:gd name="connsiteY31" fmla="*/ 499107 h 635339"/>
                  <a:gd name="connsiteX32" fmla="*/ 494189 w 686318"/>
                  <a:gd name="connsiteY32" fmla="*/ 495191 h 635339"/>
                  <a:gd name="connsiteX33" fmla="*/ 425168 w 686318"/>
                  <a:gd name="connsiteY33" fmla="*/ 426165 h 635339"/>
                  <a:gd name="connsiteX34" fmla="*/ 449696 w 686318"/>
                  <a:gd name="connsiteY34" fmla="*/ 320737 h 635339"/>
                  <a:gd name="connsiteX35" fmla="*/ 540185 w 686318"/>
                  <a:gd name="connsiteY35" fmla="*/ 284543 h 635339"/>
                  <a:gd name="connsiteX36" fmla="*/ 608418 w 686318"/>
                  <a:gd name="connsiteY36" fmla="*/ 325790 h 635339"/>
                  <a:gd name="connsiteX37" fmla="*/ 76923 w 686318"/>
                  <a:gd name="connsiteY37" fmla="*/ 308645 h 635339"/>
                  <a:gd name="connsiteX38" fmla="*/ 16916 w 686318"/>
                  <a:gd name="connsiteY38" fmla="*/ 248637 h 635339"/>
                  <a:gd name="connsiteX39" fmla="*/ 76923 w 686318"/>
                  <a:gd name="connsiteY39" fmla="*/ 188630 h 635339"/>
                  <a:gd name="connsiteX40" fmla="*/ 136931 w 686318"/>
                  <a:gd name="connsiteY40" fmla="*/ 248637 h 635339"/>
                  <a:gd name="connsiteX41" fmla="*/ 76923 w 686318"/>
                  <a:gd name="connsiteY41" fmla="*/ 308645 h 635339"/>
                  <a:gd name="connsiteX42" fmla="*/ 282663 w 686318"/>
                  <a:gd name="connsiteY42" fmla="*/ 77187 h 635339"/>
                  <a:gd name="connsiteX43" fmla="*/ 342671 w 686318"/>
                  <a:gd name="connsiteY43" fmla="*/ 17180 h 635339"/>
                  <a:gd name="connsiteX44" fmla="*/ 402678 w 686318"/>
                  <a:gd name="connsiteY44" fmla="*/ 77187 h 635339"/>
                  <a:gd name="connsiteX45" fmla="*/ 342671 w 686318"/>
                  <a:gd name="connsiteY45" fmla="*/ 137195 h 635339"/>
                  <a:gd name="connsiteX46" fmla="*/ 282663 w 686318"/>
                  <a:gd name="connsiteY46" fmla="*/ 77187 h 635339"/>
                  <a:gd name="connsiteX47" fmla="*/ 145503 w 686318"/>
                  <a:gd name="connsiteY47" fmla="*/ 617255 h 635339"/>
                  <a:gd name="connsiteX48" fmla="*/ 85496 w 686318"/>
                  <a:gd name="connsiteY48" fmla="*/ 557247 h 635339"/>
                  <a:gd name="connsiteX49" fmla="*/ 145503 w 686318"/>
                  <a:gd name="connsiteY49" fmla="*/ 497240 h 635339"/>
                  <a:gd name="connsiteX50" fmla="*/ 205511 w 686318"/>
                  <a:gd name="connsiteY50" fmla="*/ 557247 h 635339"/>
                  <a:gd name="connsiteX51" fmla="*/ 145503 w 686318"/>
                  <a:gd name="connsiteY51" fmla="*/ 617255 h 635339"/>
                  <a:gd name="connsiteX52" fmla="*/ 290577 w 686318"/>
                  <a:gd name="connsiteY52" fmla="*/ 429442 h 635339"/>
                  <a:gd name="connsiteX53" fmla="*/ 343182 w 686318"/>
                  <a:gd name="connsiteY53" fmla="*/ 377861 h 635339"/>
                  <a:gd name="connsiteX54" fmla="*/ 394757 w 686318"/>
                  <a:gd name="connsiteY54" fmla="*/ 428960 h 635339"/>
                  <a:gd name="connsiteX55" fmla="*/ 394749 w 686318"/>
                  <a:gd name="connsiteY55" fmla="*/ 430054 h 635339"/>
                  <a:gd name="connsiteX56" fmla="*/ 290614 w 686318"/>
                  <a:gd name="connsiteY56" fmla="*/ 430084 h 635339"/>
                  <a:gd name="connsiteX57" fmla="*/ 290577 w 686318"/>
                  <a:gd name="connsiteY57" fmla="*/ 429442 h 635339"/>
                  <a:gd name="connsiteX58" fmla="*/ 320913 w 686318"/>
                  <a:gd name="connsiteY58" fmla="*/ 338979 h 635339"/>
                  <a:gd name="connsiteX59" fmla="*/ 342674 w 686318"/>
                  <a:gd name="connsiteY59" fmla="*/ 317225 h 635339"/>
                  <a:gd name="connsiteX60" fmla="*/ 364428 w 686318"/>
                  <a:gd name="connsiteY60" fmla="*/ 338986 h 635339"/>
                  <a:gd name="connsiteX61" fmla="*/ 342671 w 686318"/>
                  <a:gd name="connsiteY61" fmla="*/ 360741 h 635339"/>
                  <a:gd name="connsiteX62" fmla="*/ 320913 w 686318"/>
                  <a:gd name="connsiteY62" fmla="*/ 338979 h 635339"/>
                  <a:gd name="connsiteX63" fmla="*/ 599846 w 686318"/>
                  <a:gd name="connsiteY63" fmla="*/ 557247 h 635339"/>
                  <a:gd name="connsiteX64" fmla="*/ 539838 w 686318"/>
                  <a:gd name="connsiteY64" fmla="*/ 617255 h 635339"/>
                  <a:gd name="connsiteX65" fmla="*/ 479831 w 686318"/>
                  <a:gd name="connsiteY65" fmla="*/ 557247 h 635339"/>
                  <a:gd name="connsiteX66" fmla="*/ 539838 w 686318"/>
                  <a:gd name="connsiteY66" fmla="*/ 497240 h 635339"/>
                  <a:gd name="connsiteX67" fmla="*/ 599846 w 686318"/>
                  <a:gd name="connsiteY67" fmla="*/ 557247 h 635339"/>
                  <a:gd name="connsiteX68" fmla="*/ 410609 w 686318"/>
                  <a:gd name="connsiteY68" fmla="*/ 416734 h 635339"/>
                  <a:gd name="connsiteX69" fmla="*/ 370174 w 686318"/>
                  <a:gd name="connsiteY69" fmla="*/ 366467 h 635339"/>
                  <a:gd name="connsiteX70" fmla="*/ 370184 w 686318"/>
                  <a:gd name="connsiteY70" fmla="*/ 311450 h 635339"/>
                  <a:gd name="connsiteX71" fmla="*/ 315167 w 686318"/>
                  <a:gd name="connsiteY71" fmla="*/ 311439 h 635339"/>
                  <a:gd name="connsiteX72" fmla="*/ 315157 w 686318"/>
                  <a:gd name="connsiteY72" fmla="*/ 366457 h 635339"/>
                  <a:gd name="connsiteX73" fmla="*/ 315167 w 686318"/>
                  <a:gd name="connsiteY73" fmla="*/ 366467 h 635339"/>
                  <a:gd name="connsiteX74" fmla="*/ 274732 w 686318"/>
                  <a:gd name="connsiteY74" fmla="*/ 416734 h 635339"/>
                  <a:gd name="connsiteX75" fmla="*/ 277272 w 686318"/>
                  <a:gd name="connsiteY75" fmla="*/ 283402 h 635339"/>
                  <a:gd name="connsiteX76" fmla="*/ 410605 w 686318"/>
                  <a:gd name="connsiteY76" fmla="*/ 285942 h 635339"/>
                  <a:gd name="connsiteX77" fmla="*/ 414363 w 686318"/>
                  <a:gd name="connsiteY77" fmla="*/ 412590 h 635339"/>
                  <a:gd name="connsiteX78" fmla="*/ 410609 w 686318"/>
                  <a:gd name="connsiteY78" fmla="*/ 416734 h 635339"/>
                  <a:gd name="connsiteX79" fmla="*/ 608418 w 686318"/>
                  <a:gd name="connsiteY79" fmla="*/ 188630 h 635339"/>
                  <a:gd name="connsiteX80" fmla="*/ 668426 w 686318"/>
                  <a:gd name="connsiteY80" fmla="*/ 248637 h 635339"/>
                  <a:gd name="connsiteX81" fmla="*/ 608418 w 686318"/>
                  <a:gd name="connsiteY81" fmla="*/ 308645 h 635339"/>
                  <a:gd name="connsiteX82" fmla="*/ 548411 w 686318"/>
                  <a:gd name="connsiteY82" fmla="*/ 248637 h 635339"/>
                  <a:gd name="connsiteX83" fmla="*/ 608418 w 686318"/>
                  <a:gd name="connsiteY83" fmla="*/ 188630 h 63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86318" h="635339">
                    <a:moveTo>
                      <a:pt x="608418" y="325790"/>
                    </a:moveTo>
                    <a:cubicBezTo>
                      <a:pt x="651234" y="325996"/>
                      <a:pt x="686111" y="291454"/>
                      <a:pt x="686318" y="248637"/>
                    </a:cubicBezTo>
                    <a:cubicBezTo>
                      <a:pt x="686525" y="205821"/>
                      <a:pt x="651983" y="170944"/>
                      <a:pt x="609166" y="170737"/>
                    </a:cubicBezTo>
                    <a:cubicBezTo>
                      <a:pt x="566349" y="170530"/>
                      <a:pt x="531472" y="205073"/>
                      <a:pt x="531266" y="247890"/>
                    </a:cubicBezTo>
                    <a:cubicBezTo>
                      <a:pt x="531232" y="254871"/>
                      <a:pt x="532142" y="261824"/>
                      <a:pt x="533969" y="268562"/>
                    </a:cubicBezTo>
                    <a:lnTo>
                      <a:pt x="443659" y="304684"/>
                    </a:lnTo>
                    <a:cubicBezTo>
                      <a:pt x="426698" y="268176"/>
                      <a:pt x="391376" y="243644"/>
                      <a:pt x="351243" y="240499"/>
                    </a:cubicBezTo>
                    <a:lnTo>
                      <a:pt x="351243" y="153834"/>
                    </a:lnTo>
                    <a:cubicBezTo>
                      <a:pt x="393589" y="149099"/>
                      <a:pt x="424080" y="110933"/>
                      <a:pt x="419346" y="68586"/>
                    </a:cubicBezTo>
                    <a:cubicBezTo>
                      <a:pt x="414611" y="26240"/>
                      <a:pt x="376444" y="-4250"/>
                      <a:pt x="334098" y="485"/>
                    </a:cubicBezTo>
                    <a:cubicBezTo>
                      <a:pt x="291752" y="5218"/>
                      <a:pt x="261261" y="43385"/>
                      <a:pt x="265995" y="85731"/>
                    </a:cubicBezTo>
                    <a:cubicBezTo>
                      <a:pt x="270001" y="121554"/>
                      <a:pt x="298276" y="149829"/>
                      <a:pt x="334098" y="153834"/>
                    </a:cubicBezTo>
                    <a:lnTo>
                      <a:pt x="334098" y="240502"/>
                    </a:lnTo>
                    <a:cubicBezTo>
                      <a:pt x="293968" y="243647"/>
                      <a:pt x="258647" y="268178"/>
                      <a:pt x="241686" y="304684"/>
                    </a:cubicBezTo>
                    <a:lnTo>
                      <a:pt x="151372" y="268562"/>
                    </a:lnTo>
                    <a:cubicBezTo>
                      <a:pt x="162272" y="227478"/>
                      <a:pt x="137801" y="185337"/>
                      <a:pt x="96718" y="174437"/>
                    </a:cubicBezTo>
                    <a:cubicBezTo>
                      <a:pt x="55633" y="163538"/>
                      <a:pt x="13492" y="188007"/>
                      <a:pt x="2592" y="229092"/>
                    </a:cubicBezTo>
                    <a:cubicBezTo>
                      <a:pt x="-8307" y="270176"/>
                      <a:pt x="16162" y="312317"/>
                      <a:pt x="57247" y="323216"/>
                    </a:cubicBezTo>
                    <a:cubicBezTo>
                      <a:pt x="91985" y="332432"/>
                      <a:pt x="128477" y="316379"/>
                      <a:pt x="145156" y="284543"/>
                    </a:cubicBezTo>
                    <a:lnTo>
                      <a:pt x="235645" y="320737"/>
                    </a:lnTo>
                    <a:cubicBezTo>
                      <a:pt x="224847" y="357751"/>
                      <a:pt x="234144" y="397718"/>
                      <a:pt x="260173" y="426165"/>
                    </a:cubicBezTo>
                    <a:lnTo>
                      <a:pt x="191152" y="495191"/>
                    </a:lnTo>
                    <a:cubicBezTo>
                      <a:pt x="156774" y="469929"/>
                      <a:pt x="108428" y="477319"/>
                      <a:pt x="83166" y="511696"/>
                    </a:cubicBezTo>
                    <a:cubicBezTo>
                      <a:pt x="57904" y="546074"/>
                      <a:pt x="65294" y="594420"/>
                      <a:pt x="99671" y="619682"/>
                    </a:cubicBezTo>
                    <a:cubicBezTo>
                      <a:pt x="134048" y="644944"/>
                      <a:pt x="182396" y="637553"/>
                      <a:pt x="207657" y="603177"/>
                    </a:cubicBezTo>
                    <a:cubicBezTo>
                      <a:pt x="229029" y="574093"/>
                      <a:pt x="227412" y="534086"/>
                      <a:pt x="203763" y="506822"/>
                    </a:cubicBezTo>
                    <a:lnTo>
                      <a:pt x="272560" y="438021"/>
                    </a:lnTo>
                    <a:cubicBezTo>
                      <a:pt x="313391" y="471259"/>
                      <a:pt x="371950" y="471259"/>
                      <a:pt x="412781" y="438021"/>
                    </a:cubicBezTo>
                    <a:lnTo>
                      <a:pt x="481578" y="506822"/>
                    </a:lnTo>
                    <a:cubicBezTo>
                      <a:pt x="453470" y="539191"/>
                      <a:pt x="456925" y="588217"/>
                      <a:pt x="489294" y="616325"/>
                    </a:cubicBezTo>
                    <a:cubicBezTo>
                      <a:pt x="521663" y="644433"/>
                      <a:pt x="570689" y="640979"/>
                      <a:pt x="598796" y="608610"/>
                    </a:cubicBezTo>
                    <a:cubicBezTo>
                      <a:pt x="626905" y="576241"/>
                      <a:pt x="623451" y="527215"/>
                      <a:pt x="591082" y="499107"/>
                    </a:cubicBezTo>
                    <a:cubicBezTo>
                      <a:pt x="563673" y="475306"/>
                      <a:pt x="523429" y="473680"/>
                      <a:pt x="494189" y="495191"/>
                    </a:cubicBezTo>
                    <a:lnTo>
                      <a:pt x="425168" y="426165"/>
                    </a:lnTo>
                    <a:cubicBezTo>
                      <a:pt x="451197" y="397718"/>
                      <a:pt x="460494" y="357751"/>
                      <a:pt x="449696" y="320737"/>
                    </a:cubicBezTo>
                    <a:lnTo>
                      <a:pt x="540185" y="284543"/>
                    </a:lnTo>
                    <a:cubicBezTo>
                      <a:pt x="553519" y="309883"/>
                      <a:pt x="579784" y="325760"/>
                      <a:pt x="608418" y="325790"/>
                    </a:cubicBezTo>
                    <a:close/>
                    <a:moveTo>
                      <a:pt x="76923" y="308645"/>
                    </a:moveTo>
                    <a:cubicBezTo>
                      <a:pt x="43782" y="308645"/>
                      <a:pt x="16916" y="281778"/>
                      <a:pt x="16916" y="248637"/>
                    </a:cubicBezTo>
                    <a:cubicBezTo>
                      <a:pt x="16916" y="215496"/>
                      <a:pt x="43782" y="188630"/>
                      <a:pt x="76923" y="188630"/>
                    </a:cubicBezTo>
                    <a:cubicBezTo>
                      <a:pt x="110064" y="188630"/>
                      <a:pt x="136931" y="215496"/>
                      <a:pt x="136931" y="248637"/>
                    </a:cubicBezTo>
                    <a:cubicBezTo>
                      <a:pt x="136892" y="281762"/>
                      <a:pt x="110048" y="308606"/>
                      <a:pt x="76923" y="308645"/>
                    </a:cubicBezTo>
                    <a:close/>
                    <a:moveTo>
                      <a:pt x="282663" y="77187"/>
                    </a:moveTo>
                    <a:cubicBezTo>
                      <a:pt x="282663" y="44046"/>
                      <a:pt x="309529" y="17180"/>
                      <a:pt x="342671" y="17180"/>
                    </a:cubicBezTo>
                    <a:cubicBezTo>
                      <a:pt x="375812" y="17180"/>
                      <a:pt x="402678" y="44046"/>
                      <a:pt x="402678" y="77187"/>
                    </a:cubicBezTo>
                    <a:cubicBezTo>
                      <a:pt x="402678" y="110328"/>
                      <a:pt x="375812" y="137195"/>
                      <a:pt x="342671" y="137195"/>
                    </a:cubicBezTo>
                    <a:cubicBezTo>
                      <a:pt x="309546" y="137156"/>
                      <a:pt x="282702" y="110312"/>
                      <a:pt x="282663" y="77187"/>
                    </a:cubicBezTo>
                    <a:close/>
                    <a:moveTo>
                      <a:pt x="145503" y="617255"/>
                    </a:moveTo>
                    <a:cubicBezTo>
                      <a:pt x="112362" y="617255"/>
                      <a:pt x="85496" y="590388"/>
                      <a:pt x="85496" y="557247"/>
                    </a:cubicBezTo>
                    <a:cubicBezTo>
                      <a:pt x="85496" y="524106"/>
                      <a:pt x="112362" y="497240"/>
                      <a:pt x="145503" y="497240"/>
                    </a:cubicBezTo>
                    <a:cubicBezTo>
                      <a:pt x="178644" y="497240"/>
                      <a:pt x="205511" y="524106"/>
                      <a:pt x="205511" y="557247"/>
                    </a:cubicBezTo>
                    <a:cubicBezTo>
                      <a:pt x="205472" y="590372"/>
                      <a:pt x="178628" y="617216"/>
                      <a:pt x="145503" y="617255"/>
                    </a:cubicBezTo>
                    <a:close/>
                    <a:moveTo>
                      <a:pt x="290577" y="429442"/>
                    </a:moveTo>
                    <a:cubicBezTo>
                      <a:pt x="290860" y="400672"/>
                      <a:pt x="314412" y="377578"/>
                      <a:pt x="343182" y="377861"/>
                    </a:cubicBezTo>
                    <a:cubicBezTo>
                      <a:pt x="371366" y="378138"/>
                      <a:pt x="394219" y="400779"/>
                      <a:pt x="394757" y="428960"/>
                    </a:cubicBezTo>
                    <a:cubicBezTo>
                      <a:pt x="394779" y="429324"/>
                      <a:pt x="394777" y="429690"/>
                      <a:pt x="394749" y="430054"/>
                    </a:cubicBezTo>
                    <a:cubicBezTo>
                      <a:pt x="363214" y="451044"/>
                      <a:pt x="322162" y="451055"/>
                      <a:pt x="290614" y="430084"/>
                    </a:cubicBezTo>
                    <a:cubicBezTo>
                      <a:pt x="290581" y="429872"/>
                      <a:pt x="290569" y="429657"/>
                      <a:pt x="290577" y="429442"/>
                    </a:cubicBezTo>
                    <a:close/>
                    <a:moveTo>
                      <a:pt x="320913" y="338979"/>
                    </a:moveTo>
                    <a:cubicBezTo>
                      <a:pt x="320914" y="326962"/>
                      <a:pt x="330657" y="317223"/>
                      <a:pt x="342674" y="317225"/>
                    </a:cubicBezTo>
                    <a:cubicBezTo>
                      <a:pt x="354691" y="317227"/>
                      <a:pt x="364430" y="326969"/>
                      <a:pt x="364428" y="338986"/>
                    </a:cubicBezTo>
                    <a:cubicBezTo>
                      <a:pt x="364427" y="351001"/>
                      <a:pt x="354686" y="360741"/>
                      <a:pt x="342671" y="360741"/>
                    </a:cubicBezTo>
                    <a:cubicBezTo>
                      <a:pt x="330659" y="360726"/>
                      <a:pt x="320926" y="350991"/>
                      <a:pt x="320913" y="338979"/>
                    </a:cubicBezTo>
                    <a:close/>
                    <a:moveTo>
                      <a:pt x="599846" y="557247"/>
                    </a:moveTo>
                    <a:cubicBezTo>
                      <a:pt x="599846" y="590388"/>
                      <a:pt x="572979" y="617255"/>
                      <a:pt x="539838" y="617255"/>
                    </a:cubicBezTo>
                    <a:cubicBezTo>
                      <a:pt x="506697" y="617255"/>
                      <a:pt x="479831" y="590388"/>
                      <a:pt x="479831" y="557247"/>
                    </a:cubicBezTo>
                    <a:cubicBezTo>
                      <a:pt x="479831" y="524106"/>
                      <a:pt x="506697" y="497240"/>
                      <a:pt x="539838" y="497240"/>
                    </a:cubicBezTo>
                    <a:cubicBezTo>
                      <a:pt x="572963" y="497278"/>
                      <a:pt x="599807" y="524122"/>
                      <a:pt x="599846" y="557247"/>
                    </a:cubicBezTo>
                    <a:close/>
                    <a:moveTo>
                      <a:pt x="410609" y="416734"/>
                    </a:moveTo>
                    <a:cubicBezTo>
                      <a:pt x="406204" y="394355"/>
                      <a:pt x="391090" y="375565"/>
                      <a:pt x="370174" y="366467"/>
                    </a:cubicBezTo>
                    <a:cubicBezTo>
                      <a:pt x="385369" y="351277"/>
                      <a:pt x="385374" y="326645"/>
                      <a:pt x="370184" y="311450"/>
                    </a:cubicBezTo>
                    <a:cubicBezTo>
                      <a:pt x="354994" y="296255"/>
                      <a:pt x="330363" y="296250"/>
                      <a:pt x="315167" y="311439"/>
                    </a:cubicBezTo>
                    <a:cubicBezTo>
                      <a:pt x="299972" y="326629"/>
                      <a:pt x="299967" y="351261"/>
                      <a:pt x="315157" y="366457"/>
                    </a:cubicBezTo>
                    <a:cubicBezTo>
                      <a:pt x="315161" y="366460"/>
                      <a:pt x="315164" y="366464"/>
                      <a:pt x="315167" y="366467"/>
                    </a:cubicBezTo>
                    <a:cubicBezTo>
                      <a:pt x="294251" y="375565"/>
                      <a:pt x="279137" y="394355"/>
                      <a:pt x="274732" y="416734"/>
                    </a:cubicBezTo>
                    <a:cubicBezTo>
                      <a:pt x="238614" y="379214"/>
                      <a:pt x="239752" y="319519"/>
                      <a:pt x="277272" y="283402"/>
                    </a:cubicBezTo>
                    <a:cubicBezTo>
                      <a:pt x="314792" y="247284"/>
                      <a:pt x="374487" y="248422"/>
                      <a:pt x="410605" y="285942"/>
                    </a:cubicBezTo>
                    <a:cubicBezTo>
                      <a:pt x="444258" y="320902"/>
                      <a:pt x="445884" y="375696"/>
                      <a:pt x="414363" y="412590"/>
                    </a:cubicBezTo>
                    <a:cubicBezTo>
                      <a:pt x="413152" y="414008"/>
                      <a:pt x="411901" y="415389"/>
                      <a:pt x="410609" y="416734"/>
                    </a:cubicBezTo>
                    <a:close/>
                    <a:moveTo>
                      <a:pt x="608418" y="188630"/>
                    </a:moveTo>
                    <a:cubicBezTo>
                      <a:pt x="641559" y="188630"/>
                      <a:pt x="668426" y="215496"/>
                      <a:pt x="668426" y="248637"/>
                    </a:cubicBezTo>
                    <a:cubicBezTo>
                      <a:pt x="668426" y="281778"/>
                      <a:pt x="641559" y="308645"/>
                      <a:pt x="608418" y="308645"/>
                    </a:cubicBezTo>
                    <a:cubicBezTo>
                      <a:pt x="575277" y="308645"/>
                      <a:pt x="548411" y="281778"/>
                      <a:pt x="548411" y="248637"/>
                    </a:cubicBezTo>
                    <a:cubicBezTo>
                      <a:pt x="548449" y="215512"/>
                      <a:pt x="575293" y="188668"/>
                      <a:pt x="608418" y="188630"/>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87" name="Freeform: Shape 1086">
                <a:extLst>
                  <a:ext uri="{FF2B5EF4-FFF2-40B4-BE49-F238E27FC236}">
                    <a16:creationId xmlns:a16="http://schemas.microsoft.com/office/drawing/2014/main" id="{1FFD0452-E687-FA7D-EA88-F0BAC6D2D072}"/>
                  </a:ext>
                </a:extLst>
              </p:cNvPr>
              <p:cNvSpPr/>
              <p:nvPr/>
            </p:nvSpPr>
            <p:spPr>
              <a:xfrm>
                <a:off x="8278781" y="3532266"/>
                <a:ext cx="61720" cy="77106"/>
              </a:xfrm>
              <a:custGeom>
                <a:avLst/>
                <a:gdLst>
                  <a:gd name="connsiteX0" fmla="*/ 42863 w 61720"/>
                  <a:gd name="connsiteY0" fmla="*/ 77106 h 77106"/>
                  <a:gd name="connsiteX1" fmla="*/ 49720 w 61720"/>
                  <a:gd name="connsiteY1" fmla="*/ 70442 h 77106"/>
                  <a:gd name="connsiteX2" fmla="*/ 49720 w 61720"/>
                  <a:gd name="connsiteY2" fmla="*/ 70248 h 77106"/>
                  <a:gd name="connsiteX3" fmla="*/ 48136 w 61720"/>
                  <a:gd name="connsiteY3" fmla="*/ 66099 h 77106"/>
                  <a:gd name="connsiteX4" fmla="*/ 48153 w 61720"/>
                  <a:gd name="connsiteY4" fmla="*/ 65979 h 77106"/>
                  <a:gd name="connsiteX5" fmla="*/ 48200 w 61720"/>
                  <a:gd name="connsiteY5" fmla="*/ 65962 h 77106"/>
                  <a:gd name="connsiteX6" fmla="*/ 48863 w 61720"/>
                  <a:gd name="connsiteY6" fmla="*/ 65962 h 77106"/>
                  <a:gd name="connsiteX7" fmla="*/ 51743 w 61720"/>
                  <a:gd name="connsiteY7" fmla="*/ 65372 h 77106"/>
                  <a:gd name="connsiteX8" fmla="*/ 55721 w 61720"/>
                  <a:gd name="connsiteY8" fmla="*/ 59103 h 77106"/>
                  <a:gd name="connsiteX9" fmla="*/ 54130 w 61720"/>
                  <a:gd name="connsiteY9" fmla="*/ 54946 h 77106"/>
                  <a:gd name="connsiteX10" fmla="*/ 54136 w 61720"/>
                  <a:gd name="connsiteY10" fmla="*/ 54834 h 77106"/>
                  <a:gd name="connsiteX11" fmla="*/ 54194 w 61720"/>
                  <a:gd name="connsiteY11" fmla="*/ 54813 h 77106"/>
                  <a:gd name="connsiteX12" fmla="*/ 57436 w 61720"/>
                  <a:gd name="connsiteY12" fmla="*/ 53099 h 77106"/>
                  <a:gd name="connsiteX13" fmla="*/ 57521 w 61720"/>
                  <a:gd name="connsiteY13" fmla="*/ 43755 h 77106"/>
                  <a:gd name="connsiteX14" fmla="*/ 57520 w 61720"/>
                  <a:gd name="connsiteY14" fmla="*/ 43644 h 77106"/>
                  <a:gd name="connsiteX15" fmla="*/ 57552 w 61720"/>
                  <a:gd name="connsiteY15" fmla="*/ 43625 h 77106"/>
                  <a:gd name="connsiteX16" fmla="*/ 61720 w 61720"/>
                  <a:gd name="connsiteY16" fmla="*/ 37665 h 77106"/>
                  <a:gd name="connsiteX17" fmla="*/ 55058 w 61720"/>
                  <a:gd name="connsiteY17" fmla="*/ 30807 h 77106"/>
                  <a:gd name="connsiteX18" fmla="*/ 54862 w 61720"/>
                  <a:gd name="connsiteY18" fmla="*/ 30807 h 77106"/>
                  <a:gd name="connsiteX19" fmla="*/ 34290 w 61720"/>
                  <a:gd name="connsiteY19" fmla="*/ 30807 h 77106"/>
                  <a:gd name="connsiteX20" fmla="*/ 30861 w 61720"/>
                  <a:gd name="connsiteY20" fmla="*/ 27378 h 77106"/>
                  <a:gd name="connsiteX21" fmla="*/ 34290 w 61720"/>
                  <a:gd name="connsiteY21" fmla="*/ 6804 h 77106"/>
                  <a:gd name="connsiteX22" fmla="*/ 34290 w 61720"/>
                  <a:gd name="connsiteY22" fmla="*/ 6699 h 77106"/>
                  <a:gd name="connsiteX23" fmla="*/ 32516 w 61720"/>
                  <a:gd name="connsiteY23" fmla="*/ 2432 h 77106"/>
                  <a:gd name="connsiteX24" fmla="*/ 23833 w 61720"/>
                  <a:gd name="connsiteY24" fmla="*/ 1274 h 77106"/>
                  <a:gd name="connsiteX25" fmla="*/ 21431 w 61720"/>
                  <a:gd name="connsiteY25" fmla="*/ 6804 h 77106"/>
                  <a:gd name="connsiteX26" fmla="*/ 1714 w 61720"/>
                  <a:gd name="connsiteY26" fmla="*/ 32522 h 77106"/>
                  <a:gd name="connsiteX27" fmla="*/ 0 w 61720"/>
                  <a:gd name="connsiteY27" fmla="*/ 32522 h 77106"/>
                  <a:gd name="connsiteX28" fmla="*/ 0 w 61720"/>
                  <a:gd name="connsiteY28" fmla="*/ 68526 h 77106"/>
                  <a:gd name="connsiteX29" fmla="*/ 23146 w 61720"/>
                  <a:gd name="connsiteY29" fmla="*/ 77099 h 77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20" h="77106">
                    <a:moveTo>
                      <a:pt x="42863" y="77106"/>
                    </a:moveTo>
                    <a:cubicBezTo>
                      <a:pt x="46597" y="77159"/>
                      <a:pt x="49667" y="74176"/>
                      <a:pt x="49720" y="70442"/>
                    </a:cubicBezTo>
                    <a:cubicBezTo>
                      <a:pt x="49721" y="70377"/>
                      <a:pt x="49721" y="70313"/>
                      <a:pt x="49720" y="70248"/>
                    </a:cubicBezTo>
                    <a:cubicBezTo>
                      <a:pt x="49687" y="68724"/>
                      <a:pt x="49127" y="67258"/>
                      <a:pt x="48136" y="66099"/>
                    </a:cubicBezTo>
                    <a:cubicBezTo>
                      <a:pt x="48108" y="66061"/>
                      <a:pt x="48116" y="66007"/>
                      <a:pt x="48153" y="65979"/>
                    </a:cubicBezTo>
                    <a:cubicBezTo>
                      <a:pt x="48166" y="65969"/>
                      <a:pt x="48183" y="65963"/>
                      <a:pt x="48200" y="65962"/>
                    </a:cubicBezTo>
                    <a:lnTo>
                      <a:pt x="48863" y="65962"/>
                    </a:lnTo>
                    <a:cubicBezTo>
                      <a:pt x="49854" y="65971"/>
                      <a:pt x="50835" y="65769"/>
                      <a:pt x="51743" y="65372"/>
                    </a:cubicBezTo>
                    <a:cubicBezTo>
                      <a:pt x="54183" y="64243"/>
                      <a:pt x="55738" y="61792"/>
                      <a:pt x="55721" y="59103"/>
                    </a:cubicBezTo>
                    <a:cubicBezTo>
                      <a:pt x="55688" y="57576"/>
                      <a:pt x="55125" y="56106"/>
                      <a:pt x="54130" y="54946"/>
                    </a:cubicBezTo>
                    <a:cubicBezTo>
                      <a:pt x="54101" y="54914"/>
                      <a:pt x="54104" y="54863"/>
                      <a:pt x="54136" y="54834"/>
                    </a:cubicBezTo>
                    <a:cubicBezTo>
                      <a:pt x="54152" y="54819"/>
                      <a:pt x="54172" y="54813"/>
                      <a:pt x="54194" y="54813"/>
                    </a:cubicBezTo>
                    <a:cubicBezTo>
                      <a:pt x="55468" y="54727"/>
                      <a:pt x="56646" y="54104"/>
                      <a:pt x="57436" y="53099"/>
                    </a:cubicBezTo>
                    <a:cubicBezTo>
                      <a:pt x="59975" y="50515"/>
                      <a:pt x="60013" y="46385"/>
                      <a:pt x="57521" y="43755"/>
                    </a:cubicBezTo>
                    <a:cubicBezTo>
                      <a:pt x="57491" y="43725"/>
                      <a:pt x="57490" y="43675"/>
                      <a:pt x="57520" y="43644"/>
                    </a:cubicBezTo>
                    <a:cubicBezTo>
                      <a:pt x="57529" y="43636"/>
                      <a:pt x="57540" y="43629"/>
                      <a:pt x="57552" y="43625"/>
                    </a:cubicBezTo>
                    <a:cubicBezTo>
                      <a:pt x="60036" y="42685"/>
                      <a:pt x="61689" y="40320"/>
                      <a:pt x="61720" y="37665"/>
                    </a:cubicBezTo>
                    <a:cubicBezTo>
                      <a:pt x="61774" y="33932"/>
                      <a:pt x="58791" y="30861"/>
                      <a:pt x="55058" y="30807"/>
                    </a:cubicBezTo>
                    <a:cubicBezTo>
                      <a:pt x="54993" y="30806"/>
                      <a:pt x="54927" y="30806"/>
                      <a:pt x="54862" y="30807"/>
                    </a:cubicBezTo>
                    <a:lnTo>
                      <a:pt x="34290" y="30807"/>
                    </a:lnTo>
                    <a:cubicBezTo>
                      <a:pt x="32450" y="30683"/>
                      <a:pt x="30985" y="29218"/>
                      <a:pt x="30861" y="27378"/>
                    </a:cubicBezTo>
                    <a:cubicBezTo>
                      <a:pt x="33246" y="20786"/>
                      <a:pt x="34407" y="13814"/>
                      <a:pt x="34290" y="6804"/>
                    </a:cubicBezTo>
                    <a:lnTo>
                      <a:pt x="34290" y="6699"/>
                    </a:lnTo>
                    <a:cubicBezTo>
                      <a:pt x="34287" y="5098"/>
                      <a:pt x="33649" y="3564"/>
                      <a:pt x="32516" y="2432"/>
                    </a:cubicBezTo>
                    <a:cubicBezTo>
                      <a:pt x="30438" y="-285"/>
                      <a:pt x="26551" y="-804"/>
                      <a:pt x="23833" y="1274"/>
                    </a:cubicBezTo>
                    <a:cubicBezTo>
                      <a:pt x="22129" y="2578"/>
                      <a:pt x="21220" y="4669"/>
                      <a:pt x="21431" y="6804"/>
                    </a:cubicBezTo>
                    <a:cubicBezTo>
                      <a:pt x="21431" y="23092"/>
                      <a:pt x="1714" y="32522"/>
                      <a:pt x="1714" y="32522"/>
                    </a:cubicBezTo>
                    <a:lnTo>
                      <a:pt x="0" y="32522"/>
                    </a:lnTo>
                    <a:lnTo>
                      <a:pt x="0" y="68526"/>
                    </a:lnTo>
                    <a:cubicBezTo>
                      <a:pt x="7715" y="68526"/>
                      <a:pt x="8573" y="77099"/>
                      <a:pt x="23146" y="77099"/>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88" name="Freeform: Shape 1087">
                <a:extLst>
                  <a:ext uri="{FF2B5EF4-FFF2-40B4-BE49-F238E27FC236}">
                    <a16:creationId xmlns:a16="http://schemas.microsoft.com/office/drawing/2014/main" id="{5EE5FA8E-84AE-53FF-D53A-EB66F60AC04F}"/>
                  </a:ext>
                </a:extLst>
              </p:cNvPr>
              <p:cNvSpPr/>
              <p:nvPr/>
            </p:nvSpPr>
            <p:spPr>
              <a:xfrm>
                <a:off x="8261636" y="3559644"/>
                <a:ext cx="12009" cy="45449"/>
              </a:xfrm>
              <a:custGeom>
                <a:avLst/>
                <a:gdLst>
                  <a:gd name="connsiteX0" fmla="*/ 12002 w 12009"/>
                  <a:gd name="connsiteY0" fmla="*/ 41156 h 45449"/>
                  <a:gd name="connsiteX1" fmla="*/ 12002 w 12009"/>
                  <a:gd name="connsiteY1" fmla="*/ 4294 h 45449"/>
                  <a:gd name="connsiteX2" fmla="*/ 8205 w 12009"/>
                  <a:gd name="connsiteY2" fmla="*/ 8 h 45449"/>
                  <a:gd name="connsiteX3" fmla="*/ 7715 w 12009"/>
                  <a:gd name="connsiteY3" fmla="*/ 8 h 45449"/>
                  <a:gd name="connsiteX4" fmla="*/ 0 w 12009"/>
                  <a:gd name="connsiteY4" fmla="*/ 8 h 45449"/>
                  <a:gd name="connsiteX5" fmla="*/ 0 w 12009"/>
                  <a:gd name="connsiteY5" fmla="*/ 45442 h 45449"/>
                  <a:gd name="connsiteX6" fmla="*/ 7715 w 12009"/>
                  <a:gd name="connsiteY6" fmla="*/ 45442 h 45449"/>
                  <a:gd name="connsiteX7" fmla="*/ 12002 w 12009"/>
                  <a:gd name="connsiteY7" fmla="*/ 41643 h 45449"/>
                  <a:gd name="connsiteX8" fmla="*/ 12002 w 12009"/>
                  <a:gd name="connsiteY8" fmla="*/ 41156 h 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09" h="45449">
                    <a:moveTo>
                      <a:pt x="12002" y="41156"/>
                    </a:moveTo>
                    <a:lnTo>
                      <a:pt x="12002" y="4294"/>
                    </a:lnTo>
                    <a:cubicBezTo>
                      <a:pt x="12137" y="2062"/>
                      <a:pt x="10437" y="143"/>
                      <a:pt x="8205" y="8"/>
                    </a:cubicBezTo>
                    <a:cubicBezTo>
                      <a:pt x="8042" y="-3"/>
                      <a:pt x="7878" y="-3"/>
                      <a:pt x="7715" y="8"/>
                    </a:cubicBezTo>
                    <a:lnTo>
                      <a:pt x="0" y="8"/>
                    </a:lnTo>
                    <a:lnTo>
                      <a:pt x="0" y="45442"/>
                    </a:lnTo>
                    <a:lnTo>
                      <a:pt x="7715" y="45442"/>
                    </a:lnTo>
                    <a:cubicBezTo>
                      <a:pt x="9948" y="45577"/>
                      <a:pt x="11867" y="43876"/>
                      <a:pt x="12002" y="41643"/>
                    </a:cubicBezTo>
                    <a:cubicBezTo>
                      <a:pt x="12011" y="41481"/>
                      <a:pt x="12011" y="41319"/>
                      <a:pt x="12002" y="41156"/>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89" name="Freeform: Shape 1088">
                <a:extLst>
                  <a:ext uri="{FF2B5EF4-FFF2-40B4-BE49-F238E27FC236}">
                    <a16:creationId xmlns:a16="http://schemas.microsoft.com/office/drawing/2014/main" id="{7202FA4B-4D95-4D43-1547-BB657D13D8A5}"/>
                  </a:ext>
                </a:extLst>
              </p:cNvPr>
              <p:cNvSpPr/>
              <p:nvPr/>
            </p:nvSpPr>
            <p:spPr>
              <a:xfrm>
                <a:off x="7815865" y="3840883"/>
                <a:ext cx="61722" cy="77099"/>
              </a:xfrm>
              <a:custGeom>
                <a:avLst/>
                <a:gdLst>
                  <a:gd name="connsiteX0" fmla="*/ 61722 w 61722"/>
                  <a:gd name="connsiteY0" fmla="*/ 37665 h 77099"/>
                  <a:gd name="connsiteX1" fmla="*/ 55059 w 61722"/>
                  <a:gd name="connsiteY1" fmla="*/ 30807 h 77099"/>
                  <a:gd name="connsiteX2" fmla="*/ 54864 w 61722"/>
                  <a:gd name="connsiteY2" fmla="*/ 30807 h 77099"/>
                  <a:gd name="connsiteX3" fmla="*/ 34290 w 61722"/>
                  <a:gd name="connsiteY3" fmla="*/ 30807 h 77099"/>
                  <a:gd name="connsiteX4" fmla="*/ 30861 w 61722"/>
                  <a:gd name="connsiteY4" fmla="*/ 27378 h 77099"/>
                  <a:gd name="connsiteX5" fmla="*/ 34290 w 61722"/>
                  <a:gd name="connsiteY5" fmla="*/ 6804 h 77099"/>
                  <a:gd name="connsiteX6" fmla="*/ 34290 w 61722"/>
                  <a:gd name="connsiteY6" fmla="*/ 6699 h 77099"/>
                  <a:gd name="connsiteX7" fmla="*/ 32516 w 61722"/>
                  <a:gd name="connsiteY7" fmla="*/ 2432 h 77099"/>
                  <a:gd name="connsiteX8" fmla="*/ 23833 w 61722"/>
                  <a:gd name="connsiteY8" fmla="*/ 1274 h 77099"/>
                  <a:gd name="connsiteX9" fmla="*/ 21431 w 61722"/>
                  <a:gd name="connsiteY9" fmla="*/ 6804 h 77099"/>
                  <a:gd name="connsiteX10" fmla="*/ 1715 w 61722"/>
                  <a:gd name="connsiteY10" fmla="*/ 32522 h 77099"/>
                  <a:gd name="connsiteX11" fmla="*/ 0 w 61722"/>
                  <a:gd name="connsiteY11" fmla="*/ 32522 h 77099"/>
                  <a:gd name="connsiteX12" fmla="*/ 0 w 61722"/>
                  <a:gd name="connsiteY12" fmla="*/ 68526 h 77099"/>
                  <a:gd name="connsiteX13" fmla="*/ 23146 w 61722"/>
                  <a:gd name="connsiteY13" fmla="*/ 77099 h 77099"/>
                  <a:gd name="connsiteX14" fmla="*/ 42863 w 61722"/>
                  <a:gd name="connsiteY14" fmla="*/ 77099 h 77099"/>
                  <a:gd name="connsiteX15" fmla="*/ 49721 w 61722"/>
                  <a:gd name="connsiteY15" fmla="*/ 70434 h 77099"/>
                  <a:gd name="connsiteX16" fmla="*/ 49721 w 61722"/>
                  <a:gd name="connsiteY16" fmla="*/ 70241 h 77099"/>
                  <a:gd name="connsiteX17" fmla="*/ 48137 w 61722"/>
                  <a:gd name="connsiteY17" fmla="*/ 66091 h 77099"/>
                  <a:gd name="connsiteX18" fmla="*/ 48154 w 61722"/>
                  <a:gd name="connsiteY18" fmla="*/ 65971 h 77099"/>
                  <a:gd name="connsiteX19" fmla="*/ 48200 w 61722"/>
                  <a:gd name="connsiteY19" fmla="*/ 65954 h 77099"/>
                  <a:gd name="connsiteX20" fmla="*/ 48863 w 61722"/>
                  <a:gd name="connsiteY20" fmla="*/ 65954 h 77099"/>
                  <a:gd name="connsiteX21" fmla="*/ 55721 w 61722"/>
                  <a:gd name="connsiteY21" fmla="*/ 59288 h 77099"/>
                  <a:gd name="connsiteX22" fmla="*/ 55721 w 61722"/>
                  <a:gd name="connsiteY22" fmla="*/ 59096 h 77099"/>
                  <a:gd name="connsiteX23" fmla="*/ 54127 w 61722"/>
                  <a:gd name="connsiteY23" fmla="*/ 54937 h 77099"/>
                  <a:gd name="connsiteX24" fmla="*/ 54132 w 61722"/>
                  <a:gd name="connsiteY24" fmla="*/ 54826 h 77099"/>
                  <a:gd name="connsiteX25" fmla="*/ 54189 w 61722"/>
                  <a:gd name="connsiteY25" fmla="*/ 54807 h 77099"/>
                  <a:gd name="connsiteX26" fmla="*/ 57436 w 61722"/>
                  <a:gd name="connsiteY26" fmla="*/ 53092 h 77099"/>
                  <a:gd name="connsiteX27" fmla="*/ 57521 w 61722"/>
                  <a:gd name="connsiteY27" fmla="*/ 43748 h 77099"/>
                  <a:gd name="connsiteX28" fmla="*/ 57521 w 61722"/>
                  <a:gd name="connsiteY28" fmla="*/ 43637 h 77099"/>
                  <a:gd name="connsiteX29" fmla="*/ 57552 w 61722"/>
                  <a:gd name="connsiteY29" fmla="*/ 43617 h 77099"/>
                  <a:gd name="connsiteX30" fmla="*/ 61722 w 61722"/>
                  <a:gd name="connsiteY30" fmla="*/ 37665 h 77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722" h="77099">
                    <a:moveTo>
                      <a:pt x="61722" y="37665"/>
                    </a:moveTo>
                    <a:cubicBezTo>
                      <a:pt x="61776" y="33932"/>
                      <a:pt x="58793" y="30861"/>
                      <a:pt x="55059" y="30807"/>
                    </a:cubicBezTo>
                    <a:cubicBezTo>
                      <a:pt x="54994" y="30806"/>
                      <a:pt x="54929" y="30806"/>
                      <a:pt x="54864" y="30807"/>
                    </a:cubicBezTo>
                    <a:lnTo>
                      <a:pt x="34290" y="30807"/>
                    </a:lnTo>
                    <a:cubicBezTo>
                      <a:pt x="32450" y="30683"/>
                      <a:pt x="30985" y="29218"/>
                      <a:pt x="30861" y="27378"/>
                    </a:cubicBezTo>
                    <a:cubicBezTo>
                      <a:pt x="33246" y="20786"/>
                      <a:pt x="34407" y="13814"/>
                      <a:pt x="34290" y="6804"/>
                    </a:cubicBezTo>
                    <a:lnTo>
                      <a:pt x="34290" y="6699"/>
                    </a:lnTo>
                    <a:cubicBezTo>
                      <a:pt x="34287" y="5097"/>
                      <a:pt x="33649" y="3564"/>
                      <a:pt x="32516" y="2432"/>
                    </a:cubicBezTo>
                    <a:cubicBezTo>
                      <a:pt x="30438" y="-285"/>
                      <a:pt x="26551" y="-804"/>
                      <a:pt x="23833" y="1274"/>
                    </a:cubicBezTo>
                    <a:cubicBezTo>
                      <a:pt x="22129" y="2577"/>
                      <a:pt x="21220" y="4669"/>
                      <a:pt x="21431" y="6804"/>
                    </a:cubicBezTo>
                    <a:cubicBezTo>
                      <a:pt x="21431" y="23092"/>
                      <a:pt x="1715" y="32522"/>
                      <a:pt x="1715" y="32522"/>
                    </a:cubicBezTo>
                    <a:lnTo>
                      <a:pt x="0" y="32522"/>
                    </a:lnTo>
                    <a:lnTo>
                      <a:pt x="0" y="68526"/>
                    </a:lnTo>
                    <a:cubicBezTo>
                      <a:pt x="7715" y="68526"/>
                      <a:pt x="8573" y="77099"/>
                      <a:pt x="23146" y="77099"/>
                    </a:cubicBezTo>
                    <a:lnTo>
                      <a:pt x="42863" y="77099"/>
                    </a:lnTo>
                    <a:cubicBezTo>
                      <a:pt x="46597" y="77152"/>
                      <a:pt x="49667" y="74168"/>
                      <a:pt x="49721" y="70434"/>
                    </a:cubicBezTo>
                    <a:cubicBezTo>
                      <a:pt x="49721" y="70369"/>
                      <a:pt x="49721" y="70305"/>
                      <a:pt x="49721" y="70241"/>
                    </a:cubicBezTo>
                    <a:cubicBezTo>
                      <a:pt x="49687" y="68716"/>
                      <a:pt x="49127" y="67250"/>
                      <a:pt x="48137" y="66091"/>
                    </a:cubicBezTo>
                    <a:cubicBezTo>
                      <a:pt x="48109" y="66054"/>
                      <a:pt x="48116" y="66000"/>
                      <a:pt x="48154" y="65971"/>
                    </a:cubicBezTo>
                    <a:cubicBezTo>
                      <a:pt x="48167" y="65961"/>
                      <a:pt x="48183" y="65955"/>
                      <a:pt x="48200" y="65954"/>
                    </a:cubicBezTo>
                    <a:lnTo>
                      <a:pt x="48863" y="65954"/>
                    </a:lnTo>
                    <a:cubicBezTo>
                      <a:pt x="52598" y="66007"/>
                      <a:pt x="55668" y="63023"/>
                      <a:pt x="55721" y="59288"/>
                    </a:cubicBezTo>
                    <a:cubicBezTo>
                      <a:pt x="55722" y="59224"/>
                      <a:pt x="55722" y="59160"/>
                      <a:pt x="55721" y="59096"/>
                    </a:cubicBezTo>
                    <a:cubicBezTo>
                      <a:pt x="55688" y="57567"/>
                      <a:pt x="55124" y="56097"/>
                      <a:pt x="54127" y="54937"/>
                    </a:cubicBezTo>
                    <a:cubicBezTo>
                      <a:pt x="54098" y="54905"/>
                      <a:pt x="54100" y="54855"/>
                      <a:pt x="54132" y="54826"/>
                    </a:cubicBezTo>
                    <a:cubicBezTo>
                      <a:pt x="54147" y="54813"/>
                      <a:pt x="54168" y="54805"/>
                      <a:pt x="54189" y="54807"/>
                    </a:cubicBezTo>
                    <a:cubicBezTo>
                      <a:pt x="55466" y="54722"/>
                      <a:pt x="56645" y="54099"/>
                      <a:pt x="57436" y="53092"/>
                    </a:cubicBezTo>
                    <a:cubicBezTo>
                      <a:pt x="59974" y="50508"/>
                      <a:pt x="60012" y="46378"/>
                      <a:pt x="57521" y="43748"/>
                    </a:cubicBezTo>
                    <a:cubicBezTo>
                      <a:pt x="57491" y="43717"/>
                      <a:pt x="57490" y="43667"/>
                      <a:pt x="57521" y="43637"/>
                    </a:cubicBezTo>
                    <a:cubicBezTo>
                      <a:pt x="57529" y="43628"/>
                      <a:pt x="57540" y="43621"/>
                      <a:pt x="57552" y="43617"/>
                    </a:cubicBezTo>
                    <a:cubicBezTo>
                      <a:pt x="60033" y="42678"/>
                      <a:pt x="61688" y="40317"/>
                      <a:pt x="61722" y="37665"/>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090" name="Freeform: Shape 1089">
                <a:extLst>
                  <a:ext uri="{FF2B5EF4-FFF2-40B4-BE49-F238E27FC236}">
                    <a16:creationId xmlns:a16="http://schemas.microsoft.com/office/drawing/2014/main" id="{0A2C191F-98C0-F0F8-5909-33EFBEF3F41A}"/>
                  </a:ext>
                </a:extLst>
              </p:cNvPr>
              <p:cNvSpPr/>
              <p:nvPr/>
            </p:nvSpPr>
            <p:spPr>
              <a:xfrm>
                <a:off x="7798720" y="3868255"/>
                <a:ext cx="12009" cy="45449"/>
              </a:xfrm>
              <a:custGeom>
                <a:avLst/>
                <a:gdLst>
                  <a:gd name="connsiteX0" fmla="*/ 7715 w 12009"/>
                  <a:gd name="connsiteY0" fmla="*/ 8 h 45449"/>
                  <a:gd name="connsiteX1" fmla="*/ 0 w 12009"/>
                  <a:gd name="connsiteY1" fmla="*/ 8 h 45449"/>
                  <a:gd name="connsiteX2" fmla="*/ 0 w 12009"/>
                  <a:gd name="connsiteY2" fmla="*/ 45442 h 45449"/>
                  <a:gd name="connsiteX3" fmla="*/ 7715 w 12009"/>
                  <a:gd name="connsiteY3" fmla="*/ 45442 h 45449"/>
                  <a:gd name="connsiteX4" fmla="*/ 12001 w 12009"/>
                  <a:gd name="connsiteY4" fmla="*/ 41644 h 45449"/>
                  <a:gd name="connsiteX5" fmla="*/ 12001 w 12009"/>
                  <a:gd name="connsiteY5" fmla="*/ 41156 h 45449"/>
                  <a:gd name="connsiteX6" fmla="*/ 12001 w 12009"/>
                  <a:gd name="connsiteY6" fmla="*/ 4294 h 45449"/>
                  <a:gd name="connsiteX7" fmla="*/ 8205 w 12009"/>
                  <a:gd name="connsiteY7" fmla="*/ 8 h 45449"/>
                  <a:gd name="connsiteX8" fmla="*/ 7715 w 12009"/>
                  <a:gd name="connsiteY8" fmla="*/ 8 h 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09" h="45449">
                    <a:moveTo>
                      <a:pt x="7715" y="8"/>
                    </a:moveTo>
                    <a:lnTo>
                      <a:pt x="0" y="8"/>
                    </a:lnTo>
                    <a:lnTo>
                      <a:pt x="0" y="45442"/>
                    </a:lnTo>
                    <a:lnTo>
                      <a:pt x="7715" y="45442"/>
                    </a:lnTo>
                    <a:cubicBezTo>
                      <a:pt x="9948" y="45577"/>
                      <a:pt x="11867" y="43876"/>
                      <a:pt x="12001" y="41644"/>
                    </a:cubicBezTo>
                    <a:cubicBezTo>
                      <a:pt x="12011" y="41482"/>
                      <a:pt x="12011" y="41319"/>
                      <a:pt x="12001" y="41156"/>
                    </a:cubicBezTo>
                    <a:lnTo>
                      <a:pt x="12001" y="4294"/>
                    </a:lnTo>
                    <a:cubicBezTo>
                      <a:pt x="12137" y="2062"/>
                      <a:pt x="10437" y="143"/>
                      <a:pt x="8205" y="8"/>
                    </a:cubicBezTo>
                    <a:cubicBezTo>
                      <a:pt x="8042" y="-3"/>
                      <a:pt x="7878" y="-3"/>
                      <a:pt x="7715" y="8"/>
                    </a:cubicBezTo>
                    <a:close/>
                  </a:path>
                </a:pathLst>
              </a:custGeom>
              <a:solidFill>
                <a:srgbClr val="FFFFFF"/>
              </a:solidFill>
              <a:ln w="12700" cap="flat">
                <a:solidFill>
                  <a:srgbClr val="774499"/>
                </a:solid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grpSp>
      </p:grpSp>
      <p:sp>
        <p:nvSpPr>
          <p:cNvPr id="1091" name="TextBox 1090">
            <a:extLst>
              <a:ext uri="{FF2B5EF4-FFF2-40B4-BE49-F238E27FC236}">
                <a16:creationId xmlns:a16="http://schemas.microsoft.com/office/drawing/2014/main" id="{3A410AE9-9526-FBAE-9DDE-BB0DB7AA934C}"/>
              </a:ext>
            </a:extLst>
          </p:cNvPr>
          <p:cNvSpPr txBox="1">
            <a:spLocks noChangeAspect="1"/>
          </p:cNvSpPr>
          <p:nvPr/>
        </p:nvSpPr>
        <p:spPr>
          <a:xfrm>
            <a:off x="8120678" y="2581307"/>
            <a:ext cx="2593559" cy="915635"/>
          </a:xfrm>
          <a:prstGeom prst="rect">
            <a:avLst/>
          </a:prstGeom>
          <a:noFill/>
        </p:spPr>
        <p:txBody>
          <a:bodyPr wrap="square" lIns="91440" tIns="45720" rIns="91440" bIns="45720" anchor="t">
            <a:spAutoFit/>
          </a:bodyPr>
          <a:lstStyle/>
          <a:p>
            <a:pPr algn="ctr" defTabSz="457200"/>
            <a:r>
              <a:rPr lang="en-US" sz="1100" b="1">
                <a:solidFill>
                  <a:srgbClr val="000000"/>
                </a:solidFill>
                <a:latin typeface="Arial"/>
              </a:rPr>
              <a:t>AI-Driven Insight Generation: Beyond User Prompts</a:t>
            </a:r>
          </a:p>
          <a:p>
            <a:pPr algn="ctr" defTabSz="457200"/>
            <a:r>
              <a:rPr lang="en-US" sz="1050">
                <a:solidFill>
                  <a:srgbClr val="000000"/>
                </a:solidFill>
                <a:latin typeface="Arial"/>
              </a:rPr>
              <a:t>Generative AI can provide valuable insights without the user needing to provide specific prompts</a:t>
            </a:r>
            <a:endParaRPr lang="en-US" sz="1050">
              <a:solidFill>
                <a:srgbClr val="000000"/>
              </a:solidFill>
              <a:latin typeface="Calibri"/>
              <a:ea typeface="Calibri"/>
              <a:cs typeface="Calibri"/>
            </a:endParaRPr>
          </a:p>
        </p:txBody>
      </p:sp>
      <p:sp>
        <p:nvSpPr>
          <p:cNvPr id="3" name="Octagon 2">
            <a:extLst>
              <a:ext uri="{FF2B5EF4-FFF2-40B4-BE49-F238E27FC236}">
                <a16:creationId xmlns:a16="http://schemas.microsoft.com/office/drawing/2014/main" id="{5E3AAB7C-FDE8-994D-DFCB-75632F108F36}"/>
              </a:ext>
            </a:extLst>
          </p:cNvPr>
          <p:cNvSpPr>
            <a:spLocks noChangeAspect="1"/>
          </p:cNvSpPr>
          <p:nvPr/>
        </p:nvSpPr>
        <p:spPr>
          <a:xfrm>
            <a:off x="3990829" y="914400"/>
            <a:ext cx="1545336" cy="1545336"/>
          </a:xfrm>
          <a:prstGeom prst="octagon">
            <a:avLst/>
          </a:prstGeom>
          <a:solidFill>
            <a:srgbClr val="FFFFFF"/>
          </a:solidFill>
          <a:ln w="25400" cap="flat" cmpd="sng" algn="ctr">
            <a:solidFill>
              <a:srgbClr val="349933"/>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4" name="TextBox 3">
            <a:extLst>
              <a:ext uri="{FF2B5EF4-FFF2-40B4-BE49-F238E27FC236}">
                <a16:creationId xmlns:a16="http://schemas.microsoft.com/office/drawing/2014/main" id="{6808C5C0-235C-EF97-129D-78D5189ADE7A}"/>
              </a:ext>
            </a:extLst>
          </p:cNvPr>
          <p:cNvSpPr txBox="1">
            <a:spLocks noChangeAspect="1"/>
          </p:cNvSpPr>
          <p:nvPr/>
        </p:nvSpPr>
        <p:spPr>
          <a:xfrm>
            <a:off x="3523384" y="2576777"/>
            <a:ext cx="2234682" cy="738664"/>
          </a:xfrm>
          <a:prstGeom prst="rect">
            <a:avLst/>
          </a:prstGeom>
          <a:noFill/>
        </p:spPr>
        <p:txBody>
          <a:bodyPr wrap="square">
            <a:spAutoFit/>
          </a:bodyPr>
          <a:lstStyle/>
          <a:p>
            <a:pPr algn="ctr" defTabSz="457200"/>
            <a:r>
              <a:rPr lang="en-US" sz="1400" b="1">
                <a:solidFill>
                  <a:srgbClr val="000000"/>
                </a:solidFill>
                <a:latin typeface="Calibri"/>
                <a:cs typeface="Calibri"/>
              </a:rPr>
              <a:t>Upselling Opportunities</a:t>
            </a:r>
          </a:p>
          <a:p>
            <a:pPr algn="ctr" defTabSz="457200"/>
            <a:r>
              <a:rPr lang="en-US" sz="1400">
                <a:solidFill>
                  <a:srgbClr val="000000"/>
                </a:solidFill>
                <a:latin typeface="Calibri"/>
                <a:cs typeface="Calibri"/>
              </a:rPr>
              <a:t>As more recommendations,</a:t>
            </a:r>
          </a:p>
          <a:p>
            <a:pPr algn="ctr" defTabSz="457200"/>
            <a:r>
              <a:rPr lang="en-US" sz="1400">
                <a:solidFill>
                  <a:srgbClr val="000000"/>
                </a:solidFill>
                <a:latin typeface="Calibri"/>
                <a:cs typeface="Calibri"/>
              </a:rPr>
              <a:t>More </a:t>
            </a:r>
          </a:p>
        </p:txBody>
      </p:sp>
      <p:pic>
        <p:nvPicPr>
          <p:cNvPr id="7" name="Graphic 6" descr="Dollar with solid fill">
            <a:extLst>
              <a:ext uri="{FF2B5EF4-FFF2-40B4-BE49-F238E27FC236}">
                <a16:creationId xmlns:a16="http://schemas.microsoft.com/office/drawing/2014/main" id="{810C58AA-A639-56C3-79AD-9172031799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22834" y="1188720"/>
            <a:ext cx="914400" cy="914400"/>
          </a:xfrm>
          <a:prstGeom prst="rect">
            <a:avLst/>
          </a:prstGeom>
        </p:spPr>
      </p:pic>
      <p:pic>
        <p:nvPicPr>
          <p:cNvPr id="9" name="Graphic 8" descr="Shopping cart with solid fill">
            <a:extLst>
              <a:ext uri="{FF2B5EF4-FFF2-40B4-BE49-F238E27FC236}">
                <a16:creationId xmlns:a16="http://schemas.microsoft.com/office/drawing/2014/main" id="{66B1F4CA-6CB6-E857-3234-6976371163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75683" y="3840480"/>
            <a:ext cx="914400" cy="914400"/>
          </a:xfrm>
          <a:prstGeom prst="rect">
            <a:avLst/>
          </a:prstGeom>
        </p:spPr>
      </p:pic>
      <p:pic>
        <p:nvPicPr>
          <p:cNvPr id="11" name="Graphic 10" descr="Clipboard Checked with solid fill">
            <a:extLst>
              <a:ext uri="{FF2B5EF4-FFF2-40B4-BE49-F238E27FC236}">
                <a16:creationId xmlns:a16="http://schemas.microsoft.com/office/drawing/2014/main" id="{790BF970-F033-8825-432B-6927A05B7D4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4799" y="3840480"/>
            <a:ext cx="914400" cy="914400"/>
          </a:xfrm>
          <a:prstGeom prst="rect">
            <a:avLst/>
          </a:prstGeom>
        </p:spPr>
      </p:pic>
    </p:spTree>
    <p:extLst>
      <p:ext uri="{BB962C8B-B14F-4D97-AF65-F5344CB8AC3E}">
        <p14:creationId xmlns:p14="http://schemas.microsoft.com/office/powerpoint/2010/main" val="414647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Footer Placeholder 4">
            <a:extLst>
              <a:ext uri="{FF2B5EF4-FFF2-40B4-BE49-F238E27FC236}">
                <a16:creationId xmlns:a16="http://schemas.microsoft.com/office/drawing/2014/main" id="{A777112A-7FE1-7BA6-33B0-BE50F3DA20DC}"/>
              </a:ext>
            </a:extLst>
          </p:cNvPr>
          <p:cNvSpPr>
            <a:spLocks noGrp="1"/>
          </p:cNvSpPr>
          <p:nvPr>
            <p:ph type="ftr" sz="quarter" idx="4294967295"/>
          </p:nvPr>
        </p:nvSpPr>
        <p:spPr>
          <a:xfrm>
            <a:off x="8876521" y="6453002"/>
            <a:ext cx="2805405" cy="365125"/>
          </a:xfrm>
          <a:prstGeom prst="rect">
            <a:avLst/>
          </a:prstGeom>
        </p:spPr>
        <p:txBody>
          <a:bodyPr/>
          <a:lstStyle/>
          <a:p>
            <a:pPr>
              <a:spcAft>
                <a:spcPts val="600"/>
              </a:spcAft>
            </a:pPr>
            <a:r>
              <a:rPr lang="en-US"/>
              <a:t>
              </a:t>
            </a:r>
          </a:p>
        </p:txBody>
      </p:sp>
      <p:sp>
        <p:nvSpPr>
          <p:cNvPr id="1037" name="Slide Number Placeholder 5">
            <a:extLst>
              <a:ext uri="{FF2B5EF4-FFF2-40B4-BE49-F238E27FC236}">
                <a16:creationId xmlns:a16="http://schemas.microsoft.com/office/drawing/2014/main" id="{3A5AF60A-0F51-3A18-4947-113423C48CFB}"/>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7</a:t>
            </a:fld>
            <a:endParaRPr lang="en-US"/>
          </a:p>
        </p:txBody>
      </p:sp>
      <p:sp>
        <p:nvSpPr>
          <p:cNvPr id="5" name="Footer Placeholder 4">
            <a:extLst>
              <a:ext uri="{FF2B5EF4-FFF2-40B4-BE49-F238E27FC236}">
                <a16:creationId xmlns:a16="http://schemas.microsoft.com/office/drawing/2014/main" id="{B784195B-147C-D602-3E64-A24B91B81704}"/>
              </a:ext>
            </a:extLst>
          </p:cNvPr>
          <p:cNvSpPr>
            <a:spLocks/>
          </p:cNvSpPr>
          <p:nvPr/>
        </p:nvSpPr>
        <p:spPr>
          <a:xfrm>
            <a:off x="8420752" y="5916481"/>
            <a:ext cx="2506464" cy="326218"/>
          </a:xfrm>
          <a:prstGeom prst="rect">
            <a:avLst/>
          </a:prstGeom>
        </p:spPr>
        <p:txBody>
          <a:bodyPr anchor="ctr">
            <a:normAutofit/>
          </a:bodyPr>
          <a:lstStyle/>
          <a:p>
            <a:pPr defTabSz="813816">
              <a:lnSpc>
                <a:spcPct val="90000"/>
              </a:lnSpc>
              <a:spcAft>
                <a:spcPts val="534"/>
              </a:spcAft>
            </a:pPr>
            <a:r>
              <a:rPr lang="en-US" sz="623" kern="1200">
                <a:solidFill>
                  <a:schemeClr val="tx1"/>
                </a:solidFill>
                <a:latin typeface="+mn-lt"/>
                <a:ea typeface="+mn-ea"/>
                <a:cs typeface="+mn-cs"/>
              </a:rPr>
              <a:t>
              </a:t>
            </a:r>
            <a:endParaRPr lang="en-US" sz="700"/>
          </a:p>
        </p:txBody>
      </p:sp>
      <p:pic>
        <p:nvPicPr>
          <p:cNvPr id="3" name="Picture 2" descr="A diagram of a chat bot&#10;&#10;Description automatically generated">
            <a:extLst>
              <a:ext uri="{FF2B5EF4-FFF2-40B4-BE49-F238E27FC236}">
                <a16:creationId xmlns:a16="http://schemas.microsoft.com/office/drawing/2014/main" id="{F4EBED43-0299-789C-D977-C091E0ACCF57}"/>
              </a:ext>
            </a:extLst>
          </p:cNvPr>
          <p:cNvPicPr>
            <a:picLocks noChangeAspect="1"/>
          </p:cNvPicPr>
          <p:nvPr/>
        </p:nvPicPr>
        <p:blipFill>
          <a:blip r:embed="rId2"/>
          <a:stretch>
            <a:fillRect/>
          </a:stretch>
        </p:blipFill>
        <p:spPr>
          <a:xfrm>
            <a:off x="713290" y="1260963"/>
            <a:ext cx="10207923" cy="4818627"/>
          </a:xfrm>
          <a:prstGeom prst="rect">
            <a:avLst/>
          </a:prstGeom>
        </p:spPr>
      </p:pic>
      <p:sp>
        <p:nvSpPr>
          <p:cNvPr id="4" name="Title 1">
            <a:extLst>
              <a:ext uri="{FF2B5EF4-FFF2-40B4-BE49-F238E27FC236}">
                <a16:creationId xmlns:a16="http://schemas.microsoft.com/office/drawing/2014/main" id="{5B26836A-D359-A458-AA2E-21A66ECE0DDA}"/>
              </a:ext>
            </a:extLst>
          </p:cNvPr>
          <p:cNvSpPr txBox="1">
            <a:spLocks/>
          </p:cNvSpPr>
          <p:nvPr/>
        </p:nvSpPr>
        <p:spPr>
          <a:xfrm>
            <a:off x="-723248" y="338337"/>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endParaRPr lang="en-US"/>
          </a:p>
        </p:txBody>
      </p:sp>
      <p:sp>
        <p:nvSpPr>
          <p:cNvPr id="7" name="Title 6">
            <a:extLst>
              <a:ext uri="{FF2B5EF4-FFF2-40B4-BE49-F238E27FC236}">
                <a16:creationId xmlns:a16="http://schemas.microsoft.com/office/drawing/2014/main" id="{E234A0ED-05D5-B207-C91F-B8C5D3ED60E7}"/>
              </a:ext>
            </a:extLst>
          </p:cNvPr>
          <p:cNvSpPr>
            <a:spLocks noGrp="1"/>
          </p:cNvSpPr>
          <p:nvPr>
            <p:ph type="title"/>
          </p:nvPr>
        </p:nvSpPr>
        <p:spPr>
          <a:xfrm>
            <a:off x="5922" y="-4337"/>
            <a:ext cx="7663088" cy="1189767"/>
          </a:xfrm>
        </p:spPr>
        <p:txBody>
          <a:bodyPr/>
          <a:lstStyle/>
          <a:p>
            <a:pPr algn="ctr"/>
            <a:r>
              <a:rPr lang="en-US" dirty="0"/>
              <a:t>High Level </a:t>
            </a:r>
            <a:r>
              <a:rPr lang="en-US"/>
              <a:t>Architecture Diagram </a:t>
            </a:r>
            <a:br>
              <a:rPr lang="en-US"/>
            </a:br>
            <a:endParaRPr lang="en-US"/>
          </a:p>
        </p:txBody>
      </p:sp>
      <p:pic>
        <p:nvPicPr>
          <p:cNvPr id="2" name="Picture 1" descr="A green leaf with brown text&#10;&#10;Description automatically generated">
            <a:extLst>
              <a:ext uri="{FF2B5EF4-FFF2-40B4-BE49-F238E27FC236}">
                <a16:creationId xmlns:a16="http://schemas.microsoft.com/office/drawing/2014/main" id="{E420D019-77D1-23B9-C6EE-128D64881108}"/>
              </a:ext>
            </a:extLst>
          </p:cNvPr>
          <p:cNvPicPr>
            <a:picLocks noChangeAspect="1"/>
          </p:cNvPicPr>
          <p:nvPr/>
        </p:nvPicPr>
        <p:blipFill>
          <a:blip r:embed="rId3"/>
          <a:stretch>
            <a:fillRect/>
          </a:stretch>
        </p:blipFill>
        <p:spPr>
          <a:xfrm>
            <a:off x="969394" y="5146016"/>
            <a:ext cx="706647" cy="778534"/>
          </a:xfrm>
          <a:prstGeom prst="rect">
            <a:avLst/>
          </a:prstGeom>
        </p:spPr>
      </p:pic>
    </p:spTree>
    <p:extLst>
      <p:ext uri="{BB962C8B-B14F-4D97-AF65-F5344CB8AC3E}">
        <p14:creationId xmlns:p14="http://schemas.microsoft.com/office/powerpoint/2010/main" val="201929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1291F5C4-BD96-17EE-34BA-F3CC23F44C9C}"/>
              </a:ext>
            </a:extLst>
          </p:cNvPr>
          <p:cNvCxnSpPr>
            <a:cxnSpLocks/>
          </p:cNvCxnSpPr>
          <p:nvPr/>
        </p:nvCxnSpPr>
        <p:spPr>
          <a:xfrm>
            <a:off x="2410834" y="6345838"/>
            <a:ext cx="8720053" cy="0"/>
          </a:xfrm>
          <a:prstGeom prst="line">
            <a:avLst/>
          </a:prstGeom>
          <a:ln w="34925" cap="sq" cmpd="dbl">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5571BF-84C3-DD55-5DE7-0020C5D8A971}"/>
              </a:ext>
            </a:extLst>
          </p:cNvPr>
          <p:cNvCxnSpPr>
            <a:cxnSpLocks/>
          </p:cNvCxnSpPr>
          <p:nvPr/>
        </p:nvCxnSpPr>
        <p:spPr>
          <a:xfrm>
            <a:off x="2231031" y="1063355"/>
            <a:ext cx="97569" cy="5389647"/>
          </a:xfrm>
          <a:prstGeom prst="line">
            <a:avLst/>
          </a:prstGeom>
          <a:ln w="34925" cap="sq" cmpd="dbl">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113C72B-C6D3-C2DB-B951-901E26BB24C3}"/>
              </a:ext>
            </a:extLst>
          </p:cNvPr>
          <p:cNvCxnSpPr>
            <a:cxnSpLocks/>
          </p:cNvCxnSpPr>
          <p:nvPr/>
        </p:nvCxnSpPr>
        <p:spPr>
          <a:xfrm flipV="1">
            <a:off x="2309332" y="1046922"/>
            <a:ext cx="8800678" cy="14194"/>
          </a:xfrm>
          <a:prstGeom prst="line">
            <a:avLst/>
          </a:prstGeom>
          <a:ln w="34925" cap="sq" cmpd="dbl">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ED1FAA5-15CD-32C7-FCA5-410CAE76A4D3}"/>
              </a:ext>
            </a:extLst>
          </p:cNvPr>
          <p:cNvSpPr>
            <a:spLocks noGrp="1"/>
          </p:cNvSpPr>
          <p:nvPr>
            <p:ph type="title"/>
          </p:nvPr>
        </p:nvSpPr>
        <p:spPr>
          <a:xfrm>
            <a:off x="769211" y="250711"/>
            <a:ext cx="10653578" cy="1132258"/>
          </a:xfrm>
        </p:spPr>
        <p:txBody>
          <a:bodyPr/>
          <a:lstStyle/>
          <a:p>
            <a:r>
              <a:rPr lang="en-US"/>
              <a:t>		     Architecture Diagram</a:t>
            </a:r>
            <a:endParaRPr lang="en-US" sz="2400" i="1"/>
          </a:p>
        </p:txBody>
      </p:sp>
      <p:sp>
        <p:nvSpPr>
          <p:cNvPr id="4" name="Date Placeholder 3">
            <a:extLst>
              <a:ext uri="{FF2B5EF4-FFF2-40B4-BE49-F238E27FC236}">
                <a16:creationId xmlns:a16="http://schemas.microsoft.com/office/drawing/2014/main" id="{C58A8873-C03C-3D51-67BB-2110808837B7}"/>
              </a:ext>
            </a:extLst>
          </p:cNvPr>
          <p:cNvSpPr>
            <a:spLocks noGrp="1"/>
          </p:cNvSpPr>
          <p:nvPr>
            <p:ph type="dt" sz="half" idx="10"/>
          </p:nvPr>
        </p:nvSpPr>
        <p:spPr/>
        <p:txBody>
          <a:bodyPr/>
          <a:lstStyle/>
          <a:p>
            <a:fld id="{618429E6-CC9C-479A-99D3-BF56E1C2EB41}" type="datetime1">
              <a:rPr lang="en-US" smtClean="0"/>
              <a:t>5/22/2024</a:t>
            </a:fld>
            <a:endParaRPr lang="en-US"/>
          </a:p>
        </p:txBody>
      </p:sp>
      <p:sp>
        <p:nvSpPr>
          <p:cNvPr id="5" name="Footer Placeholder 4">
            <a:extLst>
              <a:ext uri="{FF2B5EF4-FFF2-40B4-BE49-F238E27FC236}">
                <a16:creationId xmlns:a16="http://schemas.microsoft.com/office/drawing/2014/main" id="{D4422A22-C988-A0BE-EA4B-5F739885BF1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3C3AE26-617A-02D7-B6B8-CC4AAB8A0BDC}"/>
              </a:ext>
            </a:extLst>
          </p:cNvPr>
          <p:cNvSpPr>
            <a:spLocks noGrp="1"/>
          </p:cNvSpPr>
          <p:nvPr>
            <p:ph type="sldNum" sz="quarter" idx="12"/>
          </p:nvPr>
        </p:nvSpPr>
        <p:spPr/>
        <p:txBody>
          <a:bodyPr/>
          <a:lstStyle/>
          <a:p>
            <a:fld id="{CC057153-B650-4DEB-B370-79DDCFDCE934}" type="slidenum">
              <a:rPr lang="en-US" smtClean="0"/>
              <a:t>8</a:t>
            </a:fld>
            <a:endParaRPr lang="en-US"/>
          </a:p>
        </p:txBody>
      </p:sp>
      <p:pic>
        <p:nvPicPr>
          <p:cNvPr id="8" name="Picture 7">
            <a:extLst>
              <a:ext uri="{FF2B5EF4-FFF2-40B4-BE49-F238E27FC236}">
                <a16:creationId xmlns:a16="http://schemas.microsoft.com/office/drawing/2014/main" id="{7030C510-8787-59E3-2BB9-B9B7DFD62841}"/>
              </a:ext>
            </a:extLst>
          </p:cNvPr>
          <p:cNvPicPr>
            <a:picLocks noChangeAspect="1"/>
          </p:cNvPicPr>
          <p:nvPr/>
        </p:nvPicPr>
        <p:blipFill>
          <a:blip r:embed="rId2"/>
          <a:stretch>
            <a:fillRect/>
          </a:stretch>
        </p:blipFill>
        <p:spPr>
          <a:xfrm>
            <a:off x="7162005" y="1869198"/>
            <a:ext cx="957404" cy="827953"/>
          </a:xfrm>
          <a:prstGeom prst="rect">
            <a:avLst/>
          </a:prstGeom>
        </p:spPr>
      </p:pic>
      <p:pic>
        <p:nvPicPr>
          <p:cNvPr id="25" name="Picture 24">
            <a:extLst>
              <a:ext uri="{FF2B5EF4-FFF2-40B4-BE49-F238E27FC236}">
                <a16:creationId xmlns:a16="http://schemas.microsoft.com/office/drawing/2014/main" id="{4DDFFE46-3153-EF69-B904-0C469C3EE514}"/>
              </a:ext>
            </a:extLst>
          </p:cNvPr>
          <p:cNvPicPr>
            <a:picLocks noChangeAspect="1"/>
          </p:cNvPicPr>
          <p:nvPr/>
        </p:nvPicPr>
        <p:blipFill>
          <a:blip r:embed="rId3"/>
          <a:stretch>
            <a:fillRect/>
          </a:stretch>
        </p:blipFill>
        <p:spPr>
          <a:xfrm>
            <a:off x="10027749" y="2938710"/>
            <a:ext cx="943107" cy="1076475"/>
          </a:xfrm>
          <a:prstGeom prst="rect">
            <a:avLst/>
          </a:prstGeom>
        </p:spPr>
      </p:pic>
      <p:sp>
        <p:nvSpPr>
          <p:cNvPr id="32" name="TextBox 31">
            <a:extLst>
              <a:ext uri="{FF2B5EF4-FFF2-40B4-BE49-F238E27FC236}">
                <a16:creationId xmlns:a16="http://schemas.microsoft.com/office/drawing/2014/main" id="{E335587F-26A1-1915-3924-EDB42332ADF4}"/>
              </a:ext>
            </a:extLst>
          </p:cNvPr>
          <p:cNvSpPr txBox="1"/>
          <p:nvPr/>
        </p:nvSpPr>
        <p:spPr>
          <a:xfrm>
            <a:off x="2191889" y="3257543"/>
            <a:ext cx="884745" cy="369332"/>
          </a:xfrm>
          <a:prstGeom prst="rect">
            <a:avLst/>
          </a:prstGeom>
          <a:noFill/>
        </p:spPr>
        <p:txBody>
          <a:bodyPr wrap="square" rtlCol="0">
            <a:spAutoFit/>
          </a:bodyPr>
          <a:lstStyle/>
          <a:p>
            <a:r>
              <a:rPr lang="en-US"/>
              <a:t>Query</a:t>
            </a:r>
          </a:p>
        </p:txBody>
      </p:sp>
      <p:sp>
        <p:nvSpPr>
          <p:cNvPr id="33" name="TextBox 32">
            <a:extLst>
              <a:ext uri="{FF2B5EF4-FFF2-40B4-BE49-F238E27FC236}">
                <a16:creationId xmlns:a16="http://schemas.microsoft.com/office/drawing/2014/main" id="{82BB296D-F238-EB2D-6762-5DC668FBD979}"/>
              </a:ext>
            </a:extLst>
          </p:cNvPr>
          <p:cNvSpPr txBox="1"/>
          <p:nvPr/>
        </p:nvSpPr>
        <p:spPr>
          <a:xfrm>
            <a:off x="7021672" y="2791244"/>
            <a:ext cx="1234391" cy="369332"/>
          </a:xfrm>
          <a:prstGeom prst="rect">
            <a:avLst/>
          </a:prstGeom>
          <a:noFill/>
        </p:spPr>
        <p:txBody>
          <a:bodyPr wrap="square" rtlCol="0">
            <a:spAutoFit/>
          </a:bodyPr>
          <a:lstStyle/>
          <a:p>
            <a:r>
              <a:rPr lang="en-US" b="1"/>
              <a:t>Open AI</a:t>
            </a:r>
          </a:p>
        </p:txBody>
      </p:sp>
      <p:sp>
        <p:nvSpPr>
          <p:cNvPr id="34" name="TextBox 33">
            <a:extLst>
              <a:ext uri="{FF2B5EF4-FFF2-40B4-BE49-F238E27FC236}">
                <a16:creationId xmlns:a16="http://schemas.microsoft.com/office/drawing/2014/main" id="{88DE7CA2-258C-CE7C-0989-274801E6D63B}"/>
              </a:ext>
            </a:extLst>
          </p:cNvPr>
          <p:cNvSpPr txBox="1"/>
          <p:nvPr/>
        </p:nvSpPr>
        <p:spPr>
          <a:xfrm>
            <a:off x="3506003" y="1849727"/>
            <a:ext cx="2553505" cy="369332"/>
          </a:xfrm>
          <a:prstGeom prst="rect">
            <a:avLst/>
          </a:prstGeom>
          <a:noFill/>
        </p:spPr>
        <p:txBody>
          <a:bodyPr wrap="square" lIns="91440" tIns="45720" rIns="91440" bIns="45720" rtlCol="0" anchor="t">
            <a:spAutoFit/>
          </a:bodyPr>
          <a:lstStyle/>
          <a:p>
            <a:r>
              <a:rPr lang="en-US" b="1"/>
              <a:t> </a:t>
            </a:r>
            <a:r>
              <a:rPr lang="en-US" b="1" err="1"/>
              <a:t>SuperValu</a:t>
            </a:r>
            <a:r>
              <a:rPr lang="en-US" b="1"/>
              <a:t> Shopbot</a:t>
            </a:r>
          </a:p>
        </p:txBody>
      </p:sp>
      <p:sp>
        <p:nvSpPr>
          <p:cNvPr id="35" name="TextBox 34">
            <a:extLst>
              <a:ext uri="{FF2B5EF4-FFF2-40B4-BE49-F238E27FC236}">
                <a16:creationId xmlns:a16="http://schemas.microsoft.com/office/drawing/2014/main" id="{BF012662-F9DA-FB03-7E49-CDC46521BE9A}"/>
              </a:ext>
            </a:extLst>
          </p:cNvPr>
          <p:cNvSpPr txBox="1"/>
          <p:nvPr/>
        </p:nvSpPr>
        <p:spPr>
          <a:xfrm>
            <a:off x="1275271" y="4995347"/>
            <a:ext cx="2473775" cy="369332"/>
          </a:xfrm>
          <a:prstGeom prst="rect">
            <a:avLst/>
          </a:prstGeom>
          <a:noFill/>
        </p:spPr>
        <p:txBody>
          <a:bodyPr wrap="square" lIns="91440" tIns="45720" rIns="91440" bIns="45720" rtlCol="0" anchor="t">
            <a:spAutoFit/>
          </a:bodyPr>
          <a:lstStyle/>
          <a:p>
            <a:r>
              <a:rPr lang="en-US" b="1"/>
              <a:t>Local images</a:t>
            </a:r>
          </a:p>
        </p:txBody>
      </p:sp>
      <p:sp>
        <p:nvSpPr>
          <p:cNvPr id="36" name="TextBox 35">
            <a:extLst>
              <a:ext uri="{FF2B5EF4-FFF2-40B4-BE49-F238E27FC236}">
                <a16:creationId xmlns:a16="http://schemas.microsoft.com/office/drawing/2014/main" id="{93C6DD4C-AD23-0210-69C4-B6CEAB291476}"/>
              </a:ext>
            </a:extLst>
          </p:cNvPr>
          <p:cNvSpPr txBox="1"/>
          <p:nvPr/>
        </p:nvSpPr>
        <p:spPr>
          <a:xfrm>
            <a:off x="9687281" y="2537849"/>
            <a:ext cx="1622711" cy="369332"/>
          </a:xfrm>
          <a:prstGeom prst="rect">
            <a:avLst/>
          </a:prstGeom>
          <a:noFill/>
        </p:spPr>
        <p:txBody>
          <a:bodyPr wrap="square" lIns="91440" tIns="45720" rIns="91440" bIns="45720" rtlCol="0" anchor="t">
            <a:spAutoFit/>
          </a:bodyPr>
          <a:lstStyle/>
          <a:p>
            <a:r>
              <a:rPr lang="en-US" b="1"/>
              <a:t>Mongo DB </a:t>
            </a:r>
          </a:p>
        </p:txBody>
      </p:sp>
      <p:pic>
        <p:nvPicPr>
          <p:cNvPr id="42" name="Picture 41">
            <a:extLst>
              <a:ext uri="{FF2B5EF4-FFF2-40B4-BE49-F238E27FC236}">
                <a16:creationId xmlns:a16="http://schemas.microsoft.com/office/drawing/2014/main" id="{8FE52397-ADE8-E2D9-593B-7D47C6723C4E}"/>
              </a:ext>
            </a:extLst>
          </p:cNvPr>
          <p:cNvPicPr>
            <a:picLocks noChangeAspect="1"/>
          </p:cNvPicPr>
          <p:nvPr/>
        </p:nvPicPr>
        <p:blipFill>
          <a:blip r:embed="rId4"/>
          <a:stretch>
            <a:fillRect/>
          </a:stretch>
        </p:blipFill>
        <p:spPr>
          <a:xfrm>
            <a:off x="9495036" y="1066712"/>
            <a:ext cx="1629283" cy="487263"/>
          </a:xfrm>
          <a:prstGeom prst="rect">
            <a:avLst/>
          </a:prstGeom>
        </p:spPr>
      </p:pic>
      <p:pic>
        <p:nvPicPr>
          <p:cNvPr id="44" name="Picture 43">
            <a:extLst>
              <a:ext uri="{FF2B5EF4-FFF2-40B4-BE49-F238E27FC236}">
                <a16:creationId xmlns:a16="http://schemas.microsoft.com/office/drawing/2014/main" id="{9BEE9B9E-C6CE-1A24-07B7-B6F02C6636FA}"/>
              </a:ext>
            </a:extLst>
          </p:cNvPr>
          <p:cNvPicPr>
            <a:picLocks noChangeAspect="1"/>
          </p:cNvPicPr>
          <p:nvPr/>
        </p:nvPicPr>
        <p:blipFill>
          <a:blip r:embed="rId5"/>
          <a:stretch>
            <a:fillRect/>
          </a:stretch>
        </p:blipFill>
        <p:spPr>
          <a:xfrm>
            <a:off x="6917300" y="3504766"/>
            <a:ext cx="1289978" cy="1020087"/>
          </a:xfrm>
          <a:prstGeom prst="rect">
            <a:avLst/>
          </a:prstGeom>
        </p:spPr>
      </p:pic>
      <p:sp>
        <p:nvSpPr>
          <p:cNvPr id="53" name="TextBox 52">
            <a:extLst>
              <a:ext uri="{FF2B5EF4-FFF2-40B4-BE49-F238E27FC236}">
                <a16:creationId xmlns:a16="http://schemas.microsoft.com/office/drawing/2014/main" id="{21ED7514-2240-69C1-6BE1-16128AAF6463}"/>
              </a:ext>
            </a:extLst>
          </p:cNvPr>
          <p:cNvSpPr txBox="1"/>
          <p:nvPr/>
        </p:nvSpPr>
        <p:spPr>
          <a:xfrm>
            <a:off x="4201176" y="4263114"/>
            <a:ext cx="1260281" cy="369332"/>
          </a:xfrm>
          <a:prstGeom prst="rect">
            <a:avLst/>
          </a:prstGeom>
          <a:noFill/>
        </p:spPr>
        <p:txBody>
          <a:bodyPr wrap="none" rtlCol="0">
            <a:spAutoFit/>
          </a:bodyPr>
          <a:lstStyle/>
          <a:p>
            <a:r>
              <a:rPr lang="en-US"/>
              <a:t>Response</a:t>
            </a:r>
          </a:p>
        </p:txBody>
      </p:sp>
      <p:pic>
        <p:nvPicPr>
          <p:cNvPr id="65" name="Picture 64">
            <a:extLst>
              <a:ext uri="{FF2B5EF4-FFF2-40B4-BE49-F238E27FC236}">
                <a16:creationId xmlns:a16="http://schemas.microsoft.com/office/drawing/2014/main" id="{918CBE50-548B-1526-007D-05C234158ACC}"/>
              </a:ext>
            </a:extLst>
          </p:cNvPr>
          <p:cNvPicPr>
            <a:picLocks noChangeAspect="1"/>
          </p:cNvPicPr>
          <p:nvPr/>
        </p:nvPicPr>
        <p:blipFill>
          <a:blip r:embed="rId6"/>
          <a:stretch>
            <a:fillRect/>
          </a:stretch>
        </p:blipFill>
        <p:spPr>
          <a:xfrm>
            <a:off x="8203740" y="1021626"/>
            <a:ext cx="1227110" cy="538835"/>
          </a:xfrm>
          <a:prstGeom prst="rect">
            <a:avLst/>
          </a:prstGeom>
        </p:spPr>
      </p:pic>
      <p:sp>
        <p:nvSpPr>
          <p:cNvPr id="66" name="TextBox 65">
            <a:extLst>
              <a:ext uri="{FF2B5EF4-FFF2-40B4-BE49-F238E27FC236}">
                <a16:creationId xmlns:a16="http://schemas.microsoft.com/office/drawing/2014/main" id="{DD013136-DF07-2A78-D81C-860FD4A12CA6}"/>
              </a:ext>
            </a:extLst>
          </p:cNvPr>
          <p:cNvSpPr txBox="1"/>
          <p:nvPr/>
        </p:nvSpPr>
        <p:spPr>
          <a:xfrm>
            <a:off x="6579449" y="4531674"/>
            <a:ext cx="1973977" cy="646331"/>
          </a:xfrm>
          <a:prstGeom prst="rect">
            <a:avLst/>
          </a:prstGeom>
          <a:noFill/>
        </p:spPr>
        <p:txBody>
          <a:bodyPr wrap="square" lIns="91440" tIns="45720" rIns="91440" bIns="45720" rtlCol="0" anchor="t">
            <a:spAutoFit/>
          </a:bodyPr>
          <a:lstStyle/>
          <a:p>
            <a:r>
              <a:rPr lang="en-US" b="1"/>
              <a:t> Object detection</a:t>
            </a:r>
          </a:p>
        </p:txBody>
      </p:sp>
      <p:sp>
        <p:nvSpPr>
          <p:cNvPr id="78" name="TextBox 77">
            <a:extLst>
              <a:ext uri="{FF2B5EF4-FFF2-40B4-BE49-F238E27FC236}">
                <a16:creationId xmlns:a16="http://schemas.microsoft.com/office/drawing/2014/main" id="{630FB6BD-546E-3CB1-A94A-40EAFEA3FBA5}"/>
              </a:ext>
            </a:extLst>
          </p:cNvPr>
          <p:cNvSpPr txBox="1"/>
          <p:nvPr/>
        </p:nvSpPr>
        <p:spPr>
          <a:xfrm>
            <a:off x="5410522" y="2536394"/>
            <a:ext cx="976549" cy="369332"/>
          </a:xfrm>
          <a:prstGeom prst="rect">
            <a:avLst/>
          </a:prstGeom>
          <a:noFill/>
        </p:spPr>
        <p:txBody>
          <a:bodyPr wrap="none" rtlCol="0">
            <a:spAutoFit/>
          </a:bodyPr>
          <a:lstStyle/>
          <a:p>
            <a:r>
              <a:rPr lang="en-US"/>
              <a:t>Prompt</a:t>
            </a:r>
          </a:p>
        </p:txBody>
      </p:sp>
      <p:cxnSp>
        <p:nvCxnSpPr>
          <p:cNvPr id="19" name="Straight Connector 18">
            <a:extLst>
              <a:ext uri="{FF2B5EF4-FFF2-40B4-BE49-F238E27FC236}">
                <a16:creationId xmlns:a16="http://schemas.microsoft.com/office/drawing/2014/main" id="{12B63E82-8F23-3797-3CC7-47C7D2E19CA1}"/>
              </a:ext>
            </a:extLst>
          </p:cNvPr>
          <p:cNvCxnSpPr>
            <a:cxnSpLocks/>
          </p:cNvCxnSpPr>
          <p:nvPr/>
        </p:nvCxnSpPr>
        <p:spPr>
          <a:xfrm flipH="1">
            <a:off x="11099029" y="1141108"/>
            <a:ext cx="21962" cy="5342047"/>
          </a:xfrm>
          <a:prstGeom prst="line">
            <a:avLst/>
          </a:prstGeom>
          <a:ln w="34925" cap="sq" cmpd="dbl">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E02F8DF-7E5E-1778-6942-1AF02AE2BAC6}"/>
              </a:ext>
            </a:extLst>
          </p:cNvPr>
          <p:cNvCxnSpPr>
            <a:cxnSpLocks/>
          </p:cNvCxnSpPr>
          <p:nvPr/>
        </p:nvCxnSpPr>
        <p:spPr>
          <a:xfrm flipV="1">
            <a:off x="1626751" y="3246692"/>
            <a:ext cx="2398582" cy="36099"/>
          </a:xfrm>
          <a:prstGeom prst="straightConnector1">
            <a:avLst/>
          </a:prstGeom>
          <a:ln>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E919495-1DB0-7AE4-3732-5196D023C1CA}"/>
              </a:ext>
            </a:extLst>
          </p:cNvPr>
          <p:cNvSpPr txBox="1"/>
          <p:nvPr/>
        </p:nvSpPr>
        <p:spPr>
          <a:xfrm>
            <a:off x="8206461" y="5925529"/>
            <a:ext cx="2478564" cy="369332"/>
          </a:xfrm>
          <a:prstGeom prst="rect">
            <a:avLst/>
          </a:prstGeom>
          <a:noFill/>
        </p:spPr>
        <p:txBody>
          <a:bodyPr wrap="none" lIns="91440" tIns="45720" rIns="91440" bIns="45720" rtlCol="0" anchor="t">
            <a:spAutoFit/>
          </a:bodyPr>
          <a:lstStyle/>
          <a:p>
            <a:r>
              <a:rPr lang="en-US"/>
              <a:t>Proceed to Checkout</a:t>
            </a:r>
          </a:p>
        </p:txBody>
      </p:sp>
      <p:sp>
        <p:nvSpPr>
          <p:cNvPr id="87" name="TextBox 86">
            <a:extLst>
              <a:ext uri="{FF2B5EF4-FFF2-40B4-BE49-F238E27FC236}">
                <a16:creationId xmlns:a16="http://schemas.microsoft.com/office/drawing/2014/main" id="{853A6650-FFEB-AA9B-DC79-E65FEB7918AA}"/>
              </a:ext>
            </a:extLst>
          </p:cNvPr>
          <p:cNvSpPr txBox="1"/>
          <p:nvPr/>
        </p:nvSpPr>
        <p:spPr>
          <a:xfrm>
            <a:off x="3841542" y="4573053"/>
            <a:ext cx="1986441" cy="646331"/>
          </a:xfrm>
          <a:prstGeom prst="rect">
            <a:avLst/>
          </a:prstGeom>
          <a:noFill/>
        </p:spPr>
        <p:txBody>
          <a:bodyPr wrap="none" lIns="91440" tIns="45720" rIns="91440" bIns="45720" rtlCol="0" anchor="t">
            <a:spAutoFit/>
          </a:bodyPr>
          <a:lstStyle/>
          <a:p>
            <a:r>
              <a:rPr lang="en-US" sz="1200"/>
              <a:t>1- Meal Plan</a:t>
            </a:r>
            <a:br>
              <a:rPr lang="en-US" sz="1200"/>
            </a:br>
            <a:r>
              <a:rPr lang="en-US" sz="1200"/>
              <a:t>2- Recipe</a:t>
            </a:r>
          </a:p>
          <a:p>
            <a:r>
              <a:rPr lang="en-US" sz="1200"/>
              <a:t>Any Recipe related query</a:t>
            </a:r>
          </a:p>
        </p:txBody>
      </p:sp>
      <p:pic>
        <p:nvPicPr>
          <p:cNvPr id="3" name="Picture 2" descr="A cartoon of a person holding a credit card&#10;&#10;Description automatically generated">
            <a:extLst>
              <a:ext uri="{FF2B5EF4-FFF2-40B4-BE49-F238E27FC236}">
                <a16:creationId xmlns:a16="http://schemas.microsoft.com/office/drawing/2014/main" id="{E0C68DBB-684F-EACB-FD67-FD6885078A6F}"/>
              </a:ext>
            </a:extLst>
          </p:cNvPr>
          <p:cNvPicPr>
            <a:picLocks noChangeAspect="1"/>
          </p:cNvPicPr>
          <p:nvPr/>
        </p:nvPicPr>
        <p:blipFill>
          <a:blip r:embed="rId7"/>
          <a:stretch>
            <a:fillRect/>
          </a:stretch>
        </p:blipFill>
        <p:spPr>
          <a:xfrm>
            <a:off x="355600" y="2429934"/>
            <a:ext cx="1278467" cy="1299634"/>
          </a:xfrm>
          <a:prstGeom prst="rect">
            <a:avLst/>
          </a:prstGeom>
        </p:spPr>
      </p:pic>
      <p:pic>
        <p:nvPicPr>
          <p:cNvPr id="7" name="Picture 6" descr="A logo of a picture&#10;&#10;Description automatically generated">
            <a:extLst>
              <a:ext uri="{FF2B5EF4-FFF2-40B4-BE49-F238E27FC236}">
                <a16:creationId xmlns:a16="http://schemas.microsoft.com/office/drawing/2014/main" id="{BE109D71-510F-CE93-9912-3C779E4303EE}"/>
              </a:ext>
            </a:extLst>
          </p:cNvPr>
          <p:cNvPicPr>
            <a:picLocks noChangeAspect="1"/>
          </p:cNvPicPr>
          <p:nvPr/>
        </p:nvPicPr>
        <p:blipFill>
          <a:blip r:embed="rId8"/>
          <a:stretch>
            <a:fillRect/>
          </a:stretch>
        </p:blipFill>
        <p:spPr>
          <a:xfrm>
            <a:off x="1847850" y="3964517"/>
            <a:ext cx="1066800" cy="1130300"/>
          </a:xfrm>
          <a:prstGeom prst="rect">
            <a:avLst/>
          </a:prstGeom>
        </p:spPr>
      </p:pic>
      <p:pic>
        <p:nvPicPr>
          <p:cNvPr id="9" name="Picture 8" descr="A cartoon of a robot&#10;&#10;Description automatically generated">
            <a:extLst>
              <a:ext uri="{FF2B5EF4-FFF2-40B4-BE49-F238E27FC236}">
                <a16:creationId xmlns:a16="http://schemas.microsoft.com/office/drawing/2014/main" id="{A641E8AA-78F3-C7E3-C3EB-811D383B1123}"/>
              </a:ext>
            </a:extLst>
          </p:cNvPr>
          <p:cNvPicPr>
            <a:picLocks noChangeAspect="1"/>
          </p:cNvPicPr>
          <p:nvPr/>
        </p:nvPicPr>
        <p:blipFill>
          <a:blip r:embed="rId9"/>
          <a:stretch>
            <a:fillRect/>
          </a:stretch>
        </p:blipFill>
        <p:spPr>
          <a:xfrm>
            <a:off x="3932767" y="2482849"/>
            <a:ext cx="1807633" cy="1701800"/>
          </a:xfrm>
          <a:prstGeom prst="rect">
            <a:avLst/>
          </a:prstGeom>
        </p:spPr>
      </p:pic>
      <p:cxnSp>
        <p:nvCxnSpPr>
          <p:cNvPr id="13" name="Connector: Elbow 12">
            <a:extLst>
              <a:ext uri="{FF2B5EF4-FFF2-40B4-BE49-F238E27FC236}">
                <a16:creationId xmlns:a16="http://schemas.microsoft.com/office/drawing/2014/main" id="{A4714C41-4869-88B5-1E94-6725864D4966}"/>
              </a:ext>
            </a:extLst>
          </p:cNvPr>
          <p:cNvCxnSpPr/>
          <p:nvPr/>
        </p:nvCxnSpPr>
        <p:spPr>
          <a:xfrm flipV="1">
            <a:off x="2508250" y="3365500"/>
            <a:ext cx="1460500" cy="1206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shopping cart with a gift box&#10;&#10;Description automatically generated">
            <a:extLst>
              <a:ext uri="{FF2B5EF4-FFF2-40B4-BE49-F238E27FC236}">
                <a16:creationId xmlns:a16="http://schemas.microsoft.com/office/drawing/2014/main" id="{952E7D4F-8B25-B623-E5D7-2FE6E352AABA}"/>
              </a:ext>
            </a:extLst>
          </p:cNvPr>
          <p:cNvPicPr>
            <a:picLocks noChangeAspect="1"/>
          </p:cNvPicPr>
          <p:nvPr/>
        </p:nvPicPr>
        <p:blipFill>
          <a:blip r:embed="rId10"/>
          <a:stretch>
            <a:fillRect/>
          </a:stretch>
        </p:blipFill>
        <p:spPr>
          <a:xfrm>
            <a:off x="1742017" y="1869017"/>
            <a:ext cx="897467" cy="929217"/>
          </a:xfrm>
          <a:prstGeom prst="rect">
            <a:avLst/>
          </a:prstGeom>
        </p:spPr>
      </p:pic>
      <p:cxnSp>
        <p:nvCxnSpPr>
          <p:cNvPr id="18" name="Connector: Elbow 17">
            <a:extLst>
              <a:ext uri="{FF2B5EF4-FFF2-40B4-BE49-F238E27FC236}">
                <a16:creationId xmlns:a16="http://schemas.microsoft.com/office/drawing/2014/main" id="{A2E8024F-76BC-39F1-83B7-F3ED409B5536}"/>
              </a:ext>
            </a:extLst>
          </p:cNvPr>
          <p:cNvCxnSpPr/>
          <p:nvPr/>
        </p:nvCxnSpPr>
        <p:spPr>
          <a:xfrm>
            <a:off x="2667000" y="2286000"/>
            <a:ext cx="1270000" cy="8149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shopping cart with a gift box&#10;&#10;Description automatically generated">
            <a:extLst>
              <a:ext uri="{FF2B5EF4-FFF2-40B4-BE49-F238E27FC236}">
                <a16:creationId xmlns:a16="http://schemas.microsoft.com/office/drawing/2014/main" id="{FB0AEC39-6CDE-BE54-96A9-3DF7E1E30D92}"/>
              </a:ext>
            </a:extLst>
          </p:cNvPr>
          <p:cNvPicPr>
            <a:picLocks noChangeAspect="1"/>
          </p:cNvPicPr>
          <p:nvPr/>
        </p:nvPicPr>
        <p:blipFill>
          <a:blip r:embed="rId10"/>
          <a:stretch>
            <a:fillRect/>
          </a:stretch>
        </p:blipFill>
        <p:spPr>
          <a:xfrm>
            <a:off x="8916691" y="4996185"/>
            <a:ext cx="897467" cy="929217"/>
          </a:xfrm>
          <a:prstGeom prst="rect">
            <a:avLst/>
          </a:prstGeom>
        </p:spPr>
      </p:pic>
      <p:cxnSp>
        <p:nvCxnSpPr>
          <p:cNvPr id="23" name="Connector: Elbow 22">
            <a:extLst>
              <a:ext uri="{FF2B5EF4-FFF2-40B4-BE49-F238E27FC236}">
                <a16:creationId xmlns:a16="http://schemas.microsoft.com/office/drawing/2014/main" id="{C21AB0BC-7CD6-36AC-DA29-60F21C4FD341}"/>
              </a:ext>
            </a:extLst>
          </p:cNvPr>
          <p:cNvCxnSpPr/>
          <p:nvPr/>
        </p:nvCxnSpPr>
        <p:spPr>
          <a:xfrm flipV="1">
            <a:off x="5418117" y="2360220"/>
            <a:ext cx="1781298" cy="80158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6B560FE-7BCA-BA63-990F-8F4852040567}"/>
              </a:ext>
            </a:extLst>
          </p:cNvPr>
          <p:cNvCxnSpPr/>
          <p:nvPr/>
        </p:nvCxnSpPr>
        <p:spPr>
          <a:xfrm>
            <a:off x="5581402" y="3621973"/>
            <a:ext cx="1296389" cy="53438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1D18688-F334-5F9C-20F1-EC68074933D1}"/>
              </a:ext>
            </a:extLst>
          </p:cNvPr>
          <p:cNvCxnSpPr/>
          <p:nvPr/>
        </p:nvCxnSpPr>
        <p:spPr>
          <a:xfrm>
            <a:off x="5566558" y="4468091"/>
            <a:ext cx="3265714" cy="12370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ADF329E7-889F-9B35-07AC-BDA43838300F}"/>
              </a:ext>
            </a:extLst>
          </p:cNvPr>
          <p:cNvCxnSpPr/>
          <p:nvPr/>
        </p:nvCxnSpPr>
        <p:spPr>
          <a:xfrm flipV="1">
            <a:off x="9811987" y="3458687"/>
            <a:ext cx="227610" cy="201880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CECF751-5A4F-1F3A-9CE9-97B980747F2D}"/>
              </a:ext>
            </a:extLst>
          </p:cNvPr>
          <p:cNvSpPr txBox="1"/>
          <p:nvPr/>
        </p:nvSpPr>
        <p:spPr>
          <a:xfrm>
            <a:off x="469075" y="3744686"/>
            <a:ext cx="9520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USER</a:t>
            </a:r>
          </a:p>
        </p:txBody>
      </p:sp>
    </p:spTree>
    <p:extLst>
      <p:ext uri="{BB962C8B-B14F-4D97-AF65-F5344CB8AC3E}">
        <p14:creationId xmlns:p14="http://schemas.microsoft.com/office/powerpoint/2010/main" val="42304929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Footer Placeholder 4">
            <a:extLst>
              <a:ext uri="{FF2B5EF4-FFF2-40B4-BE49-F238E27FC236}">
                <a16:creationId xmlns:a16="http://schemas.microsoft.com/office/drawing/2014/main" id="{A777112A-7FE1-7BA6-33B0-BE50F3DA20DC}"/>
              </a:ext>
            </a:extLst>
          </p:cNvPr>
          <p:cNvSpPr>
            <a:spLocks noGrp="1"/>
          </p:cNvSpPr>
          <p:nvPr>
            <p:ph type="ftr" sz="quarter" idx="4294967295"/>
          </p:nvPr>
        </p:nvSpPr>
        <p:spPr>
          <a:xfrm>
            <a:off x="8876521" y="6453002"/>
            <a:ext cx="2805405" cy="365125"/>
          </a:xfrm>
          <a:prstGeom prst="rect">
            <a:avLst/>
          </a:prstGeom>
        </p:spPr>
        <p:txBody>
          <a:bodyPr/>
          <a:lstStyle/>
          <a:p>
            <a:pPr>
              <a:spcAft>
                <a:spcPts val="600"/>
              </a:spcAft>
            </a:pPr>
            <a:r>
              <a:rPr lang="en-US"/>
              <a:t>
              </a:t>
            </a:r>
          </a:p>
        </p:txBody>
      </p:sp>
      <p:sp>
        <p:nvSpPr>
          <p:cNvPr id="1037" name="Slide Number Placeholder 5">
            <a:extLst>
              <a:ext uri="{FF2B5EF4-FFF2-40B4-BE49-F238E27FC236}">
                <a16:creationId xmlns:a16="http://schemas.microsoft.com/office/drawing/2014/main" id="{3A5AF60A-0F51-3A18-4947-113423C48CFB}"/>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9</a:t>
            </a:fld>
            <a:endParaRPr lang="en-US"/>
          </a:p>
        </p:txBody>
      </p:sp>
      <p:sp>
        <p:nvSpPr>
          <p:cNvPr id="5" name="Footer Placeholder 4">
            <a:extLst>
              <a:ext uri="{FF2B5EF4-FFF2-40B4-BE49-F238E27FC236}">
                <a16:creationId xmlns:a16="http://schemas.microsoft.com/office/drawing/2014/main" id="{B784195B-147C-D602-3E64-A24B91B81704}"/>
              </a:ext>
            </a:extLst>
          </p:cNvPr>
          <p:cNvSpPr>
            <a:spLocks/>
          </p:cNvSpPr>
          <p:nvPr/>
        </p:nvSpPr>
        <p:spPr>
          <a:xfrm>
            <a:off x="8420752" y="5916481"/>
            <a:ext cx="2506464" cy="326218"/>
          </a:xfrm>
          <a:prstGeom prst="rect">
            <a:avLst/>
          </a:prstGeom>
        </p:spPr>
        <p:txBody>
          <a:bodyPr anchor="ctr">
            <a:normAutofit/>
          </a:bodyPr>
          <a:lstStyle/>
          <a:p>
            <a:pPr defTabSz="813816">
              <a:lnSpc>
                <a:spcPct val="90000"/>
              </a:lnSpc>
              <a:spcAft>
                <a:spcPts val="534"/>
              </a:spcAft>
            </a:pPr>
            <a:r>
              <a:rPr lang="en-US" sz="623" kern="1200">
                <a:solidFill>
                  <a:schemeClr val="tx1"/>
                </a:solidFill>
                <a:latin typeface="+mn-lt"/>
                <a:ea typeface="+mn-ea"/>
                <a:cs typeface="+mn-cs"/>
              </a:rPr>
              <a:t>
              </a:t>
            </a:r>
            <a:endParaRPr lang="en-US" sz="700"/>
          </a:p>
        </p:txBody>
      </p:sp>
      <p:sp>
        <p:nvSpPr>
          <p:cNvPr id="4" name="Title 1">
            <a:extLst>
              <a:ext uri="{FF2B5EF4-FFF2-40B4-BE49-F238E27FC236}">
                <a16:creationId xmlns:a16="http://schemas.microsoft.com/office/drawing/2014/main" id="{5B26836A-D359-A458-AA2E-21A66ECE0DDA}"/>
              </a:ext>
            </a:extLst>
          </p:cNvPr>
          <p:cNvSpPr txBox="1">
            <a:spLocks/>
          </p:cNvSpPr>
          <p:nvPr/>
        </p:nvSpPr>
        <p:spPr>
          <a:xfrm>
            <a:off x="-723248" y="338337"/>
            <a:ext cx="9144000" cy="8492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endParaRPr lang="en-US"/>
          </a:p>
        </p:txBody>
      </p:sp>
      <p:sp>
        <p:nvSpPr>
          <p:cNvPr id="10" name="Title 1">
            <a:extLst>
              <a:ext uri="{FF2B5EF4-FFF2-40B4-BE49-F238E27FC236}">
                <a16:creationId xmlns:a16="http://schemas.microsoft.com/office/drawing/2014/main" id="{07E91F29-0306-B632-7052-D4B8C45633E6}"/>
              </a:ext>
            </a:extLst>
          </p:cNvPr>
          <p:cNvSpPr txBox="1">
            <a:spLocks/>
          </p:cNvSpPr>
          <p:nvPr/>
        </p:nvSpPr>
        <p:spPr>
          <a:xfrm>
            <a:off x="537029" y="93657"/>
            <a:ext cx="2815771" cy="78360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Tech Stack </a:t>
            </a:r>
          </a:p>
        </p:txBody>
      </p:sp>
      <p:sp>
        <p:nvSpPr>
          <p:cNvPr id="11" name="Subtitle 4">
            <a:extLst>
              <a:ext uri="{FF2B5EF4-FFF2-40B4-BE49-F238E27FC236}">
                <a16:creationId xmlns:a16="http://schemas.microsoft.com/office/drawing/2014/main" id="{D55556D5-9800-E8C2-89EA-9D2EA6ADF060}"/>
              </a:ext>
            </a:extLst>
          </p:cNvPr>
          <p:cNvSpPr txBox="1">
            <a:spLocks/>
          </p:cNvSpPr>
          <p:nvPr/>
        </p:nvSpPr>
        <p:spPr>
          <a:xfrm>
            <a:off x="1521681" y="1707473"/>
            <a:ext cx="8559800" cy="251936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a:p>
            <a:endParaRPr lang="en-US"/>
          </a:p>
        </p:txBody>
      </p:sp>
      <p:graphicFrame>
        <p:nvGraphicFramePr>
          <p:cNvPr id="12" name="TextBox 5">
            <a:extLst>
              <a:ext uri="{FF2B5EF4-FFF2-40B4-BE49-F238E27FC236}">
                <a16:creationId xmlns:a16="http://schemas.microsoft.com/office/drawing/2014/main" id="{DDC3112E-ADDD-D066-FD9B-E06341962D4A}"/>
              </a:ext>
            </a:extLst>
          </p:cNvPr>
          <p:cNvGraphicFramePr/>
          <p:nvPr>
            <p:extLst>
              <p:ext uri="{D42A27DB-BD31-4B8C-83A1-F6EECF244321}">
                <p14:modId xmlns:p14="http://schemas.microsoft.com/office/powerpoint/2010/main" val="3574468266"/>
              </p:ext>
            </p:extLst>
          </p:nvPr>
        </p:nvGraphicFramePr>
        <p:xfrm>
          <a:off x="6998633" y="877258"/>
          <a:ext cx="393623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 Placeholder 3">
            <a:extLst>
              <a:ext uri="{FF2B5EF4-FFF2-40B4-BE49-F238E27FC236}">
                <a16:creationId xmlns:a16="http://schemas.microsoft.com/office/drawing/2014/main" id="{2E848D03-4352-38BE-A680-02F61D06CD6D}"/>
              </a:ext>
            </a:extLst>
          </p:cNvPr>
          <p:cNvSpPr txBox="1">
            <a:spLocks/>
          </p:cNvSpPr>
          <p:nvPr/>
        </p:nvSpPr>
        <p:spPr>
          <a:xfrm>
            <a:off x="668297" y="2634763"/>
            <a:ext cx="5824124" cy="3728895"/>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This solution is leveraging the latest technology stack in the market, compromising of, AI/ML Models such as GPT-4o &amp; Open Source  Image Detection Models as well as user friendly UI using </a:t>
            </a:r>
            <a:r>
              <a:rPr lang="en-US" err="1"/>
              <a:t>StreamLit</a:t>
            </a:r>
            <a:r>
              <a:rPr lang="en-US"/>
              <a:t> and MongoDB. </a:t>
            </a:r>
          </a:p>
        </p:txBody>
      </p:sp>
    </p:spTree>
    <p:extLst>
      <p:ext uri="{BB962C8B-B14F-4D97-AF65-F5344CB8AC3E}">
        <p14:creationId xmlns:p14="http://schemas.microsoft.com/office/powerpoint/2010/main" val="1810000274"/>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855</Words>
  <Application>Microsoft Office PowerPoint</Application>
  <PresentationFormat>Widescreen</PresentationFormat>
  <Paragraphs>168</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Narrow</vt:lpstr>
      <vt:lpstr>Arial</vt:lpstr>
      <vt:lpstr>Calibri</vt:lpstr>
      <vt:lpstr>Franklin Gothic Heavy</vt:lpstr>
      <vt:lpstr>Neue Haas Grotesk Text Pro</vt:lpstr>
      <vt:lpstr>VanillaVTI</vt:lpstr>
      <vt:lpstr>Musgrave                Hackathon </vt:lpstr>
      <vt:lpstr>High Level Brief on Solution &amp; Features Considered</vt:lpstr>
      <vt:lpstr>PowerPoint Presentation</vt:lpstr>
      <vt:lpstr>Benefits / Features : </vt:lpstr>
      <vt:lpstr>Personas and Use Cases</vt:lpstr>
      <vt:lpstr>Evolution: Possible Future State </vt:lpstr>
      <vt:lpstr>High Level Architecture Diagram  </vt:lpstr>
      <vt:lpstr>       Architecture Diagram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title>
  <dc:creator/>
  <cp:lastModifiedBy>Satyajit Senapati</cp:lastModifiedBy>
  <cp:revision>2</cp:revision>
  <dcterms:created xsi:type="dcterms:W3CDTF">2024-05-13T14:39:18Z</dcterms:created>
  <dcterms:modified xsi:type="dcterms:W3CDTF">2024-05-22T10:20:14Z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2024-05-13T14:39:41Z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897e12af-3f89-4349-88f3-ead7d4fba077</vt:lpwstr>
  </property>
  <property fmtid="{D5CDD505-2E9C-101B-9397-08002B2CF9AE}" pid="8" name="MSIP_Label_a0819fa7-4367-4500-ba88-dd630d977609_ContentBits">
    <vt:lpwstr>0</vt:lpwstr>
  </property>
</Properties>
</file>