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5"/>
  </p:notesMasterIdLst>
  <p:handoutMasterIdLst>
    <p:handoutMasterId r:id="rId26"/>
  </p:handoutMasterIdLst>
  <p:sldIdLst>
    <p:sldId id="256" r:id="rId7"/>
    <p:sldId id="280" r:id="rId8"/>
    <p:sldId id="281" r:id="rId9"/>
    <p:sldId id="282" r:id="rId10"/>
    <p:sldId id="283" r:id="rId11"/>
    <p:sldId id="258" r:id="rId12"/>
    <p:sldId id="264" r:id="rId13"/>
    <p:sldId id="271" r:id="rId14"/>
    <p:sldId id="275" r:id="rId15"/>
    <p:sldId id="262" r:id="rId16"/>
    <p:sldId id="261" r:id="rId17"/>
    <p:sldId id="272" r:id="rId18"/>
    <p:sldId id="273" r:id="rId19"/>
    <p:sldId id="278" r:id="rId20"/>
    <p:sldId id="276" r:id="rId21"/>
    <p:sldId id="269" r:id="rId22"/>
    <p:sldId id="25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EF27A-D551-46B8-A3A3-784ABE5C2643}" v="127" dt="2019-09-06T13:09:50.068"/>
    <p1510:client id="{CE23D471-FF63-E08E-4091-44A24702E6D9}" v="2" dt="2019-09-20T14:02:16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, Bishu" userId="S::bpaul@metlife.com::c45962df-6f6d-49bf-9194-5960e27ba2b3" providerId="AD" clId="Web-{4E47685C-A240-4DA8-ABD1-F3E89C8E09C6}"/>
  </pc:docChgLst>
  <pc:docChgLst>
    <pc:chgData name="Paul, Bishu" userId="c45962df-6f6d-49bf-9194-5960e27ba2b3" providerId="ADAL" clId="{9A4EF27A-D551-46B8-A3A3-784ABE5C2643}"/>
    <pc:docChg chg="undo modSld">
      <pc:chgData name="Paul, Bishu" userId="c45962df-6f6d-49bf-9194-5960e27ba2b3" providerId="ADAL" clId="{9A4EF27A-D551-46B8-A3A3-784ABE5C2643}" dt="2019-09-06T13:09:50.068" v="126" actId="1076"/>
      <pc:docMkLst>
        <pc:docMk/>
      </pc:docMkLst>
      <pc:sldChg chg="modSp">
        <pc:chgData name="Paul, Bishu" userId="c45962df-6f6d-49bf-9194-5960e27ba2b3" providerId="ADAL" clId="{9A4EF27A-D551-46B8-A3A3-784ABE5C2643}" dt="2019-09-06T13:09:50.068" v="126" actId="1076"/>
        <pc:sldMkLst>
          <pc:docMk/>
          <pc:sldMk cId="4080495999" sldId="258"/>
        </pc:sldMkLst>
        <pc:picChg chg="mod">
          <ac:chgData name="Paul, Bishu" userId="c45962df-6f6d-49bf-9194-5960e27ba2b3" providerId="ADAL" clId="{9A4EF27A-D551-46B8-A3A3-784ABE5C2643}" dt="2019-09-06T13:09:50.068" v="126" actId="1076"/>
          <ac:picMkLst>
            <pc:docMk/>
            <pc:sldMk cId="4080495999" sldId="258"/>
            <ac:picMk id="9" creationId="{35B1E333-7FCC-4235-A0CA-A65793B8118D}"/>
          </ac:picMkLst>
        </pc:picChg>
      </pc:sldChg>
      <pc:sldChg chg="modSp">
        <pc:chgData name="Paul, Bishu" userId="c45962df-6f6d-49bf-9194-5960e27ba2b3" providerId="ADAL" clId="{9A4EF27A-D551-46B8-A3A3-784ABE5C2643}" dt="2019-09-06T04:43:39.619" v="125" actId="1076"/>
        <pc:sldMkLst>
          <pc:docMk/>
          <pc:sldMk cId="2611602617" sldId="259"/>
        </pc:sldMkLst>
        <pc:picChg chg="mod">
          <ac:chgData name="Paul, Bishu" userId="c45962df-6f6d-49bf-9194-5960e27ba2b3" providerId="ADAL" clId="{9A4EF27A-D551-46B8-A3A3-784ABE5C2643}" dt="2019-09-06T04:43:39.619" v="125" actId="1076"/>
          <ac:picMkLst>
            <pc:docMk/>
            <pc:sldMk cId="2611602617" sldId="259"/>
            <ac:picMk id="4" creationId="{8664BEA5-8968-46B8-BA74-11E218523E2E}"/>
          </ac:picMkLst>
        </pc:picChg>
      </pc:sldChg>
      <pc:sldChg chg="modSp">
        <pc:chgData name="Paul, Bishu" userId="c45962df-6f6d-49bf-9194-5960e27ba2b3" providerId="ADAL" clId="{9A4EF27A-D551-46B8-A3A3-784ABE5C2643}" dt="2019-09-06T04:25:07.436" v="122" actId="20577"/>
        <pc:sldMkLst>
          <pc:docMk/>
          <pc:sldMk cId="174682555" sldId="280"/>
        </pc:sldMkLst>
        <pc:spChg chg="mod">
          <ac:chgData name="Paul, Bishu" userId="c45962df-6f6d-49bf-9194-5960e27ba2b3" providerId="ADAL" clId="{9A4EF27A-D551-46B8-A3A3-784ABE5C2643}" dt="2019-09-06T04:25:07.436" v="122" actId="20577"/>
          <ac:spMkLst>
            <pc:docMk/>
            <pc:sldMk cId="174682555" sldId="280"/>
            <ac:spMk id="2" creationId="{62D5978D-7919-4B3B-B0A4-E95C0AF9D5B3}"/>
          </ac:spMkLst>
        </pc:spChg>
      </pc:sldChg>
    </pc:docChg>
  </pc:docChgLst>
  <pc:docChgLst>
    <pc:chgData name="Paul, Bishu" userId="S::bpaul@metlife.com::c45962df-6f6d-49bf-9194-5960e27ba2b3" providerId="AD" clId="Web-{CE23D471-FF63-E08E-4091-44A24702E6D9}"/>
    <pc:docChg chg="addSld delSld">
      <pc:chgData name="Paul, Bishu" userId="S::bpaul@metlife.com::c45962df-6f6d-49bf-9194-5960e27ba2b3" providerId="AD" clId="Web-{CE23D471-FF63-E08E-4091-44A24702E6D9}" dt="2019-09-20T14:02:16.395" v="1"/>
      <pc:docMkLst>
        <pc:docMk/>
      </pc:docMkLst>
      <pc:sldChg chg="new del">
        <pc:chgData name="Paul, Bishu" userId="S::bpaul@metlife.com::c45962df-6f6d-49bf-9194-5960e27ba2b3" providerId="AD" clId="Web-{CE23D471-FF63-E08E-4091-44A24702E6D9}" dt="2019-09-20T14:02:16.395" v="1"/>
        <pc:sldMkLst>
          <pc:docMk/>
          <pc:sldMk cId="603472800" sldId="284"/>
        </pc:sldMkLst>
      </pc:sldChg>
    </pc:docChg>
  </pc:docChgLst>
  <pc:docChgLst>
    <pc:chgData name="Paul, Bishu" userId="S::bpaul@metlife.com::c45962df-6f6d-49bf-9194-5960e27ba2b3" providerId="AD" clId="Web-{CFC37C1E-3639-C7D1-21E7-16573D1B2B2D}"/>
  </pc:docChgLst>
  <pc:docChgLst>
    <pc:chgData name="Paul, Bishu" userId="S::bpaul@metlife.com::c45962df-6f6d-49bf-9194-5960e27ba2b3" providerId="AD" clId="Web-{C2E3C511-98F0-46EB-3539-1EB3547B61F6}"/>
  </pc:docChgLst>
  <pc:docChgLst>
    <pc:chgData name="Paul, Bishu" userId="S::bpaul@metlife.com::c45962df-6f6d-49bf-9194-5960e27ba2b3" providerId="AD" clId="Web-{8A0B6A1B-2001-2FFB-C683-0C3F0BA0DA66}"/>
  </pc:docChgLst>
  <pc:docChgLst>
    <pc:chgData name="Ghosh, Anup" userId="a163423a-d8c6-42fa-8ddc-3a3b9de7204a" providerId="ADAL" clId="{3C5C2A20-D9C9-4283-BF6A-485FC59109E4}"/>
    <pc:docChg chg="custSel modSld">
      <pc:chgData name="Ghosh, Anup" userId="a163423a-d8c6-42fa-8ddc-3a3b9de7204a" providerId="ADAL" clId="{3C5C2A20-D9C9-4283-BF6A-485FC59109E4}" dt="2019-08-09T14:14:51.218" v="2" actId="2"/>
      <pc:docMkLst>
        <pc:docMk/>
      </pc:docMkLst>
      <pc:sldChg chg="modSp">
        <pc:chgData name="Ghosh, Anup" userId="a163423a-d8c6-42fa-8ddc-3a3b9de7204a" providerId="ADAL" clId="{3C5C2A20-D9C9-4283-BF6A-485FC59109E4}" dt="2019-08-09T14:14:51.218" v="2" actId="2"/>
        <pc:sldMkLst>
          <pc:docMk/>
          <pc:sldMk cId="3495132288" sldId="256"/>
        </pc:sldMkLst>
        <pc:spChg chg="mod">
          <ac:chgData name="Ghosh, Anup" userId="a163423a-d8c6-42fa-8ddc-3a3b9de7204a" providerId="ADAL" clId="{3C5C2A20-D9C9-4283-BF6A-485FC59109E4}" dt="2019-08-09T14:14:51.218" v="2" actId="2"/>
          <ac:spMkLst>
            <pc:docMk/>
            <pc:sldMk cId="3495132288" sldId="256"/>
            <ac:spMk id="16" creationId="{DAEC045C-0BEE-DD43-BB9B-DFC7C62E95DB}"/>
          </ac:spMkLst>
        </pc:spChg>
      </pc:sldChg>
      <pc:sldChg chg="modSp">
        <pc:chgData name="Ghosh, Anup" userId="a163423a-d8c6-42fa-8ddc-3a3b9de7204a" providerId="ADAL" clId="{3C5C2A20-D9C9-4283-BF6A-485FC59109E4}" dt="2019-08-09T14:13:13.321" v="1" actId="313"/>
        <pc:sldMkLst>
          <pc:docMk/>
          <pc:sldMk cId="2461866460" sldId="283"/>
        </pc:sldMkLst>
        <pc:spChg chg="mod">
          <ac:chgData name="Ghosh, Anup" userId="a163423a-d8c6-42fa-8ddc-3a3b9de7204a" providerId="ADAL" clId="{3C5C2A20-D9C9-4283-BF6A-485FC59109E4}" dt="2019-08-09T14:12:59.756" v="0" actId="313"/>
          <ac:spMkLst>
            <pc:docMk/>
            <pc:sldMk cId="2461866460" sldId="283"/>
            <ac:spMk id="12" creationId="{6F18762E-F3CE-41D3-BEA8-B965E12ABD09}"/>
          </ac:spMkLst>
        </pc:spChg>
        <pc:spChg chg="mod">
          <ac:chgData name="Ghosh, Anup" userId="a163423a-d8c6-42fa-8ddc-3a3b9de7204a" providerId="ADAL" clId="{3C5C2A20-D9C9-4283-BF6A-485FC59109E4}" dt="2019-08-09T14:13:13.321" v="1" actId="313"/>
          <ac:spMkLst>
            <pc:docMk/>
            <pc:sldMk cId="2461866460" sldId="283"/>
            <ac:spMk id="13" creationId="{D5B08B17-6D33-401D-85D2-425F1E7396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9D01-1099-47EF-B7D4-1DBE5DA8389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9ECF1-4138-46BD-8CB0-A2750728D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604DA-44DE-4808-BF5B-0D7C9EB5A8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2</a:t>
            </a:r>
            <a:endParaRPr lang="en-US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3</a:t>
            </a:r>
            <a:endParaRPr lang="en-US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1</a:t>
            </a:r>
            <a:endParaRPr lang="en-US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4</a:t>
            </a:r>
            <a:endParaRPr lang="en-US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/>
              <a:t>5</a:t>
            </a:r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213-6128-4BDA-9DCA-E1D9DA26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70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Vertical">
            <a:extLst>
              <a:ext uri="{FF2B5EF4-FFF2-40B4-BE49-F238E27FC236}">
                <a16:creationId xmlns:a16="http://schemas.microsoft.com/office/drawing/2014/main" id="{C0230779-7970-4D81-B34A-43132C75A043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3101340" y="2723643"/>
            <a:chExt cx="3489960" cy="2054097"/>
          </a:xfrm>
        </p:grpSpPr>
        <p:sp>
          <p:nvSpPr>
            <p:cNvPr id="4" name="Container">
              <a:extLst>
                <a:ext uri="{FF2B5EF4-FFF2-40B4-BE49-F238E27FC236}">
                  <a16:creationId xmlns:a16="http://schemas.microsoft.com/office/drawing/2014/main" id="{41B45449-6DEB-44E1-9490-8C4CF56E139C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Tab2">
              <a:extLst>
                <a:ext uri="{FF2B5EF4-FFF2-40B4-BE49-F238E27FC236}">
                  <a16:creationId xmlns:a16="http://schemas.microsoft.com/office/drawing/2014/main" id="{A2716B89-8A51-4AA8-A009-F911A82EDA2D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63D2FE-B8B4-4CBB-B2B1-D6A1E44E7A0B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9" name="TabLine">
                <a:extLst>
                  <a:ext uri="{FF2B5EF4-FFF2-40B4-BE49-F238E27FC236}">
                    <a16:creationId xmlns:a16="http://schemas.microsoft.com/office/drawing/2014/main" id="{1B0DF660-0723-464A-B48D-FC8247A2DA4B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tab1</a:t>
                </a:r>
              </a:p>
            </p:txBody>
          </p:sp>
          <p:sp>
            <p:nvSpPr>
              <p:cNvPr id="10" name="ActiveTab">
                <a:extLst>
                  <a:ext uri="{FF2B5EF4-FFF2-40B4-BE49-F238E27FC236}">
                    <a16:creationId xmlns:a16="http://schemas.microsoft.com/office/drawing/2014/main" id="{FA178C59-AAE9-4D54-809D-E3B681D26D60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Tab3">
              <a:extLst>
                <a:ext uri="{FF2B5EF4-FFF2-40B4-BE49-F238E27FC236}">
                  <a16:creationId xmlns:a16="http://schemas.microsoft.com/office/drawing/2014/main" id="{64218079-8B71-4894-92F3-DD6352E268BE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sp>
          <p:nvSpPr>
            <p:cNvPr id="8" name="Tab4">
              <a:extLst>
                <a:ext uri="{FF2B5EF4-FFF2-40B4-BE49-F238E27FC236}">
                  <a16:creationId xmlns:a16="http://schemas.microsoft.com/office/drawing/2014/main" id="{9C5ABD73-BB9F-47EA-A37C-84726899D3D9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32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AA5-155B-4003-82F2-5FF945E5141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A999-7356-4F8B-A7CC-E31E8C52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AA5-155B-4003-82F2-5FF945E5141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A999-7356-4F8B-A7CC-E31E8C52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MDFE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MetLife Data Flow Engine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Engine that moves data within MetLife Data Hub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6309"/>
            <a:ext cx="1219265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MDFE</a:t>
            </a:r>
            <a:r>
              <a:rPr lang="en-US" sz="4400">
                <a:cs typeface="Arial"/>
              </a:rPr>
              <a:t> Component Structure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126575-76F3-444B-933C-BD7372FE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723" y="35433"/>
            <a:ext cx="7438101" cy="41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8" y="42747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978D-7919-4B3B-B0A4-E95C0AF9D5B3}"/>
              </a:ext>
            </a:extLst>
          </p:cNvPr>
          <p:cNvSpPr txBox="1"/>
          <p:nvPr/>
        </p:nvSpPr>
        <p:spPr>
          <a:xfrm>
            <a:off x="2486410" y="5447493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MDFE is a spark based engine, which runs on IBM Big Insights Platform.</a:t>
            </a:r>
          </a:p>
        </p:txBody>
      </p:sp>
      <p:pic>
        <p:nvPicPr>
          <p:cNvPr id="3" name="Picture 3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7D8C8C6C-74A8-4925-8276-BBAC98326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03" b="10736"/>
          <a:stretch/>
        </p:blipFill>
        <p:spPr>
          <a:xfrm>
            <a:off x="3709681" y="384534"/>
            <a:ext cx="4767289" cy="34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0"/>
            <a:ext cx="11582400" cy="1150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52400" y="2748298"/>
            <a:ext cx="4133850" cy="2449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MDFEPutTitanBulk.scala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08714" y="2748298"/>
            <a:ext cx="2506438" cy="2449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MDFEPutJsonHbase.scala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533900" y="6379029"/>
            <a:ext cx="6896100" cy="4974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MDFEProcessor.scala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501890" y="5044440"/>
            <a:ext cx="3962400" cy="1153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GetData.scala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467600" y="2764972"/>
            <a:ext cx="3962400" cy="21156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DStreamController.scala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52400" y="97973"/>
            <a:ext cx="11277600" cy="254909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</a:rPr>
              <a:t>MDFEController.scala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609600" y="228600"/>
            <a:ext cx="1143000" cy="381000"/>
          </a:xfrm>
          <a:prstGeom prst="flowChartTerminato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1104900"/>
            <a:ext cx="1524000" cy="5334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Initialize the Spark Context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81000" y="990600"/>
            <a:ext cx="1600200" cy="762000"/>
          </a:xfrm>
          <a:prstGeom prst="flowChartDecisi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If argument = null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609600" y="2057400"/>
            <a:ext cx="1143000" cy="381000"/>
          </a:xfrm>
          <a:prstGeom prst="flowChartTerminator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878105"/>
            <a:ext cx="1447800" cy="98699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Check trigger  folder, Get the RDZ path from the Configuration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1514" y="3124200"/>
            <a:ext cx="3485606" cy="5715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Check/Parse &amp; Iterate the Job Configuration Json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1104900"/>
            <a:ext cx="1447800" cy="5334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Convert feed file to Dataset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6096000" y="979371"/>
            <a:ext cx="1600200" cy="762000"/>
          </a:xfrm>
          <a:prstGeom prst="flowChartDecisi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If trigger folder present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181100" y="60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11811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6" idx="1"/>
          </p:cNvCxnSpPr>
          <p:nvPr/>
        </p:nvCxnSpPr>
        <p:spPr>
          <a:xfrm>
            <a:off x="1981200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9" idx="1"/>
          </p:cNvCxnSpPr>
          <p:nvPr/>
        </p:nvCxnSpPr>
        <p:spPr>
          <a:xfrm>
            <a:off x="3886200" y="137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2" idx="1"/>
          </p:cNvCxnSpPr>
          <p:nvPr/>
        </p:nvCxnSpPr>
        <p:spPr>
          <a:xfrm flipV="1">
            <a:off x="5791200" y="1360372"/>
            <a:ext cx="304800" cy="1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2" idx="2"/>
            <a:endCxn id="8" idx="3"/>
          </p:cNvCxnSpPr>
          <p:nvPr/>
        </p:nvCxnSpPr>
        <p:spPr>
          <a:xfrm rot="5400000">
            <a:off x="4071087" y="-577115"/>
            <a:ext cx="506529" cy="514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61514" y="4114800"/>
            <a:ext cx="3485606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Orchestrate processor Instantiation &amp; Initialization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61514" y="5334000"/>
            <a:ext cx="3485606" cy="62592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Call the </a:t>
            </a:r>
            <a:r>
              <a:rPr lang="en-US" sz="1200" err="1"/>
              <a:t>GetData</a:t>
            </a:r>
            <a:r>
              <a:rPr lang="en-US" sz="1200"/>
              <a:t> processor to pass the Dataset to the next processor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40486" y="6781800"/>
            <a:ext cx="14478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Call the </a:t>
            </a:r>
            <a:r>
              <a:rPr lang="en-US" sz="1200" err="1"/>
              <a:t>MDFEProcessor</a:t>
            </a:r>
            <a:r>
              <a:rPr lang="en-US" sz="1200"/>
              <a:t> with Dataset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8164286" y="7772400"/>
            <a:ext cx="1600200" cy="762000"/>
          </a:xfrm>
          <a:prstGeom prst="flowChartDecision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Check the file type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97980" y="9067800"/>
            <a:ext cx="14478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Parse the JSON with a JSON Parser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240486" y="9067800"/>
            <a:ext cx="14478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Parse the File with Fixed Length File Parser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781223" y="9049434"/>
            <a:ext cx="14478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Parse the File with Copy Book Parser</a:t>
            </a:r>
          </a:p>
        </p:txBody>
      </p:sp>
      <p:cxnSp>
        <p:nvCxnSpPr>
          <p:cNvPr id="39" name="Straight Arrow Connector 38"/>
          <p:cNvCxnSpPr>
            <a:stCxn id="12" idx="3"/>
            <a:endCxn id="11" idx="1"/>
          </p:cNvCxnSpPr>
          <p:nvPr/>
        </p:nvCxnSpPr>
        <p:spPr>
          <a:xfrm>
            <a:off x="7696200" y="1360372"/>
            <a:ext cx="533400" cy="11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8485958" y="2105841"/>
            <a:ext cx="1485900" cy="5508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10" idx="2"/>
            <a:endCxn id="31" idx="0"/>
          </p:cNvCxnSpPr>
          <p:nvPr/>
        </p:nvCxnSpPr>
        <p:spPr>
          <a:xfrm>
            <a:off x="9504317" y="36957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31" idx="2"/>
            <a:endCxn id="32" idx="0"/>
          </p:cNvCxnSpPr>
          <p:nvPr/>
        </p:nvCxnSpPr>
        <p:spPr>
          <a:xfrm>
            <a:off x="9504317" y="4724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2" idx="2"/>
            <a:endCxn id="33" idx="0"/>
          </p:cNvCxnSpPr>
          <p:nvPr/>
        </p:nvCxnSpPr>
        <p:spPr>
          <a:xfrm rot="5400000">
            <a:off x="8823417" y="6100899"/>
            <a:ext cx="821871" cy="539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3" idx="2"/>
            <a:endCxn id="34" idx="0"/>
          </p:cNvCxnSpPr>
          <p:nvPr/>
        </p:nvCxnSpPr>
        <p:spPr>
          <a:xfrm>
            <a:off x="8964386" y="7543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4" idx="2"/>
            <a:endCxn id="35" idx="0"/>
          </p:cNvCxnSpPr>
          <p:nvPr/>
        </p:nvCxnSpPr>
        <p:spPr>
          <a:xfrm rot="5400000">
            <a:off x="7926433" y="8029847"/>
            <a:ext cx="533400" cy="15425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4" idx="2"/>
            <a:endCxn id="37" idx="0"/>
          </p:cNvCxnSpPr>
          <p:nvPr/>
        </p:nvCxnSpPr>
        <p:spPr>
          <a:xfrm rot="16200000" flipH="1">
            <a:off x="9477237" y="8021548"/>
            <a:ext cx="515034" cy="15407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36" idx="0"/>
          </p:cNvCxnSpPr>
          <p:nvPr/>
        </p:nvCxnSpPr>
        <p:spPr>
          <a:xfrm>
            <a:off x="8964386" y="8534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240486" y="10210800"/>
            <a:ext cx="1447800" cy="82891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Create checksum &amp; add Meta Data to the Data</a:t>
            </a:r>
          </a:p>
        </p:txBody>
      </p:sp>
      <p:cxnSp>
        <p:nvCxnSpPr>
          <p:cNvPr id="66" name="Straight Arrow Connector 65"/>
          <p:cNvCxnSpPr>
            <a:cxnSpLocks/>
            <a:stCxn id="36" idx="2"/>
            <a:endCxn id="64" idx="0"/>
          </p:cNvCxnSpPr>
          <p:nvPr/>
        </p:nvCxnSpPr>
        <p:spPr>
          <a:xfrm>
            <a:off x="8964386" y="982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08070" y="10210800"/>
            <a:ext cx="1914527" cy="82891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Validate the Data according to the Regex present in Validation Configuration</a:t>
            </a:r>
          </a:p>
        </p:txBody>
      </p:sp>
      <p:cxnSp>
        <p:nvCxnSpPr>
          <p:cNvPr id="69" name="Straight Arrow Connector 68"/>
          <p:cNvCxnSpPr>
            <a:cxnSpLocks/>
            <a:stCxn id="64" idx="1"/>
            <a:endCxn id="67" idx="3"/>
          </p:cNvCxnSpPr>
          <p:nvPr/>
        </p:nvCxnSpPr>
        <p:spPr>
          <a:xfrm flipH="1">
            <a:off x="6622597" y="10625257"/>
            <a:ext cx="16178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718955" y="8779295"/>
            <a:ext cx="1894116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Do custom transformation on raw JSON</a:t>
            </a:r>
          </a:p>
        </p:txBody>
      </p:sp>
      <p:cxnSp>
        <p:nvCxnSpPr>
          <p:cNvPr id="79" name="Straight Arrow Connector 78"/>
          <p:cNvCxnSpPr>
            <a:cxnSpLocks/>
            <a:stCxn id="67" idx="0"/>
            <a:endCxn id="73" idx="2"/>
          </p:cNvCxnSpPr>
          <p:nvPr/>
        </p:nvCxnSpPr>
        <p:spPr>
          <a:xfrm flipV="1">
            <a:off x="5665334" y="9541295"/>
            <a:ext cx="679" cy="669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35" idx="2"/>
            <a:endCxn id="64" idx="0"/>
          </p:cNvCxnSpPr>
          <p:nvPr/>
        </p:nvCxnSpPr>
        <p:spPr>
          <a:xfrm rot="16200000" flipH="1">
            <a:off x="8002633" y="9249047"/>
            <a:ext cx="381000" cy="15425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cxnSpLocks/>
            <a:stCxn id="37" idx="2"/>
            <a:endCxn id="64" idx="0"/>
          </p:cNvCxnSpPr>
          <p:nvPr/>
        </p:nvCxnSpPr>
        <p:spPr>
          <a:xfrm rot="5400000">
            <a:off x="9535072" y="9240749"/>
            <a:ext cx="399366" cy="15407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01268" y="7714089"/>
            <a:ext cx="1921330" cy="6021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Transform raw JSON to harmonized JSON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708070" y="6553200"/>
            <a:ext cx="1921329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Fingerprinting the harmonized JSON</a:t>
            </a:r>
          </a:p>
        </p:txBody>
      </p:sp>
      <p:cxnSp>
        <p:nvCxnSpPr>
          <p:cNvPr id="89" name="Straight Arrow Connector 88"/>
          <p:cNvCxnSpPr>
            <a:cxnSpLocks/>
            <a:stCxn id="73" idx="0"/>
            <a:endCxn id="84" idx="2"/>
          </p:cNvCxnSpPr>
          <p:nvPr/>
        </p:nvCxnSpPr>
        <p:spPr>
          <a:xfrm flipH="1" flipV="1">
            <a:off x="5661933" y="8316209"/>
            <a:ext cx="4080" cy="46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  <a:stCxn id="84" idx="0"/>
            <a:endCxn id="85" idx="2"/>
          </p:cNvCxnSpPr>
          <p:nvPr/>
        </p:nvCxnSpPr>
        <p:spPr>
          <a:xfrm flipV="1">
            <a:off x="5661933" y="7162800"/>
            <a:ext cx="6802" cy="551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727121" y="4283184"/>
            <a:ext cx="1902280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Put the data in HBase Entity Table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7121" y="3292584"/>
            <a:ext cx="1902280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Put the checksum in HBase Recon Table</a:t>
            </a:r>
          </a:p>
        </p:txBody>
      </p:sp>
      <p:cxnSp>
        <p:nvCxnSpPr>
          <p:cNvPr id="98" name="Straight Arrow Connector 97"/>
          <p:cNvCxnSpPr>
            <a:cxnSpLocks/>
            <a:stCxn id="85" idx="0"/>
            <a:endCxn id="95" idx="2"/>
          </p:cNvCxnSpPr>
          <p:nvPr/>
        </p:nvCxnSpPr>
        <p:spPr>
          <a:xfrm flipV="1">
            <a:off x="5668735" y="4892784"/>
            <a:ext cx="9526" cy="1660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  <a:stCxn id="95" idx="0"/>
            <a:endCxn id="96" idx="2"/>
          </p:cNvCxnSpPr>
          <p:nvPr/>
        </p:nvCxnSpPr>
        <p:spPr>
          <a:xfrm flipV="1">
            <a:off x="5678261" y="390218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381250" y="3292584"/>
            <a:ext cx="1752600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Create Graphson for the Harmonized JSON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380161" y="4283184"/>
            <a:ext cx="1752600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Create Vertex and Edges in Titan</a:t>
            </a:r>
          </a:p>
        </p:txBody>
      </p:sp>
      <p:cxnSp>
        <p:nvCxnSpPr>
          <p:cNvPr id="104" name="Straight Arrow Connector 103"/>
          <p:cNvCxnSpPr>
            <a:cxnSpLocks/>
            <a:stCxn id="96" idx="1"/>
            <a:endCxn id="101" idx="3"/>
          </p:cNvCxnSpPr>
          <p:nvPr/>
        </p:nvCxnSpPr>
        <p:spPr>
          <a:xfrm flipH="1">
            <a:off x="4133850" y="3597384"/>
            <a:ext cx="593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01" idx="2"/>
            <a:endCxn id="102" idx="0"/>
          </p:cNvCxnSpPr>
          <p:nvPr/>
        </p:nvCxnSpPr>
        <p:spPr>
          <a:xfrm flipH="1">
            <a:off x="3256461" y="3902184"/>
            <a:ext cx="1089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2762" y="4283184"/>
            <a:ext cx="1748787" cy="6096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Put the data in the Watchdog Table</a:t>
            </a:r>
          </a:p>
        </p:txBody>
      </p:sp>
      <p:cxnSp>
        <p:nvCxnSpPr>
          <p:cNvPr id="109" name="Straight Arrow Connector 108"/>
          <p:cNvCxnSpPr>
            <a:cxnSpLocks/>
            <a:stCxn id="102" idx="1"/>
            <a:endCxn id="107" idx="3"/>
          </p:cNvCxnSpPr>
          <p:nvPr/>
        </p:nvCxnSpPr>
        <p:spPr>
          <a:xfrm flipH="1">
            <a:off x="2071549" y="4587984"/>
            <a:ext cx="308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cxnSpLocks/>
            <a:stCxn id="107" idx="0"/>
            <a:endCxn id="8" idx="2"/>
          </p:cNvCxnSpPr>
          <p:nvPr/>
        </p:nvCxnSpPr>
        <p:spPr>
          <a:xfrm flipH="1" flipV="1">
            <a:off x="1181100" y="2438400"/>
            <a:ext cx="16056" cy="1844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06286" y="177919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05700" y="1427676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TRUE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67600" y="8547556"/>
            <a:ext cx="495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JSON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525000" y="85269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COPYBOOK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1600" y="883399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FIXED FILE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52398" y="5408555"/>
            <a:ext cx="395423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accent5">
                    <a:lumMod val="50000"/>
                  </a:schemeClr>
                </a:solidFill>
              </a:rPr>
              <a:t>THINGS TO DO BEFORE STARTING THE DATA PIPE:</a:t>
            </a:r>
          </a:p>
          <a:p>
            <a:endParaRPr lang="en-US" sz="1000">
              <a:solidFill>
                <a:schemeClr val="accent5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Configuration table  ‘</a:t>
            </a:r>
            <a:r>
              <a:rPr lang="en-US" sz="1000" b="1" err="1">
                <a:solidFill>
                  <a:schemeClr val="accent5">
                    <a:lumMod val="50000"/>
                  </a:schemeClr>
                </a:solidFill>
              </a:rPr>
              <a:t>fileregister</a:t>
            </a:r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’ should be populated with  all the configurations  assigned to a particular application ID we are  running.</a:t>
            </a:r>
          </a:p>
          <a:p>
            <a:pPr marL="228600" indent="-228600">
              <a:buAutoNum type="arabicPeriod"/>
            </a:pPr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Trigger file should be present in the trigger folder of the RDZ path.</a:t>
            </a:r>
          </a:p>
          <a:p>
            <a:pPr marL="228600" indent="-228600">
              <a:buAutoNum type="arabicPeriod"/>
            </a:pPr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Trigger file should be of the same name with  the data feed file.</a:t>
            </a:r>
          </a:p>
        </p:txBody>
      </p:sp>
    </p:spTree>
    <p:extLst>
      <p:ext uri="{BB962C8B-B14F-4D97-AF65-F5344CB8AC3E}">
        <p14:creationId xmlns:p14="http://schemas.microsoft.com/office/powerpoint/2010/main" val="182404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0" y="553915"/>
            <a:ext cx="13182600" cy="1424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729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MDFEController.scala</a:t>
            </a:r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1371600" y="553915"/>
            <a:ext cx="38100" cy="135255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3500" y="1277815"/>
            <a:ext cx="152400" cy="1257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729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DStremController.scala</a:t>
            </a:r>
            <a:endParaRPr lang="en-US"/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>
            <a:off x="3162300" y="553915"/>
            <a:ext cx="0" cy="13487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86100" y="1735015"/>
            <a:ext cx="152400" cy="118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5900" y="173501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0700" y="14580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1000" y="1729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GetData.scala</a:t>
            </a:r>
            <a:endParaRPr lang="en-US"/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4914900" y="553915"/>
            <a:ext cx="0" cy="25908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38700" y="1963615"/>
            <a:ext cx="152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67400" y="1729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MDFEProcessor.scala</a:t>
            </a:r>
            <a:endParaRPr lang="en-US"/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>
            <a:off x="6667500" y="553915"/>
            <a:ext cx="0" cy="71247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91300" y="2573215"/>
            <a:ext cx="152400" cy="495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3238500" y="24208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0450" y="2138961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38500" y="196361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9500" y="16866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38500" y="2573215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696200" y="1729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Parser.</a:t>
            </a:r>
            <a:endParaRPr lang="en-US"/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8496300" y="553915"/>
            <a:ext cx="0" cy="29337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0100" y="2725615"/>
            <a:ext cx="152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743700" y="2725615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43700" y="31828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5336" y="2277460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19950" y="2429860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60771" y="285925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658100" y="35638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DQValidator.java</a:t>
            </a:r>
            <a:endParaRPr lang="en-US"/>
          </a:p>
        </p:txBody>
      </p:sp>
      <p:cxnSp>
        <p:nvCxnSpPr>
          <p:cNvPr id="50" name="Straight Connector 49"/>
          <p:cNvCxnSpPr>
            <a:stCxn id="49" idx="2"/>
          </p:cNvCxnSpPr>
          <p:nvPr/>
        </p:nvCxnSpPr>
        <p:spPr>
          <a:xfrm>
            <a:off x="8458200" y="39448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382000" y="4240571"/>
            <a:ext cx="152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705600" y="4240571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05600" y="4697771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81850" y="394481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 &amp; Config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22671" y="4374215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58100" y="48592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TransformUtil.java</a:t>
            </a:r>
            <a:endParaRPr lang="en-US"/>
          </a:p>
        </p:txBody>
      </p:sp>
      <p:cxnSp>
        <p:nvCxnSpPr>
          <p:cNvPr id="58" name="Straight Connector 57"/>
          <p:cNvCxnSpPr>
            <a:stCxn id="57" idx="2"/>
          </p:cNvCxnSpPr>
          <p:nvPr/>
        </p:nvCxnSpPr>
        <p:spPr>
          <a:xfrm>
            <a:off x="8458200" y="5240215"/>
            <a:ext cx="0" cy="3200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82000" y="5535971"/>
            <a:ext cx="152400" cy="1837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705600" y="5535971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705600" y="73738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81850" y="5240216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 &amp; Config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22671" y="70968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86900" y="48592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CustomTransformerUtil.java</a:t>
            </a:r>
            <a:endParaRPr lang="en-US"/>
          </a:p>
        </p:txBody>
      </p:sp>
      <p:cxnSp>
        <p:nvCxnSpPr>
          <p:cNvPr id="67" name="Straight Connector 66"/>
          <p:cNvCxnSpPr>
            <a:stCxn id="66" idx="2"/>
          </p:cNvCxnSpPr>
          <p:nvPr/>
        </p:nvCxnSpPr>
        <p:spPr>
          <a:xfrm>
            <a:off x="11811000" y="52402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1734800" y="5599443"/>
            <a:ext cx="152400" cy="326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8534400" y="5599443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8534400" y="59260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10650" y="534421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 &amp; Config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51471" y="5669615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11811000" y="52402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2839700" y="48592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Transformers</a:t>
            </a:r>
            <a:endParaRPr lang="en-US"/>
          </a:p>
        </p:txBody>
      </p:sp>
      <p:cxnSp>
        <p:nvCxnSpPr>
          <p:cNvPr id="75" name="Straight Connector 74"/>
          <p:cNvCxnSpPr>
            <a:stCxn id="74" idx="2"/>
          </p:cNvCxnSpPr>
          <p:nvPr/>
        </p:nvCxnSpPr>
        <p:spPr>
          <a:xfrm>
            <a:off x="13639800" y="52402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3563600" y="5599443"/>
            <a:ext cx="152400" cy="326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1887200" y="5599443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1887200" y="58498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363450" y="5392616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 &amp; Config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04271" y="56212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486900" y="6230815"/>
            <a:ext cx="16002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KeyGenerator.java</a:t>
            </a:r>
            <a:endParaRPr lang="en-US"/>
          </a:p>
        </p:txBody>
      </p:sp>
      <p:cxnSp>
        <p:nvCxnSpPr>
          <p:cNvPr id="84" name="Straight Connector 83"/>
          <p:cNvCxnSpPr>
            <a:stCxn id="83" idx="2"/>
          </p:cNvCxnSpPr>
          <p:nvPr/>
        </p:nvCxnSpPr>
        <p:spPr>
          <a:xfrm>
            <a:off x="11811000" y="66118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1734800" y="6971043"/>
            <a:ext cx="152400" cy="326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8534400" y="6971043"/>
            <a:ext cx="1676400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8534400" y="72976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010650" y="6715817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51471" y="7041214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1811000" y="6611815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1" idx="2"/>
          </p:cNvCxnSpPr>
          <p:nvPr/>
        </p:nvCxnSpPr>
        <p:spPr>
          <a:xfrm flipH="1">
            <a:off x="3238500" y="7526215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991100" y="717971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91000" y="76786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MDFEPutJsonHbase.scala</a:t>
            </a:r>
            <a:endParaRPr lang="en-US"/>
          </a:p>
        </p:txBody>
      </p:sp>
      <p:cxnSp>
        <p:nvCxnSpPr>
          <p:cNvPr id="103" name="Straight Connector 102"/>
          <p:cNvCxnSpPr>
            <a:stCxn id="102" idx="2"/>
          </p:cNvCxnSpPr>
          <p:nvPr/>
        </p:nvCxnSpPr>
        <p:spPr>
          <a:xfrm>
            <a:off x="4914900" y="8059615"/>
            <a:ext cx="0" cy="2133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38700" y="9126415"/>
            <a:ext cx="1524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4" idx="2"/>
          </p:cNvCxnSpPr>
          <p:nvPr/>
        </p:nvCxnSpPr>
        <p:spPr>
          <a:xfrm flipH="1">
            <a:off x="3238500" y="98884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00450" y="9606560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238500" y="912641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19500" y="88216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43600" y="76786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MDFEPutJsonHbaseHelper.scala</a:t>
            </a:r>
            <a:endParaRPr lang="en-US"/>
          </a:p>
        </p:txBody>
      </p:sp>
      <p:cxnSp>
        <p:nvCxnSpPr>
          <p:cNvPr id="113" name="Straight Connector 112"/>
          <p:cNvCxnSpPr>
            <a:stCxn id="112" idx="2"/>
          </p:cNvCxnSpPr>
          <p:nvPr/>
        </p:nvCxnSpPr>
        <p:spPr>
          <a:xfrm>
            <a:off x="6667500" y="8059615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591300" y="9269771"/>
            <a:ext cx="152400" cy="47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14" idx="2"/>
          </p:cNvCxnSpPr>
          <p:nvPr/>
        </p:nvCxnSpPr>
        <p:spPr>
          <a:xfrm flipH="1">
            <a:off x="4991100" y="974505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353050" y="94590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4991100" y="927881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372100" y="900181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Map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191000" y="104218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MDFEPutTitanBulk.scala</a:t>
            </a:r>
            <a:endParaRPr lang="en-US"/>
          </a:p>
        </p:txBody>
      </p:sp>
      <p:cxnSp>
        <p:nvCxnSpPr>
          <p:cNvPr id="128" name="Straight Connector 127"/>
          <p:cNvCxnSpPr>
            <a:stCxn id="127" idx="2"/>
          </p:cNvCxnSpPr>
          <p:nvPr/>
        </p:nvCxnSpPr>
        <p:spPr>
          <a:xfrm>
            <a:off x="4914900" y="10802815"/>
            <a:ext cx="0" cy="3276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838700" y="11869615"/>
            <a:ext cx="1524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3219450" y="134698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600450" y="131166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238500" y="1186961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19500" y="115648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Dataset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943600" y="104218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MDFETitanProcessor.scala</a:t>
            </a:r>
            <a:endParaRPr lang="en-US"/>
          </a:p>
        </p:txBody>
      </p:sp>
      <p:cxnSp>
        <p:nvCxnSpPr>
          <p:cNvPr id="135" name="Straight Connector 134"/>
          <p:cNvCxnSpPr>
            <a:stCxn id="134" idx="2"/>
          </p:cNvCxnSpPr>
          <p:nvPr/>
        </p:nvCxnSpPr>
        <p:spPr>
          <a:xfrm>
            <a:off x="6667500" y="10802815"/>
            <a:ext cx="0" cy="3276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591300" y="12012971"/>
            <a:ext cx="152400" cy="47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36" idx="2"/>
          </p:cNvCxnSpPr>
          <p:nvPr/>
        </p:nvCxnSpPr>
        <p:spPr>
          <a:xfrm flipH="1">
            <a:off x="4991100" y="1248825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353050" y="12202216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String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4991100" y="1202201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372100" y="11717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String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696200" y="10421815"/>
            <a:ext cx="14478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TitanSinkProcessor.scala</a:t>
            </a:r>
            <a:endParaRPr lang="en-US"/>
          </a:p>
        </p:txBody>
      </p:sp>
      <p:cxnSp>
        <p:nvCxnSpPr>
          <p:cNvPr id="145" name="Straight Connector 144"/>
          <p:cNvCxnSpPr>
            <a:stCxn id="144" idx="2"/>
          </p:cNvCxnSpPr>
          <p:nvPr/>
        </p:nvCxnSpPr>
        <p:spPr>
          <a:xfrm>
            <a:off x="8420100" y="10802815"/>
            <a:ext cx="0" cy="33528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343900" y="12670970"/>
            <a:ext cx="152400" cy="47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stCxn id="146" idx="2"/>
          </p:cNvCxnSpPr>
          <p:nvPr/>
        </p:nvCxnSpPr>
        <p:spPr>
          <a:xfrm flipH="1" flipV="1">
            <a:off x="4991100" y="13116616"/>
            <a:ext cx="3429000" cy="29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705600" y="12860215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String</a:t>
            </a:r>
          </a:p>
        </p:txBody>
      </p:sp>
      <p:cxnSp>
        <p:nvCxnSpPr>
          <p:cNvPr id="149" name="Straight Arrow Connector 148"/>
          <p:cNvCxnSpPr>
            <a:stCxn id="129" idx="3"/>
          </p:cNvCxnSpPr>
          <p:nvPr/>
        </p:nvCxnSpPr>
        <p:spPr>
          <a:xfrm>
            <a:off x="4991100" y="12669715"/>
            <a:ext cx="3390900" cy="10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05600" y="124030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String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1485900" y="1362221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0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6309"/>
            <a:ext cx="687094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build and Deploy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978D-7919-4B3B-B0A4-E95C0AF9D5B3}"/>
              </a:ext>
            </a:extLst>
          </p:cNvPr>
          <p:cNvSpPr txBox="1"/>
          <p:nvPr/>
        </p:nvSpPr>
        <p:spPr>
          <a:xfrm>
            <a:off x="-163753" y="5550410"/>
            <a:ext cx="113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MetLife Data Flow Engine is a custom built engine that moves data within the MetLife Data Hub environment. </a:t>
            </a: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4EF2872D-5A31-409A-A8AD-67A5D9E6F521}"/>
              </a:ext>
            </a:extLst>
          </p:cNvPr>
          <p:cNvSpPr/>
          <p:nvPr/>
        </p:nvSpPr>
        <p:spPr>
          <a:xfrm>
            <a:off x="236939" y="1738883"/>
            <a:ext cx="7519017" cy="783193"/>
          </a:xfrm>
          <a:prstGeom prst="roundRect">
            <a:avLst>
              <a:gd name="adj" fmla="val 14073"/>
            </a:avLst>
          </a:prstGeom>
          <a:solidFill>
            <a:schemeClr val="accent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2">
                    <a:lumMod val="50000"/>
                  </a:schemeClr>
                </a:solidFill>
              </a:rPr>
              <a:t>Repository : Bitbucket</a:t>
            </a:r>
          </a:p>
          <a:p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Development Branch: depends on the </a:t>
            </a:r>
            <a:r>
              <a:rPr lang="en-US" sz="1000" err="1">
                <a:solidFill>
                  <a:schemeClr val="accent2">
                    <a:lumMod val="50000"/>
                  </a:schemeClr>
                </a:solidFill>
              </a:rPr>
              <a:t>relase</a:t>
            </a:r>
            <a:endParaRPr lang="en-US" sz="1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Baselined Version	: ***</a:t>
            </a:r>
          </a:p>
          <a:p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URL: </a:t>
            </a:r>
            <a:endParaRPr lang="en-US" sz="1000">
              <a:solidFill>
                <a:schemeClr val="accent2">
                  <a:lumMod val="50000"/>
                </a:schemeClr>
              </a:solidFill>
              <a:cs typeface="Arial"/>
            </a:endParaRPr>
          </a:p>
        </p:txBody>
      </p:sp>
      <p:sp>
        <p:nvSpPr>
          <p:cNvPr id="33" name="Rounded Rectangle 13">
            <a:extLst>
              <a:ext uri="{FF2B5EF4-FFF2-40B4-BE49-F238E27FC236}">
                <a16:creationId xmlns:a16="http://schemas.microsoft.com/office/drawing/2014/main" id="{6D18607F-F16F-474A-B316-9ECE24847690}"/>
              </a:ext>
            </a:extLst>
          </p:cNvPr>
          <p:cNvSpPr/>
          <p:nvPr/>
        </p:nvSpPr>
        <p:spPr>
          <a:xfrm>
            <a:off x="236939" y="676302"/>
            <a:ext cx="7519017" cy="88534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2">
                    <a:lumMod val="50000"/>
                  </a:schemeClr>
                </a:solidFill>
              </a:rPr>
              <a:t>Build &amp; Package : Bamboo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/>
              <a:t>Build Jar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/>
              <a:t>Create tar file containing Jar  and script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/>
              <a:t>Create a release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/>
              <a:t>URL: </a:t>
            </a:r>
            <a:endParaRPr lang="en-US" sz="900" b="1">
              <a:cs typeface="Arial"/>
            </a:endParaRPr>
          </a:p>
        </p:txBody>
      </p:sp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97857437-3582-4D92-857A-9E9FF1A6927C}"/>
              </a:ext>
            </a:extLst>
          </p:cNvPr>
          <p:cNvSpPr/>
          <p:nvPr/>
        </p:nvSpPr>
        <p:spPr>
          <a:xfrm>
            <a:off x="236939" y="2757609"/>
            <a:ext cx="7519017" cy="563701"/>
          </a:xfrm>
          <a:prstGeom prst="roundRect">
            <a:avLst>
              <a:gd name="adj" fmla="val 12754"/>
            </a:avLst>
          </a:prstGeom>
          <a:solidFill>
            <a:schemeClr val="accent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2">
                    <a:lumMod val="50000"/>
                  </a:schemeClr>
                </a:solidFill>
              </a:rPr>
              <a:t>Deploy : </a:t>
            </a:r>
            <a:r>
              <a:rPr lang="en-US" sz="1000" b="1" err="1">
                <a:solidFill>
                  <a:schemeClr val="accent2">
                    <a:lumMod val="50000"/>
                  </a:schemeClr>
                </a:solidFill>
              </a:rPr>
              <a:t>Udeploy</a:t>
            </a:r>
            <a:r>
              <a:rPr lang="en-US" sz="10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000" b="1">
                <a:solidFill>
                  <a:schemeClr val="accent1">
                    <a:lumMod val="75000"/>
                  </a:schemeClr>
                </a:solidFill>
              </a:rPr>
              <a:t>[Not in Prod]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accent2">
                    <a:lumMod val="50000"/>
                  </a:schemeClr>
                </a:solidFill>
              </a:rPr>
              <a:t>Create a Snapshot of  the baselined  version -  </a:t>
            </a:r>
            <a:r>
              <a:rPr lang="en-US" sz="900" b="1" err="1">
                <a:solidFill>
                  <a:schemeClr val="accent2">
                    <a:lumMod val="50000"/>
                  </a:schemeClr>
                </a:solidFill>
              </a:rPr>
              <a:t>Eg</a:t>
            </a:r>
            <a:r>
              <a:rPr lang="en-US" sz="900" b="1">
                <a:solidFill>
                  <a:schemeClr val="accent2">
                    <a:lumMod val="50000"/>
                  </a:schemeClr>
                </a:solidFill>
              </a:rPr>
              <a:t>: 10856-MDFE-Rel2018.1.0-&lt;</a:t>
            </a:r>
            <a:r>
              <a:rPr lang="en-US" sz="900" b="1" err="1">
                <a:solidFill>
                  <a:schemeClr val="accent2">
                    <a:lumMod val="50000"/>
                  </a:schemeClr>
                </a:solidFill>
              </a:rPr>
              <a:t>relDate</a:t>
            </a:r>
            <a:r>
              <a:rPr lang="en-US" sz="900" b="1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accent2">
                    <a:lumMod val="50000"/>
                  </a:schemeClr>
                </a:solidFill>
              </a:rPr>
              <a:t>Open tickets and get necessary approvals to run Prod deployment procedure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1FB1D0-E55C-42F1-A9A2-A537A7BD2C7E}"/>
              </a:ext>
            </a:extLst>
          </p:cNvPr>
          <p:cNvGrpSpPr/>
          <p:nvPr/>
        </p:nvGrpSpPr>
        <p:grpSpPr>
          <a:xfrm>
            <a:off x="269052" y="68239"/>
            <a:ext cx="7880604" cy="473209"/>
            <a:chOff x="2941045" y="1089332"/>
            <a:chExt cx="7880604" cy="473209"/>
          </a:xfrm>
          <a:solidFill>
            <a:schemeClr val="accent1">
              <a:lumMod val="75000"/>
            </a:schemeClr>
          </a:solidFill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B197ABE-E941-4717-9A69-3EFA426628F2}"/>
                </a:ext>
              </a:extLst>
            </p:cNvPr>
            <p:cNvCxnSpPr/>
            <p:nvPr/>
          </p:nvCxnSpPr>
          <p:spPr>
            <a:xfrm>
              <a:off x="10034249" y="1214233"/>
              <a:ext cx="787400" cy="0"/>
            </a:xfrm>
            <a:prstGeom prst="straightConnector1">
              <a:avLst/>
            </a:prstGeom>
            <a:grpFill/>
            <a:ln>
              <a:noFill/>
              <a:tailEnd type="arrow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17320F-A781-401F-9171-836E58F3C63A}"/>
                </a:ext>
              </a:extLst>
            </p:cNvPr>
            <p:cNvGrpSpPr/>
            <p:nvPr/>
          </p:nvGrpSpPr>
          <p:grpSpPr>
            <a:xfrm>
              <a:off x="2941045" y="1089332"/>
              <a:ext cx="1140574" cy="290411"/>
              <a:chOff x="0" y="28574"/>
              <a:chExt cx="1381125" cy="552450"/>
            </a:xfrm>
            <a:grpFill/>
          </p:grpSpPr>
          <p:sp>
            <p:nvSpPr>
              <p:cNvPr id="118" name="Chevron 24">
                <a:extLst>
                  <a:ext uri="{FF2B5EF4-FFF2-40B4-BE49-F238E27FC236}">
                    <a16:creationId xmlns:a16="http://schemas.microsoft.com/office/drawing/2014/main" id="{572C2E6D-4DCA-414F-801E-1F486F51306F}"/>
                  </a:ext>
                </a:extLst>
              </p:cNvPr>
              <p:cNvSpPr/>
              <p:nvPr/>
            </p:nvSpPr>
            <p:spPr>
              <a:xfrm>
                <a:off x="0" y="28574"/>
                <a:ext cx="1381125" cy="5524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Chevron 4">
                <a:extLst>
                  <a:ext uri="{FF2B5EF4-FFF2-40B4-BE49-F238E27FC236}">
                    <a16:creationId xmlns:a16="http://schemas.microsoft.com/office/drawing/2014/main" id="{E340C0FD-824A-433E-BFE6-5D7847B8BA55}"/>
                  </a:ext>
                </a:extLst>
              </p:cNvPr>
              <p:cNvSpPr/>
              <p:nvPr/>
            </p:nvSpPr>
            <p:spPr>
              <a:xfrm>
                <a:off x="276225" y="28574"/>
                <a:ext cx="828675" cy="552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Plan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F9B46E5-9D8F-4AF1-9CD3-5981D71C3CEB}"/>
                </a:ext>
              </a:extLst>
            </p:cNvPr>
            <p:cNvGrpSpPr/>
            <p:nvPr/>
          </p:nvGrpSpPr>
          <p:grpSpPr>
            <a:xfrm>
              <a:off x="5072482" y="1095261"/>
              <a:ext cx="1140574" cy="290411"/>
              <a:chOff x="2158" y="0"/>
              <a:chExt cx="1920626" cy="609600"/>
            </a:xfrm>
            <a:grpFill/>
          </p:grpSpPr>
          <p:sp>
            <p:nvSpPr>
              <p:cNvPr id="116" name="Chevron 27">
                <a:extLst>
                  <a:ext uri="{FF2B5EF4-FFF2-40B4-BE49-F238E27FC236}">
                    <a16:creationId xmlns:a16="http://schemas.microsoft.com/office/drawing/2014/main" id="{39EB51BB-3E7D-468A-A1AC-DED0AE9736D0}"/>
                  </a:ext>
                </a:extLst>
              </p:cNvPr>
              <p:cNvSpPr/>
              <p:nvPr/>
            </p:nvSpPr>
            <p:spPr>
              <a:xfrm>
                <a:off x="2158" y="0"/>
                <a:ext cx="1920626" cy="6096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Chevron 4">
                <a:extLst>
                  <a:ext uri="{FF2B5EF4-FFF2-40B4-BE49-F238E27FC236}">
                    <a16:creationId xmlns:a16="http://schemas.microsoft.com/office/drawing/2014/main" id="{FE9A280C-AED6-4439-A5A4-4E6E1E32581E}"/>
                  </a:ext>
                </a:extLst>
              </p:cNvPr>
              <p:cNvSpPr/>
              <p:nvPr/>
            </p:nvSpPr>
            <p:spPr>
              <a:xfrm>
                <a:off x="306958" y="0"/>
                <a:ext cx="1311026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08014" tIns="36005" rIns="36005" bIns="36005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Build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82F9720-2C39-4C2F-8277-C0FFA4AFCC30}"/>
                </a:ext>
              </a:extLst>
            </p:cNvPr>
            <p:cNvGrpSpPr/>
            <p:nvPr/>
          </p:nvGrpSpPr>
          <p:grpSpPr>
            <a:xfrm>
              <a:off x="6137674" y="1098932"/>
              <a:ext cx="1140574" cy="290411"/>
              <a:chOff x="1079306" y="0"/>
              <a:chExt cx="2386756" cy="609600"/>
            </a:xfrm>
            <a:grpFill/>
          </p:grpSpPr>
          <p:sp>
            <p:nvSpPr>
              <p:cNvPr id="114" name="Chevron 30">
                <a:extLst>
                  <a:ext uri="{FF2B5EF4-FFF2-40B4-BE49-F238E27FC236}">
                    <a16:creationId xmlns:a16="http://schemas.microsoft.com/office/drawing/2014/main" id="{401DB44B-41D4-4F15-B96F-48C2626954CD}"/>
                  </a:ext>
                </a:extLst>
              </p:cNvPr>
              <p:cNvSpPr/>
              <p:nvPr/>
            </p:nvSpPr>
            <p:spPr>
              <a:xfrm>
                <a:off x="1079306" y="0"/>
                <a:ext cx="2386756" cy="6096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Chevron 4">
                <a:extLst>
                  <a:ext uri="{FF2B5EF4-FFF2-40B4-BE49-F238E27FC236}">
                    <a16:creationId xmlns:a16="http://schemas.microsoft.com/office/drawing/2014/main" id="{B2590AFA-5453-4BAE-9954-06125878CB1B}"/>
                  </a:ext>
                </a:extLst>
              </p:cNvPr>
              <p:cNvSpPr/>
              <p:nvPr/>
            </p:nvSpPr>
            <p:spPr>
              <a:xfrm>
                <a:off x="1356025" y="0"/>
                <a:ext cx="1777156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44018" tIns="48006" rIns="48006" bIns="48006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Test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E7F4D5D-3F27-4CE0-97C7-2CDD81A7AB55}"/>
                </a:ext>
              </a:extLst>
            </p:cNvPr>
            <p:cNvGrpSpPr/>
            <p:nvPr/>
          </p:nvGrpSpPr>
          <p:grpSpPr>
            <a:xfrm>
              <a:off x="8248611" y="1092852"/>
              <a:ext cx="1140574" cy="290411"/>
              <a:chOff x="7768" y="0"/>
              <a:chExt cx="4644032" cy="609600"/>
            </a:xfrm>
            <a:grpFill/>
          </p:grpSpPr>
          <p:sp>
            <p:nvSpPr>
              <p:cNvPr id="112" name="Chevron 33">
                <a:extLst>
                  <a:ext uri="{FF2B5EF4-FFF2-40B4-BE49-F238E27FC236}">
                    <a16:creationId xmlns:a16="http://schemas.microsoft.com/office/drawing/2014/main" id="{D44A4EEF-5F36-4EA7-A591-B4A288ED2B91}"/>
                  </a:ext>
                </a:extLst>
              </p:cNvPr>
              <p:cNvSpPr/>
              <p:nvPr/>
            </p:nvSpPr>
            <p:spPr>
              <a:xfrm>
                <a:off x="7768" y="0"/>
                <a:ext cx="4644032" cy="6096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Chevron 4">
                <a:extLst>
                  <a:ext uri="{FF2B5EF4-FFF2-40B4-BE49-F238E27FC236}">
                    <a16:creationId xmlns:a16="http://schemas.microsoft.com/office/drawing/2014/main" id="{754ABD23-3054-46FC-9492-F4D75D6C5232}"/>
                  </a:ext>
                </a:extLst>
              </p:cNvPr>
              <p:cNvSpPr/>
              <p:nvPr/>
            </p:nvSpPr>
            <p:spPr>
              <a:xfrm>
                <a:off x="845541" y="0"/>
                <a:ext cx="2988848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44018" tIns="48006" rIns="48006" bIns="48006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Deploy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B09E0D-8D4D-49AF-BB11-466136F63743}"/>
                </a:ext>
              </a:extLst>
            </p:cNvPr>
            <p:cNvGrpSpPr/>
            <p:nvPr/>
          </p:nvGrpSpPr>
          <p:grpSpPr>
            <a:xfrm>
              <a:off x="9287375" y="1095413"/>
              <a:ext cx="1140574" cy="290411"/>
              <a:chOff x="4316" y="99989"/>
              <a:chExt cx="8830567" cy="609600"/>
            </a:xfrm>
            <a:grpFill/>
          </p:grpSpPr>
          <p:sp>
            <p:nvSpPr>
              <p:cNvPr id="110" name="Chevron 36">
                <a:extLst>
                  <a:ext uri="{FF2B5EF4-FFF2-40B4-BE49-F238E27FC236}">
                    <a16:creationId xmlns:a16="http://schemas.microsoft.com/office/drawing/2014/main" id="{A4511464-5060-41A4-B776-62689DEC51A3}"/>
                  </a:ext>
                </a:extLst>
              </p:cNvPr>
              <p:cNvSpPr/>
              <p:nvPr/>
            </p:nvSpPr>
            <p:spPr>
              <a:xfrm>
                <a:off x="4316" y="99989"/>
                <a:ext cx="8830567" cy="6096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Chevron 4">
                <a:extLst>
                  <a:ext uri="{FF2B5EF4-FFF2-40B4-BE49-F238E27FC236}">
                    <a16:creationId xmlns:a16="http://schemas.microsoft.com/office/drawing/2014/main" id="{CD2DF075-3996-4E14-9DC6-435A680F3EC2}"/>
                  </a:ext>
                </a:extLst>
              </p:cNvPr>
              <p:cNvSpPr/>
              <p:nvPr/>
            </p:nvSpPr>
            <p:spPr>
              <a:xfrm>
                <a:off x="1273605" y="107377"/>
                <a:ext cx="6233891" cy="597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44018" tIns="48006" rIns="48006" bIns="48006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Run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EA553C-2063-4DA1-9354-A82E03F0C518}"/>
                </a:ext>
              </a:extLst>
            </p:cNvPr>
            <p:cNvGrpSpPr/>
            <p:nvPr/>
          </p:nvGrpSpPr>
          <p:grpSpPr>
            <a:xfrm>
              <a:off x="4006853" y="1091739"/>
              <a:ext cx="1140574" cy="290411"/>
              <a:chOff x="0" y="28574"/>
              <a:chExt cx="1381125" cy="552450"/>
            </a:xfrm>
            <a:grpFill/>
          </p:grpSpPr>
          <p:sp>
            <p:nvSpPr>
              <p:cNvPr id="107" name="Chevron 39">
                <a:extLst>
                  <a:ext uri="{FF2B5EF4-FFF2-40B4-BE49-F238E27FC236}">
                    <a16:creationId xmlns:a16="http://schemas.microsoft.com/office/drawing/2014/main" id="{AE5A58F5-ECF8-41CB-873A-BD247EEC6F03}"/>
                  </a:ext>
                </a:extLst>
              </p:cNvPr>
              <p:cNvSpPr/>
              <p:nvPr/>
            </p:nvSpPr>
            <p:spPr>
              <a:xfrm>
                <a:off x="0" y="28574"/>
                <a:ext cx="1381125" cy="5524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Chevron 4">
                <a:extLst>
                  <a:ext uri="{FF2B5EF4-FFF2-40B4-BE49-F238E27FC236}">
                    <a16:creationId xmlns:a16="http://schemas.microsoft.com/office/drawing/2014/main" id="{D6997243-2999-4B6B-A086-97F501568A53}"/>
                  </a:ext>
                </a:extLst>
              </p:cNvPr>
              <p:cNvSpPr/>
              <p:nvPr/>
            </p:nvSpPr>
            <p:spPr>
              <a:xfrm>
                <a:off x="276225" y="28574"/>
                <a:ext cx="828675" cy="5524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Code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6F210C6-336C-42A1-A337-BFFDBE8A3378}"/>
                </a:ext>
              </a:extLst>
            </p:cNvPr>
            <p:cNvGrpSpPr/>
            <p:nvPr/>
          </p:nvGrpSpPr>
          <p:grpSpPr>
            <a:xfrm>
              <a:off x="7201097" y="1095261"/>
              <a:ext cx="1140574" cy="290411"/>
              <a:chOff x="2589" y="0"/>
              <a:chExt cx="3155007" cy="609600"/>
            </a:xfrm>
            <a:grpFill/>
          </p:grpSpPr>
          <p:sp>
            <p:nvSpPr>
              <p:cNvPr id="105" name="Chevron 51">
                <a:extLst>
                  <a:ext uri="{FF2B5EF4-FFF2-40B4-BE49-F238E27FC236}">
                    <a16:creationId xmlns:a16="http://schemas.microsoft.com/office/drawing/2014/main" id="{C7A2E49B-C460-41D7-839B-397B89BF42C1}"/>
                  </a:ext>
                </a:extLst>
              </p:cNvPr>
              <p:cNvSpPr/>
              <p:nvPr/>
            </p:nvSpPr>
            <p:spPr>
              <a:xfrm>
                <a:off x="2589" y="0"/>
                <a:ext cx="3155007" cy="60960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Chevron 4">
                <a:extLst>
                  <a:ext uri="{FF2B5EF4-FFF2-40B4-BE49-F238E27FC236}">
                    <a16:creationId xmlns:a16="http://schemas.microsoft.com/office/drawing/2014/main" id="{4C6E3F58-102F-4F13-A081-BCF1C2E6D531}"/>
                  </a:ext>
                </a:extLst>
              </p:cNvPr>
              <p:cNvSpPr/>
              <p:nvPr/>
            </p:nvSpPr>
            <p:spPr>
              <a:xfrm>
                <a:off x="462192" y="0"/>
                <a:ext cx="207573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144018" tIns="48006" rIns="48006" bIns="48006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>
                    <a:solidFill>
                      <a:schemeClr val="bg1"/>
                    </a:solidFill>
                  </a:rPr>
                  <a:t>Release</a:t>
                </a:r>
              </a:p>
            </p:txBody>
          </p:sp>
        </p:grpSp>
        <p:sp>
          <p:nvSpPr>
            <p:cNvPr id="94" name="TextBox 54">
              <a:extLst>
                <a:ext uri="{FF2B5EF4-FFF2-40B4-BE49-F238E27FC236}">
                  <a16:creationId xmlns:a16="http://schemas.microsoft.com/office/drawing/2014/main" id="{B05B46B8-21C2-4CA6-8C71-913059D70190}"/>
                </a:ext>
              </a:extLst>
            </p:cNvPr>
            <p:cNvSpPr txBox="1"/>
            <p:nvPr/>
          </p:nvSpPr>
          <p:spPr>
            <a:xfrm>
              <a:off x="3120368" y="1397441"/>
              <a:ext cx="479135" cy="12827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JIRA</a:t>
              </a:r>
            </a:p>
          </p:txBody>
        </p:sp>
        <p:sp>
          <p:nvSpPr>
            <p:cNvPr id="95" name="TextBox 55">
              <a:extLst>
                <a:ext uri="{FF2B5EF4-FFF2-40B4-BE49-F238E27FC236}">
                  <a16:creationId xmlns:a16="http://schemas.microsoft.com/office/drawing/2014/main" id="{D6DD36D7-A21D-4589-B0A7-CEF4E8E67E87}"/>
                </a:ext>
              </a:extLst>
            </p:cNvPr>
            <p:cNvSpPr txBox="1"/>
            <p:nvPr/>
          </p:nvSpPr>
          <p:spPr>
            <a:xfrm>
              <a:off x="4142228" y="1397441"/>
              <a:ext cx="930254" cy="16510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BitBucket</a:t>
              </a:r>
            </a:p>
          </p:txBody>
        </p:sp>
        <p:sp>
          <p:nvSpPr>
            <p:cNvPr id="97" name="TextBox 56">
              <a:extLst>
                <a:ext uri="{FF2B5EF4-FFF2-40B4-BE49-F238E27FC236}">
                  <a16:creationId xmlns:a16="http://schemas.microsoft.com/office/drawing/2014/main" id="{42F98884-7459-4869-BFAA-93A668FE520E}"/>
                </a:ext>
              </a:extLst>
            </p:cNvPr>
            <p:cNvSpPr txBox="1"/>
            <p:nvPr/>
          </p:nvSpPr>
          <p:spPr>
            <a:xfrm>
              <a:off x="5164088" y="1397441"/>
              <a:ext cx="479135" cy="12827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Bamboo</a:t>
              </a:r>
            </a:p>
          </p:txBody>
        </p:sp>
        <p:sp>
          <p:nvSpPr>
            <p:cNvPr id="100" name="TextBox 59">
              <a:extLst>
                <a:ext uri="{FF2B5EF4-FFF2-40B4-BE49-F238E27FC236}">
                  <a16:creationId xmlns:a16="http://schemas.microsoft.com/office/drawing/2014/main" id="{C99252D4-D195-4D4D-A8AF-B2E4A3298FE2}"/>
                </a:ext>
              </a:extLst>
            </p:cNvPr>
            <p:cNvSpPr txBox="1"/>
            <p:nvPr/>
          </p:nvSpPr>
          <p:spPr>
            <a:xfrm>
              <a:off x="6185948" y="1397441"/>
              <a:ext cx="479135" cy="16510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Bamboo</a:t>
              </a:r>
            </a:p>
          </p:txBody>
        </p:sp>
        <p:sp>
          <p:nvSpPr>
            <p:cNvPr id="101" name="TextBox 60">
              <a:extLst>
                <a:ext uri="{FF2B5EF4-FFF2-40B4-BE49-F238E27FC236}">
                  <a16:creationId xmlns:a16="http://schemas.microsoft.com/office/drawing/2014/main" id="{1B0E2533-C6F0-4A36-A856-8C9F3A458905}"/>
                </a:ext>
              </a:extLst>
            </p:cNvPr>
            <p:cNvSpPr txBox="1"/>
            <p:nvPr/>
          </p:nvSpPr>
          <p:spPr>
            <a:xfrm>
              <a:off x="7207808" y="1397441"/>
              <a:ext cx="479135" cy="12827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UDeploy</a:t>
              </a:r>
            </a:p>
          </p:txBody>
        </p:sp>
        <p:sp>
          <p:nvSpPr>
            <p:cNvPr id="103" name="TextBox 62">
              <a:extLst>
                <a:ext uri="{FF2B5EF4-FFF2-40B4-BE49-F238E27FC236}">
                  <a16:creationId xmlns:a16="http://schemas.microsoft.com/office/drawing/2014/main" id="{E81EEF6A-5C79-43A4-A39C-9F3AC32F2244}"/>
                </a:ext>
              </a:extLst>
            </p:cNvPr>
            <p:cNvSpPr txBox="1"/>
            <p:nvPr/>
          </p:nvSpPr>
          <p:spPr>
            <a:xfrm>
              <a:off x="8229668" y="1397441"/>
              <a:ext cx="479135" cy="12827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UDeploy</a:t>
              </a:r>
            </a:p>
          </p:txBody>
        </p:sp>
        <p:sp>
          <p:nvSpPr>
            <p:cNvPr id="104" name="TextBox 63">
              <a:extLst>
                <a:ext uri="{FF2B5EF4-FFF2-40B4-BE49-F238E27FC236}">
                  <a16:creationId xmlns:a16="http://schemas.microsoft.com/office/drawing/2014/main" id="{0D1EA7C1-28BD-404D-A89F-2089EB393DE9}"/>
                </a:ext>
              </a:extLst>
            </p:cNvPr>
            <p:cNvSpPr txBox="1"/>
            <p:nvPr/>
          </p:nvSpPr>
          <p:spPr>
            <a:xfrm>
              <a:off x="9251527" y="1397441"/>
              <a:ext cx="479135" cy="128270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2">
                      <a:lumMod val="50000"/>
                    </a:schemeClr>
                  </a:solidFill>
                </a:rPr>
                <a:t>Maestro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E7F64D7-475F-4762-9ABB-B25989820FFF}"/>
              </a:ext>
            </a:extLst>
          </p:cNvPr>
          <p:cNvSpPr/>
          <p:nvPr/>
        </p:nvSpPr>
        <p:spPr>
          <a:xfrm>
            <a:off x="44899" y="558728"/>
            <a:ext cx="295497" cy="303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8D6362-95A1-4FBA-B03E-A95CCB15A926}"/>
              </a:ext>
            </a:extLst>
          </p:cNvPr>
          <p:cNvSpPr/>
          <p:nvPr/>
        </p:nvSpPr>
        <p:spPr>
          <a:xfrm>
            <a:off x="44899" y="1518114"/>
            <a:ext cx="295497" cy="303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5463C0-0B84-4B46-B067-42C020B539A4}"/>
              </a:ext>
            </a:extLst>
          </p:cNvPr>
          <p:cNvSpPr/>
          <p:nvPr/>
        </p:nvSpPr>
        <p:spPr>
          <a:xfrm>
            <a:off x="44899" y="2517883"/>
            <a:ext cx="295497" cy="303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39" name="Rounded Rectangle 75">
            <a:extLst>
              <a:ext uri="{FF2B5EF4-FFF2-40B4-BE49-F238E27FC236}">
                <a16:creationId xmlns:a16="http://schemas.microsoft.com/office/drawing/2014/main" id="{DFE9B381-2C57-4FEF-A1D1-9172CBA37262}"/>
              </a:ext>
            </a:extLst>
          </p:cNvPr>
          <p:cNvSpPr/>
          <p:nvPr/>
        </p:nvSpPr>
        <p:spPr>
          <a:xfrm>
            <a:off x="282436" y="3518728"/>
            <a:ext cx="7519017" cy="423327"/>
          </a:xfrm>
          <a:prstGeom prst="roundRect">
            <a:avLst>
              <a:gd name="adj" fmla="val 10338"/>
            </a:avLst>
          </a:prstGeom>
          <a:solidFill>
            <a:schemeClr val="accent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2">
                    <a:lumMod val="50000"/>
                  </a:schemeClr>
                </a:solidFill>
              </a:rPr>
              <a:t>Run: Maestro</a:t>
            </a:r>
          </a:p>
          <a:p>
            <a:endParaRPr lang="en-US" sz="1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61199-AD03-4E61-B8B5-606378B7E993}"/>
              </a:ext>
            </a:extLst>
          </p:cNvPr>
          <p:cNvSpPr/>
          <p:nvPr/>
        </p:nvSpPr>
        <p:spPr>
          <a:xfrm>
            <a:off x="44899" y="3349558"/>
            <a:ext cx="295497" cy="3034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1057EA-7800-4A68-A041-8F401E46E7A0}"/>
              </a:ext>
            </a:extLst>
          </p:cNvPr>
          <p:cNvGrpSpPr/>
          <p:nvPr/>
        </p:nvGrpSpPr>
        <p:grpSpPr>
          <a:xfrm>
            <a:off x="6894207" y="668133"/>
            <a:ext cx="5239376" cy="4459757"/>
            <a:chOff x="7879529" y="36737"/>
            <a:chExt cx="5239376" cy="445975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418E36-965C-4172-B111-4C45AB800C63}"/>
                </a:ext>
              </a:extLst>
            </p:cNvPr>
            <p:cNvSpPr/>
            <p:nvPr/>
          </p:nvSpPr>
          <p:spPr>
            <a:xfrm>
              <a:off x="7879529" y="285936"/>
              <a:ext cx="5239375" cy="4210558"/>
            </a:xfrm>
            <a:prstGeom prst="rect">
              <a:avLst/>
            </a:prstGeom>
            <a:pattFill prst="pct5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EFEE0F9F-2477-4771-8B5A-8F3A6A435E8F}"/>
                </a:ext>
              </a:extLst>
            </p:cNvPr>
            <p:cNvSpPr txBox="1"/>
            <p:nvPr/>
          </p:nvSpPr>
          <p:spPr>
            <a:xfrm>
              <a:off x="7879530" y="36737"/>
              <a:ext cx="5239375" cy="322659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>
                  <a:solidFill>
                    <a:schemeClr val="bg1"/>
                  </a:solidFill>
                </a:rPr>
                <a:t>DevOps Flow</a:t>
              </a:r>
            </a:p>
          </p:txBody>
        </p:sp>
        <p:pic>
          <p:nvPicPr>
            <p:cNvPr id="41" name="Picture 40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16ED4A2E-CBB3-467D-BC12-1F82E9EF9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9557" y="380176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637D0A60-F8C1-4EB1-A394-06913793E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9557" y="1800904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C33C9AF7-A87D-4A03-973D-5110851B3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9557" y="3221631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C:\Users\bpaul\AppData\Local\Microsoft\Windows\INetCache\IE\9KXOZ72D\User_icon_2.svg[1].png">
              <a:extLst>
                <a:ext uri="{FF2B5EF4-FFF2-40B4-BE49-F238E27FC236}">
                  <a16:creationId xmlns:a16="http://schemas.microsoft.com/office/drawing/2014/main" id="{A98D710A-F2AF-4A33-9218-881742B6A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214" y="422645"/>
              <a:ext cx="753982" cy="753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Arrow Connector 5">
              <a:extLst>
                <a:ext uri="{FF2B5EF4-FFF2-40B4-BE49-F238E27FC236}">
                  <a16:creationId xmlns:a16="http://schemas.microsoft.com/office/drawing/2014/main" id="{DE29E239-D378-4044-9BB1-D3407903DBF3}"/>
                </a:ext>
              </a:extLst>
            </p:cNvPr>
            <p:cNvCxnSpPr>
              <a:stCxn id="44" idx="3"/>
              <a:endCxn id="41" idx="1"/>
            </p:cNvCxnSpPr>
            <p:nvPr/>
          </p:nvCxnSpPr>
          <p:spPr>
            <a:xfrm flipV="1">
              <a:off x="9050196" y="710475"/>
              <a:ext cx="1689361" cy="89161"/>
            </a:xfrm>
            <a:prstGeom prst="curvedConnector3">
              <a:avLst>
                <a:gd name="adj1" fmla="val 50000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5">
              <a:extLst>
                <a:ext uri="{FF2B5EF4-FFF2-40B4-BE49-F238E27FC236}">
                  <a16:creationId xmlns:a16="http://schemas.microsoft.com/office/drawing/2014/main" id="{5107658C-380B-4CFB-AAC8-10B121BDBE2D}"/>
                </a:ext>
              </a:extLst>
            </p:cNvPr>
            <p:cNvCxnSpPr>
              <a:stCxn id="42" idx="3"/>
              <a:endCxn id="41" idx="2"/>
            </p:cNvCxnSpPr>
            <p:nvPr/>
          </p:nvCxnSpPr>
          <p:spPr>
            <a:xfrm flipH="1" flipV="1">
              <a:off x="10971153" y="1040773"/>
              <a:ext cx="231596" cy="1090430"/>
            </a:xfrm>
            <a:prstGeom prst="curvedConnector4">
              <a:avLst>
                <a:gd name="adj1" fmla="val -98706"/>
                <a:gd name="adj2" fmla="val 65145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5">
              <a:extLst>
                <a:ext uri="{FF2B5EF4-FFF2-40B4-BE49-F238E27FC236}">
                  <a16:creationId xmlns:a16="http://schemas.microsoft.com/office/drawing/2014/main" id="{49A5D677-849D-4AAE-B3A5-96ECE5394FF2}"/>
                </a:ext>
              </a:extLst>
            </p:cNvPr>
            <p:cNvCxnSpPr>
              <a:stCxn id="43" idx="3"/>
              <a:endCxn id="42" idx="2"/>
            </p:cNvCxnSpPr>
            <p:nvPr/>
          </p:nvCxnSpPr>
          <p:spPr>
            <a:xfrm flipH="1" flipV="1">
              <a:off x="10971153" y="2461501"/>
              <a:ext cx="231596" cy="1090429"/>
            </a:xfrm>
            <a:prstGeom prst="curvedConnector4">
              <a:avLst>
                <a:gd name="adj1" fmla="val -98706"/>
                <a:gd name="adj2" fmla="val 65145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3D8C905A-A21C-4856-BAB9-B74171705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6283" y="1078286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E0810A91-B61E-4C75-B3FB-73D7A0186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6283" y="2134280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E942D1AA-95CF-4740-B3B1-5328B3A65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6283" y="3269664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Arrow Connector 5">
              <a:extLst>
                <a:ext uri="{FF2B5EF4-FFF2-40B4-BE49-F238E27FC236}">
                  <a16:creationId xmlns:a16="http://schemas.microsoft.com/office/drawing/2014/main" id="{33A4363D-047E-4C5A-8990-EE65EE225BA9}"/>
                </a:ext>
              </a:extLst>
            </p:cNvPr>
            <p:cNvCxnSpPr>
              <a:stCxn id="43" idx="3"/>
              <a:endCxn id="49" idx="1"/>
            </p:cNvCxnSpPr>
            <p:nvPr/>
          </p:nvCxnSpPr>
          <p:spPr>
            <a:xfrm flipV="1">
              <a:off x="11202749" y="1408585"/>
              <a:ext cx="1343534" cy="2143345"/>
            </a:xfrm>
            <a:prstGeom prst="curvedConnector3">
              <a:avLst>
                <a:gd name="adj1" fmla="val 50000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">
              <a:extLst>
                <a:ext uri="{FF2B5EF4-FFF2-40B4-BE49-F238E27FC236}">
                  <a16:creationId xmlns:a16="http://schemas.microsoft.com/office/drawing/2014/main" id="{98AE5CC3-A360-46D8-937C-B95D114BF9DE}"/>
                </a:ext>
              </a:extLst>
            </p:cNvPr>
            <p:cNvCxnSpPr>
              <a:stCxn id="43" idx="3"/>
              <a:endCxn id="50" idx="1"/>
            </p:cNvCxnSpPr>
            <p:nvPr/>
          </p:nvCxnSpPr>
          <p:spPr>
            <a:xfrm flipV="1">
              <a:off x="11202749" y="2464579"/>
              <a:ext cx="1343534" cy="1087351"/>
            </a:xfrm>
            <a:prstGeom prst="curvedConnector3">
              <a:avLst>
                <a:gd name="adj1" fmla="val 50000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">
              <a:extLst>
                <a:ext uri="{FF2B5EF4-FFF2-40B4-BE49-F238E27FC236}">
                  <a16:creationId xmlns:a16="http://schemas.microsoft.com/office/drawing/2014/main" id="{A953C61E-9FA8-4B4A-884F-3440D3164A6B}"/>
                </a:ext>
              </a:extLst>
            </p:cNvPr>
            <p:cNvCxnSpPr>
              <a:stCxn id="43" idx="3"/>
              <a:endCxn id="51" idx="1"/>
            </p:cNvCxnSpPr>
            <p:nvPr/>
          </p:nvCxnSpPr>
          <p:spPr>
            <a:xfrm>
              <a:off x="11202749" y="3551930"/>
              <a:ext cx="1343534" cy="48033"/>
            </a:xfrm>
            <a:prstGeom prst="curvedConnector3">
              <a:avLst>
                <a:gd name="adj1" fmla="val 50000"/>
              </a:avLst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84">
              <a:extLst>
                <a:ext uri="{FF2B5EF4-FFF2-40B4-BE49-F238E27FC236}">
                  <a16:creationId xmlns:a16="http://schemas.microsoft.com/office/drawing/2014/main" id="{A0CA9951-F521-4E1D-BA00-31F074015B33}"/>
                </a:ext>
              </a:extLst>
            </p:cNvPr>
            <p:cNvSpPr txBox="1"/>
            <p:nvPr/>
          </p:nvSpPr>
          <p:spPr>
            <a:xfrm>
              <a:off x="10144172" y="1028179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BitBucket</a:t>
              </a:r>
            </a:p>
          </p:txBody>
        </p:sp>
        <p:sp>
          <p:nvSpPr>
            <p:cNvPr id="56" name="TextBox 87">
              <a:extLst>
                <a:ext uri="{FF2B5EF4-FFF2-40B4-BE49-F238E27FC236}">
                  <a16:creationId xmlns:a16="http://schemas.microsoft.com/office/drawing/2014/main" id="{DBBE8AD5-8E7D-46AD-8F50-17CE8669B3E3}"/>
                </a:ext>
              </a:extLst>
            </p:cNvPr>
            <p:cNvSpPr txBox="1"/>
            <p:nvPr/>
          </p:nvSpPr>
          <p:spPr>
            <a:xfrm>
              <a:off x="7963115" y="1155719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Developer</a:t>
              </a:r>
            </a:p>
          </p:txBody>
        </p:sp>
        <p:sp>
          <p:nvSpPr>
            <p:cNvPr id="57" name="TextBox 88">
              <a:extLst>
                <a:ext uri="{FF2B5EF4-FFF2-40B4-BE49-F238E27FC236}">
                  <a16:creationId xmlns:a16="http://schemas.microsoft.com/office/drawing/2014/main" id="{0DC523C7-F3B7-4A3C-8635-D5B8A6665F24}"/>
                </a:ext>
              </a:extLst>
            </p:cNvPr>
            <p:cNvSpPr txBox="1"/>
            <p:nvPr/>
          </p:nvSpPr>
          <p:spPr>
            <a:xfrm>
              <a:off x="10150451" y="2379742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Bamboo</a:t>
              </a:r>
            </a:p>
          </p:txBody>
        </p:sp>
        <p:sp>
          <p:nvSpPr>
            <p:cNvPr id="58" name="TextBox 89">
              <a:extLst>
                <a:ext uri="{FF2B5EF4-FFF2-40B4-BE49-F238E27FC236}">
                  <a16:creationId xmlns:a16="http://schemas.microsoft.com/office/drawing/2014/main" id="{12595D6C-1D50-43D0-A149-979F029158C9}"/>
                </a:ext>
              </a:extLst>
            </p:cNvPr>
            <p:cNvSpPr txBox="1"/>
            <p:nvPr/>
          </p:nvSpPr>
          <p:spPr>
            <a:xfrm>
              <a:off x="10177390" y="3868517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UDeploy</a:t>
              </a:r>
            </a:p>
          </p:txBody>
        </p:sp>
        <p:sp>
          <p:nvSpPr>
            <p:cNvPr id="59" name="TextBox 90">
              <a:extLst>
                <a:ext uri="{FF2B5EF4-FFF2-40B4-BE49-F238E27FC236}">
                  <a16:creationId xmlns:a16="http://schemas.microsoft.com/office/drawing/2014/main" id="{C720174C-8048-46D9-8A9C-93D8D3B15BAE}"/>
                </a:ext>
              </a:extLst>
            </p:cNvPr>
            <p:cNvSpPr txBox="1"/>
            <p:nvPr/>
          </p:nvSpPr>
          <p:spPr>
            <a:xfrm>
              <a:off x="12300287" y="1729782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INT</a:t>
              </a:r>
            </a:p>
          </p:txBody>
        </p:sp>
        <p:sp>
          <p:nvSpPr>
            <p:cNvPr id="60" name="TextBox 91">
              <a:extLst>
                <a:ext uri="{FF2B5EF4-FFF2-40B4-BE49-F238E27FC236}">
                  <a16:creationId xmlns:a16="http://schemas.microsoft.com/office/drawing/2014/main" id="{39C2D304-870F-49A2-B9E8-D6C859798534}"/>
                </a:ext>
              </a:extLst>
            </p:cNvPr>
            <p:cNvSpPr txBox="1"/>
            <p:nvPr/>
          </p:nvSpPr>
          <p:spPr>
            <a:xfrm>
              <a:off x="12308210" y="2789613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QA</a:t>
              </a:r>
            </a:p>
          </p:txBody>
        </p:sp>
        <p:sp>
          <p:nvSpPr>
            <p:cNvPr id="61" name="TextBox 92">
              <a:extLst>
                <a:ext uri="{FF2B5EF4-FFF2-40B4-BE49-F238E27FC236}">
                  <a16:creationId xmlns:a16="http://schemas.microsoft.com/office/drawing/2014/main" id="{D44ED577-7D6E-4E02-90E2-6C0B243978C1}"/>
                </a:ext>
              </a:extLst>
            </p:cNvPr>
            <p:cNvSpPr txBox="1"/>
            <p:nvPr/>
          </p:nvSpPr>
          <p:spPr>
            <a:xfrm>
              <a:off x="12289225" y="3954962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Prod</a:t>
              </a:r>
            </a:p>
          </p:txBody>
        </p:sp>
        <p:sp>
          <p:nvSpPr>
            <p:cNvPr id="62" name="TextBox 115">
              <a:extLst>
                <a:ext uri="{FF2B5EF4-FFF2-40B4-BE49-F238E27FC236}">
                  <a16:creationId xmlns:a16="http://schemas.microsoft.com/office/drawing/2014/main" id="{FA6E63B7-9613-4DA7-80E5-CFB1E34E4284}"/>
                </a:ext>
              </a:extLst>
            </p:cNvPr>
            <p:cNvSpPr txBox="1"/>
            <p:nvPr/>
          </p:nvSpPr>
          <p:spPr>
            <a:xfrm>
              <a:off x="8092053" y="1920877"/>
              <a:ext cx="1234163" cy="188371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>
                  <a:solidFill>
                    <a:schemeClr val="accent3">
                      <a:lumMod val="50000"/>
                    </a:schemeClr>
                  </a:solidFill>
                </a:rPr>
                <a:t>Tools / Technologies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Scala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Java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Spark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Eclipse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Titan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HBase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b="1">
                  <a:solidFill>
                    <a:schemeClr val="accent3">
                      <a:lumMod val="75000"/>
                    </a:schemeClr>
                  </a:solidFill>
                </a:rPr>
                <a:t>Solr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437A66-DCFF-40DA-A2B4-7C27586E1E94}"/>
                </a:ext>
              </a:extLst>
            </p:cNvPr>
            <p:cNvSpPr/>
            <p:nvPr/>
          </p:nvSpPr>
          <p:spPr>
            <a:xfrm>
              <a:off x="8902447" y="406980"/>
              <a:ext cx="295497" cy="3034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14EC727-EB1B-46A9-924F-2FAA22BA4B63}"/>
                </a:ext>
              </a:extLst>
            </p:cNvPr>
            <p:cNvSpPr/>
            <p:nvPr/>
          </p:nvSpPr>
          <p:spPr>
            <a:xfrm>
              <a:off x="11260700" y="440483"/>
              <a:ext cx="295497" cy="3034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B50135A-8A41-48B1-9416-C8D25F87608A}"/>
                </a:ext>
              </a:extLst>
            </p:cNvPr>
            <p:cNvSpPr/>
            <p:nvPr/>
          </p:nvSpPr>
          <p:spPr>
            <a:xfrm>
              <a:off x="9484006" y="503130"/>
              <a:ext cx="78739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Push Code</a:t>
              </a:r>
              <a:endParaRPr lang="en-US" sz="9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48CB91-AA6B-4865-AFBB-79971752DAEA}"/>
                </a:ext>
              </a:extLst>
            </p:cNvPr>
            <p:cNvSpPr/>
            <p:nvPr/>
          </p:nvSpPr>
          <p:spPr>
            <a:xfrm>
              <a:off x="11328173" y="1342005"/>
              <a:ext cx="53732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Builds</a:t>
              </a:r>
              <a:endParaRPr lang="en-US" sz="9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6A37E-CB30-4BC5-9AAB-9110D08ADD25}"/>
                </a:ext>
              </a:extLst>
            </p:cNvPr>
            <p:cNvSpPr/>
            <p:nvPr/>
          </p:nvSpPr>
          <p:spPr>
            <a:xfrm>
              <a:off x="10660811" y="2823532"/>
              <a:ext cx="62068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Release</a:t>
              </a:r>
              <a:endParaRPr lang="en-US" sz="9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312FAFD-9D63-4F30-936A-85AEF2BD7F66}"/>
                </a:ext>
              </a:extLst>
            </p:cNvPr>
            <p:cNvSpPr/>
            <p:nvPr/>
          </p:nvSpPr>
          <p:spPr>
            <a:xfrm>
              <a:off x="11884590" y="2015063"/>
              <a:ext cx="56938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Deploy</a:t>
              </a:r>
              <a:endParaRPr lang="en-US" sz="9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B10236-6989-4992-A055-E826D5127A34}"/>
                </a:ext>
              </a:extLst>
            </p:cNvPr>
            <p:cNvSpPr/>
            <p:nvPr/>
          </p:nvSpPr>
          <p:spPr>
            <a:xfrm>
              <a:off x="11851294" y="2823532"/>
              <a:ext cx="56938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Deploy</a:t>
              </a:r>
              <a:endParaRPr lang="en-US" sz="9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229247E-D086-441C-AEDC-63562B3B1594}"/>
                </a:ext>
              </a:extLst>
            </p:cNvPr>
            <p:cNvSpPr/>
            <p:nvPr/>
          </p:nvSpPr>
          <p:spPr>
            <a:xfrm>
              <a:off x="11556197" y="3626802"/>
              <a:ext cx="56938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Deploy</a:t>
              </a:r>
              <a:endParaRPr lang="en-US" sz="9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BB82E2-E7DF-40D0-AD41-FAF3125A365D}"/>
                </a:ext>
              </a:extLst>
            </p:cNvPr>
            <p:cNvSpPr/>
            <p:nvPr/>
          </p:nvSpPr>
          <p:spPr>
            <a:xfrm>
              <a:off x="7879530" y="4232165"/>
              <a:ext cx="123623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JIRA tracker URL : </a:t>
              </a:r>
            </a:p>
          </p:txBody>
        </p:sp>
        <p:pic>
          <p:nvPicPr>
            <p:cNvPr id="120" name="Picture 119" descr="C:\Users\bpaul\AppData\Local\Microsoft\Windows\INetCache\IE\12E4PKB2\Tower_torre_pc_clon_server.svg[1].png">
              <a:extLst>
                <a:ext uri="{FF2B5EF4-FFF2-40B4-BE49-F238E27FC236}">
                  <a16:creationId xmlns:a16="http://schemas.microsoft.com/office/drawing/2014/main" id="{B0E06CE3-2417-48EC-BC4C-9E00C03DB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6283" y="293016"/>
              <a:ext cx="463192" cy="660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1" name="Straight Arrow Connector 5">
              <a:extLst>
                <a:ext uri="{FF2B5EF4-FFF2-40B4-BE49-F238E27FC236}">
                  <a16:creationId xmlns:a16="http://schemas.microsoft.com/office/drawing/2014/main" id="{3C02D53D-31F4-4561-A8FE-9A0C1B61D3F5}"/>
                </a:ext>
              </a:extLst>
            </p:cNvPr>
            <p:cNvCxnSpPr>
              <a:cxnSpLocks/>
              <a:endCxn id="120" idx="1"/>
            </p:cNvCxnSpPr>
            <p:nvPr/>
          </p:nvCxnSpPr>
          <p:spPr>
            <a:xfrm rot="5400000" flipH="1" flipV="1">
              <a:off x="10397824" y="1451505"/>
              <a:ext cx="2976648" cy="1320269"/>
            </a:xfrm>
            <a:prstGeom prst="curvedConnector2">
              <a:avLst/>
            </a:prstGeom>
            <a:ln w="57150" cap="rnd" cmpd="sng">
              <a:solidFill>
                <a:schemeClr val="accent2">
                  <a:lumMod val="20000"/>
                  <a:lumOff val="80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90">
              <a:extLst>
                <a:ext uri="{FF2B5EF4-FFF2-40B4-BE49-F238E27FC236}">
                  <a16:creationId xmlns:a16="http://schemas.microsoft.com/office/drawing/2014/main" id="{5F5C993C-BAC0-4439-AB36-C6BC8D6E6E6F}"/>
                </a:ext>
              </a:extLst>
            </p:cNvPr>
            <p:cNvSpPr txBox="1"/>
            <p:nvPr/>
          </p:nvSpPr>
          <p:spPr>
            <a:xfrm>
              <a:off x="12315573" y="886438"/>
              <a:ext cx="710090" cy="208996"/>
            </a:xfrm>
            <a:prstGeom prst="rect">
              <a:avLst/>
            </a:prstGeom>
            <a:noFill/>
          </p:spPr>
          <p:txBody>
            <a:bodyPr wrap="none" lIns="91440" tIns="0" rIns="91440" bIns="0" rtlCol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b="1">
                  <a:solidFill>
                    <a:schemeClr val="accent3">
                      <a:lumMod val="50000"/>
                    </a:schemeClr>
                  </a:solidFill>
                </a:rPr>
                <a:t>Dev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B1B9B0E-7968-4F02-8770-03E36D376A1D}"/>
                </a:ext>
              </a:extLst>
            </p:cNvPr>
            <p:cNvSpPr/>
            <p:nvPr/>
          </p:nvSpPr>
          <p:spPr>
            <a:xfrm>
              <a:off x="11899653" y="936746"/>
              <a:ext cx="56938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>
                  <a:solidFill>
                    <a:schemeClr val="accent3">
                      <a:lumMod val="75000"/>
                    </a:schemeClr>
                  </a:solidFill>
                </a:rPr>
                <a:t>Deploy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604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8" y="42747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3E043-BA97-4C65-AE50-F149BBB59083}"/>
              </a:ext>
            </a:extLst>
          </p:cNvPr>
          <p:cNvSpPr txBox="1"/>
          <p:nvPr/>
        </p:nvSpPr>
        <p:spPr>
          <a:xfrm>
            <a:off x="131178" y="136249"/>
            <a:ext cx="11931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Typical reviews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 level and detailed design document reviews and manual and automated code reviews and security reviews (</a:t>
            </a:r>
            <a:r>
              <a:rPr lang="en-US" err="1"/>
              <a:t>veracode</a:t>
            </a:r>
            <a:r>
              <a:rPr lang="en-US"/>
              <a:t> scans)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Architecture reviews to confirm that the development confirms to the architecture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Current status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MetLife and Cognizant Architecture and Development teams have completed few rounds of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Knowledgent</a:t>
            </a:r>
            <a:r>
              <a:rPr lang="en-US"/>
              <a:t> has completed design and code reviews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Design Document Reviews</a:t>
            </a:r>
          </a:p>
          <a:p>
            <a:pPr lvl="1"/>
            <a:r>
              <a:rPr lang="en-US" err="1"/>
              <a:t>Sharepoint</a:t>
            </a:r>
            <a:r>
              <a:rPr lang="en-US"/>
              <a:t> links -&gt;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Code Reviews</a:t>
            </a:r>
          </a:p>
          <a:p>
            <a:pPr lvl="1"/>
            <a:r>
              <a:rPr lang="en-US"/>
              <a:t>Bitbucket location -&gt;</a:t>
            </a:r>
          </a:p>
        </p:txBody>
      </p:sp>
    </p:spTree>
    <p:extLst>
      <p:ext uri="{BB962C8B-B14F-4D97-AF65-F5344CB8AC3E}">
        <p14:creationId xmlns:p14="http://schemas.microsoft.com/office/powerpoint/2010/main" val="425765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973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BEBCF0D-59D2-4AA1-8D49-C91B2DAC6B49}"/>
              </a:ext>
            </a:extLst>
          </p:cNvPr>
          <p:cNvSpPr/>
          <p:nvPr/>
        </p:nvSpPr>
        <p:spPr>
          <a:xfrm rot="5400000">
            <a:off x="5484621" y="-5488176"/>
            <a:ext cx="1222755" cy="12199108"/>
          </a:xfrm>
          <a:prstGeom prst="homePlate">
            <a:avLst>
              <a:gd name="adj" fmla="val 3507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" y="79375"/>
            <a:ext cx="12199109" cy="915035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GTO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Platform Reference Architecture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4BEA5-8968-46B8-BA74-11E21852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27" y="0"/>
            <a:ext cx="12358227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BEBCF0D-59D2-4AA1-8D49-C91B2DAC6B49}"/>
              </a:ext>
            </a:extLst>
          </p:cNvPr>
          <p:cNvSpPr/>
          <p:nvPr/>
        </p:nvSpPr>
        <p:spPr>
          <a:xfrm rot="5400000">
            <a:off x="5484621" y="-5488176"/>
            <a:ext cx="1222755" cy="12199108"/>
          </a:xfrm>
          <a:prstGeom prst="homePlate">
            <a:avLst>
              <a:gd name="adj" fmla="val 3507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56" y="79375"/>
            <a:ext cx="12199109" cy="91503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Data Curation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5D90D8-7502-4971-8F26-859825B0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2" y="1222756"/>
            <a:ext cx="8286751" cy="563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4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8" y="42747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MDFE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978D-7919-4B3B-B0A4-E95C0AF9D5B3}"/>
              </a:ext>
            </a:extLst>
          </p:cNvPr>
          <p:cNvSpPr txBox="1"/>
          <p:nvPr/>
        </p:nvSpPr>
        <p:spPr>
          <a:xfrm>
            <a:off x="543572" y="5550408"/>
            <a:ext cx="1155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MetLife Data Flow Engine is a configuration and metadata driven framework that moves data within the MetLife Data Hub environment. Current version of MDFE is built using custom spark code.</a:t>
            </a:r>
          </a:p>
        </p:txBody>
      </p:sp>
      <p:sp>
        <p:nvSpPr>
          <p:cNvPr id="46" name="Text Placeholder 19">
            <a:extLst>
              <a:ext uri="{FF2B5EF4-FFF2-40B4-BE49-F238E27FC236}">
                <a16:creationId xmlns:a16="http://schemas.microsoft.com/office/drawing/2014/main" id="{C7E6A807-8668-4C84-AA6E-4C271DC20E84}"/>
              </a:ext>
            </a:extLst>
          </p:cNvPr>
          <p:cNvSpPr txBox="1">
            <a:spLocks/>
          </p:cNvSpPr>
          <p:nvPr/>
        </p:nvSpPr>
        <p:spPr>
          <a:xfrm>
            <a:off x="2355435" y="123258"/>
            <a:ext cx="836127" cy="51192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2</a:t>
            </a:r>
            <a:r>
              <a:rPr lang="en-US"/>
              <a:t>.8</a:t>
            </a:r>
          </a:p>
        </p:txBody>
      </p:sp>
      <p:sp>
        <p:nvSpPr>
          <p:cNvPr id="66" name="Oval 65" descr="decorative elemenets">
            <a:extLst>
              <a:ext uri="{FF2B5EF4-FFF2-40B4-BE49-F238E27FC236}">
                <a16:creationId xmlns:a16="http://schemas.microsoft.com/office/drawing/2014/main" id="{BFABA34C-805F-4624-AB1B-CC4F2D08E196}"/>
              </a:ext>
            </a:extLst>
          </p:cNvPr>
          <p:cNvSpPr/>
          <p:nvPr/>
        </p:nvSpPr>
        <p:spPr>
          <a:xfrm>
            <a:off x="1570092" y="2198332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F67CC-02AF-4885-B9A8-CEA130807548}"/>
              </a:ext>
            </a:extLst>
          </p:cNvPr>
          <p:cNvSpPr/>
          <p:nvPr/>
        </p:nvSpPr>
        <p:spPr>
          <a:xfrm>
            <a:off x="3680026" y="869842"/>
            <a:ext cx="5571744" cy="265669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DB811-F01F-4E8B-9646-6547C326BF26}"/>
              </a:ext>
            </a:extLst>
          </p:cNvPr>
          <p:cNvSpPr txBox="1"/>
          <p:nvPr/>
        </p:nvSpPr>
        <p:spPr>
          <a:xfrm>
            <a:off x="5475883" y="5418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MetLife Data 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FCE7F-EA1A-4ACD-8AD6-2EF03D9E1C66}"/>
              </a:ext>
            </a:extLst>
          </p:cNvPr>
          <p:cNvSpPr/>
          <p:nvPr/>
        </p:nvSpPr>
        <p:spPr>
          <a:xfrm>
            <a:off x="4044334" y="1010874"/>
            <a:ext cx="1640812" cy="2322697"/>
          </a:xfrm>
          <a:prstGeom prst="rect">
            <a:avLst/>
          </a:prstGeom>
          <a:solidFill>
            <a:schemeClr val="tx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CEC40F-55E6-4416-A54C-4A31CFAC92A9}"/>
              </a:ext>
            </a:extLst>
          </p:cNvPr>
          <p:cNvSpPr/>
          <p:nvPr/>
        </p:nvSpPr>
        <p:spPr>
          <a:xfrm>
            <a:off x="7327607" y="1010934"/>
            <a:ext cx="1636776" cy="2322576"/>
          </a:xfrm>
          <a:prstGeom prst="rect">
            <a:avLst/>
          </a:prstGeom>
          <a:solidFill>
            <a:schemeClr val="tx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B40E-CA7F-48D8-8BFD-1BCAA689C1A6}"/>
              </a:ext>
            </a:extLst>
          </p:cNvPr>
          <p:cNvSpPr txBox="1"/>
          <p:nvPr/>
        </p:nvSpPr>
        <p:spPr>
          <a:xfrm>
            <a:off x="4086715" y="1069774"/>
            <a:ext cx="162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RDZ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(Raw Data Zone)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MDH’s Landing Zone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76753D-EB58-4347-8F4F-F90A862A8B86}"/>
              </a:ext>
            </a:extLst>
          </p:cNvPr>
          <p:cNvSpPr txBox="1"/>
          <p:nvPr/>
        </p:nvSpPr>
        <p:spPr>
          <a:xfrm>
            <a:off x="7315265" y="1069774"/>
            <a:ext cx="16213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EOS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(Enterprise Online Store)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MDH’s Speed Layer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4C186D1D-D730-4986-8ACD-8FC05055FFA4}"/>
              </a:ext>
            </a:extLst>
          </p:cNvPr>
          <p:cNvSpPr/>
          <p:nvPr/>
        </p:nvSpPr>
        <p:spPr>
          <a:xfrm>
            <a:off x="9016563" y="2084612"/>
            <a:ext cx="1564250" cy="484632"/>
          </a:xfrm>
          <a:prstGeom prst="rightArrow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DA6A3CB-5094-4C0F-ACAA-14D59B10B93B}"/>
              </a:ext>
            </a:extLst>
          </p:cNvPr>
          <p:cNvSpPr/>
          <p:nvPr/>
        </p:nvSpPr>
        <p:spPr>
          <a:xfrm>
            <a:off x="2272092" y="2362774"/>
            <a:ext cx="1737050" cy="484632"/>
          </a:xfrm>
          <a:prstGeom prst="rightArrow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40C4E1-832B-40BA-B53A-E95DFF351DB3}"/>
              </a:ext>
            </a:extLst>
          </p:cNvPr>
          <p:cNvSpPr txBox="1"/>
          <p:nvPr/>
        </p:nvSpPr>
        <p:spPr>
          <a:xfrm>
            <a:off x="1607382" y="5418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SORs</a:t>
            </a:r>
          </a:p>
        </p:txBody>
      </p:sp>
      <p:sp>
        <p:nvSpPr>
          <p:cNvPr id="89" name="Oval 88" descr="decorative elemenets">
            <a:extLst>
              <a:ext uri="{FF2B5EF4-FFF2-40B4-BE49-F238E27FC236}">
                <a16:creationId xmlns:a16="http://schemas.microsoft.com/office/drawing/2014/main" id="{EF9B6DD9-6295-4B01-BC5D-9D521B0CAE37}"/>
              </a:ext>
            </a:extLst>
          </p:cNvPr>
          <p:cNvSpPr/>
          <p:nvPr/>
        </p:nvSpPr>
        <p:spPr>
          <a:xfrm>
            <a:off x="10585794" y="1904482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Oval 89" descr="decorative elemenets">
            <a:extLst>
              <a:ext uri="{FF2B5EF4-FFF2-40B4-BE49-F238E27FC236}">
                <a16:creationId xmlns:a16="http://schemas.microsoft.com/office/drawing/2014/main" id="{9772CBAB-AC84-4129-9594-7B1360C3CE38}"/>
              </a:ext>
            </a:extLst>
          </p:cNvPr>
          <p:cNvSpPr/>
          <p:nvPr/>
        </p:nvSpPr>
        <p:spPr>
          <a:xfrm>
            <a:off x="10766518" y="2077282"/>
            <a:ext cx="529200" cy="529200"/>
          </a:xfrm>
          <a:prstGeom prst="ellipse">
            <a:avLst/>
          </a:prstGeom>
          <a:solidFill>
            <a:schemeClr val="tx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120686AC-0D1D-4F6E-BA41-53E9DBE0C689}"/>
              </a:ext>
            </a:extLst>
          </p:cNvPr>
          <p:cNvSpPr/>
          <p:nvPr/>
        </p:nvSpPr>
        <p:spPr>
          <a:xfrm>
            <a:off x="5751015" y="2075254"/>
            <a:ext cx="1564250" cy="484632"/>
          </a:xfrm>
          <a:prstGeom prst="rightArrow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759648-2CB1-415F-88E2-E4DBFAED82C2}"/>
              </a:ext>
            </a:extLst>
          </p:cNvPr>
          <p:cNvSpPr txBox="1"/>
          <p:nvPr/>
        </p:nvSpPr>
        <p:spPr>
          <a:xfrm>
            <a:off x="10655392" y="5418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APIs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D35E971-FDE8-4039-BADC-A345AF1D0563}"/>
              </a:ext>
            </a:extLst>
          </p:cNvPr>
          <p:cNvGrpSpPr/>
          <p:nvPr/>
        </p:nvGrpSpPr>
        <p:grpSpPr>
          <a:xfrm>
            <a:off x="5997375" y="1882059"/>
            <a:ext cx="922906" cy="811608"/>
            <a:chOff x="6186341" y="2139282"/>
            <a:chExt cx="1329177" cy="1168886"/>
          </a:xfrm>
          <a:solidFill>
            <a:schemeClr val="accent6">
              <a:lumMod val="50000"/>
            </a:schemeClr>
          </a:solidFill>
        </p:grpSpPr>
        <p:pic>
          <p:nvPicPr>
            <p:cNvPr id="96" name="Graphic 95" descr="Gears">
              <a:extLst>
                <a:ext uri="{FF2B5EF4-FFF2-40B4-BE49-F238E27FC236}">
                  <a16:creationId xmlns:a16="http://schemas.microsoft.com/office/drawing/2014/main" id="{C49A41F9-4A46-456E-908B-8CADD6CFB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1118" y="2393768"/>
              <a:ext cx="914400" cy="914400"/>
            </a:xfrm>
            <a:prstGeom prst="rect">
              <a:avLst/>
            </a:prstGeom>
          </p:spPr>
        </p:pic>
        <p:pic>
          <p:nvPicPr>
            <p:cNvPr id="98" name="Graphic 97" descr="Single gear">
              <a:extLst>
                <a:ext uri="{FF2B5EF4-FFF2-40B4-BE49-F238E27FC236}">
                  <a16:creationId xmlns:a16="http://schemas.microsoft.com/office/drawing/2014/main" id="{763C30AC-A22D-4F07-925D-1E1E9A87C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6341" y="2139282"/>
              <a:ext cx="914400" cy="914400"/>
            </a:xfrm>
            <a:prstGeom prst="rect">
              <a:avLst/>
            </a:prstGeom>
          </p:spPr>
        </p:pic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1B16EB7-3FA2-4FC8-8E95-26DD30389AE3}"/>
              </a:ext>
            </a:extLst>
          </p:cNvPr>
          <p:cNvSpPr/>
          <p:nvPr/>
        </p:nvSpPr>
        <p:spPr>
          <a:xfrm>
            <a:off x="2298899" y="1379792"/>
            <a:ext cx="1716962" cy="484632"/>
          </a:xfrm>
          <a:prstGeom prst="rightArrow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decorative elemenets">
            <a:extLst>
              <a:ext uri="{FF2B5EF4-FFF2-40B4-BE49-F238E27FC236}">
                <a16:creationId xmlns:a16="http://schemas.microsoft.com/office/drawing/2014/main" id="{21C3D8F6-2AD0-4C1C-812D-79A8BB120B7F}"/>
              </a:ext>
            </a:extLst>
          </p:cNvPr>
          <p:cNvSpPr/>
          <p:nvPr/>
        </p:nvSpPr>
        <p:spPr>
          <a:xfrm>
            <a:off x="1570092" y="1202482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Oval 64" descr="decorative elemenets">
            <a:extLst>
              <a:ext uri="{FF2B5EF4-FFF2-40B4-BE49-F238E27FC236}">
                <a16:creationId xmlns:a16="http://schemas.microsoft.com/office/drawing/2014/main" id="{DDE0BAEF-BE81-4BFC-AD8F-43865A92CC8D}"/>
              </a:ext>
            </a:extLst>
          </p:cNvPr>
          <p:cNvSpPr/>
          <p:nvPr/>
        </p:nvSpPr>
        <p:spPr>
          <a:xfrm>
            <a:off x="1742892" y="1375282"/>
            <a:ext cx="529200" cy="529200"/>
          </a:xfrm>
          <a:prstGeom prst="ellipse">
            <a:avLst/>
          </a:prstGeom>
          <a:solidFill>
            <a:schemeClr val="tx2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Oval 66" descr="decorative elemenets">
            <a:extLst>
              <a:ext uri="{FF2B5EF4-FFF2-40B4-BE49-F238E27FC236}">
                <a16:creationId xmlns:a16="http://schemas.microsoft.com/office/drawing/2014/main" id="{D6CAD47B-38BE-4705-8A28-3CC3D73495E9}"/>
              </a:ext>
            </a:extLst>
          </p:cNvPr>
          <p:cNvSpPr/>
          <p:nvPr/>
        </p:nvSpPr>
        <p:spPr>
          <a:xfrm>
            <a:off x="1742892" y="2371132"/>
            <a:ext cx="529200" cy="529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E3CF47-3D0F-401C-8465-2A21791841D6}"/>
              </a:ext>
            </a:extLst>
          </p:cNvPr>
          <p:cNvSpPr/>
          <p:nvPr/>
        </p:nvSpPr>
        <p:spPr>
          <a:xfrm>
            <a:off x="5865870" y="1808438"/>
            <a:ext cx="1114632" cy="1091894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  <a:prstDash val="dash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F4B332-06C3-4903-B16E-43BA5E13EFFB}"/>
              </a:ext>
            </a:extLst>
          </p:cNvPr>
          <p:cNvSpPr txBox="1"/>
          <p:nvPr/>
        </p:nvSpPr>
        <p:spPr>
          <a:xfrm>
            <a:off x="6019909" y="16329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MDFE</a:t>
            </a:r>
          </a:p>
        </p:txBody>
      </p:sp>
    </p:spTree>
    <p:extLst>
      <p:ext uri="{BB962C8B-B14F-4D97-AF65-F5344CB8AC3E}">
        <p14:creationId xmlns:p14="http://schemas.microsoft.com/office/powerpoint/2010/main" val="17468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612-64C9-4951-8EAE-BB0B78CA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MDFE solve for?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7232D-6BE6-489C-A160-0576612CF473}"/>
              </a:ext>
            </a:extLst>
          </p:cNvPr>
          <p:cNvSpPr/>
          <p:nvPr/>
        </p:nvSpPr>
        <p:spPr>
          <a:xfrm>
            <a:off x="508000" y="2044700"/>
            <a:ext cx="3200400" cy="3467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Constraints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SORs can communicate data async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Changes can come in out of sequence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Latency can change in future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SOR object hierarchy and EOS object hierarchy can be different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2229C-2698-4468-9832-D4783F8C074D}"/>
              </a:ext>
            </a:extLst>
          </p:cNvPr>
          <p:cNvSpPr/>
          <p:nvPr/>
        </p:nvSpPr>
        <p:spPr>
          <a:xfrm>
            <a:off x="5295900" y="1117600"/>
            <a:ext cx="6578600" cy="538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MDFE Solves for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Data move from RDZ (file, messages) to EOS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Validation rules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Transformation to conform to target model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Attribute level transformation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Relation between objects / entities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Aggregate multiple components into an entity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Relationship management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Direct relationships (foreign keys)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Inferred – rule based (post processing logic)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Orphaned relationships (dirty records)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Data flow tracking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Meta data about source at record / vertex level</a:t>
            </a:r>
          </a:p>
          <a:p>
            <a:pPr marL="742950" lvl="1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Process Management</a:t>
            </a:r>
          </a:p>
          <a:p>
            <a:pPr marL="1200150" lvl="2" indent="-285750"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Run logs, metrics, rows / vertexes tied to the process</a:t>
            </a:r>
          </a:p>
          <a:p>
            <a:pPr marL="742950" lvl="1" indent="-285750">
              <a:buFontTx/>
              <a:buChar char="-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A853180-F0D2-46D6-9F0C-97B20122B46D}"/>
              </a:ext>
            </a:extLst>
          </p:cNvPr>
          <p:cNvSpPr/>
          <p:nvPr/>
        </p:nvSpPr>
        <p:spPr>
          <a:xfrm rot="5400000">
            <a:off x="3117850" y="3460750"/>
            <a:ext cx="2768600" cy="6985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0427-78C0-48D7-BF47-A54E7F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MDFE Coding vs. Config</a:t>
            </a:r>
            <a:br>
              <a:rPr lang="en-US"/>
            </a:br>
            <a:r>
              <a:rPr lang="en-US" sz="2800" i="1"/>
              <a:t>Common operations through config</a:t>
            </a:r>
            <a:endParaRPr lang="en-US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BB22F-131F-4F0F-9E17-11A4DDE78012}"/>
              </a:ext>
            </a:extLst>
          </p:cNvPr>
          <p:cNvSpPr txBox="1"/>
          <p:nvPr/>
        </p:nvSpPr>
        <p:spPr>
          <a:xfrm>
            <a:off x="7116829" y="2019519"/>
            <a:ext cx="3894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Code Driven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Complex aggregations</a:t>
            </a:r>
          </a:p>
          <a:p>
            <a:pPr marL="742950" lvl="1" indent="-285750">
              <a:buFontTx/>
              <a:buChar char="-"/>
            </a:pPr>
            <a:r>
              <a:rPr lang="en-US"/>
              <a:t>Pluggable rules / post processing</a:t>
            </a:r>
          </a:p>
          <a:p>
            <a:pPr marL="742950" lvl="1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SOR file level nuances</a:t>
            </a:r>
          </a:p>
          <a:p>
            <a:pPr marL="742950" lvl="1" indent="-285750">
              <a:buFontTx/>
              <a:buChar char="-"/>
            </a:pPr>
            <a:r>
              <a:rPr lang="en-US"/>
              <a:t>UIS delta file vs. one time differences</a:t>
            </a:r>
          </a:p>
          <a:p>
            <a:pPr marL="742950" lvl="1" indent="-285750">
              <a:buFontTx/>
              <a:buChar char="-"/>
            </a:pPr>
            <a:r>
              <a:rPr lang="en-US"/>
              <a:t>Generating inferred plan versions for UDS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2512F-E21C-45ED-9E10-A3C0F62712E7}"/>
              </a:ext>
            </a:extLst>
          </p:cNvPr>
          <p:cNvSpPr txBox="1"/>
          <p:nvPr/>
        </p:nvSpPr>
        <p:spPr>
          <a:xfrm>
            <a:off x="856795" y="1982788"/>
            <a:ext cx="415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Configuration driven 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Attribute level Validations</a:t>
            </a:r>
          </a:p>
          <a:p>
            <a:pPr marL="285750" indent="-285750">
              <a:buFontTx/>
              <a:buChar char="-"/>
            </a:pPr>
            <a:r>
              <a:rPr lang="en-US"/>
              <a:t>Attribute mapping</a:t>
            </a:r>
          </a:p>
          <a:p>
            <a:pPr marL="285750" indent="-285750">
              <a:buFontTx/>
              <a:buChar char="-"/>
            </a:pPr>
            <a:r>
              <a:rPr lang="en-US"/>
              <a:t>Attribute Transformations</a:t>
            </a:r>
          </a:p>
          <a:p>
            <a:pPr marL="285750" indent="-285750">
              <a:buFontTx/>
              <a:buChar char="-"/>
            </a:pPr>
            <a:r>
              <a:rPr lang="en-US"/>
              <a:t>Key generation</a:t>
            </a:r>
          </a:p>
          <a:p>
            <a:pPr marL="285750" indent="-285750">
              <a:buFontTx/>
              <a:buChar char="-"/>
            </a:pPr>
            <a:r>
              <a:rPr lang="en-US"/>
              <a:t>Relationships</a:t>
            </a:r>
          </a:p>
          <a:p>
            <a:pPr marL="285750" indent="-285750">
              <a:buFontTx/>
              <a:buChar char="-"/>
            </a:pPr>
            <a:r>
              <a:rPr lang="en-US"/>
              <a:t>Composite objects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r>
              <a:rPr lang="en-US"/>
              <a:t>Externalization to feed into data lineage analysis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08660-D5DE-4F87-A69C-BC3F86384AA7}"/>
              </a:ext>
            </a:extLst>
          </p:cNvPr>
          <p:cNvSpPr txBox="1"/>
          <p:nvPr/>
        </p:nvSpPr>
        <p:spPr>
          <a:xfrm>
            <a:off x="5807619" y="35209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C4958-69B0-4960-92AA-A3AC5A9B0DC6}"/>
              </a:ext>
            </a:extLst>
          </p:cNvPr>
          <p:cNvSpPr txBox="1"/>
          <p:nvPr/>
        </p:nvSpPr>
        <p:spPr>
          <a:xfrm>
            <a:off x="444501" y="5665808"/>
            <a:ext cx="11557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Note: Graph schema is configured in MDFE, but Titan indexes are created and managed outside MDFE</a:t>
            </a:r>
          </a:p>
        </p:txBody>
      </p:sp>
    </p:spTree>
    <p:extLst>
      <p:ext uri="{BB962C8B-B14F-4D97-AF65-F5344CB8AC3E}">
        <p14:creationId xmlns:p14="http://schemas.microsoft.com/office/powerpoint/2010/main" val="5473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C973-4DD6-462B-82B7-2316BBDE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MDFE concepts are borrowed from NiFi World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E0496-47EA-454B-88DA-1DD136CD374A}"/>
              </a:ext>
            </a:extLst>
          </p:cNvPr>
          <p:cNvSpPr/>
          <p:nvPr/>
        </p:nvSpPr>
        <p:spPr>
          <a:xfrm>
            <a:off x="495300" y="2770426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55C9D-5EC1-44DA-92B4-5E64C36D4DCA}"/>
              </a:ext>
            </a:extLst>
          </p:cNvPr>
          <p:cNvSpPr/>
          <p:nvPr/>
        </p:nvSpPr>
        <p:spPr>
          <a:xfrm>
            <a:off x="495300" y="3557826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Processor 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9113E-98F5-4823-B599-830622E40D77}"/>
              </a:ext>
            </a:extLst>
          </p:cNvPr>
          <p:cNvSpPr/>
          <p:nvPr/>
        </p:nvSpPr>
        <p:spPr>
          <a:xfrm>
            <a:off x="495300" y="4457938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39BAE-321F-4A99-B257-8E4B613A49A6}"/>
              </a:ext>
            </a:extLst>
          </p:cNvPr>
          <p:cNvSpPr/>
          <p:nvPr/>
        </p:nvSpPr>
        <p:spPr>
          <a:xfrm>
            <a:off x="3492500" y="2770426"/>
            <a:ext cx="7620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 Provenance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C5D0B-3BFE-4333-A49B-840F443665B7}"/>
              </a:ext>
            </a:extLst>
          </p:cNvPr>
          <p:cNvSpPr/>
          <p:nvPr/>
        </p:nvSpPr>
        <p:spPr>
          <a:xfrm>
            <a:off x="7226300" y="2781300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8080E4-4EDB-4988-A371-04CC25AEFA06}"/>
              </a:ext>
            </a:extLst>
          </p:cNvPr>
          <p:cNvSpPr/>
          <p:nvPr/>
        </p:nvSpPr>
        <p:spPr>
          <a:xfrm>
            <a:off x="7226300" y="3568700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11E0A-45E6-44C6-AFB5-08F1C2EAD0C9}"/>
              </a:ext>
            </a:extLst>
          </p:cNvPr>
          <p:cNvSpPr/>
          <p:nvPr/>
        </p:nvSpPr>
        <p:spPr>
          <a:xfrm>
            <a:off x="7226300" y="4468812"/>
            <a:ext cx="2616200" cy="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C71D9-3320-4F76-BD13-42F923A647BD}"/>
              </a:ext>
            </a:extLst>
          </p:cNvPr>
          <p:cNvSpPr/>
          <p:nvPr/>
        </p:nvSpPr>
        <p:spPr>
          <a:xfrm>
            <a:off x="10223500" y="2781300"/>
            <a:ext cx="7620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Meta data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215B5-C662-4BD6-A5C1-D3E451732A66}"/>
              </a:ext>
            </a:extLst>
          </p:cNvPr>
          <p:cNvSpPr txBox="1"/>
          <p:nvPr/>
        </p:nvSpPr>
        <p:spPr>
          <a:xfrm>
            <a:off x="6108700" y="3568700"/>
            <a:ext cx="51809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Vs.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8762E-F3CE-41D3-BEA8-B965E12ABD09}"/>
              </a:ext>
            </a:extLst>
          </p:cNvPr>
          <p:cNvSpPr/>
          <p:nvPr/>
        </p:nvSpPr>
        <p:spPr>
          <a:xfrm>
            <a:off x="4324350" y="2759552"/>
            <a:ext cx="7620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Mgmt.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08B17-6D33-401D-85D2-425F1E739665}"/>
              </a:ext>
            </a:extLst>
          </p:cNvPr>
          <p:cNvSpPr/>
          <p:nvPr/>
        </p:nvSpPr>
        <p:spPr>
          <a:xfrm>
            <a:off x="11150600" y="2781300"/>
            <a:ext cx="7620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Mgmts.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8BA47-9ACE-4C26-9A1F-E97E67E73E3C}"/>
              </a:ext>
            </a:extLst>
          </p:cNvPr>
          <p:cNvSpPr txBox="1"/>
          <p:nvPr/>
        </p:nvSpPr>
        <p:spPr>
          <a:xfrm>
            <a:off x="2235200" y="2070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NiFi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0E7D-4C5B-4948-8355-18DFE2FEA179}"/>
              </a:ext>
            </a:extLst>
          </p:cNvPr>
          <p:cNvSpPr txBox="1"/>
          <p:nvPr/>
        </p:nvSpPr>
        <p:spPr>
          <a:xfrm>
            <a:off x="8864600" y="20289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MDFE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E5775-855B-456C-9958-C9EB4CC3128B}"/>
              </a:ext>
            </a:extLst>
          </p:cNvPr>
          <p:cNvSpPr txBox="1"/>
          <p:nvPr/>
        </p:nvSpPr>
        <p:spPr>
          <a:xfrm>
            <a:off x="1972952" y="5740400"/>
            <a:ext cx="878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MDFE was originally created for NiFi … and then refactored and optimized for Spark</a:t>
            </a:r>
          </a:p>
          <a:p>
            <a:r>
              <a:rPr lang="en-US" sz="1400" i="1"/>
              <a:t>(even the naming conventions of the processors follow NiFi conventions)</a:t>
            </a:r>
          </a:p>
        </p:txBody>
      </p:sp>
    </p:spTree>
    <p:extLst>
      <p:ext uri="{BB962C8B-B14F-4D97-AF65-F5344CB8AC3E}">
        <p14:creationId xmlns:p14="http://schemas.microsoft.com/office/powerpoint/2010/main" val="24618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46" y="525793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MDH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>
                <a:cs typeface="Arial"/>
              </a:rPr>
              <a:t>Data Flow – A high level view</a:t>
            </a:r>
            <a:endParaRPr lang="en-US" sz="4400" kern="120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B1E333-7FCC-4235-A0CA-A65793B8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" y="-70896"/>
            <a:ext cx="12182168" cy="53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8" y="42747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Why MDFE?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978D-7919-4B3B-B0A4-E95C0AF9D5B3}"/>
              </a:ext>
            </a:extLst>
          </p:cNvPr>
          <p:cNvSpPr txBox="1"/>
          <p:nvPr/>
        </p:nvSpPr>
        <p:spPr>
          <a:xfrm>
            <a:off x="65589" y="5480228"/>
            <a:ext cx="120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make data coming from disparate SOR systems in various formats and latencies available on MDH’s speed layer, along with Metadata, Metaprocess and relationships attached to it.</a:t>
            </a:r>
          </a:p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Latencies - Near real time: &lt;5 min, Micro batch: 5-60 min, Macro batch: &gt;60 min and &lt; 24hrs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8CA7BD-6835-43C2-8AB2-599519A2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95" y="9210"/>
            <a:ext cx="10112098" cy="4234295"/>
          </a:xfrm>
          <a:prstGeom prst="rect">
            <a:avLst/>
          </a:prstGeom>
          <a:ln w="76200">
            <a:noFil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414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8" y="42747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it do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978D-7919-4B3B-B0A4-E95C0AF9D5B3}"/>
              </a:ext>
            </a:extLst>
          </p:cNvPr>
          <p:cNvSpPr txBox="1"/>
          <p:nvPr/>
        </p:nvSpPr>
        <p:spPr>
          <a:xfrm>
            <a:off x="3654564" y="536574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MDFE Ingesting data into EOS, a simplified view</a:t>
            </a:r>
          </a:p>
        </p:txBody>
      </p:sp>
      <p:sp>
        <p:nvSpPr>
          <p:cNvPr id="30" name="Down Arrow 5">
            <a:extLst>
              <a:ext uri="{FF2B5EF4-FFF2-40B4-BE49-F238E27FC236}">
                <a16:creationId xmlns:a16="http://schemas.microsoft.com/office/drawing/2014/main" id="{E2064C84-7CF0-44BE-8F24-BAE0F13F8FA0}"/>
              </a:ext>
            </a:extLst>
          </p:cNvPr>
          <p:cNvSpPr/>
          <p:nvPr/>
        </p:nvSpPr>
        <p:spPr>
          <a:xfrm rot="16200000" flipH="1">
            <a:off x="5028186" y="-2311114"/>
            <a:ext cx="1676403" cy="7814805"/>
          </a:xfrm>
          <a:prstGeom prst="downArrow">
            <a:avLst>
              <a:gd name="adj1" fmla="val 67516"/>
              <a:gd name="adj2" fmla="val 3415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517F85-5772-48DE-A725-A57BF866F1C1}"/>
              </a:ext>
            </a:extLst>
          </p:cNvPr>
          <p:cNvSpPr/>
          <p:nvPr/>
        </p:nvSpPr>
        <p:spPr>
          <a:xfrm>
            <a:off x="9773790" y="288679"/>
            <a:ext cx="1349048" cy="2786540"/>
          </a:xfrm>
          <a:prstGeom prst="roundRect">
            <a:avLst>
              <a:gd name="adj" fmla="val 450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F24EAD3-C244-4E56-934D-ADC1F9E8C84E}"/>
              </a:ext>
            </a:extLst>
          </p:cNvPr>
          <p:cNvSpPr/>
          <p:nvPr/>
        </p:nvSpPr>
        <p:spPr>
          <a:xfrm>
            <a:off x="2382068" y="1532518"/>
            <a:ext cx="1157955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File Listener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4D2CDE-2E7A-488D-96B8-C2E269BAD266}"/>
              </a:ext>
            </a:extLst>
          </p:cNvPr>
          <p:cNvSpPr/>
          <p:nvPr/>
        </p:nvSpPr>
        <p:spPr>
          <a:xfrm>
            <a:off x="590323" y="1280325"/>
            <a:ext cx="1004705" cy="96158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Distributed File System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BF394B-A6B2-4936-ADFE-8D74AE454CC9}"/>
              </a:ext>
            </a:extLst>
          </p:cNvPr>
          <p:cNvSpPr/>
          <p:nvPr/>
        </p:nvSpPr>
        <p:spPr>
          <a:xfrm>
            <a:off x="3824826" y="1511940"/>
            <a:ext cx="1157955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30C335F-8CFB-4303-B81A-509661C712D6}"/>
              </a:ext>
            </a:extLst>
          </p:cNvPr>
          <p:cNvSpPr/>
          <p:nvPr/>
        </p:nvSpPr>
        <p:spPr>
          <a:xfrm>
            <a:off x="3812467" y="2528788"/>
            <a:ext cx="1181345" cy="50350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Copybook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D9A73AA-0DCE-496D-A82E-953BB510AB1B}"/>
              </a:ext>
            </a:extLst>
          </p:cNvPr>
          <p:cNvSpPr/>
          <p:nvPr/>
        </p:nvSpPr>
        <p:spPr>
          <a:xfrm>
            <a:off x="5424589" y="2528382"/>
            <a:ext cx="3626837" cy="51563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UI Configuration Toolkit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34CE45-E1C9-43EE-8013-B01E5E913B45}"/>
              </a:ext>
            </a:extLst>
          </p:cNvPr>
          <p:cNvCxnSpPr/>
          <p:nvPr/>
        </p:nvCxnSpPr>
        <p:spPr>
          <a:xfrm>
            <a:off x="5249511" y="2730704"/>
            <a:ext cx="268863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F25F6-1504-44F7-B6FC-50A083188DA7}"/>
              </a:ext>
            </a:extLst>
          </p:cNvPr>
          <p:cNvCxnSpPr/>
          <p:nvPr/>
        </p:nvCxnSpPr>
        <p:spPr>
          <a:xfrm flipV="1">
            <a:off x="4842852" y="2241911"/>
            <a:ext cx="0" cy="356809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F2D6444-538F-4105-B010-B078F79C8BB3}"/>
              </a:ext>
            </a:extLst>
          </p:cNvPr>
          <p:cNvSpPr/>
          <p:nvPr/>
        </p:nvSpPr>
        <p:spPr>
          <a:xfrm>
            <a:off x="6662314" y="1511940"/>
            <a:ext cx="1157955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B704FA-2B5E-4E73-902D-D75FA8E0404A}"/>
              </a:ext>
            </a:extLst>
          </p:cNvPr>
          <p:cNvSpPr/>
          <p:nvPr/>
        </p:nvSpPr>
        <p:spPr>
          <a:xfrm>
            <a:off x="8081060" y="1511940"/>
            <a:ext cx="1157955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Entity Relationship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E18E1AD-4C81-4740-9348-CB6D0A9FF41F}"/>
              </a:ext>
            </a:extLst>
          </p:cNvPr>
          <p:cNvSpPr/>
          <p:nvPr/>
        </p:nvSpPr>
        <p:spPr>
          <a:xfrm>
            <a:off x="5243570" y="1511940"/>
            <a:ext cx="1157955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Data Quality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EAAB92-5CB0-40ED-933C-26D74D5F0E58}"/>
              </a:ext>
            </a:extLst>
          </p:cNvPr>
          <p:cNvSpPr/>
          <p:nvPr/>
        </p:nvSpPr>
        <p:spPr>
          <a:xfrm>
            <a:off x="5424589" y="3395183"/>
            <a:ext cx="3626837" cy="4782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Bridge Doc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CB5A2D-51F2-48AA-8F39-BDEDE8FF1D11}"/>
              </a:ext>
            </a:extLst>
          </p:cNvPr>
          <p:cNvCxnSpPr/>
          <p:nvPr/>
        </p:nvCxnSpPr>
        <p:spPr>
          <a:xfrm flipV="1">
            <a:off x="7158206" y="2862687"/>
            <a:ext cx="2851" cy="274327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662D5B-3BC3-4254-9924-7397F3096F87}"/>
              </a:ext>
            </a:extLst>
          </p:cNvPr>
          <p:cNvCxnSpPr/>
          <p:nvPr/>
        </p:nvCxnSpPr>
        <p:spPr>
          <a:xfrm flipV="1">
            <a:off x="5950907" y="1901742"/>
            <a:ext cx="0" cy="2363462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7A541F-1CCB-4B88-9495-93F5783C0BE1}"/>
              </a:ext>
            </a:extLst>
          </p:cNvPr>
          <p:cNvCxnSpPr/>
          <p:nvPr/>
        </p:nvCxnSpPr>
        <p:spPr>
          <a:xfrm flipH="1" flipV="1">
            <a:off x="6862171" y="1443369"/>
            <a:ext cx="298886" cy="815182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BAFCD2C-31A5-442F-A3EA-54826B555C3F}"/>
              </a:ext>
            </a:extLst>
          </p:cNvPr>
          <p:cNvSpPr/>
          <p:nvPr/>
        </p:nvSpPr>
        <p:spPr>
          <a:xfrm>
            <a:off x="9911017" y="602389"/>
            <a:ext cx="1097280" cy="2743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HBase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EA94D4-4EE4-4D4A-932A-7674BD085B18}"/>
              </a:ext>
            </a:extLst>
          </p:cNvPr>
          <p:cNvSpPr/>
          <p:nvPr/>
        </p:nvSpPr>
        <p:spPr>
          <a:xfrm>
            <a:off x="9911017" y="2347973"/>
            <a:ext cx="1097280" cy="2743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TitanDB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182115-9ADB-4BDB-8210-9913A6BC617C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660038" y="1969140"/>
            <a:ext cx="0" cy="55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CB82B-3D47-46DD-801E-A1E1EC50FE46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V="1">
            <a:off x="7238008" y="1969140"/>
            <a:ext cx="3284" cy="55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0514E3-F52C-4225-9EFA-EB663C7CE78F}"/>
              </a:ext>
            </a:extLst>
          </p:cNvPr>
          <p:cNvCxnSpPr>
            <a:cxnSpLocks/>
          </p:cNvCxnSpPr>
          <p:nvPr/>
        </p:nvCxnSpPr>
        <p:spPr>
          <a:xfrm flipV="1">
            <a:off x="5777468" y="1980583"/>
            <a:ext cx="0" cy="54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A8058C-C329-4AD2-864B-32A347BD6ACA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4403140" y="1969140"/>
            <a:ext cx="664" cy="55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D1D925-D566-4206-A1A2-2783B3662FD9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993812" y="2780543"/>
            <a:ext cx="430777" cy="5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E68B9A-EF97-4B96-9AA8-E39C8DF5D0D4}"/>
              </a:ext>
            </a:extLst>
          </p:cNvPr>
          <p:cNvCxnSpPr>
            <a:cxnSpLocks/>
            <a:stCxn id="43" idx="0"/>
            <a:endCxn id="37" idx="2"/>
          </p:cNvCxnSpPr>
          <p:nvPr/>
        </p:nvCxnSpPr>
        <p:spPr>
          <a:xfrm flipV="1">
            <a:off x="7238008" y="3044021"/>
            <a:ext cx="0" cy="351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2CCFB7-6C49-420B-8CCF-BF60B596FDAC}"/>
              </a:ext>
            </a:extLst>
          </p:cNvPr>
          <p:cNvCxnSpPr>
            <a:cxnSpLocks/>
          </p:cNvCxnSpPr>
          <p:nvPr/>
        </p:nvCxnSpPr>
        <p:spPr>
          <a:xfrm>
            <a:off x="1595028" y="1773408"/>
            <a:ext cx="787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E31EE10-CF17-4BC0-823A-2B6AB5E2796D}"/>
              </a:ext>
            </a:extLst>
          </p:cNvPr>
          <p:cNvSpPr/>
          <p:nvPr/>
        </p:nvSpPr>
        <p:spPr>
          <a:xfrm>
            <a:off x="4408743" y="1046777"/>
            <a:ext cx="2675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Data Flow Engine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CBFDF6-2C7F-49D9-B149-49B4075130C5}"/>
              </a:ext>
            </a:extLst>
          </p:cNvPr>
          <p:cNvCxnSpPr>
            <a:cxnSpLocks/>
          </p:cNvCxnSpPr>
          <p:nvPr/>
        </p:nvCxnSpPr>
        <p:spPr>
          <a:xfrm flipV="1">
            <a:off x="4390388" y="2001030"/>
            <a:ext cx="664" cy="55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9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MDFE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384033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-4-Converted.pptx" id="{DA123504-3E28-4794-87FD-512F6ED5BCFB}" vid="{6D73E7C6-D72A-4E62-B774-E4939252A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485720F090946A134016D0207D4EB" ma:contentTypeVersion="11" ma:contentTypeDescription="Create a new document." ma:contentTypeScope="" ma:versionID="d66dd8a43c6b210fc0d7c0fe0aa580e5">
  <xsd:schema xmlns:xsd="http://www.w3.org/2001/XMLSchema" xmlns:xs="http://www.w3.org/2001/XMLSchema" xmlns:p="http://schemas.microsoft.com/office/2006/metadata/properties" xmlns:ns1="http://schemas.microsoft.com/sharepoint/v3" xmlns:ns2="d18c1617-1ac8-4b22-9cef-b2ac240d88cb" xmlns:ns3="ffdce7f4-2276-4b3f-9b81-e4a170c4e2de" xmlns:ns4="ddc0a002-e095-487e-bd04-50b9ddfcb520" targetNamespace="http://schemas.microsoft.com/office/2006/metadata/properties" ma:root="true" ma:fieldsID="b7e574b78c6f544687956c258cb92d5a" ns1:_="" ns2:_="" ns3:_="" ns4:_="">
    <xsd:import namespace="http://schemas.microsoft.com/sharepoint/v3"/>
    <xsd:import namespace="d18c1617-1ac8-4b22-9cef-b2ac240d88cb"/>
    <xsd:import namespace="ffdce7f4-2276-4b3f-9b81-e4a170c4e2de"/>
    <xsd:import namespace="ddc0a002-e095-487e-bd04-50b9ddfcb520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hae69c9a3b974f6ea09ed5059cd93782" minOccurs="0"/>
                <xsd:element ref="ns2:aa413b61045448e6bc230aa29a84eb0b" minOccurs="0"/>
                <xsd:element ref="ns2:o2a67a7f239d463099c84f831d9f71a7" minOccurs="0"/>
                <xsd:element ref="ns2:pc3a60732cff4bd6a1032848edf6a57b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Status" minOccurs="0"/>
                <xsd:element ref="ns3:Assigned_x0020_To0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1617-1ac8-4b22-9cef-b2ac240d88c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5af0f96-557c-40e5-b74f-4de88d247c4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405a8cdc-cb64-4fd3-98ab-bd38279ea24f}" ma:internalName="TaxCatchAll" ma:showField="CatchAllData" ma:web="ddc0a002-e095-487e-bd04-50b9ddfcb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405a8cdc-cb64-4fd3-98ab-bd38279ea24f}" ma:internalName="TaxCatchAllLabel" ma:readOnly="true" ma:showField="CatchAllDataLabel" ma:web="ddc0a002-e095-487e-bd04-50b9ddfcb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ae69c9a3b974f6ea09ed5059cd93782" ma:index="12" nillable="true" ma:taxonomy="true" ma:internalName="hae69c9a3b974f6ea09ed5059cd93782" ma:taxonomyFieldName="ML_Geography" ma:displayName="Geography" ma:fieldId="{1ae69c9a-3b97-4f6e-a09e-d5059cd93782}" ma:taxonomyMulti="true" ma:sspId="f5af0f96-557c-40e5-b74f-4de88d247c44" ma:termSetId="f4bc552d-80e9-412b-b8d4-dc34d9eb86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13b61045448e6bc230aa29a84eb0b" ma:index="14" nillable="true" ma:taxonomy="true" ma:internalName="aa413b61045448e6bc230aa29a84eb0b" ma:taxonomyFieldName="ML_LineOfBusiness" ma:displayName="Line of Business" ma:fieldId="{aa413b61-0454-48e6-bc23-0aa29a84eb0b}" ma:taxonomyMulti="true" ma:sspId="f5af0f96-557c-40e5-b74f-4de88d247c44" ma:termSetId="46c83da5-9adb-4a6d-91e4-77f5077fc7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a67a7f239d463099c84f831d9f71a7" ma:index="16" nillable="true" ma:taxonomy="true" ma:internalName="o2a67a7f239d463099c84f831d9f71a7" ma:taxonomyFieldName="ML_OfficeLocation" ma:displayName="Office Location" ma:fieldId="{82a67a7f-239d-4630-99c8-4f831d9f71a7}" ma:taxonomyMulti="true" ma:sspId="f5af0f96-557c-40e5-b74f-4de88d247c44" ma:termSetId="441ea418-53ba-4ba6-ade2-cf7ca33080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3a60732cff4bd6a1032848edf6a57b" ma:index="18" nillable="true" ma:taxonomy="true" ma:internalName="pc3a60732cff4bd6a1032848edf6a57b" ma:taxonomyFieldName="ML_Roles" ma:displayName="Roles" ma:fieldId="{9c3a6073-2cff-4bd6-a103-2848edf6a57b}" ma:taxonomyMulti="true" ma:sspId="f5af0f96-557c-40e5-b74f-4de88d247c44" ma:termSetId="79b653d6-6741-48c0-b5a8-f7c31de24a4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ce7f4-2276-4b3f-9b81-e4a170c4e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hidden="true" ma:internalName="MediaServiceFastMetadata" ma:readOnly="true">
      <xsd:simpleType>
        <xsd:restriction base="dms:Note"/>
      </xsd:simpleType>
    </xsd:element>
    <xsd:element name="Status" ma:index="24" nillable="true" ma:displayName="Status" ma:default="Open" ma:format="Dropdown" ma:internalName="Status">
      <xsd:simpleType>
        <xsd:union memberTypes="dms:Text">
          <xsd:simpleType>
            <xsd:restriction base="dms:Choice">
              <xsd:enumeration value="Open"/>
              <xsd:enumeration value="In Progress"/>
              <xsd:enumeration value="Closed"/>
            </xsd:restriction>
          </xsd:simpleType>
        </xsd:union>
      </xsd:simpleType>
    </xsd:element>
    <xsd:element name="Assigned_x0020_To0" ma:index="25" nillable="true" ma:displayName="Assigned To" ma:list="UserInfo" ma:SharePointGroup="0" ma:internalName="Assigned_x0020_To0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0a002-e095-487e-bd04-50b9ddfcb520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c3a60732cff4bd6a1032848edf6a57b xmlns="d18c1617-1ac8-4b22-9cef-b2ac240d88cb">
      <Terms xmlns="http://schemas.microsoft.com/office/infopath/2007/PartnerControls"/>
    </pc3a60732cff4bd6a1032848edf6a57b>
    <TaxKeywordTaxHTField xmlns="d18c1617-1ac8-4b22-9cef-b2ac240d88cb">
      <Terms xmlns="http://schemas.microsoft.com/office/infopath/2007/PartnerControls"/>
    </TaxKeywordTaxHTField>
    <aa413b61045448e6bc230aa29a84eb0b xmlns="d18c1617-1ac8-4b22-9cef-b2ac240d88cb">
      <Terms xmlns="http://schemas.microsoft.com/office/infopath/2007/PartnerControls"/>
    </aa413b61045448e6bc230aa29a84eb0b>
    <hae69c9a3b974f6ea09ed5059cd93782 xmlns="d18c1617-1ac8-4b22-9cef-b2ac240d88cb">
      <Terms xmlns="http://schemas.microsoft.com/office/infopath/2007/PartnerControls"/>
    </hae69c9a3b974f6ea09ed5059cd93782>
    <o2a67a7f239d463099c84f831d9f71a7 xmlns="d18c1617-1ac8-4b22-9cef-b2ac240d88cb">
      <Terms xmlns="http://schemas.microsoft.com/office/infopath/2007/PartnerControls"/>
    </o2a67a7f239d463099c84f831d9f71a7>
    <TaxCatchAll xmlns="d18c1617-1ac8-4b22-9cef-b2ac240d88cb"/>
    <Status xmlns="ffdce7f4-2276-4b3f-9b81-e4a170c4e2de">Open</Status>
    <Assigned_x0020_To0 xmlns="ffdce7f4-2276-4b3f-9b81-e4a170c4e2de">
      <UserInfo>
        <DisplayName/>
        <AccountId xsi:nil="true"/>
        <AccountType/>
      </UserInfo>
    </Assigned_x0020_To0>
    <_ip_UnifiedCompliancePolicyUIAction xmlns="http://schemas.microsoft.com/sharepoint/v3" xsi:nil="true"/>
    <_ip_UnifiedCompliancePolicyProperties xmlns="http://schemas.microsoft.com/sharepoint/v3" xsi:nil="true"/>
    <SharedWithUsers xmlns="ddc0a002-e095-487e-bd04-50b9ddfcb520">
      <UserInfo>
        <DisplayName>Paul, Bishu</DisplayName>
        <AccountId>434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5.xml><?xml version="1.0" encoding="utf-8"?>
<?mso-contentType ?>
<SharedContentType xmlns="Microsoft.SharePoint.Taxonomy.ContentTypeSync" SourceId="f5af0f96-557c-40e5-b74f-4de88d247c44" ContentTypeId="0x0101" PreviousValue="false"/>
</file>

<file path=customXml/itemProps1.xml><?xml version="1.0" encoding="utf-8"?>
<ds:datastoreItem xmlns:ds="http://schemas.openxmlformats.org/officeDocument/2006/customXml" ds:itemID="{424734BF-55F7-4F53-9834-E0204384E858}"/>
</file>

<file path=customXml/itemProps2.xml><?xml version="1.0" encoding="utf-8"?>
<ds:datastoreItem xmlns:ds="http://schemas.openxmlformats.org/officeDocument/2006/customXml" ds:itemID="{FD6F7287-AFAA-4567-AA1D-74B1CE9B7BF0}">
  <ds:schemaRefs>
    <ds:schemaRef ds:uri="http://schemas.microsoft.com/office/infopath/2007/PartnerControls"/>
    <ds:schemaRef ds:uri="d18c1617-1ac8-4b22-9cef-b2ac240d88cb"/>
    <ds:schemaRef ds:uri="http://purl.org/dc/elements/1.1/"/>
    <ds:schemaRef ds:uri="http://schemas.microsoft.com/sharepoint/v3"/>
    <ds:schemaRef ds:uri="http://schemas.microsoft.com/office/2006/documentManagement/types"/>
    <ds:schemaRef ds:uri="ddc0a002-e095-487e-bd04-50b9ddfcb520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ffdce7f4-2276-4b3f-9b81-e4a170c4e2d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2C6CF7-C23A-49C2-B78E-B2C63D28B6B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77556D7-EA2A-4E56-9F9C-AC9D8B36306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BE9945-E6F9-44FE-AF34-080306132C6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865</TotalTime>
  <Words>972</Words>
  <Application>Microsoft Office PowerPoint</Application>
  <PresentationFormat>Widescreen</PresentationFormat>
  <Paragraphs>258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MDFE MetLife Data Flow Engine  Engine that moves data within MetLife Data Hub</vt:lpstr>
      <vt:lpstr>MDFE Overview</vt:lpstr>
      <vt:lpstr>What does MDFE solve for?</vt:lpstr>
      <vt:lpstr>MDFE Coding vs. Config Common operations through config</vt:lpstr>
      <vt:lpstr>Key MDFE concepts are borrowed from NiFi World …</vt:lpstr>
      <vt:lpstr>MDH Data Flow – A high level view</vt:lpstr>
      <vt:lpstr>Why MDFE?</vt:lpstr>
      <vt:lpstr>What does it do ?</vt:lpstr>
      <vt:lpstr>MDFE Code Structure</vt:lpstr>
      <vt:lpstr>MDFE Component Structure</vt:lpstr>
      <vt:lpstr>Tech Stack</vt:lpstr>
      <vt:lpstr>PowerPoint Presentation</vt:lpstr>
      <vt:lpstr>PowerPoint Presentation</vt:lpstr>
      <vt:lpstr>How do we build and Deploy </vt:lpstr>
      <vt:lpstr>Review Process</vt:lpstr>
      <vt:lpstr>Appendix</vt:lpstr>
      <vt:lpstr>GTO  Platform Reference Architecture</vt:lpstr>
      <vt:lpstr>Data Curation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MDFE MetLife Data Flow Engine</dc:title>
  <dc:subject/>
  <dc:creator>Paul, Bishu</dc:creator>
  <cp:keywords/>
  <dc:description/>
  <cp:lastModifiedBy>Paul, Bishu</cp:lastModifiedBy>
  <cp:revision>3</cp:revision>
  <dcterms:created xsi:type="dcterms:W3CDTF">2018-08-01T14:31:39Z</dcterms:created>
  <dcterms:modified xsi:type="dcterms:W3CDTF">2019-09-20T14:02:18Z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0x010100424485720F090946A134016D0207D4EB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2018-07-05T23:17:08.1521816Z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  <property fmtid="{D5CDD505-2E9C-101B-9397-08002B2CF9AE}" pid="12" name="TaxKeyword">
    <vt:lpwstr/>
  </property>
  <property fmtid="{D5CDD505-2E9C-101B-9397-08002B2CF9AE}" pid="13" name="ML_LineOfBusiness">
    <vt:lpwstr/>
  </property>
  <property fmtid="{D5CDD505-2E9C-101B-9397-08002B2CF9AE}" pid="14" name="ML_Roles">
    <vt:lpwstr/>
  </property>
  <property fmtid="{D5CDD505-2E9C-101B-9397-08002B2CF9AE}" pid="15" name="ML_OfficeLocation">
    <vt:lpwstr/>
  </property>
  <property fmtid="{D5CDD505-2E9C-101B-9397-08002B2CF9AE}" pid="16" name="ML_Geography">
    <vt:lpwstr/>
  </property>
  <property fmtid="{D5CDD505-2E9C-101B-9397-08002B2CF9AE}" pid="17" name="AuthorIds_UIVersion_1536">
    <vt:lpwstr>434</vt:lpwstr>
  </property>
  <property fmtid="{D5CDD505-2E9C-101B-9397-08002B2CF9AE}" pid="18" name="AuthorIds_UIVersion_2048">
    <vt:lpwstr>1380,434</vt:lpwstr>
  </property>
</Properties>
</file>