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4" r:id="rId4"/>
  </p:sldMasterIdLst>
  <p:notesMasterIdLst>
    <p:notesMasterId r:id="rId16"/>
  </p:notesMasterIdLst>
  <p:sldIdLst>
    <p:sldId id="256" r:id="rId5"/>
    <p:sldId id="264" r:id="rId6"/>
    <p:sldId id="265" r:id="rId7"/>
    <p:sldId id="257" r:id="rId8"/>
    <p:sldId id="263" r:id="rId9"/>
    <p:sldId id="259" r:id="rId10"/>
    <p:sldId id="260" r:id="rId11"/>
    <p:sldId id="261" r:id="rId12"/>
    <p:sldId id="262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51" d="100"/>
          <a:sy n="51" d="100"/>
        </p:scale>
        <p:origin x="888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rabh singh" userId="9cd41fadd12ff2f2" providerId="LiveId" clId="{B5D37D73-AECD-4288-8A16-050868E22708}"/>
    <pc:docChg chg="modSld sldOrd">
      <pc:chgData name="saurabh singh" userId="9cd41fadd12ff2f2" providerId="LiveId" clId="{B5D37D73-AECD-4288-8A16-050868E22708}" dt="2023-06-22T13:41:55.863" v="31"/>
      <pc:docMkLst>
        <pc:docMk/>
      </pc:docMkLst>
      <pc:sldChg chg="modSp mod">
        <pc:chgData name="saurabh singh" userId="9cd41fadd12ff2f2" providerId="LiveId" clId="{B5D37D73-AECD-4288-8A16-050868E22708}" dt="2023-06-22T13:35:45.777" v="27" actId="20577"/>
        <pc:sldMkLst>
          <pc:docMk/>
          <pc:sldMk cId="3700938404" sldId="259"/>
        </pc:sldMkLst>
        <pc:spChg chg="mod">
          <ac:chgData name="saurabh singh" userId="9cd41fadd12ff2f2" providerId="LiveId" clId="{B5D37D73-AECD-4288-8A16-050868E22708}" dt="2023-06-22T13:35:45.777" v="27" actId="20577"/>
          <ac:spMkLst>
            <pc:docMk/>
            <pc:sldMk cId="3700938404" sldId="259"/>
            <ac:spMk id="58" creationId="{57D97499-6587-34F2-DA76-B1F3EA9E55AB}"/>
          </ac:spMkLst>
        </pc:spChg>
      </pc:sldChg>
      <pc:sldChg chg="ord">
        <pc:chgData name="saurabh singh" userId="9cd41fadd12ff2f2" providerId="LiveId" clId="{B5D37D73-AECD-4288-8A16-050868E22708}" dt="2023-06-22T13:41:55.863" v="31"/>
        <pc:sldMkLst>
          <pc:docMk/>
          <pc:sldMk cId="3732874981" sldId="26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E05EFF-CDAE-4C1D-A22C-769A8BFD73CA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3BD133B-ABF2-4169-B262-EFCD8BA1E06F}">
      <dgm:prSet/>
      <dgm:spPr/>
      <dgm:t>
        <a:bodyPr/>
        <a:lstStyle/>
        <a:p>
          <a:r>
            <a:rPr lang="en-US"/>
            <a:t>Inspire and educate</a:t>
          </a:r>
        </a:p>
      </dgm:t>
    </dgm:pt>
    <dgm:pt modelId="{A069B6D3-3078-4A2A-8A38-742159E25067}" type="parTrans" cxnId="{B29E9CFA-024D-4277-A6A0-E3AADF989924}">
      <dgm:prSet/>
      <dgm:spPr/>
      <dgm:t>
        <a:bodyPr/>
        <a:lstStyle/>
        <a:p>
          <a:endParaRPr lang="en-US"/>
        </a:p>
      </dgm:t>
    </dgm:pt>
    <dgm:pt modelId="{59C9942C-4E6B-4EB7-861B-3FA4D042C39B}" type="sibTrans" cxnId="{B29E9CFA-024D-4277-A6A0-E3AADF989924}">
      <dgm:prSet/>
      <dgm:spPr/>
      <dgm:t>
        <a:bodyPr/>
        <a:lstStyle/>
        <a:p>
          <a:endParaRPr lang="en-US"/>
        </a:p>
      </dgm:t>
    </dgm:pt>
    <dgm:pt modelId="{EF9FD8E0-ADDB-4B69-9896-6D6C82493CE5}">
      <dgm:prSet/>
      <dgm:spPr/>
      <dgm:t>
        <a:bodyPr/>
        <a:lstStyle/>
        <a:p>
          <a:r>
            <a:rPr lang="en-US"/>
            <a:t>Inspire and educate students from underprivileged communities about space exploration, science, and technology.</a:t>
          </a:r>
        </a:p>
      </dgm:t>
    </dgm:pt>
    <dgm:pt modelId="{C033BEA4-08CC-440D-B5F3-0BA3236B9700}" type="parTrans" cxnId="{B7DB8F6E-D4DB-40D6-9447-74B47AC8E7F2}">
      <dgm:prSet/>
      <dgm:spPr/>
      <dgm:t>
        <a:bodyPr/>
        <a:lstStyle/>
        <a:p>
          <a:endParaRPr lang="en-US"/>
        </a:p>
      </dgm:t>
    </dgm:pt>
    <dgm:pt modelId="{23C9945F-739B-498B-AC6F-F0C23FAD437E}" type="sibTrans" cxnId="{B7DB8F6E-D4DB-40D6-9447-74B47AC8E7F2}">
      <dgm:prSet/>
      <dgm:spPr/>
      <dgm:t>
        <a:bodyPr/>
        <a:lstStyle/>
        <a:p>
          <a:endParaRPr lang="en-US"/>
        </a:p>
      </dgm:t>
    </dgm:pt>
    <dgm:pt modelId="{957A2FB9-090F-4FE6-BCA5-062E97AF2EC0}">
      <dgm:prSet/>
      <dgm:spPr/>
      <dgm:t>
        <a:bodyPr/>
        <a:lstStyle/>
        <a:p>
          <a:r>
            <a:rPr lang="en-US"/>
            <a:t>Foster</a:t>
          </a:r>
        </a:p>
      </dgm:t>
    </dgm:pt>
    <dgm:pt modelId="{EC00FE53-BA72-4F92-9255-06338DC03ACD}" type="parTrans" cxnId="{EDCF823E-EAB8-4B44-A8BD-C87301084717}">
      <dgm:prSet/>
      <dgm:spPr/>
      <dgm:t>
        <a:bodyPr/>
        <a:lstStyle/>
        <a:p>
          <a:endParaRPr lang="en-US"/>
        </a:p>
      </dgm:t>
    </dgm:pt>
    <dgm:pt modelId="{371CFFFE-6232-4CCF-83E6-499D9E32FF26}" type="sibTrans" cxnId="{EDCF823E-EAB8-4B44-A8BD-C87301084717}">
      <dgm:prSet/>
      <dgm:spPr/>
      <dgm:t>
        <a:bodyPr/>
        <a:lstStyle/>
        <a:p>
          <a:endParaRPr lang="en-US"/>
        </a:p>
      </dgm:t>
    </dgm:pt>
    <dgm:pt modelId="{5F87AFF0-E775-463A-BEB5-C1D514BAAFBC}">
      <dgm:prSet/>
      <dgm:spPr/>
      <dgm:t>
        <a:bodyPr/>
        <a:lstStyle/>
        <a:p>
          <a:r>
            <a:rPr lang="en-US"/>
            <a:t>Foster interest in STEM (Science, Technology, Engineering, and Mathematics) fields among the target audience.</a:t>
          </a:r>
        </a:p>
      </dgm:t>
    </dgm:pt>
    <dgm:pt modelId="{0C14C829-EC40-4791-9192-DB4D45E3178B}" type="parTrans" cxnId="{8DA30470-F0E8-479C-9C7B-98E1E86E9D1C}">
      <dgm:prSet/>
      <dgm:spPr/>
      <dgm:t>
        <a:bodyPr/>
        <a:lstStyle/>
        <a:p>
          <a:endParaRPr lang="en-US"/>
        </a:p>
      </dgm:t>
    </dgm:pt>
    <dgm:pt modelId="{6361A4D1-4DA8-4051-8556-89EE5C2A230F}" type="sibTrans" cxnId="{8DA30470-F0E8-479C-9C7B-98E1E86E9D1C}">
      <dgm:prSet/>
      <dgm:spPr/>
      <dgm:t>
        <a:bodyPr/>
        <a:lstStyle/>
        <a:p>
          <a:endParaRPr lang="en-US"/>
        </a:p>
      </dgm:t>
    </dgm:pt>
    <dgm:pt modelId="{188B73E0-1864-4A19-8E94-65C45DCB7881}">
      <dgm:prSet/>
      <dgm:spPr/>
      <dgm:t>
        <a:bodyPr/>
        <a:lstStyle/>
        <a:p>
          <a:r>
            <a:rPr lang="en-US"/>
            <a:t>Empower</a:t>
          </a:r>
        </a:p>
      </dgm:t>
    </dgm:pt>
    <dgm:pt modelId="{97081198-8ABA-4431-9F67-2A781E351E13}" type="parTrans" cxnId="{EE4B6602-A3F7-4607-88E2-4A0A85684AAB}">
      <dgm:prSet/>
      <dgm:spPr/>
      <dgm:t>
        <a:bodyPr/>
        <a:lstStyle/>
        <a:p>
          <a:endParaRPr lang="en-US"/>
        </a:p>
      </dgm:t>
    </dgm:pt>
    <dgm:pt modelId="{E8C5280A-79D3-4244-8DAE-8E1D5F0FBA72}" type="sibTrans" cxnId="{EE4B6602-A3F7-4607-88E2-4A0A85684AAB}">
      <dgm:prSet/>
      <dgm:spPr/>
      <dgm:t>
        <a:bodyPr/>
        <a:lstStyle/>
        <a:p>
          <a:endParaRPr lang="en-US"/>
        </a:p>
      </dgm:t>
    </dgm:pt>
    <dgm:pt modelId="{6AE878D2-A279-432B-BDF9-EDFFE97B61C6}">
      <dgm:prSet/>
      <dgm:spPr/>
      <dgm:t>
        <a:bodyPr/>
        <a:lstStyle/>
        <a:p>
          <a:r>
            <a:rPr lang="en-US"/>
            <a:t>Empower students to pursue careers in space-related industries or academic paths</a:t>
          </a:r>
        </a:p>
      </dgm:t>
    </dgm:pt>
    <dgm:pt modelId="{40103359-CD44-40F1-81B1-A999B5F3FB11}" type="parTrans" cxnId="{F3254539-2E56-4377-B83C-0EC3A16414F0}">
      <dgm:prSet/>
      <dgm:spPr/>
      <dgm:t>
        <a:bodyPr/>
        <a:lstStyle/>
        <a:p>
          <a:endParaRPr lang="en-US"/>
        </a:p>
      </dgm:t>
    </dgm:pt>
    <dgm:pt modelId="{A2586A94-876F-457A-8371-2487B3E28D30}" type="sibTrans" cxnId="{F3254539-2E56-4377-B83C-0EC3A16414F0}">
      <dgm:prSet/>
      <dgm:spPr/>
      <dgm:t>
        <a:bodyPr/>
        <a:lstStyle/>
        <a:p>
          <a:endParaRPr lang="en-US"/>
        </a:p>
      </dgm:t>
    </dgm:pt>
    <dgm:pt modelId="{3DE7BC8C-3855-497B-82E9-F9C401845970}" type="pres">
      <dgm:prSet presAssocID="{29E05EFF-CDAE-4C1D-A22C-769A8BFD73CA}" presName="Name0" presStyleCnt="0">
        <dgm:presLayoutVars>
          <dgm:dir/>
          <dgm:animLvl val="lvl"/>
          <dgm:resizeHandles val="exact"/>
        </dgm:presLayoutVars>
      </dgm:prSet>
      <dgm:spPr/>
    </dgm:pt>
    <dgm:pt modelId="{3F3C87F4-03CA-4B68-B7AF-242A550C2340}" type="pres">
      <dgm:prSet presAssocID="{43BD133B-ABF2-4169-B262-EFCD8BA1E06F}" presName="linNode" presStyleCnt="0"/>
      <dgm:spPr/>
    </dgm:pt>
    <dgm:pt modelId="{863AE49C-477C-4051-A04C-36ECF6F78AAC}" type="pres">
      <dgm:prSet presAssocID="{43BD133B-ABF2-4169-B262-EFCD8BA1E06F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49BD279D-F558-4C1D-B051-6301B144C65A}" type="pres">
      <dgm:prSet presAssocID="{43BD133B-ABF2-4169-B262-EFCD8BA1E06F}" presName="descendantText" presStyleLbl="alignAccFollowNode1" presStyleIdx="0" presStyleCnt="3">
        <dgm:presLayoutVars>
          <dgm:bulletEnabled val="1"/>
        </dgm:presLayoutVars>
      </dgm:prSet>
      <dgm:spPr/>
    </dgm:pt>
    <dgm:pt modelId="{A873D33E-96E0-4809-AEC4-806FA07E5848}" type="pres">
      <dgm:prSet presAssocID="{59C9942C-4E6B-4EB7-861B-3FA4D042C39B}" presName="sp" presStyleCnt="0"/>
      <dgm:spPr/>
    </dgm:pt>
    <dgm:pt modelId="{DDFABBB9-A203-4D93-914D-22E80A84B8F6}" type="pres">
      <dgm:prSet presAssocID="{957A2FB9-090F-4FE6-BCA5-062E97AF2EC0}" presName="linNode" presStyleCnt="0"/>
      <dgm:spPr/>
    </dgm:pt>
    <dgm:pt modelId="{24E62E8D-CC1E-4AAB-9926-E091652767EB}" type="pres">
      <dgm:prSet presAssocID="{957A2FB9-090F-4FE6-BCA5-062E97AF2EC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FBE136B-782D-49F0-8EF2-6129661A0B09}" type="pres">
      <dgm:prSet presAssocID="{957A2FB9-090F-4FE6-BCA5-062E97AF2EC0}" presName="descendantText" presStyleLbl="alignAccFollowNode1" presStyleIdx="1" presStyleCnt="3">
        <dgm:presLayoutVars>
          <dgm:bulletEnabled val="1"/>
        </dgm:presLayoutVars>
      </dgm:prSet>
      <dgm:spPr/>
    </dgm:pt>
    <dgm:pt modelId="{2341684F-9DF0-4361-ABC2-3660C332523C}" type="pres">
      <dgm:prSet presAssocID="{371CFFFE-6232-4CCF-83E6-499D9E32FF26}" presName="sp" presStyleCnt="0"/>
      <dgm:spPr/>
    </dgm:pt>
    <dgm:pt modelId="{20969D2B-B0FD-4912-B81A-9147ACBDE551}" type="pres">
      <dgm:prSet presAssocID="{188B73E0-1864-4A19-8E94-65C45DCB7881}" presName="linNode" presStyleCnt="0"/>
      <dgm:spPr/>
    </dgm:pt>
    <dgm:pt modelId="{833A8D80-5E85-499A-BED5-A92E978FFB6E}" type="pres">
      <dgm:prSet presAssocID="{188B73E0-1864-4A19-8E94-65C45DCB7881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F943C2C4-EC76-42DA-BB94-887ABAE325BF}" type="pres">
      <dgm:prSet presAssocID="{188B73E0-1864-4A19-8E94-65C45DCB7881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EE4B6602-A3F7-4607-88E2-4A0A85684AAB}" srcId="{29E05EFF-CDAE-4C1D-A22C-769A8BFD73CA}" destId="{188B73E0-1864-4A19-8E94-65C45DCB7881}" srcOrd="2" destOrd="0" parTransId="{97081198-8ABA-4431-9F67-2A781E351E13}" sibTransId="{E8C5280A-79D3-4244-8DAE-8E1D5F0FBA72}"/>
    <dgm:cxn modelId="{B00EA815-1353-453D-8F9D-B510968DAA4C}" type="presOf" srcId="{43BD133B-ABF2-4169-B262-EFCD8BA1E06F}" destId="{863AE49C-477C-4051-A04C-36ECF6F78AAC}" srcOrd="0" destOrd="0" presId="urn:microsoft.com/office/officeart/2005/8/layout/vList5"/>
    <dgm:cxn modelId="{84EE8C33-0BF9-4FFE-B6B1-DD66E4DE983C}" type="presOf" srcId="{5F87AFF0-E775-463A-BEB5-C1D514BAAFBC}" destId="{8FBE136B-782D-49F0-8EF2-6129661A0B09}" srcOrd="0" destOrd="0" presId="urn:microsoft.com/office/officeart/2005/8/layout/vList5"/>
    <dgm:cxn modelId="{F3254539-2E56-4377-B83C-0EC3A16414F0}" srcId="{188B73E0-1864-4A19-8E94-65C45DCB7881}" destId="{6AE878D2-A279-432B-BDF9-EDFFE97B61C6}" srcOrd="0" destOrd="0" parTransId="{40103359-CD44-40F1-81B1-A999B5F3FB11}" sibTransId="{A2586A94-876F-457A-8371-2487B3E28D30}"/>
    <dgm:cxn modelId="{EDCF823E-EAB8-4B44-A8BD-C87301084717}" srcId="{29E05EFF-CDAE-4C1D-A22C-769A8BFD73CA}" destId="{957A2FB9-090F-4FE6-BCA5-062E97AF2EC0}" srcOrd="1" destOrd="0" parTransId="{EC00FE53-BA72-4F92-9255-06338DC03ACD}" sibTransId="{371CFFFE-6232-4CCF-83E6-499D9E32FF26}"/>
    <dgm:cxn modelId="{B7DB8F6E-D4DB-40D6-9447-74B47AC8E7F2}" srcId="{43BD133B-ABF2-4169-B262-EFCD8BA1E06F}" destId="{EF9FD8E0-ADDB-4B69-9896-6D6C82493CE5}" srcOrd="0" destOrd="0" parTransId="{C033BEA4-08CC-440D-B5F3-0BA3236B9700}" sibTransId="{23C9945F-739B-498B-AC6F-F0C23FAD437E}"/>
    <dgm:cxn modelId="{8DA30470-F0E8-479C-9C7B-98E1E86E9D1C}" srcId="{957A2FB9-090F-4FE6-BCA5-062E97AF2EC0}" destId="{5F87AFF0-E775-463A-BEB5-C1D514BAAFBC}" srcOrd="0" destOrd="0" parTransId="{0C14C829-EC40-4791-9192-DB4D45E3178B}" sibTransId="{6361A4D1-4DA8-4051-8556-89EE5C2A230F}"/>
    <dgm:cxn modelId="{7B951385-E98A-4ED0-B427-68CFCC02B6D7}" type="presOf" srcId="{29E05EFF-CDAE-4C1D-A22C-769A8BFD73CA}" destId="{3DE7BC8C-3855-497B-82E9-F9C401845970}" srcOrd="0" destOrd="0" presId="urn:microsoft.com/office/officeart/2005/8/layout/vList5"/>
    <dgm:cxn modelId="{BDBCBB8F-280E-4E27-95CF-2342A1F73DC4}" type="presOf" srcId="{EF9FD8E0-ADDB-4B69-9896-6D6C82493CE5}" destId="{49BD279D-F558-4C1D-B051-6301B144C65A}" srcOrd="0" destOrd="0" presId="urn:microsoft.com/office/officeart/2005/8/layout/vList5"/>
    <dgm:cxn modelId="{E42867A4-22B3-44F2-891A-8099DFC16C27}" type="presOf" srcId="{957A2FB9-090F-4FE6-BCA5-062E97AF2EC0}" destId="{24E62E8D-CC1E-4AAB-9926-E091652767EB}" srcOrd="0" destOrd="0" presId="urn:microsoft.com/office/officeart/2005/8/layout/vList5"/>
    <dgm:cxn modelId="{9DDE2BD7-8D88-4EB8-BAB0-DB3A3767DA33}" type="presOf" srcId="{6AE878D2-A279-432B-BDF9-EDFFE97B61C6}" destId="{F943C2C4-EC76-42DA-BB94-887ABAE325BF}" srcOrd="0" destOrd="0" presId="urn:microsoft.com/office/officeart/2005/8/layout/vList5"/>
    <dgm:cxn modelId="{B29E9CFA-024D-4277-A6A0-E3AADF989924}" srcId="{29E05EFF-CDAE-4C1D-A22C-769A8BFD73CA}" destId="{43BD133B-ABF2-4169-B262-EFCD8BA1E06F}" srcOrd="0" destOrd="0" parTransId="{A069B6D3-3078-4A2A-8A38-742159E25067}" sibTransId="{59C9942C-4E6B-4EB7-861B-3FA4D042C39B}"/>
    <dgm:cxn modelId="{E09F5EFE-B454-4F56-902C-5CF73DA5D443}" type="presOf" srcId="{188B73E0-1864-4A19-8E94-65C45DCB7881}" destId="{833A8D80-5E85-499A-BED5-A92E978FFB6E}" srcOrd="0" destOrd="0" presId="urn:microsoft.com/office/officeart/2005/8/layout/vList5"/>
    <dgm:cxn modelId="{541C2BB8-527E-459A-B038-8C83D5F4A705}" type="presParOf" srcId="{3DE7BC8C-3855-497B-82E9-F9C401845970}" destId="{3F3C87F4-03CA-4B68-B7AF-242A550C2340}" srcOrd="0" destOrd="0" presId="urn:microsoft.com/office/officeart/2005/8/layout/vList5"/>
    <dgm:cxn modelId="{4230E689-00FE-476A-908F-3A792A234423}" type="presParOf" srcId="{3F3C87F4-03CA-4B68-B7AF-242A550C2340}" destId="{863AE49C-477C-4051-A04C-36ECF6F78AAC}" srcOrd="0" destOrd="0" presId="urn:microsoft.com/office/officeart/2005/8/layout/vList5"/>
    <dgm:cxn modelId="{FFB9582E-9CC2-4788-A587-6316757A197A}" type="presParOf" srcId="{3F3C87F4-03CA-4B68-B7AF-242A550C2340}" destId="{49BD279D-F558-4C1D-B051-6301B144C65A}" srcOrd="1" destOrd="0" presId="urn:microsoft.com/office/officeart/2005/8/layout/vList5"/>
    <dgm:cxn modelId="{A7EDF996-3AA7-4CB9-9C99-BE5B49E3C44A}" type="presParOf" srcId="{3DE7BC8C-3855-497B-82E9-F9C401845970}" destId="{A873D33E-96E0-4809-AEC4-806FA07E5848}" srcOrd="1" destOrd="0" presId="urn:microsoft.com/office/officeart/2005/8/layout/vList5"/>
    <dgm:cxn modelId="{54741E33-C169-4C9B-8AB2-D42814EE4589}" type="presParOf" srcId="{3DE7BC8C-3855-497B-82E9-F9C401845970}" destId="{DDFABBB9-A203-4D93-914D-22E80A84B8F6}" srcOrd="2" destOrd="0" presId="urn:microsoft.com/office/officeart/2005/8/layout/vList5"/>
    <dgm:cxn modelId="{7240E309-6E0B-4A9C-9ABA-A4C1E83F52A2}" type="presParOf" srcId="{DDFABBB9-A203-4D93-914D-22E80A84B8F6}" destId="{24E62E8D-CC1E-4AAB-9926-E091652767EB}" srcOrd="0" destOrd="0" presId="urn:microsoft.com/office/officeart/2005/8/layout/vList5"/>
    <dgm:cxn modelId="{E2C050D7-D060-4B12-B2C8-AFE2F7315744}" type="presParOf" srcId="{DDFABBB9-A203-4D93-914D-22E80A84B8F6}" destId="{8FBE136B-782D-49F0-8EF2-6129661A0B09}" srcOrd="1" destOrd="0" presId="urn:microsoft.com/office/officeart/2005/8/layout/vList5"/>
    <dgm:cxn modelId="{C541FBDC-6FA9-458B-A593-4E66C7182CE4}" type="presParOf" srcId="{3DE7BC8C-3855-497B-82E9-F9C401845970}" destId="{2341684F-9DF0-4361-ABC2-3660C332523C}" srcOrd="3" destOrd="0" presId="urn:microsoft.com/office/officeart/2005/8/layout/vList5"/>
    <dgm:cxn modelId="{FE08967C-9DEB-4A56-B547-097004B2FB53}" type="presParOf" srcId="{3DE7BC8C-3855-497B-82E9-F9C401845970}" destId="{20969D2B-B0FD-4912-B81A-9147ACBDE551}" srcOrd="4" destOrd="0" presId="urn:microsoft.com/office/officeart/2005/8/layout/vList5"/>
    <dgm:cxn modelId="{FBAB9AA0-EDFA-44A3-AC2E-849B6FAC0B37}" type="presParOf" srcId="{20969D2B-B0FD-4912-B81A-9147ACBDE551}" destId="{833A8D80-5E85-499A-BED5-A92E978FFB6E}" srcOrd="0" destOrd="0" presId="urn:microsoft.com/office/officeart/2005/8/layout/vList5"/>
    <dgm:cxn modelId="{21F7A1C6-EFD2-4C1A-9A6D-C227813D42D7}" type="presParOf" srcId="{20969D2B-B0FD-4912-B81A-9147ACBDE551}" destId="{F943C2C4-EC76-42DA-BB94-887ABAE325B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3B299D-3FFA-498C-AE3B-FCFDE24609DB}" type="doc">
      <dgm:prSet loTypeId="urn:microsoft.com/office/officeart/2005/8/layout/chevron2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11D244D-915D-44CB-80FD-350EC920F356}">
      <dgm:prSet/>
      <dgm:spPr/>
      <dgm:t>
        <a:bodyPr/>
        <a:lstStyle/>
        <a:p>
          <a:pPr>
            <a:defRPr b="1"/>
          </a:pPr>
          <a:r>
            <a:rPr lang="en-US"/>
            <a:t>Partner</a:t>
          </a:r>
        </a:p>
      </dgm:t>
    </dgm:pt>
    <dgm:pt modelId="{8F5636A1-F6C0-42AE-9E5A-05E534C9B642}" type="parTrans" cxnId="{43C7F329-A0FD-44A8-8497-A9A73BE8770B}">
      <dgm:prSet/>
      <dgm:spPr/>
      <dgm:t>
        <a:bodyPr/>
        <a:lstStyle/>
        <a:p>
          <a:endParaRPr lang="en-US"/>
        </a:p>
      </dgm:t>
    </dgm:pt>
    <dgm:pt modelId="{35183D79-2F30-4B5C-A2D7-9801E9DFE68B}" type="sibTrans" cxnId="{43C7F329-A0FD-44A8-8497-A9A73BE8770B}">
      <dgm:prSet/>
      <dgm:spPr/>
      <dgm:t>
        <a:bodyPr/>
        <a:lstStyle/>
        <a:p>
          <a:endParaRPr lang="en-US"/>
        </a:p>
      </dgm:t>
    </dgm:pt>
    <dgm:pt modelId="{3B4B93C0-FAC3-41F2-B51A-AC4FF5996FCB}">
      <dgm:prSet/>
      <dgm:spPr/>
      <dgm:t>
        <a:bodyPr/>
        <a:lstStyle/>
        <a:p>
          <a:r>
            <a:rPr lang="en-US"/>
            <a:t>Month 1: Partner with schools and community centers, recruit and train volunteers, arrange logistics and finalize the workshop curriculum and schedule.</a:t>
          </a:r>
        </a:p>
      </dgm:t>
    </dgm:pt>
    <dgm:pt modelId="{8246B588-A413-4565-9009-668B7AC69A70}" type="parTrans" cxnId="{87892E61-9872-4A92-966E-B407B31C2A38}">
      <dgm:prSet/>
      <dgm:spPr/>
      <dgm:t>
        <a:bodyPr/>
        <a:lstStyle/>
        <a:p>
          <a:endParaRPr lang="en-US"/>
        </a:p>
      </dgm:t>
    </dgm:pt>
    <dgm:pt modelId="{7998060B-6E13-4D10-8653-1FD7E4941EAC}" type="sibTrans" cxnId="{87892E61-9872-4A92-966E-B407B31C2A38}">
      <dgm:prSet/>
      <dgm:spPr/>
      <dgm:t>
        <a:bodyPr/>
        <a:lstStyle/>
        <a:p>
          <a:endParaRPr lang="en-US"/>
        </a:p>
      </dgm:t>
    </dgm:pt>
    <dgm:pt modelId="{108F3F24-8A07-4443-8B07-15C4BEE429B6}">
      <dgm:prSet/>
      <dgm:spPr/>
      <dgm:t>
        <a:bodyPr/>
        <a:lstStyle/>
        <a:p>
          <a:pPr>
            <a:defRPr b="1"/>
          </a:pPr>
          <a:r>
            <a:rPr lang="en-US"/>
            <a:t>Conduct</a:t>
          </a:r>
        </a:p>
      </dgm:t>
    </dgm:pt>
    <dgm:pt modelId="{3C9EFD97-0DDA-4A75-B252-53EA739F9B5D}" type="parTrans" cxnId="{94F5E3C8-7BC9-4D06-B8D3-2721F4BCD2EB}">
      <dgm:prSet/>
      <dgm:spPr/>
      <dgm:t>
        <a:bodyPr/>
        <a:lstStyle/>
        <a:p>
          <a:endParaRPr lang="en-US"/>
        </a:p>
      </dgm:t>
    </dgm:pt>
    <dgm:pt modelId="{37618910-278B-44B3-8F94-8DF8D8D09349}" type="sibTrans" cxnId="{94F5E3C8-7BC9-4D06-B8D3-2721F4BCD2EB}">
      <dgm:prSet/>
      <dgm:spPr/>
      <dgm:t>
        <a:bodyPr/>
        <a:lstStyle/>
        <a:p>
          <a:endParaRPr lang="en-US"/>
        </a:p>
      </dgm:t>
    </dgm:pt>
    <dgm:pt modelId="{574BD7B2-C3AA-432A-B282-00979340AB6B}">
      <dgm:prSet/>
      <dgm:spPr/>
      <dgm:t>
        <a:bodyPr/>
        <a:lstStyle/>
        <a:p>
          <a:r>
            <a:rPr lang="en-US"/>
            <a:t>Months 2-5: Conduct the workshops, field trips, and mentorship sessions.</a:t>
          </a:r>
        </a:p>
      </dgm:t>
    </dgm:pt>
    <dgm:pt modelId="{4BC675F9-6D1C-457B-99B3-161E3DB01571}" type="parTrans" cxnId="{BBAC69B9-6EE0-49B8-B6F5-CF085D6B49B6}">
      <dgm:prSet/>
      <dgm:spPr/>
      <dgm:t>
        <a:bodyPr/>
        <a:lstStyle/>
        <a:p>
          <a:endParaRPr lang="en-US"/>
        </a:p>
      </dgm:t>
    </dgm:pt>
    <dgm:pt modelId="{F97D4A23-5807-4982-A192-652D8D054EA6}" type="sibTrans" cxnId="{BBAC69B9-6EE0-49B8-B6F5-CF085D6B49B6}">
      <dgm:prSet/>
      <dgm:spPr/>
      <dgm:t>
        <a:bodyPr/>
        <a:lstStyle/>
        <a:p>
          <a:endParaRPr lang="en-US"/>
        </a:p>
      </dgm:t>
    </dgm:pt>
    <dgm:pt modelId="{07CAEF97-B4BF-468B-852C-0BD212506540}">
      <dgm:prSet/>
      <dgm:spPr/>
      <dgm:t>
        <a:bodyPr/>
        <a:lstStyle/>
        <a:p>
          <a:pPr>
            <a:defRPr b="1"/>
          </a:pPr>
          <a:r>
            <a:rPr lang="en-US"/>
            <a:t>Evaluate</a:t>
          </a:r>
        </a:p>
      </dgm:t>
    </dgm:pt>
    <dgm:pt modelId="{0BB3EF65-5C0E-453D-89BF-02AD3CBEEA16}" type="parTrans" cxnId="{F98A10BC-A44D-4E84-A080-AE4395906D35}">
      <dgm:prSet/>
      <dgm:spPr/>
      <dgm:t>
        <a:bodyPr/>
        <a:lstStyle/>
        <a:p>
          <a:endParaRPr lang="en-US"/>
        </a:p>
      </dgm:t>
    </dgm:pt>
    <dgm:pt modelId="{31F5B932-D911-4B77-8E4D-CAAA80A4B256}" type="sibTrans" cxnId="{F98A10BC-A44D-4E84-A080-AE4395906D35}">
      <dgm:prSet/>
      <dgm:spPr/>
      <dgm:t>
        <a:bodyPr/>
        <a:lstStyle/>
        <a:p>
          <a:endParaRPr lang="en-US"/>
        </a:p>
      </dgm:t>
    </dgm:pt>
    <dgm:pt modelId="{EAFCC5D2-59C1-48A0-9BF0-FF3CB92F857E}">
      <dgm:prSet/>
      <dgm:spPr/>
      <dgm:t>
        <a:bodyPr/>
        <a:lstStyle/>
        <a:p>
          <a:r>
            <a:rPr lang="en-US"/>
            <a:t>Month 6: Evaluate the impact of the initiative and make any necessary adjustments for future iterations.</a:t>
          </a:r>
        </a:p>
      </dgm:t>
    </dgm:pt>
    <dgm:pt modelId="{A15C6DFF-4635-49D7-9666-19105FC31C9F}" type="parTrans" cxnId="{97F366B7-5C22-4D0D-BBF1-43C9B4FFC530}">
      <dgm:prSet/>
      <dgm:spPr/>
      <dgm:t>
        <a:bodyPr/>
        <a:lstStyle/>
        <a:p>
          <a:endParaRPr lang="en-US"/>
        </a:p>
      </dgm:t>
    </dgm:pt>
    <dgm:pt modelId="{230DA1AD-0B01-4C32-964A-DCBC0A464B74}" type="sibTrans" cxnId="{97F366B7-5C22-4D0D-BBF1-43C9B4FFC530}">
      <dgm:prSet/>
      <dgm:spPr/>
      <dgm:t>
        <a:bodyPr/>
        <a:lstStyle/>
        <a:p>
          <a:endParaRPr lang="en-US"/>
        </a:p>
      </dgm:t>
    </dgm:pt>
    <dgm:pt modelId="{FC3BADF4-D36C-4508-A1D3-53CE592208A2}" type="pres">
      <dgm:prSet presAssocID="{9B3B299D-3FFA-498C-AE3B-FCFDE24609DB}" presName="linearFlow" presStyleCnt="0">
        <dgm:presLayoutVars>
          <dgm:dir/>
          <dgm:animLvl val="lvl"/>
          <dgm:resizeHandles val="exact"/>
        </dgm:presLayoutVars>
      </dgm:prSet>
      <dgm:spPr/>
    </dgm:pt>
    <dgm:pt modelId="{67933883-CEA8-480D-BA6D-0203A62F7DCD}" type="pres">
      <dgm:prSet presAssocID="{F11D244D-915D-44CB-80FD-350EC920F356}" presName="composite" presStyleCnt="0"/>
      <dgm:spPr/>
    </dgm:pt>
    <dgm:pt modelId="{F3D4864A-E269-4534-BAC7-0142DEFE914B}" type="pres">
      <dgm:prSet presAssocID="{F11D244D-915D-44CB-80FD-350EC920F356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959D29F7-584D-4CB2-8C38-C24768FD1E3E}" type="pres">
      <dgm:prSet presAssocID="{F11D244D-915D-44CB-80FD-350EC920F356}" presName="descendantText" presStyleLbl="alignAcc1" presStyleIdx="0" presStyleCnt="3">
        <dgm:presLayoutVars>
          <dgm:bulletEnabled val="1"/>
        </dgm:presLayoutVars>
      </dgm:prSet>
      <dgm:spPr/>
    </dgm:pt>
    <dgm:pt modelId="{B5A3391B-B90C-43F8-B1D1-8CF5BB13C531}" type="pres">
      <dgm:prSet presAssocID="{35183D79-2F30-4B5C-A2D7-9801E9DFE68B}" presName="sp" presStyleCnt="0"/>
      <dgm:spPr/>
    </dgm:pt>
    <dgm:pt modelId="{7E9AE0AE-7C04-4395-B473-F0643AC0E94B}" type="pres">
      <dgm:prSet presAssocID="{108F3F24-8A07-4443-8B07-15C4BEE429B6}" presName="composite" presStyleCnt="0"/>
      <dgm:spPr/>
    </dgm:pt>
    <dgm:pt modelId="{26BA24F2-2368-41E7-B977-617E37D71F9A}" type="pres">
      <dgm:prSet presAssocID="{108F3F24-8A07-4443-8B07-15C4BEE429B6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B74E08FB-DE96-4E68-BB02-69C88A562259}" type="pres">
      <dgm:prSet presAssocID="{108F3F24-8A07-4443-8B07-15C4BEE429B6}" presName="descendantText" presStyleLbl="alignAcc1" presStyleIdx="1" presStyleCnt="3">
        <dgm:presLayoutVars>
          <dgm:bulletEnabled val="1"/>
        </dgm:presLayoutVars>
      </dgm:prSet>
      <dgm:spPr/>
    </dgm:pt>
    <dgm:pt modelId="{584F260A-E68C-4BB9-A883-EE641E9AB34C}" type="pres">
      <dgm:prSet presAssocID="{37618910-278B-44B3-8F94-8DF8D8D09349}" presName="sp" presStyleCnt="0"/>
      <dgm:spPr/>
    </dgm:pt>
    <dgm:pt modelId="{C236C718-F70E-4666-AC03-76DB5D7AAB2E}" type="pres">
      <dgm:prSet presAssocID="{07CAEF97-B4BF-468B-852C-0BD212506540}" presName="composite" presStyleCnt="0"/>
      <dgm:spPr/>
    </dgm:pt>
    <dgm:pt modelId="{1A549757-8392-424C-9A88-59B80D83B90F}" type="pres">
      <dgm:prSet presAssocID="{07CAEF97-B4BF-468B-852C-0BD212506540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B7683C7-8CB0-4DFC-81D6-45B9E0EB46F2}" type="pres">
      <dgm:prSet presAssocID="{07CAEF97-B4BF-468B-852C-0BD212506540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940FE106-E5EA-45E1-A491-485ABBDB52B7}" type="presOf" srcId="{EAFCC5D2-59C1-48A0-9BF0-FF3CB92F857E}" destId="{DB7683C7-8CB0-4DFC-81D6-45B9E0EB46F2}" srcOrd="0" destOrd="0" presId="urn:microsoft.com/office/officeart/2005/8/layout/chevron2"/>
    <dgm:cxn modelId="{385B441D-D3B8-4455-B8CD-C3C9171A1ADC}" type="presOf" srcId="{108F3F24-8A07-4443-8B07-15C4BEE429B6}" destId="{26BA24F2-2368-41E7-B977-617E37D71F9A}" srcOrd="0" destOrd="0" presId="urn:microsoft.com/office/officeart/2005/8/layout/chevron2"/>
    <dgm:cxn modelId="{43C7F329-A0FD-44A8-8497-A9A73BE8770B}" srcId="{9B3B299D-3FFA-498C-AE3B-FCFDE24609DB}" destId="{F11D244D-915D-44CB-80FD-350EC920F356}" srcOrd="0" destOrd="0" parTransId="{8F5636A1-F6C0-42AE-9E5A-05E534C9B642}" sibTransId="{35183D79-2F30-4B5C-A2D7-9801E9DFE68B}"/>
    <dgm:cxn modelId="{2E062636-FD19-46F5-8BED-9A3E01F86149}" type="presOf" srcId="{3B4B93C0-FAC3-41F2-B51A-AC4FF5996FCB}" destId="{959D29F7-584D-4CB2-8C38-C24768FD1E3E}" srcOrd="0" destOrd="0" presId="urn:microsoft.com/office/officeart/2005/8/layout/chevron2"/>
    <dgm:cxn modelId="{87892E61-9872-4A92-966E-B407B31C2A38}" srcId="{F11D244D-915D-44CB-80FD-350EC920F356}" destId="{3B4B93C0-FAC3-41F2-B51A-AC4FF5996FCB}" srcOrd="0" destOrd="0" parTransId="{8246B588-A413-4565-9009-668B7AC69A70}" sibTransId="{7998060B-6E13-4D10-8653-1FD7E4941EAC}"/>
    <dgm:cxn modelId="{AF0FBC47-C64C-49B5-95E2-D65711319D27}" type="presOf" srcId="{07CAEF97-B4BF-468B-852C-0BD212506540}" destId="{1A549757-8392-424C-9A88-59B80D83B90F}" srcOrd="0" destOrd="0" presId="urn:microsoft.com/office/officeart/2005/8/layout/chevron2"/>
    <dgm:cxn modelId="{9935ED6C-11FA-4576-BD67-1272B5A0B746}" type="presOf" srcId="{574BD7B2-C3AA-432A-B282-00979340AB6B}" destId="{B74E08FB-DE96-4E68-BB02-69C88A562259}" srcOrd="0" destOrd="0" presId="urn:microsoft.com/office/officeart/2005/8/layout/chevron2"/>
    <dgm:cxn modelId="{97F366B7-5C22-4D0D-BBF1-43C9B4FFC530}" srcId="{07CAEF97-B4BF-468B-852C-0BD212506540}" destId="{EAFCC5D2-59C1-48A0-9BF0-FF3CB92F857E}" srcOrd="0" destOrd="0" parTransId="{A15C6DFF-4635-49D7-9666-19105FC31C9F}" sibTransId="{230DA1AD-0B01-4C32-964A-DCBC0A464B74}"/>
    <dgm:cxn modelId="{BBAC69B9-6EE0-49B8-B6F5-CF085D6B49B6}" srcId="{108F3F24-8A07-4443-8B07-15C4BEE429B6}" destId="{574BD7B2-C3AA-432A-B282-00979340AB6B}" srcOrd="0" destOrd="0" parTransId="{4BC675F9-6D1C-457B-99B3-161E3DB01571}" sibTransId="{F97D4A23-5807-4982-A192-652D8D054EA6}"/>
    <dgm:cxn modelId="{F98A10BC-A44D-4E84-A080-AE4395906D35}" srcId="{9B3B299D-3FFA-498C-AE3B-FCFDE24609DB}" destId="{07CAEF97-B4BF-468B-852C-0BD212506540}" srcOrd="2" destOrd="0" parTransId="{0BB3EF65-5C0E-453D-89BF-02AD3CBEEA16}" sibTransId="{31F5B932-D911-4B77-8E4D-CAAA80A4B256}"/>
    <dgm:cxn modelId="{94F5E3C8-7BC9-4D06-B8D3-2721F4BCD2EB}" srcId="{9B3B299D-3FFA-498C-AE3B-FCFDE24609DB}" destId="{108F3F24-8A07-4443-8B07-15C4BEE429B6}" srcOrd="1" destOrd="0" parTransId="{3C9EFD97-0DDA-4A75-B252-53EA739F9B5D}" sibTransId="{37618910-278B-44B3-8F94-8DF8D8D09349}"/>
    <dgm:cxn modelId="{BE8466D3-ED1F-4FE2-A006-1A064385027D}" type="presOf" srcId="{9B3B299D-3FFA-498C-AE3B-FCFDE24609DB}" destId="{FC3BADF4-D36C-4508-A1D3-53CE592208A2}" srcOrd="0" destOrd="0" presId="urn:microsoft.com/office/officeart/2005/8/layout/chevron2"/>
    <dgm:cxn modelId="{B876B7E1-93B3-4CD5-B177-0701FEB898D9}" type="presOf" srcId="{F11D244D-915D-44CB-80FD-350EC920F356}" destId="{F3D4864A-E269-4534-BAC7-0142DEFE914B}" srcOrd="0" destOrd="0" presId="urn:microsoft.com/office/officeart/2005/8/layout/chevron2"/>
    <dgm:cxn modelId="{81ED6D74-BFA7-4A0F-9835-5C3596776044}" type="presParOf" srcId="{FC3BADF4-D36C-4508-A1D3-53CE592208A2}" destId="{67933883-CEA8-480D-BA6D-0203A62F7DCD}" srcOrd="0" destOrd="0" presId="urn:microsoft.com/office/officeart/2005/8/layout/chevron2"/>
    <dgm:cxn modelId="{C2F95D34-08A1-4D59-8A21-64F57AAB9EE4}" type="presParOf" srcId="{67933883-CEA8-480D-BA6D-0203A62F7DCD}" destId="{F3D4864A-E269-4534-BAC7-0142DEFE914B}" srcOrd="0" destOrd="0" presId="urn:microsoft.com/office/officeart/2005/8/layout/chevron2"/>
    <dgm:cxn modelId="{4CC9995D-CBB6-4CC0-92BF-090626B877E9}" type="presParOf" srcId="{67933883-CEA8-480D-BA6D-0203A62F7DCD}" destId="{959D29F7-584D-4CB2-8C38-C24768FD1E3E}" srcOrd="1" destOrd="0" presId="urn:microsoft.com/office/officeart/2005/8/layout/chevron2"/>
    <dgm:cxn modelId="{AAA5A2BB-D086-4861-AA1D-50ED1BB93FB8}" type="presParOf" srcId="{FC3BADF4-D36C-4508-A1D3-53CE592208A2}" destId="{B5A3391B-B90C-43F8-B1D1-8CF5BB13C531}" srcOrd="1" destOrd="0" presId="urn:microsoft.com/office/officeart/2005/8/layout/chevron2"/>
    <dgm:cxn modelId="{3F65541B-016E-49A0-A09E-C2EFD877206C}" type="presParOf" srcId="{FC3BADF4-D36C-4508-A1D3-53CE592208A2}" destId="{7E9AE0AE-7C04-4395-B473-F0643AC0E94B}" srcOrd="2" destOrd="0" presId="urn:microsoft.com/office/officeart/2005/8/layout/chevron2"/>
    <dgm:cxn modelId="{4C135F44-8B83-44AE-9F4D-8219E8831D12}" type="presParOf" srcId="{7E9AE0AE-7C04-4395-B473-F0643AC0E94B}" destId="{26BA24F2-2368-41E7-B977-617E37D71F9A}" srcOrd="0" destOrd="0" presId="urn:microsoft.com/office/officeart/2005/8/layout/chevron2"/>
    <dgm:cxn modelId="{E577F03B-0A10-400F-A2ED-E2BD3163E866}" type="presParOf" srcId="{7E9AE0AE-7C04-4395-B473-F0643AC0E94B}" destId="{B74E08FB-DE96-4E68-BB02-69C88A562259}" srcOrd="1" destOrd="0" presId="urn:microsoft.com/office/officeart/2005/8/layout/chevron2"/>
    <dgm:cxn modelId="{771F03B8-9CD1-454B-B608-420CFA8C5D8A}" type="presParOf" srcId="{FC3BADF4-D36C-4508-A1D3-53CE592208A2}" destId="{584F260A-E68C-4BB9-A883-EE641E9AB34C}" srcOrd="3" destOrd="0" presId="urn:microsoft.com/office/officeart/2005/8/layout/chevron2"/>
    <dgm:cxn modelId="{245C9830-963C-4F32-B5B4-8C1F95BB5CA1}" type="presParOf" srcId="{FC3BADF4-D36C-4508-A1D3-53CE592208A2}" destId="{C236C718-F70E-4666-AC03-76DB5D7AAB2E}" srcOrd="4" destOrd="0" presId="urn:microsoft.com/office/officeart/2005/8/layout/chevron2"/>
    <dgm:cxn modelId="{A2351CA0-707D-4562-8243-25A4E57F61F9}" type="presParOf" srcId="{C236C718-F70E-4666-AC03-76DB5D7AAB2E}" destId="{1A549757-8392-424C-9A88-59B80D83B90F}" srcOrd="0" destOrd="0" presId="urn:microsoft.com/office/officeart/2005/8/layout/chevron2"/>
    <dgm:cxn modelId="{40430650-5AAD-4751-B162-A62EEC9D9821}" type="presParOf" srcId="{C236C718-F70E-4666-AC03-76DB5D7AAB2E}" destId="{DB7683C7-8CB0-4DFC-81D6-45B9E0EB46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797CFD-87DF-410F-B7E1-79837317C25D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2EACB06-2B69-4A50-8310-677BCEEE2A42}">
      <dgm:prSet/>
      <dgm:spPr/>
      <dgm:t>
        <a:bodyPr/>
        <a:lstStyle/>
        <a:p>
          <a:r>
            <a:rPr lang="en-US" dirty="0"/>
            <a:t>Pre and post </a:t>
          </a:r>
          <a:r>
            <a:rPr lang="en-US" dirty="0" err="1"/>
            <a:t>wokshop</a:t>
          </a:r>
          <a:r>
            <a:rPr lang="en-US" dirty="0"/>
            <a:t> assessment</a:t>
          </a:r>
        </a:p>
      </dgm:t>
    </dgm:pt>
    <dgm:pt modelId="{E095678F-8C1A-4550-A8C4-3C0F3AFC0E60}" type="parTrans" cxnId="{C960EFA4-12A6-4B1D-83E2-35FAA5A6F366}">
      <dgm:prSet/>
      <dgm:spPr/>
      <dgm:t>
        <a:bodyPr/>
        <a:lstStyle/>
        <a:p>
          <a:endParaRPr lang="en-US"/>
        </a:p>
      </dgm:t>
    </dgm:pt>
    <dgm:pt modelId="{3936F276-0AB9-4F50-9E9F-8ECE007F93CF}" type="sibTrans" cxnId="{C960EFA4-12A6-4B1D-83E2-35FAA5A6F366}">
      <dgm:prSet phldrT="1"/>
      <dgm:spPr/>
      <dgm:t>
        <a:bodyPr/>
        <a:lstStyle/>
        <a:p>
          <a:endParaRPr lang="en-US"/>
        </a:p>
      </dgm:t>
    </dgm:pt>
    <dgm:pt modelId="{5B87F66B-08DC-431E-9562-8238D428B7BF}">
      <dgm:prSet/>
      <dgm:spPr/>
      <dgm:t>
        <a:bodyPr/>
        <a:lstStyle/>
        <a:p>
          <a:r>
            <a:rPr lang="en-US"/>
            <a:t>Measure participants knowledge and interest in space exploration, science and technology before and after the workshops.</a:t>
          </a:r>
        </a:p>
      </dgm:t>
    </dgm:pt>
    <dgm:pt modelId="{0C114CCD-2C21-4880-AD0D-C3FAA42AAD9C}" type="parTrans" cxnId="{2DDA60E7-BBA5-49C0-9609-B8DAC823EECA}">
      <dgm:prSet/>
      <dgm:spPr/>
      <dgm:t>
        <a:bodyPr/>
        <a:lstStyle/>
        <a:p>
          <a:endParaRPr lang="en-US"/>
        </a:p>
      </dgm:t>
    </dgm:pt>
    <dgm:pt modelId="{0EC09259-DDC0-453E-8C96-42130FFC7D67}" type="sibTrans" cxnId="{2DDA60E7-BBA5-49C0-9609-B8DAC823EECA}">
      <dgm:prSet/>
      <dgm:spPr/>
      <dgm:t>
        <a:bodyPr/>
        <a:lstStyle/>
        <a:p>
          <a:endParaRPr lang="en-US"/>
        </a:p>
      </dgm:t>
    </dgm:pt>
    <dgm:pt modelId="{1C73A954-EF47-4E70-A355-6871199A3C1A}">
      <dgm:prSet/>
      <dgm:spPr/>
      <dgm:t>
        <a:bodyPr/>
        <a:lstStyle/>
        <a:p>
          <a:r>
            <a:rPr lang="en-US"/>
            <a:t>Surveys and feedback form</a:t>
          </a:r>
          <a:endParaRPr lang="en-US" dirty="0"/>
        </a:p>
      </dgm:t>
    </dgm:pt>
    <dgm:pt modelId="{FE53D8DC-519B-4570-92EE-2671D50B3DA6}" type="parTrans" cxnId="{5F198DBF-3423-42DA-926F-15C61DBB6FD2}">
      <dgm:prSet/>
      <dgm:spPr/>
      <dgm:t>
        <a:bodyPr/>
        <a:lstStyle/>
        <a:p>
          <a:endParaRPr lang="en-US"/>
        </a:p>
      </dgm:t>
    </dgm:pt>
    <dgm:pt modelId="{BA1CE45E-6A45-42D4-826F-F7F170D50700}" type="sibTrans" cxnId="{5F198DBF-3423-42DA-926F-15C61DBB6FD2}">
      <dgm:prSet phldrT="2"/>
      <dgm:spPr/>
      <dgm:t>
        <a:bodyPr/>
        <a:lstStyle/>
        <a:p>
          <a:endParaRPr lang="en-US"/>
        </a:p>
      </dgm:t>
    </dgm:pt>
    <dgm:pt modelId="{8F70F9A5-19FC-49AD-8545-8FC97537979B}">
      <dgm:prSet/>
      <dgm:spPr/>
      <dgm:t>
        <a:bodyPr/>
        <a:lstStyle/>
        <a:p>
          <a:r>
            <a:rPr lang="en-US"/>
            <a:t>Gather feedback from students, teachers, and volunteers to assess the effectiveness of the workshops and identify areas for improvement.</a:t>
          </a:r>
        </a:p>
      </dgm:t>
    </dgm:pt>
    <dgm:pt modelId="{126305B9-BA65-4224-A62D-BF22AC61680D}" type="parTrans" cxnId="{58164A58-2781-4ACC-94F4-0EDD0D8B01B0}">
      <dgm:prSet/>
      <dgm:spPr/>
      <dgm:t>
        <a:bodyPr/>
        <a:lstStyle/>
        <a:p>
          <a:endParaRPr lang="en-US"/>
        </a:p>
      </dgm:t>
    </dgm:pt>
    <dgm:pt modelId="{AC0266C1-18B7-4E9F-9463-716629FF20AA}" type="sibTrans" cxnId="{58164A58-2781-4ACC-94F4-0EDD0D8B01B0}">
      <dgm:prSet/>
      <dgm:spPr/>
      <dgm:t>
        <a:bodyPr/>
        <a:lstStyle/>
        <a:p>
          <a:endParaRPr lang="en-US"/>
        </a:p>
      </dgm:t>
    </dgm:pt>
    <dgm:pt modelId="{D435249D-433B-44AF-8D7D-3A729C3ACFC1}">
      <dgm:prSet/>
      <dgm:spPr/>
      <dgm:t>
        <a:bodyPr/>
        <a:lstStyle/>
        <a:p>
          <a:r>
            <a:rPr lang="en-US"/>
            <a:t>Long-term tracking</a:t>
          </a:r>
          <a:endParaRPr lang="en-US" dirty="0"/>
        </a:p>
      </dgm:t>
    </dgm:pt>
    <dgm:pt modelId="{CE509EE7-98BD-4997-A6AC-F3EFDDC1C89E}" type="parTrans" cxnId="{54B5401B-2675-42D3-B5EA-40C0D07B48BD}">
      <dgm:prSet/>
      <dgm:spPr/>
      <dgm:t>
        <a:bodyPr/>
        <a:lstStyle/>
        <a:p>
          <a:endParaRPr lang="en-US"/>
        </a:p>
      </dgm:t>
    </dgm:pt>
    <dgm:pt modelId="{E5912E77-A29C-461F-925F-5F8EB9BE7852}" type="sibTrans" cxnId="{54B5401B-2675-42D3-B5EA-40C0D07B48BD}">
      <dgm:prSet phldrT="3"/>
      <dgm:spPr/>
      <dgm:t>
        <a:bodyPr/>
        <a:lstStyle/>
        <a:p>
          <a:endParaRPr lang="en-US"/>
        </a:p>
      </dgm:t>
    </dgm:pt>
    <dgm:pt modelId="{0451188D-3AAC-4799-B1E8-AB9460DB9FCC}">
      <dgm:prSet/>
      <dgm:spPr/>
      <dgm:t>
        <a:bodyPr/>
        <a:lstStyle/>
        <a:p>
          <a:r>
            <a:rPr lang="en-US"/>
            <a:t>Monitor the number of students who pursue STEM-related education or careers after participating in the workshops.</a:t>
          </a:r>
        </a:p>
      </dgm:t>
    </dgm:pt>
    <dgm:pt modelId="{A783E14A-C4C5-4E68-A225-BD8783B35C92}" type="parTrans" cxnId="{83D2C2CE-CE57-4FD7-8595-9318C502C953}">
      <dgm:prSet/>
      <dgm:spPr/>
      <dgm:t>
        <a:bodyPr/>
        <a:lstStyle/>
        <a:p>
          <a:endParaRPr lang="en-US"/>
        </a:p>
      </dgm:t>
    </dgm:pt>
    <dgm:pt modelId="{230EF565-D744-4938-918D-30B65C409173}" type="sibTrans" cxnId="{83D2C2CE-CE57-4FD7-8595-9318C502C953}">
      <dgm:prSet/>
      <dgm:spPr/>
      <dgm:t>
        <a:bodyPr/>
        <a:lstStyle/>
        <a:p>
          <a:endParaRPr lang="en-US"/>
        </a:p>
      </dgm:t>
    </dgm:pt>
    <dgm:pt modelId="{CA06939D-436D-4C8F-AF5B-5BBC4E450088}">
      <dgm:prSet/>
      <dgm:spPr/>
      <dgm:t>
        <a:bodyPr/>
        <a:lstStyle/>
        <a:p>
          <a:r>
            <a:rPr lang="en-US"/>
            <a:t>Alumni success stories</a:t>
          </a:r>
          <a:endParaRPr lang="en-US" dirty="0"/>
        </a:p>
      </dgm:t>
    </dgm:pt>
    <dgm:pt modelId="{857CB5E0-C0A0-48C2-9A9B-F58A9286138C}" type="parTrans" cxnId="{CCDCDE6D-57A5-4CCB-B4B8-F21CEA77ED95}">
      <dgm:prSet/>
      <dgm:spPr/>
      <dgm:t>
        <a:bodyPr/>
        <a:lstStyle/>
        <a:p>
          <a:endParaRPr lang="en-US"/>
        </a:p>
      </dgm:t>
    </dgm:pt>
    <dgm:pt modelId="{BA723872-628B-47D6-B344-FD401F5323CC}" type="sibTrans" cxnId="{CCDCDE6D-57A5-4CCB-B4B8-F21CEA77ED95}">
      <dgm:prSet phldrT="4"/>
      <dgm:spPr/>
      <dgm:t>
        <a:bodyPr/>
        <a:lstStyle/>
        <a:p>
          <a:endParaRPr lang="en-US"/>
        </a:p>
      </dgm:t>
    </dgm:pt>
    <dgm:pt modelId="{9C19E760-2DAB-4A64-853B-A5C2065B30A7}">
      <dgm:prSet/>
      <dgm:spPr/>
      <dgm:t>
        <a:bodyPr/>
        <a:lstStyle/>
        <a:p>
          <a:r>
            <a:rPr lang="en-US" dirty="0"/>
            <a:t>Collect and share stories of individual students who were inspired and positively impacted by the initiative.</a:t>
          </a:r>
        </a:p>
      </dgm:t>
    </dgm:pt>
    <dgm:pt modelId="{11C3F9A7-CAEE-491A-9EA8-DA5F2887A0AD}" type="parTrans" cxnId="{8D3531FE-A0E5-4824-8F98-85BE8F603E01}">
      <dgm:prSet/>
      <dgm:spPr/>
      <dgm:t>
        <a:bodyPr/>
        <a:lstStyle/>
        <a:p>
          <a:endParaRPr lang="en-US"/>
        </a:p>
      </dgm:t>
    </dgm:pt>
    <dgm:pt modelId="{3501BC0B-B421-4E8A-9630-3A07DBCE2419}" type="sibTrans" cxnId="{8D3531FE-A0E5-4824-8F98-85BE8F603E01}">
      <dgm:prSet/>
      <dgm:spPr/>
      <dgm:t>
        <a:bodyPr/>
        <a:lstStyle/>
        <a:p>
          <a:endParaRPr lang="en-US"/>
        </a:p>
      </dgm:t>
    </dgm:pt>
    <dgm:pt modelId="{60DA3038-E5A0-4BBE-9924-346624F159AE}" type="pres">
      <dgm:prSet presAssocID="{E9797CFD-87DF-410F-B7E1-79837317C25D}" presName="Name0" presStyleCnt="0">
        <dgm:presLayoutVars>
          <dgm:dir/>
          <dgm:animLvl val="lvl"/>
          <dgm:resizeHandles val="exact"/>
        </dgm:presLayoutVars>
      </dgm:prSet>
      <dgm:spPr/>
    </dgm:pt>
    <dgm:pt modelId="{096368C2-D7C8-4BDC-992A-6C94F7CF5028}" type="pres">
      <dgm:prSet presAssocID="{72EACB06-2B69-4A50-8310-677BCEEE2A42}" presName="composite" presStyleCnt="0"/>
      <dgm:spPr/>
    </dgm:pt>
    <dgm:pt modelId="{23FB1F8C-AEAF-4DA7-8840-F4EA3834D3EA}" type="pres">
      <dgm:prSet presAssocID="{72EACB06-2B69-4A50-8310-677BCEEE2A4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D16CD13B-F851-4ED3-BD60-7C50E7685A1E}" type="pres">
      <dgm:prSet presAssocID="{72EACB06-2B69-4A50-8310-677BCEEE2A42}" presName="desTx" presStyleLbl="alignAccFollowNode1" presStyleIdx="0" presStyleCnt="4">
        <dgm:presLayoutVars>
          <dgm:bulletEnabled val="1"/>
        </dgm:presLayoutVars>
      </dgm:prSet>
      <dgm:spPr/>
    </dgm:pt>
    <dgm:pt modelId="{73FE9CAC-70E1-45FD-9AAC-8476875836F6}" type="pres">
      <dgm:prSet presAssocID="{3936F276-0AB9-4F50-9E9F-8ECE007F93CF}" presName="space" presStyleCnt="0"/>
      <dgm:spPr/>
    </dgm:pt>
    <dgm:pt modelId="{DB51884B-5086-4765-A2DA-19FD8DA2269E}" type="pres">
      <dgm:prSet presAssocID="{1C73A954-EF47-4E70-A355-6871199A3C1A}" presName="composite" presStyleCnt="0"/>
      <dgm:spPr/>
    </dgm:pt>
    <dgm:pt modelId="{ED8153B2-4497-4D03-A8B7-E53BE3C960C2}" type="pres">
      <dgm:prSet presAssocID="{1C73A954-EF47-4E70-A355-6871199A3C1A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68AC246B-3370-470C-9239-D12EC5455DE0}" type="pres">
      <dgm:prSet presAssocID="{1C73A954-EF47-4E70-A355-6871199A3C1A}" presName="desTx" presStyleLbl="alignAccFollowNode1" presStyleIdx="1" presStyleCnt="4">
        <dgm:presLayoutVars>
          <dgm:bulletEnabled val="1"/>
        </dgm:presLayoutVars>
      </dgm:prSet>
      <dgm:spPr/>
    </dgm:pt>
    <dgm:pt modelId="{46017E32-6649-4F65-B0C0-C4D7B9FA3504}" type="pres">
      <dgm:prSet presAssocID="{BA1CE45E-6A45-42D4-826F-F7F170D50700}" presName="space" presStyleCnt="0"/>
      <dgm:spPr/>
    </dgm:pt>
    <dgm:pt modelId="{A37C8E74-44AE-4F17-B54E-6E0BD62F598E}" type="pres">
      <dgm:prSet presAssocID="{D435249D-433B-44AF-8D7D-3A729C3ACFC1}" presName="composite" presStyleCnt="0"/>
      <dgm:spPr/>
    </dgm:pt>
    <dgm:pt modelId="{32F8A21F-A4A2-465F-83ED-D6B60C2051EE}" type="pres">
      <dgm:prSet presAssocID="{D435249D-433B-44AF-8D7D-3A729C3ACFC1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D916392B-81A7-4C20-9D74-69162BD76B7D}" type="pres">
      <dgm:prSet presAssocID="{D435249D-433B-44AF-8D7D-3A729C3ACFC1}" presName="desTx" presStyleLbl="alignAccFollowNode1" presStyleIdx="2" presStyleCnt="4">
        <dgm:presLayoutVars>
          <dgm:bulletEnabled val="1"/>
        </dgm:presLayoutVars>
      </dgm:prSet>
      <dgm:spPr/>
    </dgm:pt>
    <dgm:pt modelId="{4CE91BA8-E35D-498B-88B9-118C172F6357}" type="pres">
      <dgm:prSet presAssocID="{E5912E77-A29C-461F-925F-5F8EB9BE7852}" presName="space" presStyleCnt="0"/>
      <dgm:spPr/>
    </dgm:pt>
    <dgm:pt modelId="{F0B8368C-68AC-438B-B02B-216E44888530}" type="pres">
      <dgm:prSet presAssocID="{CA06939D-436D-4C8F-AF5B-5BBC4E450088}" presName="composite" presStyleCnt="0"/>
      <dgm:spPr/>
    </dgm:pt>
    <dgm:pt modelId="{A37757AF-960F-45C6-98F4-47354590B6DD}" type="pres">
      <dgm:prSet presAssocID="{CA06939D-436D-4C8F-AF5B-5BBC4E450088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5BA8ED17-A7D5-4EB7-B5B4-7800008BF2A3}" type="pres">
      <dgm:prSet presAssocID="{CA06939D-436D-4C8F-AF5B-5BBC4E450088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54B5401B-2675-42D3-B5EA-40C0D07B48BD}" srcId="{E9797CFD-87DF-410F-B7E1-79837317C25D}" destId="{D435249D-433B-44AF-8D7D-3A729C3ACFC1}" srcOrd="2" destOrd="0" parTransId="{CE509EE7-98BD-4997-A6AC-F3EFDDC1C89E}" sibTransId="{E5912E77-A29C-461F-925F-5F8EB9BE7852}"/>
    <dgm:cxn modelId="{6363DE37-20F9-443E-A580-010EBAD3E5C1}" type="presOf" srcId="{72EACB06-2B69-4A50-8310-677BCEEE2A42}" destId="{23FB1F8C-AEAF-4DA7-8840-F4EA3834D3EA}" srcOrd="0" destOrd="0" presId="urn:microsoft.com/office/officeart/2005/8/layout/hList1"/>
    <dgm:cxn modelId="{7C76A644-54B3-4B94-89C6-A51D2F732C9C}" type="presOf" srcId="{E9797CFD-87DF-410F-B7E1-79837317C25D}" destId="{60DA3038-E5A0-4BBE-9924-346624F159AE}" srcOrd="0" destOrd="0" presId="urn:microsoft.com/office/officeart/2005/8/layout/hList1"/>
    <dgm:cxn modelId="{9A9FEA6A-9353-43C0-A9AA-0EAEFEAB4DAE}" type="presOf" srcId="{1C73A954-EF47-4E70-A355-6871199A3C1A}" destId="{ED8153B2-4497-4D03-A8B7-E53BE3C960C2}" srcOrd="0" destOrd="0" presId="urn:microsoft.com/office/officeart/2005/8/layout/hList1"/>
    <dgm:cxn modelId="{C1532B6D-F5BF-4A1A-A27C-A5273A2823D9}" type="presOf" srcId="{9C19E760-2DAB-4A64-853B-A5C2065B30A7}" destId="{5BA8ED17-A7D5-4EB7-B5B4-7800008BF2A3}" srcOrd="0" destOrd="0" presId="urn:microsoft.com/office/officeart/2005/8/layout/hList1"/>
    <dgm:cxn modelId="{CCDCDE6D-57A5-4CCB-B4B8-F21CEA77ED95}" srcId="{E9797CFD-87DF-410F-B7E1-79837317C25D}" destId="{CA06939D-436D-4C8F-AF5B-5BBC4E450088}" srcOrd="3" destOrd="0" parTransId="{857CB5E0-C0A0-48C2-9A9B-F58A9286138C}" sibTransId="{BA723872-628B-47D6-B344-FD401F5323CC}"/>
    <dgm:cxn modelId="{3FAE7E73-54BF-4BF3-89AB-A4EBDC38EB46}" type="presOf" srcId="{D435249D-433B-44AF-8D7D-3A729C3ACFC1}" destId="{32F8A21F-A4A2-465F-83ED-D6B60C2051EE}" srcOrd="0" destOrd="0" presId="urn:microsoft.com/office/officeart/2005/8/layout/hList1"/>
    <dgm:cxn modelId="{58164A58-2781-4ACC-94F4-0EDD0D8B01B0}" srcId="{1C73A954-EF47-4E70-A355-6871199A3C1A}" destId="{8F70F9A5-19FC-49AD-8545-8FC97537979B}" srcOrd="0" destOrd="0" parTransId="{126305B9-BA65-4224-A62D-BF22AC61680D}" sibTransId="{AC0266C1-18B7-4E9F-9463-716629FF20AA}"/>
    <dgm:cxn modelId="{93C56C87-FBB2-4246-BF28-0C18961A7FDB}" type="presOf" srcId="{CA06939D-436D-4C8F-AF5B-5BBC4E450088}" destId="{A37757AF-960F-45C6-98F4-47354590B6DD}" srcOrd="0" destOrd="0" presId="urn:microsoft.com/office/officeart/2005/8/layout/hList1"/>
    <dgm:cxn modelId="{5423B8A1-AD28-48E0-B068-AC8EFB00442B}" type="presOf" srcId="{5B87F66B-08DC-431E-9562-8238D428B7BF}" destId="{D16CD13B-F851-4ED3-BD60-7C50E7685A1E}" srcOrd="0" destOrd="0" presId="urn:microsoft.com/office/officeart/2005/8/layout/hList1"/>
    <dgm:cxn modelId="{C960EFA4-12A6-4B1D-83E2-35FAA5A6F366}" srcId="{E9797CFD-87DF-410F-B7E1-79837317C25D}" destId="{72EACB06-2B69-4A50-8310-677BCEEE2A42}" srcOrd="0" destOrd="0" parTransId="{E095678F-8C1A-4550-A8C4-3C0F3AFC0E60}" sibTransId="{3936F276-0AB9-4F50-9E9F-8ECE007F93CF}"/>
    <dgm:cxn modelId="{5F198DBF-3423-42DA-926F-15C61DBB6FD2}" srcId="{E9797CFD-87DF-410F-B7E1-79837317C25D}" destId="{1C73A954-EF47-4E70-A355-6871199A3C1A}" srcOrd="1" destOrd="0" parTransId="{FE53D8DC-519B-4570-92EE-2671D50B3DA6}" sibTransId="{BA1CE45E-6A45-42D4-826F-F7F170D50700}"/>
    <dgm:cxn modelId="{C8DBA3CD-801E-44E9-A01D-3EC07C1DE444}" type="presOf" srcId="{0451188D-3AAC-4799-B1E8-AB9460DB9FCC}" destId="{D916392B-81A7-4C20-9D74-69162BD76B7D}" srcOrd="0" destOrd="0" presId="urn:microsoft.com/office/officeart/2005/8/layout/hList1"/>
    <dgm:cxn modelId="{83D2C2CE-CE57-4FD7-8595-9318C502C953}" srcId="{D435249D-433B-44AF-8D7D-3A729C3ACFC1}" destId="{0451188D-3AAC-4799-B1E8-AB9460DB9FCC}" srcOrd="0" destOrd="0" parTransId="{A783E14A-C4C5-4E68-A225-BD8783B35C92}" sibTransId="{230EF565-D744-4938-918D-30B65C409173}"/>
    <dgm:cxn modelId="{2985CCD8-2823-4CDA-BD9D-1EDC19BCD317}" type="presOf" srcId="{8F70F9A5-19FC-49AD-8545-8FC97537979B}" destId="{68AC246B-3370-470C-9239-D12EC5455DE0}" srcOrd="0" destOrd="0" presId="urn:microsoft.com/office/officeart/2005/8/layout/hList1"/>
    <dgm:cxn modelId="{2DDA60E7-BBA5-49C0-9609-B8DAC823EECA}" srcId="{72EACB06-2B69-4A50-8310-677BCEEE2A42}" destId="{5B87F66B-08DC-431E-9562-8238D428B7BF}" srcOrd="0" destOrd="0" parTransId="{0C114CCD-2C21-4880-AD0D-C3FAA42AAD9C}" sibTransId="{0EC09259-DDC0-453E-8C96-42130FFC7D67}"/>
    <dgm:cxn modelId="{8D3531FE-A0E5-4824-8F98-85BE8F603E01}" srcId="{CA06939D-436D-4C8F-AF5B-5BBC4E450088}" destId="{9C19E760-2DAB-4A64-853B-A5C2065B30A7}" srcOrd="0" destOrd="0" parTransId="{11C3F9A7-CAEE-491A-9EA8-DA5F2887A0AD}" sibTransId="{3501BC0B-B421-4E8A-9630-3A07DBCE2419}"/>
    <dgm:cxn modelId="{0375AC9F-BD47-4F3E-AB5F-0DC18F912FE6}" type="presParOf" srcId="{60DA3038-E5A0-4BBE-9924-346624F159AE}" destId="{096368C2-D7C8-4BDC-992A-6C94F7CF5028}" srcOrd="0" destOrd="0" presId="urn:microsoft.com/office/officeart/2005/8/layout/hList1"/>
    <dgm:cxn modelId="{AACF0C94-B042-4C38-AEA6-B44BFC37ACE6}" type="presParOf" srcId="{096368C2-D7C8-4BDC-992A-6C94F7CF5028}" destId="{23FB1F8C-AEAF-4DA7-8840-F4EA3834D3EA}" srcOrd="0" destOrd="0" presId="urn:microsoft.com/office/officeart/2005/8/layout/hList1"/>
    <dgm:cxn modelId="{B0467196-A4AC-4F05-A886-C45BC4F0D4C7}" type="presParOf" srcId="{096368C2-D7C8-4BDC-992A-6C94F7CF5028}" destId="{D16CD13B-F851-4ED3-BD60-7C50E7685A1E}" srcOrd="1" destOrd="0" presId="urn:microsoft.com/office/officeart/2005/8/layout/hList1"/>
    <dgm:cxn modelId="{5336AD93-AC6B-4BFF-921F-E828F1937AAD}" type="presParOf" srcId="{60DA3038-E5A0-4BBE-9924-346624F159AE}" destId="{73FE9CAC-70E1-45FD-9AAC-8476875836F6}" srcOrd="1" destOrd="0" presId="urn:microsoft.com/office/officeart/2005/8/layout/hList1"/>
    <dgm:cxn modelId="{8CE49080-CDF3-4059-8050-38B671290EBA}" type="presParOf" srcId="{60DA3038-E5A0-4BBE-9924-346624F159AE}" destId="{DB51884B-5086-4765-A2DA-19FD8DA2269E}" srcOrd="2" destOrd="0" presId="urn:microsoft.com/office/officeart/2005/8/layout/hList1"/>
    <dgm:cxn modelId="{44F8877C-CFCD-44D0-8F8D-9B71A51878DF}" type="presParOf" srcId="{DB51884B-5086-4765-A2DA-19FD8DA2269E}" destId="{ED8153B2-4497-4D03-A8B7-E53BE3C960C2}" srcOrd="0" destOrd="0" presId="urn:microsoft.com/office/officeart/2005/8/layout/hList1"/>
    <dgm:cxn modelId="{77C8E1D4-1459-4432-B445-5AF237855F95}" type="presParOf" srcId="{DB51884B-5086-4765-A2DA-19FD8DA2269E}" destId="{68AC246B-3370-470C-9239-D12EC5455DE0}" srcOrd="1" destOrd="0" presId="urn:microsoft.com/office/officeart/2005/8/layout/hList1"/>
    <dgm:cxn modelId="{993938D0-B321-4D83-B083-7F48EA31C797}" type="presParOf" srcId="{60DA3038-E5A0-4BBE-9924-346624F159AE}" destId="{46017E32-6649-4F65-B0C0-C4D7B9FA3504}" srcOrd="3" destOrd="0" presId="urn:microsoft.com/office/officeart/2005/8/layout/hList1"/>
    <dgm:cxn modelId="{FA7C1F50-3E15-4C63-9F53-3AD375F76FD1}" type="presParOf" srcId="{60DA3038-E5A0-4BBE-9924-346624F159AE}" destId="{A37C8E74-44AE-4F17-B54E-6E0BD62F598E}" srcOrd="4" destOrd="0" presId="urn:microsoft.com/office/officeart/2005/8/layout/hList1"/>
    <dgm:cxn modelId="{F9439E92-E1AD-414D-86C3-FB77AE0DB6E3}" type="presParOf" srcId="{A37C8E74-44AE-4F17-B54E-6E0BD62F598E}" destId="{32F8A21F-A4A2-465F-83ED-D6B60C2051EE}" srcOrd="0" destOrd="0" presId="urn:microsoft.com/office/officeart/2005/8/layout/hList1"/>
    <dgm:cxn modelId="{3DD5CB20-6E04-4A85-B924-D192E69D5558}" type="presParOf" srcId="{A37C8E74-44AE-4F17-B54E-6E0BD62F598E}" destId="{D916392B-81A7-4C20-9D74-69162BD76B7D}" srcOrd="1" destOrd="0" presId="urn:microsoft.com/office/officeart/2005/8/layout/hList1"/>
    <dgm:cxn modelId="{25F5F3F1-51ED-4FDE-9161-1A21424C3AFD}" type="presParOf" srcId="{60DA3038-E5A0-4BBE-9924-346624F159AE}" destId="{4CE91BA8-E35D-498B-88B9-118C172F6357}" srcOrd="5" destOrd="0" presId="urn:microsoft.com/office/officeart/2005/8/layout/hList1"/>
    <dgm:cxn modelId="{E8BA8589-4BEE-4507-B763-45BA549B61A6}" type="presParOf" srcId="{60DA3038-E5A0-4BBE-9924-346624F159AE}" destId="{F0B8368C-68AC-438B-B02B-216E44888530}" srcOrd="6" destOrd="0" presId="urn:microsoft.com/office/officeart/2005/8/layout/hList1"/>
    <dgm:cxn modelId="{384CCDEE-F33C-47BC-B74C-012A914CF50D}" type="presParOf" srcId="{F0B8368C-68AC-438B-B02B-216E44888530}" destId="{A37757AF-960F-45C6-98F4-47354590B6DD}" srcOrd="0" destOrd="0" presId="urn:microsoft.com/office/officeart/2005/8/layout/hList1"/>
    <dgm:cxn modelId="{8D5325F9-56B5-4163-8216-44C7BFCD4784}" type="presParOf" srcId="{F0B8368C-68AC-438B-B02B-216E44888530}" destId="{5BA8ED17-A7D5-4EB7-B5B4-7800008BF2A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BD279D-F558-4C1D-B051-6301B144C65A}">
      <dsp:nvSpPr>
        <dsp:cNvPr id="0" name=""/>
        <dsp:cNvSpPr/>
      </dsp:nvSpPr>
      <dsp:spPr>
        <a:xfrm rot="5400000">
          <a:off x="3614962" y="-1236716"/>
          <a:ext cx="1186013" cy="396044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Inspire and educate students from underprivileged communities about space exploration, science, and technology.</a:t>
          </a:r>
        </a:p>
      </dsp:txBody>
      <dsp:txXfrm rot="-5400000">
        <a:off x="2227749" y="208393"/>
        <a:ext cx="3902544" cy="1070221"/>
      </dsp:txXfrm>
    </dsp:sp>
    <dsp:sp modelId="{863AE49C-477C-4051-A04C-36ECF6F78AAC}">
      <dsp:nvSpPr>
        <dsp:cNvPr id="0" name=""/>
        <dsp:cNvSpPr/>
      </dsp:nvSpPr>
      <dsp:spPr>
        <a:xfrm>
          <a:off x="0" y="2246"/>
          <a:ext cx="2227748" cy="148251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Inspire and educate</a:t>
          </a:r>
        </a:p>
      </dsp:txBody>
      <dsp:txXfrm>
        <a:off x="72370" y="74616"/>
        <a:ext cx="2083008" cy="1337776"/>
      </dsp:txXfrm>
    </dsp:sp>
    <dsp:sp modelId="{8FBE136B-782D-49F0-8EF2-6129661A0B09}">
      <dsp:nvSpPr>
        <dsp:cNvPr id="0" name=""/>
        <dsp:cNvSpPr/>
      </dsp:nvSpPr>
      <dsp:spPr>
        <a:xfrm rot="5400000">
          <a:off x="3614962" y="319926"/>
          <a:ext cx="1186013" cy="3960440"/>
        </a:xfrm>
        <a:prstGeom prst="round2SameRect">
          <a:avLst/>
        </a:prstGeom>
        <a:solidFill>
          <a:schemeClr val="accent2">
            <a:tint val="40000"/>
            <a:alpha val="90000"/>
            <a:hueOff val="814885"/>
            <a:satOff val="-2356"/>
            <a:lumOff val="-5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814885"/>
              <a:satOff val="-2356"/>
              <a:lumOff val="-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Foster interest in STEM (Science, Technology, Engineering, and Mathematics) fields among the target audience.</a:t>
          </a:r>
        </a:p>
      </dsp:txBody>
      <dsp:txXfrm rot="-5400000">
        <a:off x="2227749" y="1765035"/>
        <a:ext cx="3902544" cy="1070221"/>
      </dsp:txXfrm>
    </dsp:sp>
    <dsp:sp modelId="{24E62E8D-CC1E-4AAB-9926-E091652767EB}">
      <dsp:nvSpPr>
        <dsp:cNvPr id="0" name=""/>
        <dsp:cNvSpPr/>
      </dsp:nvSpPr>
      <dsp:spPr>
        <a:xfrm>
          <a:off x="0" y="1558888"/>
          <a:ext cx="2227748" cy="1482516"/>
        </a:xfrm>
        <a:prstGeom prst="roundRect">
          <a:avLst/>
        </a:prstGeom>
        <a:solidFill>
          <a:schemeClr val="accent2">
            <a:hueOff val="677407"/>
            <a:satOff val="-3316"/>
            <a:lumOff val="186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Foster</a:t>
          </a:r>
        </a:p>
      </dsp:txBody>
      <dsp:txXfrm>
        <a:off x="72370" y="1631258"/>
        <a:ext cx="2083008" cy="1337776"/>
      </dsp:txXfrm>
    </dsp:sp>
    <dsp:sp modelId="{F943C2C4-EC76-42DA-BB94-887ABAE325BF}">
      <dsp:nvSpPr>
        <dsp:cNvPr id="0" name=""/>
        <dsp:cNvSpPr/>
      </dsp:nvSpPr>
      <dsp:spPr>
        <a:xfrm rot="5400000">
          <a:off x="3614962" y="1876568"/>
          <a:ext cx="1186013" cy="3960440"/>
        </a:xfrm>
        <a:prstGeom prst="round2SameRect">
          <a:avLst/>
        </a:prstGeom>
        <a:solidFill>
          <a:schemeClr val="accent2">
            <a:tint val="40000"/>
            <a:alpha val="90000"/>
            <a:hueOff val="1629769"/>
            <a:satOff val="-4713"/>
            <a:lumOff val="-10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629769"/>
              <a:satOff val="-4713"/>
              <a:lumOff val="-1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Empower students to pursue careers in space-related industries or academic paths</a:t>
          </a:r>
        </a:p>
      </dsp:txBody>
      <dsp:txXfrm rot="-5400000">
        <a:off x="2227749" y="3321677"/>
        <a:ext cx="3902544" cy="1070221"/>
      </dsp:txXfrm>
    </dsp:sp>
    <dsp:sp modelId="{833A8D80-5E85-499A-BED5-A92E978FFB6E}">
      <dsp:nvSpPr>
        <dsp:cNvPr id="0" name=""/>
        <dsp:cNvSpPr/>
      </dsp:nvSpPr>
      <dsp:spPr>
        <a:xfrm>
          <a:off x="0" y="3115530"/>
          <a:ext cx="2227748" cy="1482516"/>
        </a:xfrm>
        <a:prstGeom prst="round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Empower</a:t>
          </a:r>
        </a:p>
      </dsp:txBody>
      <dsp:txXfrm>
        <a:off x="72370" y="3187900"/>
        <a:ext cx="2083008" cy="1337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4864A-E269-4534-BAC7-0142DEFE914B}">
      <dsp:nvSpPr>
        <dsp:cNvPr id="0" name=""/>
        <dsp:cNvSpPr/>
      </dsp:nvSpPr>
      <dsp:spPr>
        <a:xfrm rot="5400000">
          <a:off x="-239357" y="242036"/>
          <a:ext cx="1595716" cy="111700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Partner</a:t>
          </a:r>
        </a:p>
      </dsp:txBody>
      <dsp:txXfrm rot="-5400000">
        <a:off x="1" y="561180"/>
        <a:ext cx="1117001" cy="478715"/>
      </dsp:txXfrm>
    </dsp:sp>
    <dsp:sp modelId="{959D29F7-584D-4CB2-8C38-C24768FD1E3E}">
      <dsp:nvSpPr>
        <dsp:cNvPr id="0" name=""/>
        <dsp:cNvSpPr/>
      </dsp:nvSpPr>
      <dsp:spPr>
        <a:xfrm rot="5400000">
          <a:off x="3133987" y="-2014306"/>
          <a:ext cx="1037215" cy="50711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Month 1: Partner with schools and community centers, recruit and train volunteers, arrange logistics and finalize the workshop curriculum and schedule.</a:t>
          </a:r>
        </a:p>
      </dsp:txBody>
      <dsp:txXfrm rot="-5400000">
        <a:off x="1117002" y="53312"/>
        <a:ext cx="5020554" cy="935949"/>
      </dsp:txXfrm>
    </dsp:sp>
    <dsp:sp modelId="{26BA24F2-2368-41E7-B977-617E37D71F9A}">
      <dsp:nvSpPr>
        <dsp:cNvPr id="0" name=""/>
        <dsp:cNvSpPr/>
      </dsp:nvSpPr>
      <dsp:spPr>
        <a:xfrm rot="5400000">
          <a:off x="-239357" y="1643674"/>
          <a:ext cx="1595716" cy="1117001"/>
        </a:xfrm>
        <a:prstGeom prst="chevron">
          <a:avLst/>
        </a:prstGeom>
        <a:gradFill rotWithShape="0">
          <a:gsLst>
            <a:gs pos="0">
              <a:schemeClr val="accent5">
                <a:hueOff val="3118619"/>
                <a:satOff val="-2006"/>
                <a:lumOff val="1372"/>
                <a:alphaOff val="0"/>
                <a:tint val="98000"/>
                <a:lumMod val="114000"/>
              </a:schemeClr>
            </a:gs>
            <a:gs pos="100000">
              <a:schemeClr val="accent5">
                <a:hueOff val="3118619"/>
                <a:satOff val="-2006"/>
                <a:lumOff val="1372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3118619"/>
              <a:satOff val="-2006"/>
              <a:lumOff val="1372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Conduct</a:t>
          </a:r>
        </a:p>
      </dsp:txBody>
      <dsp:txXfrm rot="-5400000">
        <a:off x="1" y="1962818"/>
        <a:ext cx="1117001" cy="478715"/>
      </dsp:txXfrm>
    </dsp:sp>
    <dsp:sp modelId="{B74E08FB-DE96-4E68-BB02-69C88A562259}">
      <dsp:nvSpPr>
        <dsp:cNvPr id="0" name=""/>
        <dsp:cNvSpPr/>
      </dsp:nvSpPr>
      <dsp:spPr>
        <a:xfrm rot="5400000">
          <a:off x="3133987" y="-612669"/>
          <a:ext cx="1037215" cy="50711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3118619"/>
              <a:satOff val="-2006"/>
              <a:lumOff val="137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Months 2-5: Conduct the workshops, field trips, and mentorship sessions.</a:t>
          </a:r>
        </a:p>
      </dsp:txBody>
      <dsp:txXfrm rot="-5400000">
        <a:off x="1117002" y="1454949"/>
        <a:ext cx="5020554" cy="935949"/>
      </dsp:txXfrm>
    </dsp:sp>
    <dsp:sp modelId="{1A549757-8392-424C-9A88-59B80D83B90F}">
      <dsp:nvSpPr>
        <dsp:cNvPr id="0" name=""/>
        <dsp:cNvSpPr/>
      </dsp:nvSpPr>
      <dsp:spPr>
        <a:xfrm rot="5400000">
          <a:off x="-239357" y="3045311"/>
          <a:ext cx="1595716" cy="1117001"/>
        </a:xfrm>
        <a:prstGeom prst="chevron">
          <a:avLst/>
        </a:prstGeom>
        <a:gradFill rotWithShape="0">
          <a:gsLst>
            <a:gs pos="0">
              <a:schemeClr val="accent5">
                <a:hueOff val="6237238"/>
                <a:satOff val="-4013"/>
                <a:lumOff val="2744"/>
                <a:alphaOff val="0"/>
                <a:tint val="98000"/>
                <a:lumMod val="114000"/>
              </a:schemeClr>
            </a:gs>
            <a:gs pos="100000">
              <a:schemeClr val="accent5">
                <a:hueOff val="6237238"/>
                <a:satOff val="-4013"/>
                <a:lumOff val="2744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6237238"/>
              <a:satOff val="-4013"/>
              <a:lumOff val="2744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Evaluate</a:t>
          </a:r>
        </a:p>
      </dsp:txBody>
      <dsp:txXfrm rot="-5400000">
        <a:off x="1" y="3364455"/>
        <a:ext cx="1117001" cy="478715"/>
      </dsp:txXfrm>
    </dsp:sp>
    <dsp:sp modelId="{DB7683C7-8CB0-4DFC-81D6-45B9E0EB46F2}">
      <dsp:nvSpPr>
        <dsp:cNvPr id="0" name=""/>
        <dsp:cNvSpPr/>
      </dsp:nvSpPr>
      <dsp:spPr>
        <a:xfrm rot="5400000">
          <a:off x="3133987" y="788968"/>
          <a:ext cx="1037215" cy="50711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6237238"/>
              <a:satOff val="-4013"/>
              <a:lumOff val="274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Month 6: Evaluate the impact of the initiative and make any necessary adjustments for future iterations.</a:t>
          </a:r>
        </a:p>
      </dsp:txBody>
      <dsp:txXfrm rot="-5400000">
        <a:off x="1117002" y="2856587"/>
        <a:ext cx="5020554" cy="9359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FB1F8C-AEAF-4DA7-8840-F4EA3834D3EA}">
      <dsp:nvSpPr>
        <dsp:cNvPr id="0" name=""/>
        <dsp:cNvSpPr/>
      </dsp:nvSpPr>
      <dsp:spPr>
        <a:xfrm>
          <a:off x="4336" y="160751"/>
          <a:ext cx="2607231" cy="9654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Pre and post </a:t>
          </a:r>
          <a:r>
            <a:rPr lang="en-US" sz="1900" kern="1200" dirty="0" err="1"/>
            <a:t>wokshop</a:t>
          </a:r>
          <a:r>
            <a:rPr lang="en-US" sz="1900" kern="1200" dirty="0"/>
            <a:t> assessment</a:t>
          </a:r>
        </a:p>
      </dsp:txBody>
      <dsp:txXfrm>
        <a:off x="4336" y="160751"/>
        <a:ext cx="2607231" cy="965440"/>
      </dsp:txXfrm>
    </dsp:sp>
    <dsp:sp modelId="{D16CD13B-F851-4ED3-BD60-7C50E7685A1E}">
      <dsp:nvSpPr>
        <dsp:cNvPr id="0" name=""/>
        <dsp:cNvSpPr/>
      </dsp:nvSpPr>
      <dsp:spPr>
        <a:xfrm>
          <a:off x="4336" y="1126192"/>
          <a:ext cx="2607231" cy="265990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Measure participants knowledge and interest in space exploration, science and technology before and after the workshops.</a:t>
          </a:r>
        </a:p>
      </dsp:txBody>
      <dsp:txXfrm>
        <a:off x="4336" y="1126192"/>
        <a:ext cx="2607231" cy="2659905"/>
      </dsp:txXfrm>
    </dsp:sp>
    <dsp:sp modelId="{ED8153B2-4497-4D03-A8B7-E53BE3C960C2}">
      <dsp:nvSpPr>
        <dsp:cNvPr id="0" name=""/>
        <dsp:cNvSpPr/>
      </dsp:nvSpPr>
      <dsp:spPr>
        <a:xfrm>
          <a:off x="2976580" y="160751"/>
          <a:ext cx="2607231" cy="9654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Surveys and feedback form</a:t>
          </a:r>
          <a:endParaRPr lang="en-US" sz="1900" kern="1200" dirty="0"/>
        </a:p>
      </dsp:txBody>
      <dsp:txXfrm>
        <a:off x="2976580" y="160751"/>
        <a:ext cx="2607231" cy="965440"/>
      </dsp:txXfrm>
    </dsp:sp>
    <dsp:sp modelId="{68AC246B-3370-470C-9239-D12EC5455DE0}">
      <dsp:nvSpPr>
        <dsp:cNvPr id="0" name=""/>
        <dsp:cNvSpPr/>
      </dsp:nvSpPr>
      <dsp:spPr>
        <a:xfrm>
          <a:off x="2976580" y="1126192"/>
          <a:ext cx="2607231" cy="265990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Gather feedback from students, teachers, and volunteers to assess the effectiveness of the workshops and identify areas for improvement.</a:t>
          </a:r>
        </a:p>
      </dsp:txBody>
      <dsp:txXfrm>
        <a:off x="2976580" y="1126192"/>
        <a:ext cx="2607231" cy="2659905"/>
      </dsp:txXfrm>
    </dsp:sp>
    <dsp:sp modelId="{32F8A21F-A4A2-465F-83ED-D6B60C2051EE}">
      <dsp:nvSpPr>
        <dsp:cNvPr id="0" name=""/>
        <dsp:cNvSpPr/>
      </dsp:nvSpPr>
      <dsp:spPr>
        <a:xfrm>
          <a:off x="5948824" y="160751"/>
          <a:ext cx="2607231" cy="9654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Long-term tracking</a:t>
          </a:r>
          <a:endParaRPr lang="en-US" sz="1900" kern="1200" dirty="0"/>
        </a:p>
      </dsp:txBody>
      <dsp:txXfrm>
        <a:off x="5948824" y="160751"/>
        <a:ext cx="2607231" cy="965440"/>
      </dsp:txXfrm>
    </dsp:sp>
    <dsp:sp modelId="{D916392B-81A7-4C20-9D74-69162BD76B7D}">
      <dsp:nvSpPr>
        <dsp:cNvPr id="0" name=""/>
        <dsp:cNvSpPr/>
      </dsp:nvSpPr>
      <dsp:spPr>
        <a:xfrm>
          <a:off x="5948824" y="1126192"/>
          <a:ext cx="2607231" cy="265990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Monitor the number of students who pursue STEM-related education or careers after participating in the workshops.</a:t>
          </a:r>
        </a:p>
      </dsp:txBody>
      <dsp:txXfrm>
        <a:off x="5948824" y="1126192"/>
        <a:ext cx="2607231" cy="2659905"/>
      </dsp:txXfrm>
    </dsp:sp>
    <dsp:sp modelId="{A37757AF-960F-45C6-98F4-47354590B6DD}">
      <dsp:nvSpPr>
        <dsp:cNvPr id="0" name=""/>
        <dsp:cNvSpPr/>
      </dsp:nvSpPr>
      <dsp:spPr>
        <a:xfrm>
          <a:off x="8921069" y="160751"/>
          <a:ext cx="2607231" cy="9654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Alumni success stories</a:t>
          </a:r>
          <a:endParaRPr lang="en-US" sz="1900" kern="1200" dirty="0"/>
        </a:p>
      </dsp:txBody>
      <dsp:txXfrm>
        <a:off x="8921069" y="160751"/>
        <a:ext cx="2607231" cy="965440"/>
      </dsp:txXfrm>
    </dsp:sp>
    <dsp:sp modelId="{5BA8ED17-A7D5-4EB7-B5B4-7800008BF2A3}">
      <dsp:nvSpPr>
        <dsp:cNvPr id="0" name=""/>
        <dsp:cNvSpPr/>
      </dsp:nvSpPr>
      <dsp:spPr>
        <a:xfrm>
          <a:off x="8921069" y="1126192"/>
          <a:ext cx="2607231" cy="265990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Collect and share stories of individual students who were inspired and positively impacted by the initiative.</a:t>
          </a:r>
        </a:p>
      </dsp:txBody>
      <dsp:txXfrm>
        <a:off x="8921069" y="1126192"/>
        <a:ext cx="2607231" cy="26599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E885E-D680-440C-8ED0-75FD23307F3A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AA4A5-1555-45E7-B329-5877070C4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43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AA4A5-1555-45E7-B329-5877070C40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1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8880-0F6F-4953-8EEE-EA2C59CF320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3101-5739-4309-9253-31349D599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4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8880-0F6F-4953-8EEE-EA2C59CF320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3101-5739-4309-9253-31349D599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5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8880-0F6F-4953-8EEE-EA2C59CF320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3101-5739-4309-9253-31349D599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94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8880-0F6F-4953-8EEE-EA2C59CF320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3101-5739-4309-9253-31349D5990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3464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8880-0F6F-4953-8EEE-EA2C59CF320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3101-5739-4309-9253-31349D599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25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8880-0F6F-4953-8EEE-EA2C59CF320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3101-5739-4309-9253-31349D599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24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8880-0F6F-4953-8EEE-EA2C59CF320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3101-5739-4309-9253-31349D599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55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8880-0F6F-4953-8EEE-EA2C59CF320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3101-5739-4309-9253-31349D599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0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8880-0F6F-4953-8EEE-EA2C59CF320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3101-5739-4309-9253-31349D599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7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8880-0F6F-4953-8EEE-EA2C59CF320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3101-5739-4309-9253-31349D599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0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8880-0F6F-4953-8EEE-EA2C59CF320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3101-5739-4309-9253-31349D599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0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8880-0F6F-4953-8EEE-EA2C59CF320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3101-5739-4309-9253-31349D599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0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8880-0F6F-4953-8EEE-EA2C59CF320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3101-5739-4309-9253-31349D599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7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8880-0F6F-4953-8EEE-EA2C59CF320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3101-5739-4309-9253-31349D599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0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8880-0F6F-4953-8EEE-EA2C59CF320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3101-5739-4309-9253-31349D599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3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8880-0F6F-4953-8EEE-EA2C59CF320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3101-5739-4309-9253-31349D599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9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8880-0F6F-4953-8EEE-EA2C59CF320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3101-5739-4309-9253-31349D599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6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3338880-0F6F-4953-8EEE-EA2C59CF320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A3101-5739-4309-9253-31349D599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32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5" r:id="rId1"/>
    <p:sldLayoutId id="2147484116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  <p:sldLayoutId id="2147484126" r:id="rId12"/>
    <p:sldLayoutId id="2147484127" r:id="rId13"/>
    <p:sldLayoutId id="2147484128" r:id="rId14"/>
    <p:sldLayoutId id="2147484129" r:id="rId15"/>
    <p:sldLayoutId id="2147484130" r:id="rId16"/>
    <p:sldLayoutId id="21474841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1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4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kids holding a sign&#10;&#10;Description automatically generated with low confidence">
            <a:extLst>
              <a:ext uri="{FF2B5EF4-FFF2-40B4-BE49-F238E27FC236}">
                <a16:creationId xmlns:a16="http://schemas.microsoft.com/office/drawing/2014/main" id="{F8130773-228F-9113-AF83-EAC67901AF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5" r="-1" b="-1"/>
          <a:stretch/>
        </p:blipFill>
        <p:spPr>
          <a:xfrm>
            <a:off x="-1" y="190"/>
            <a:ext cx="8128855" cy="52911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F02E6E-CB77-32BA-35F5-79BFD4A7C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5" y="5635366"/>
            <a:ext cx="7091299" cy="898581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2800" dirty="0">
                <a:solidFill>
                  <a:srgbClr val="FFFFFF"/>
                </a:solidFill>
                <a:latin typeface="Algerian" panose="04020705040A02060702" pitchFamily="82" charset="0"/>
              </a:rPr>
              <a:t>Proposal: STEM education outreach program for the underprivileged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9C198-FDC7-09C9-9C67-8C805E620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1507" y="5669430"/>
            <a:ext cx="3291839" cy="830453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  <a:latin typeface="Algerian" panose="04020705040A02060702" pitchFamily="82" charset="0"/>
              </a:rPr>
              <a:t>BY - SAURABH SINGH </a:t>
            </a:r>
          </a:p>
        </p:txBody>
      </p:sp>
      <p:pic>
        <p:nvPicPr>
          <p:cNvPr id="5" name="Picture 4" descr="A young child writing on a book&#10;&#10;Description automatically generated with low confidence">
            <a:extLst>
              <a:ext uri="{FF2B5EF4-FFF2-40B4-BE49-F238E27FC236}">
                <a16:creationId xmlns:a16="http://schemas.microsoft.com/office/drawing/2014/main" id="{9C3DBADD-49C8-20F8-5058-A9078E4938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03" r="28684" b="2"/>
          <a:stretch/>
        </p:blipFill>
        <p:spPr>
          <a:xfrm>
            <a:off x="8128856" y="1"/>
            <a:ext cx="4063143" cy="529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49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6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E5F999-E4C6-8C4E-8571-CFB51839E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r>
              <a:rPr lang="en-US"/>
              <a:t>Conclusion:</a:t>
            </a:r>
          </a:p>
        </p:txBody>
      </p:sp>
      <p:sp>
        <p:nvSpPr>
          <p:cNvPr id="89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9" name="Picture 18" descr="A child in a white shirt">
            <a:extLst>
              <a:ext uri="{FF2B5EF4-FFF2-40B4-BE49-F238E27FC236}">
                <a16:creationId xmlns:a16="http://schemas.microsoft.com/office/drawing/2014/main" id="{F144F5F0-1247-6132-56BE-560E37A759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4" r="2" b="11184"/>
          <a:stretch/>
        </p:blipFill>
        <p:spPr>
          <a:xfrm>
            <a:off x="3" y="10"/>
            <a:ext cx="4971922" cy="3428990"/>
          </a:xfrm>
          <a:custGeom>
            <a:avLst/>
            <a:gdLst/>
            <a:ahLst/>
            <a:cxnLst/>
            <a:rect l="l" t="t" r="r" b="b"/>
            <a:pathLst>
              <a:path w="4971922" h="3429000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29000"/>
                </a:lnTo>
                <a:lnTo>
                  <a:pt x="0" y="3429000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6B0EF6E8-0216-4A2C-05C9-6ADDC58C3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950" y="1248697"/>
            <a:ext cx="6476250" cy="532908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b="0" i="0" dirty="0">
                <a:effectLst/>
                <a:latin typeface="Söhne"/>
              </a:rPr>
              <a:t>By implementing this STEM Empowerment Program for Underprivileged Youth, the Outreach Team would aim to make a meaningful and lasting impact on the lives of underprivileged youth </a:t>
            </a:r>
            <a:r>
              <a:rPr lang="en-US" sz="2400" dirty="0">
                <a:latin typeface="Söhne"/>
              </a:rPr>
              <a:t>in the following ways:</a:t>
            </a:r>
          </a:p>
          <a:p>
            <a:pPr>
              <a:lnSpc>
                <a:spcPct val="90000"/>
              </a:lnSpc>
            </a:pPr>
            <a:r>
              <a:rPr lang="en-US" sz="2400" b="0" i="0" dirty="0">
                <a:effectLst/>
                <a:latin typeface="Söhne"/>
              </a:rPr>
              <a:t>Breaking the cycle of poverty</a:t>
            </a:r>
          </a:p>
          <a:p>
            <a:pPr>
              <a:lnSpc>
                <a:spcPct val="90000"/>
              </a:lnSpc>
            </a:pPr>
            <a:r>
              <a:rPr lang="en-US" sz="2400" b="0" i="0" dirty="0">
                <a:effectLst/>
                <a:latin typeface="Söhne"/>
              </a:rPr>
              <a:t>Developing critical thinking and problem-solving skills</a:t>
            </a:r>
            <a:endParaRPr lang="en-US" sz="2400" dirty="0">
              <a:latin typeface="Söhne"/>
            </a:endParaRPr>
          </a:p>
          <a:p>
            <a:pPr>
              <a:lnSpc>
                <a:spcPct val="90000"/>
              </a:lnSpc>
            </a:pPr>
            <a:r>
              <a:rPr lang="en-US" sz="2400" b="0" i="0" dirty="0">
                <a:effectLst/>
                <a:latin typeface="Söhne"/>
              </a:rPr>
              <a:t>Increasing opportunities for higher education</a:t>
            </a:r>
          </a:p>
          <a:p>
            <a:pPr>
              <a:lnSpc>
                <a:spcPct val="90000"/>
              </a:lnSpc>
            </a:pPr>
            <a:r>
              <a:rPr lang="en-US" sz="2400" b="0" i="0" dirty="0">
                <a:effectLst/>
                <a:latin typeface="Söhne"/>
              </a:rPr>
              <a:t>Fostering creativity and innovation</a:t>
            </a:r>
            <a:endParaRPr lang="en-US" sz="2400" dirty="0">
              <a:latin typeface="Söhne"/>
            </a:endParaRPr>
          </a:p>
          <a:p>
            <a:pPr>
              <a:lnSpc>
                <a:spcPct val="90000"/>
              </a:lnSpc>
            </a:pPr>
            <a:r>
              <a:rPr lang="en-US" sz="2400" b="0" i="0" dirty="0">
                <a:effectLst/>
                <a:latin typeface="Söhne"/>
              </a:rPr>
              <a:t>Bridging the digital divide</a:t>
            </a:r>
          </a:p>
          <a:p>
            <a:pPr>
              <a:lnSpc>
                <a:spcPct val="90000"/>
              </a:lnSpc>
            </a:pPr>
            <a:r>
              <a:rPr lang="en-US" sz="2400" b="0" i="0" dirty="0">
                <a:effectLst/>
                <a:latin typeface="Söhne"/>
              </a:rPr>
              <a:t>Encouraging diversity and inclusion</a:t>
            </a:r>
            <a:endParaRPr lang="en-US" sz="2400" dirty="0"/>
          </a:p>
        </p:txBody>
      </p:sp>
      <p:pic>
        <p:nvPicPr>
          <p:cNvPr id="21" name="Picture 20" descr="A group of hands in a circle&#10;&#10;Description automatically generated with medium confidence">
            <a:extLst>
              <a:ext uri="{FF2B5EF4-FFF2-40B4-BE49-F238E27FC236}">
                <a16:creationId xmlns:a16="http://schemas.microsoft.com/office/drawing/2014/main" id="{C2BD6282-6617-7FE1-040B-4EFA642021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21" r="2" b="7655"/>
          <a:stretch/>
        </p:blipFill>
        <p:spPr>
          <a:xfrm>
            <a:off x="20" y="3428999"/>
            <a:ext cx="4973079" cy="3429001"/>
          </a:xfrm>
          <a:custGeom>
            <a:avLst/>
            <a:gdLst/>
            <a:ahLst/>
            <a:cxnLst/>
            <a:rect l="l" t="t" r="r" b="b"/>
            <a:pathLst>
              <a:path w="4973099" h="3429001">
                <a:moveTo>
                  <a:pt x="0" y="0"/>
                </a:moveTo>
                <a:lnTo>
                  <a:pt x="4720965" y="0"/>
                </a:lnTo>
                <a:lnTo>
                  <a:pt x="4720965" y="56236"/>
                </a:lnTo>
                <a:lnTo>
                  <a:pt x="4722982" y="196139"/>
                </a:lnTo>
                <a:lnTo>
                  <a:pt x="4726007" y="333299"/>
                </a:lnTo>
                <a:lnTo>
                  <a:pt x="4728865" y="469087"/>
                </a:lnTo>
                <a:lnTo>
                  <a:pt x="4732059" y="602133"/>
                </a:lnTo>
                <a:lnTo>
                  <a:pt x="4736933" y="734492"/>
                </a:lnTo>
                <a:lnTo>
                  <a:pt x="4742144" y="864793"/>
                </a:lnTo>
                <a:lnTo>
                  <a:pt x="4746850" y="992352"/>
                </a:lnTo>
                <a:lnTo>
                  <a:pt x="4760130" y="1241298"/>
                </a:lnTo>
                <a:lnTo>
                  <a:pt x="4774249" y="1479956"/>
                </a:lnTo>
                <a:lnTo>
                  <a:pt x="4789041" y="1709013"/>
                </a:lnTo>
                <a:lnTo>
                  <a:pt x="4805346" y="1925726"/>
                </a:lnTo>
                <a:lnTo>
                  <a:pt x="4822323" y="2132838"/>
                </a:lnTo>
                <a:lnTo>
                  <a:pt x="4840644" y="2324862"/>
                </a:lnTo>
                <a:lnTo>
                  <a:pt x="4858630" y="2505227"/>
                </a:lnTo>
                <a:lnTo>
                  <a:pt x="4876615" y="2671191"/>
                </a:lnTo>
                <a:lnTo>
                  <a:pt x="4893592" y="2823438"/>
                </a:lnTo>
                <a:lnTo>
                  <a:pt x="4909729" y="2958541"/>
                </a:lnTo>
                <a:lnTo>
                  <a:pt x="4925025" y="3080613"/>
                </a:lnTo>
                <a:lnTo>
                  <a:pt x="4937800" y="3183483"/>
                </a:lnTo>
                <a:lnTo>
                  <a:pt x="4949902" y="3269894"/>
                </a:lnTo>
                <a:lnTo>
                  <a:pt x="4967216" y="3388538"/>
                </a:lnTo>
                <a:lnTo>
                  <a:pt x="4973099" y="3429000"/>
                </a:lnTo>
                <a:lnTo>
                  <a:pt x="4075210" y="3429000"/>
                </a:lnTo>
                <a:lnTo>
                  <a:pt x="4075210" y="3429001"/>
                </a:lnTo>
                <a:lnTo>
                  <a:pt x="0" y="342900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32874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yellow balloons with smiley faces&#10;&#10;Description automatically generated with medium confidence">
            <a:extLst>
              <a:ext uri="{FF2B5EF4-FFF2-40B4-BE49-F238E27FC236}">
                <a16:creationId xmlns:a16="http://schemas.microsoft.com/office/drawing/2014/main" id="{2B5595C0-3EF2-74C8-FCEB-92841A4460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0" b="94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116BD3-98B3-53B6-39BC-31AAE15E5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chemeClr val="tx1"/>
                </a:solidFill>
              </a:rPr>
              <a:t>THANK YOU!!!!</a:t>
            </a:r>
          </a:p>
        </p:txBody>
      </p:sp>
    </p:spTree>
    <p:extLst>
      <p:ext uri="{BB962C8B-B14F-4D97-AF65-F5344CB8AC3E}">
        <p14:creationId xmlns:p14="http://schemas.microsoft.com/office/powerpoint/2010/main" val="159227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E3B31-B7EC-779C-6668-47F938486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Why Education is important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1D859-6426-B9BC-A037-F1C54AA7A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NSS IIT Delhi has 5 major domains of work namely Education , Environment , Health , Society and Innovation.</a:t>
            </a:r>
          </a:p>
          <a:p>
            <a:pPr marL="0" indent="0">
              <a:buNone/>
            </a:pPr>
            <a:r>
              <a:rPr lang="en-US" sz="2200" dirty="0"/>
              <a:t>Among these 5 , education is the most crucial one for several reasons:</a:t>
            </a:r>
          </a:p>
          <a:p>
            <a:r>
              <a:rPr lang="en-US" sz="2200" dirty="0"/>
              <a:t>It acts as a catalyst for</a:t>
            </a:r>
            <a:r>
              <a:rPr lang="en-US" sz="2200" dirty="0">
                <a:solidFill>
                  <a:srgbClr val="FFFF00"/>
                </a:solidFill>
              </a:rPr>
              <a:t> innovation</a:t>
            </a:r>
            <a:r>
              <a:rPr lang="en-US" sz="2200" dirty="0"/>
              <a:t>.</a:t>
            </a:r>
          </a:p>
          <a:p>
            <a:r>
              <a:rPr lang="en-US" sz="2200" dirty="0"/>
              <a:t>Promotes </a:t>
            </a:r>
            <a:r>
              <a:rPr lang="en-US" sz="2200" dirty="0">
                <a:solidFill>
                  <a:srgbClr val="00B050"/>
                </a:solidFill>
              </a:rPr>
              <a:t>environmental</a:t>
            </a:r>
            <a:r>
              <a:rPr lang="en-US" sz="2200" dirty="0"/>
              <a:t> awareness and sustainability.</a:t>
            </a:r>
          </a:p>
          <a:p>
            <a:r>
              <a:rPr lang="en-US" sz="2200" dirty="0"/>
              <a:t>Empowers individuals with knowledge about </a:t>
            </a:r>
            <a:r>
              <a:rPr lang="en-US" sz="2200" dirty="0">
                <a:solidFill>
                  <a:srgbClr val="FF0000"/>
                </a:solidFill>
              </a:rPr>
              <a:t>healthy</a:t>
            </a:r>
            <a:r>
              <a:rPr lang="en-US" sz="2200" dirty="0"/>
              <a:t> lifestyle.</a:t>
            </a:r>
          </a:p>
          <a:p>
            <a:r>
              <a:rPr lang="en-US" sz="2200" dirty="0"/>
              <a:t>It promotes equality in the </a:t>
            </a:r>
            <a:r>
              <a:rPr lang="en-US" sz="2200" dirty="0">
                <a:solidFill>
                  <a:srgbClr val="00B0F0"/>
                </a:solidFill>
              </a:rPr>
              <a:t>society</a:t>
            </a:r>
            <a:r>
              <a:rPr lang="en-US" sz="2200" dirty="0"/>
              <a:t> irrespective of socioeconomic status , gender or ethnicity.</a:t>
            </a:r>
          </a:p>
          <a:p>
            <a:endParaRPr lang="en-US" sz="2200" dirty="0"/>
          </a:p>
        </p:txBody>
      </p:sp>
      <p:pic>
        <p:nvPicPr>
          <p:cNvPr id="7" name="Picture 6" descr="A picture containing text, logo, emblem, symbol&#10;&#10;Description automatically generated">
            <a:extLst>
              <a:ext uri="{FF2B5EF4-FFF2-40B4-BE49-F238E27FC236}">
                <a16:creationId xmlns:a16="http://schemas.microsoft.com/office/drawing/2014/main" id="{B07FF074-9D5B-4B0F-E7D3-E850C43C7A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" r="3053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0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icture 161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6" name="Oval 165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2" name="Rectangle 171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6CD6E-A380-79FE-994F-0F5B48321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dirty="0">
                <a:solidFill>
                  <a:srgbClr val="EBEBEB"/>
                </a:solidFill>
              </a:rPr>
              <a:t>Why STEM education is important ? </a:t>
            </a:r>
          </a:p>
        </p:txBody>
      </p:sp>
      <p:sp>
        <p:nvSpPr>
          <p:cNvPr id="157" name="Content Placeholder 2">
            <a:extLst>
              <a:ext uri="{FF2B5EF4-FFF2-40B4-BE49-F238E27FC236}">
                <a16:creationId xmlns:a16="http://schemas.microsoft.com/office/drawing/2014/main" id="{F8DE9178-2375-DBFF-75BC-B3D2D96AE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0" y="2438400"/>
            <a:ext cx="6188189" cy="3785419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>
              <a:buFont typeface="Wingdings 3" charset="2"/>
              <a:buChar char=""/>
            </a:pPr>
            <a:r>
              <a:rPr lang="en-US" sz="1500" dirty="0">
                <a:solidFill>
                  <a:srgbClr val="FFFFFF"/>
                </a:solidFill>
                <a:effectLst/>
              </a:rPr>
              <a:t>Economic growth: STEM fields are the driving force behind innovation, technological advancements, and economic growth. </a:t>
            </a:r>
          </a:p>
          <a:p>
            <a:pPr indent="-228600">
              <a:buFont typeface="Wingdings 3" charset="2"/>
              <a:buChar char=""/>
            </a:pPr>
            <a:r>
              <a:rPr lang="en-US" sz="1500" dirty="0">
                <a:solidFill>
                  <a:srgbClr val="FFFFFF"/>
                </a:solidFill>
                <a:effectLst/>
              </a:rPr>
              <a:t>Career opportunities: By providing STEM education, we open doors for students to pursue careers in diverse fields such as engineering, computer science, medicine, data analysis, and more.</a:t>
            </a:r>
            <a:endParaRPr lang="en-US" sz="1500" dirty="0">
              <a:solidFill>
                <a:srgbClr val="FFFFFF"/>
              </a:solidFill>
            </a:endParaRPr>
          </a:p>
          <a:p>
            <a:pPr indent="-228600">
              <a:buFont typeface="Wingdings 3" charset="2"/>
              <a:buChar char=""/>
            </a:pPr>
            <a:r>
              <a:rPr lang="en-US" sz="1500" dirty="0">
                <a:solidFill>
                  <a:srgbClr val="FFFFFF"/>
                </a:solidFill>
                <a:effectLst/>
              </a:rPr>
              <a:t>Solving complex challenges: From climate change to healthcare, poverty to sustainable development, STEM professionals play a vital role in developing solutions and driving progress.</a:t>
            </a:r>
          </a:p>
          <a:p>
            <a:pPr indent="-228600">
              <a:buFont typeface="Wingdings 3" charset="2"/>
              <a:buChar char=""/>
            </a:pPr>
            <a:r>
              <a:rPr lang="en-US" sz="1500" dirty="0">
                <a:solidFill>
                  <a:srgbClr val="FFFFFF"/>
                </a:solidFill>
              </a:rPr>
              <a:t>Technological and Scientific literacy: </a:t>
            </a:r>
            <a:r>
              <a:rPr lang="en-US" sz="1500" dirty="0">
                <a:solidFill>
                  <a:srgbClr val="FFFFFF"/>
                </a:solidFill>
                <a:effectLst/>
              </a:rPr>
              <a:t>Technological literacy is crucial for </a:t>
            </a:r>
            <a:r>
              <a:rPr lang="en-US" sz="1500" dirty="0">
                <a:solidFill>
                  <a:srgbClr val="FFFFFF"/>
                </a:solidFill>
              </a:rPr>
              <a:t>removing </a:t>
            </a:r>
            <a:r>
              <a:rPr lang="en-US" sz="1500" dirty="0">
                <a:solidFill>
                  <a:srgbClr val="FFFFFF"/>
                </a:solidFill>
                <a:effectLst/>
              </a:rPr>
              <a:t>the digital divide. Scientific literacy empowers individuals to engage with scientific issues and contribute to evidence-based decision-making in areas such as public health, environmental policy, and technological regulation.</a:t>
            </a:r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76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" name="Picture 82" descr="White bulbs with a yellow one standing out">
            <a:extLst>
              <a:ext uri="{FF2B5EF4-FFF2-40B4-BE49-F238E27FC236}">
                <a16:creationId xmlns:a16="http://schemas.microsoft.com/office/drawing/2014/main" id="{E693315F-4DE5-2EE9-F22B-2BBAD84EEAF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7225" r="14466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17250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65E76-92F9-79E7-AD13-A12C743B7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r>
              <a:rPr lang="en-US"/>
              <a:t>Target audience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BABA29-773C-59FF-5263-AA4990F2EF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5" r="1" b="3976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13" name="Rectangle 17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295B7-B2E1-CFAA-C3D5-2DC2B9A3E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950" y="2052918"/>
            <a:ext cx="6569556" cy="4195481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Söhne"/>
              </a:rPr>
              <a:t>The target audience for this initiative are high school students from underprivileged communities who have limited access to educational resources and opportunities .This could include construction worker kids , beneficiary of VIDYA NGO , EDJUSTICE NGO , Saraswati Sewa foundation , deprived kids living in slums of </a:t>
            </a:r>
            <a:r>
              <a:rPr lang="en-US" sz="2400" b="0" i="0" dirty="0" err="1">
                <a:effectLst/>
                <a:latin typeface="Söhne"/>
              </a:rPr>
              <a:t>Munirka</a:t>
            </a:r>
            <a:r>
              <a:rPr lang="en-US" sz="2400" b="0" i="0" dirty="0">
                <a:effectLst/>
                <a:latin typeface="Söhne"/>
              </a:rPr>
              <a:t> .By focusing on underprivileged communities, we aim to bridge the educational gap and provide equal access to space exploration knowledge and inspiration.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4244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3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FCBE94-1D90-F753-1E94-4E22CCD89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Objective:</a:t>
            </a:r>
          </a:p>
        </p:txBody>
      </p:sp>
      <p:sp>
        <p:nvSpPr>
          <p:cNvPr id="116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nd white target with an arrow&#10;&#10;Description automatically generated with medium confidence">
            <a:extLst>
              <a:ext uri="{FF2B5EF4-FFF2-40B4-BE49-F238E27FC236}">
                <a16:creationId xmlns:a16="http://schemas.microsoft.com/office/drawing/2014/main" id="{F28BCA44-9B13-DC4B-2D29-47497F0E57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3" r="15557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8DC2A90E-0078-5BDF-4A20-861E3DEBCC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7754153"/>
              </p:ext>
            </p:extLst>
          </p:nvPr>
        </p:nvGraphicFramePr>
        <p:xfrm>
          <a:off x="648930" y="1623526"/>
          <a:ext cx="6188189" cy="4600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10453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4">
            <a:extLst>
              <a:ext uri="{FF2B5EF4-FFF2-40B4-BE49-F238E27FC236}">
                <a16:creationId xmlns:a16="http://schemas.microsoft.com/office/drawing/2014/main" id="{2E1F3B63-A878-70AA-DE28-32D58E941E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9714CA-5348-C4ED-8F96-01AFF0D9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/>
              <a:t>Action plan:</a:t>
            </a:r>
            <a:endParaRPr lang="en-US" dirty="0"/>
          </a:p>
        </p:txBody>
      </p:sp>
      <p:sp>
        <p:nvSpPr>
          <p:cNvPr id="57" name="Rectangle 8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57D97499-6587-34F2-DA76-B1F3EA9E5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27584"/>
            <a:ext cx="10483118" cy="4820815"/>
          </a:xfrm>
        </p:spPr>
        <p:txBody>
          <a:bodyPr>
            <a:normAutofit/>
          </a:bodyPr>
          <a:lstStyle/>
          <a:p>
            <a:r>
              <a:rPr lang="en-US" sz="2400" dirty="0"/>
              <a:t>Partner with local schools and community centers in underprivileged areas to host the workshops.</a:t>
            </a:r>
          </a:p>
          <a:p>
            <a:r>
              <a:rPr lang="en-US" sz="2400" dirty="0"/>
              <a:t>Recruit and train a team of volunteers with expertise in space exploration, science, and technology to serve as workshop facilitators.</a:t>
            </a:r>
          </a:p>
          <a:p>
            <a:r>
              <a:rPr lang="en-US" sz="2400" dirty="0"/>
              <a:t>Develop a curriculum for the workshops that includes hands-on activities, interactive demonstrations, and engaging presentations.</a:t>
            </a:r>
          </a:p>
          <a:p>
            <a:r>
              <a:rPr lang="en-US" sz="2400" dirty="0"/>
              <a:t>Arrange transportation for students from their schools or community centers to the workshop venues.</a:t>
            </a:r>
          </a:p>
          <a:p>
            <a:r>
              <a:rPr lang="en-US" sz="2400" dirty="0"/>
              <a:t>Secure necessary resources, such as educational materials, space models, and interactive tools, for the workshops</a:t>
            </a:r>
            <a:r>
              <a:rPr lang="en-US" dirty="0"/>
              <a:t>.(Arranging logistic)</a:t>
            </a:r>
          </a:p>
        </p:txBody>
      </p:sp>
    </p:spTree>
    <p:extLst>
      <p:ext uri="{BB962C8B-B14F-4D97-AF65-F5344CB8AC3E}">
        <p14:creationId xmlns:p14="http://schemas.microsoft.com/office/powerpoint/2010/main" val="3700938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7">
            <a:extLst>
              <a:ext uri="{FF2B5EF4-FFF2-40B4-BE49-F238E27FC236}">
                <a16:creationId xmlns:a16="http://schemas.microsoft.com/office/drawing/2014/main" id="{29787B81-C7DF-412B-A405-EF4454012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 descr="Abstract blurred public library with bookshelves">
            <a:extLst>
              <a:ext uri="{FF2B5EF4-FFF2-40B4-BE49-F238E27FC236}">
                <a16:creationId xmlns:a16="http://schemas.microsoft.com/office/drawing/2014/main" id="{D31DD5B4-BF37-E295-1355-CE385BA68C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310" b="14420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CF5564B-3865-88B0-4C75-5578E193F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102" y="802434"/>
            <a:ext cx="10618236" cy="5445966"/>
          </a:xfrm>
        </p:spPr>
        <p:txBody>
          <a:bodyPr>
            <a:normAutofit/>
          </a:bodyPr>
          <a:lstStyle/>
          <a:p>
            <a:r>
              <a:rPr lang="en-US" sz="2800" dirty="0"/>
              <a:t>Conduct a series of workshops over a designated period, ensuring regular engagement with the target audience.</a:t>
            </a:r>
          </a:p>
          <a:p>
            <a:r>
              <a:rPr lang="en-US" sz="2800" dirty="0"/>
              <a:t>Organize field trips to local science museums, planetariums, or research facilities to further enhance the learning experience</a:t>
            </a:r>
          </a:p>
          <a:p>
            <a:r>
              <a:rPr lang="en-US" sz="2800" dirty="0"/>
              <a:t> Partner with universities, organizations, and corporations to secure scholarships and internship opportunities for exceptional participants, further encouraging their pursuit of higher education and professional development in STEM fields.</a:t>
            </a:r>
          </a:p>
        </p:txBody>
      </p:sp>
    </p:spTree>
    <p:extLst>
      <p:ext uri="{BB962C8B-B14F-4D97-AF65-F5344CB8AC3E}">
        <p14:creationId xmlns:p14="http://schemas.microsoft.com/office/powerpoint/2010/main" val="3470931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54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A52328-A3C1-0C99-3B3F-DF49FD4E3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Timeline:</a:t>
            </a:r>
          </a:p>
        </p:txBody>
      </p:sp>
      <p:sp>
        <p:nvSpPr>
          <p:cNvPr id="75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sketch, keyboard, office equipment, rectangle&#10;&#10;Description automatically generated">
            <a:extLst>
              <a:ext uri="{FF2B5EF4-FFF2-40B4-BE49-F238E27FC236}">
                <a16:creationId xmlns:a16="http://schemas.microsoft.com/office/drawing/2014/main" id="{DE694711-36A3-2BAC-435A-89796908E5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9" r="17483" b="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70D073C4-148B-B76A-8011-867147A056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2905455"/>
              </p:ext>
            </p:extLst>
          </p:nvPr>
        </p:nvGraphicFramePr>
        <p:xfrm>
          <a:off x="648930" y="1819470"/>
          <a:ext cx="6188189" cy="440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26495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5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C0B71-92ED-CFC9-6FEE-63B5395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Impact assessments:</a:t>
            </a:r>
          </a:p>
        </p:txBody>
      </p:sp>
      <p:sp>
        <p:nvSpPr>
          <p:cNvPr id="75" name="Rectangle 6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" name="Freeform: Shape 6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92FE7A33-8A25-8767-1973-47B4B1D308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607233"/>
              </p:ext>
            </p:extLst>
          </p:nvPr>
        </p:nvGraphicFramePr>
        <p:xfrm>
          <a:off x="354563" y="2677886"/>
          <a:ext cx="11532637" cy="3946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10078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BA694928C6184FA638D8834683875D" ma:contentTypeVersion="2" ma:contentTypeDescription="Create a new document." ma:contentTypeScope="" ma:versionID="6bc2f595b847c1c34715bcad33cf837e">
  <xsd:schema xmlns:xsd="http://www.w3.org/2001/XMLSchema" xmlns:xs="http://www.w3.org/2001/XMLSchema" xmlns:p="http://schemas.microsoft.com/office/2006/metadata/properties" xmlns:ns3="b3e04149-8145-41f4-ab38-2b51e6a2c38d" targetNamespace="http://schemas.microsoft.com/office/2006/metadata/properties" ma:root="true" ma:fieldsID="144dcdc1d3a065f06be00143755f5b8a" ns3:_="">
    <xsd:import namespace="b3e04149-8145-41f4-ab38-2b51e6a2c38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e04149-8145-41f4-ab38-2b51e6a2c3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543EE7-877E-4D7F-9DC8-7AA9255C0C4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FCB794-1B7D-4D32-A5A0-E208CEE9C6B6}">
  <ds:schemaRefs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b3e04149-8145-41f4-ab38-2b51e6a2c38d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2EC777F-A0AD-4790-A30C-DB84319212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e04149-8145-41f4-ab38-2b51e6a2c3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863</TotalTime>
  <Words>736</Words>
  <Application>Microsoft Office PowerPoint</Application>
  <PresentationFormat>Widescreen</PresentationFormat>
  <Paragraphs>58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Algerian</vt:lpstr>
      <vt:lpstr>Arial</vt:lpstr>
      <vt:lpstr>Calibri</vt:lpstr>
      <vt:lpstr>Century Gothic</vt:lpstr>
      <vt:lpstr>Söhne</vt:lpstr>
      <vt:lpstr>Wingdings 3</vt:lpstr>
      <vt:lpstr>Ion</vt:lpstr>
      <vt:lpstr>Proposal: STEM education outreach program for the underprivileged</vt:lpstr>
      <vt:lpstr>Why Education is important ?</vt:lpstr>
      <vt:lpstr>Why STEM education is important ? </vt:lpstr>
      <vt:lpstr>Target audience</vt:lpstr>
      <vt:lpstr>Objective:</vt:lpstr>
      <vt:lpstr>Action plan:</vt:lpstr>
      <vt:lpstr>PowerPoint Presentation</vt:lpstr>
      <vt:lpstr>Timeline:</vt:lpstr>
      <vt:lpstr>Impact assessments:</vt:lpstr>
      <vt:lpstr>Conclusion:</vt:lpstr>
      <vt:lpstr>THANK YOU!!!!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Proposal: STEM education outreach program for the underprivileged</dc:title>
  <dc:creator>Saurabh Singh</dc:creator>
  <cp:lastModifiedBy>saurabh singh</cp:lastModifiedBy>
  <cp:revision>7</cp:revision>
  <dcterms:created xsi:type="dcterms:W3CDTF">2023-06-20T19:31:31Z</dcterms:created>
  <dcterms:modified xsi:type="dcterms:W3CDTF">2023-06-30T16:57:53Z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0x0101007BBA694928C6184FA638D8834683875D</vt:lpwstr>
  </property>
</Properties>
</file>