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11"/>
  </p:notesMasterIdLst>
  <p:sldIdLst>
    <p:sldId id="256" r:id="rId3"/>
    <p:sldId id="257" r:id="rId4"/>
    <p:sldId id="262" r:id="rId5"/>
    <p:sldId id="272" r:id="rId6"/>
    <p:sldId id="271" r:id="rId7"/>
    <p:sldId id="282" r:id="rId8"/>
    <p:sldId id="264" r:id="rId9"/>
    <p:sldId id="263" r:id="rId10"/>
  </p:sldIdLst>
  <p:sldSz cx="9144000" cy="5143500" type="screen16x9"/>
  <p:notesSz cx="6858000" cy="9144000"/>
  <p:embeddedFontLst>
    <p:embeddedFont>
      <p:font typeface="AngsanaUPC" panose="02020603050405020304" pitchFamily="18" charset="-34"/>
      <p:regular r:id="rId12"/>
      <p:bold r:id="rId13"/>
      <p:italic r:id="rId14"/>
      <p:boldItalic r:id="rId15"/>
    </p:embeddedFont>
    <p:embeddedFont>
      <p:font typeface="Montserrat" panose="000005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77" autoAdjust="0"/>
    <p:restoredTop sz="94660"/>
  </p:normalViewPr>
  <p:slideViewPr>
    <p:cSldViewPr snapToGrid="0">
      <p:cViewPr varScale="1">
        <p:scale>
          <a:sx n="84" d="100"/>
          <a:sy n="84" d="100"/>
        </p:scale>
        <p:origin x="684"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111b9594e4_6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111b9594e4_6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ea56a5013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2ea56a5013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447367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1139695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2443403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867848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ea56a50138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ea56a5013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132e99b63a_2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132e99b63a_2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www.almabetter.com/" TargetMode="External"/><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51"/>
        <p:cNvGrpSpPr/>
        <p:nvPr/>
      </p:nvGrpSpPr>
      <p:grpSpPr>
        <a:xfrm>
          <a:off x="0" y="0"/>
          <a:ext cx="0" cy="0"/>
          <a:chOff x="0" y="0"/>
          <a:chExt cx="0" cy="0"/>
        </a:xfrm>
      </p:grpSpPr>
      <p:sp>
        <p:nvSpPr>
          <p:cNvPr id="52" name="Google Shape;52;p13"/>
          <p:cNvSpPr/>
          <p:nvPr/>
        </p:nvSpPr>
        <p:spPr>
          <a:xfrm>
            <a:off x="-2306" y="222950"/>
            <a:ext cx="504900" cy="25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2">
  <p:cSld name="TITLE_AND_BODY_2">
    <p:spTree>
      <p:nvGrpSpPr>
        <p:cNvPr id="1" name="Shape 53"/>
        <p:cNvGrpSpPr/>
        <p:nvPr/>
      </p:nvGrpSpPr>
      <p:grpSpPr>
        <a:xfrm>
          <a:off x="0" y="0"/>
          <a:ext cx="0" cy="0"/>
          <a:chOff x="0" y="0"/>
          <a:chExt cx="0" cy="0"/>
        </a:xfrm>
      </p:grpSpPr>
      <p:sp>
        <p:nvSpPr>
          <p:cNvPr id="54" name="Google Shape;54;p14"/>
          <p:cNvSpPr/>
          <p:nvPr/>
        </p:nvSpPr>
        <p:spPr>
          <a:xfrm>
            <a:off x="-2306" y="222950"/>
            <a:ext cx="504900" cy="25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5"/>
        <p:cNvGrpSpPr/>
        <p:nvPr/>
      </p:nvGrpSpPr>
      <p:grpSpPr>
        <a:xfrm>
          <a:off x="0" y="0"/>
          <a:ext cx="0" cy="0"/>
          <a:chOff x="0" y="0"/>
          <a:chExt cx="0" cy="0"/>
        </a:xfrm>
      </p:grpSpPr>
      <p:sp>
        <p:nvSpPr>
          <p:cNvPr id="56" name="Google Shape;56;p15"/>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7" name="Google Shape;57;p15"/>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8" name="Google Shape;58;p15"/>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lt1"/>
                </a:solidFill>
                <a:latin typeface="Arial"/>
                <a:ea typeface="Arial"/>
                <a:cs typeface="Arial"/>
                <a:sym typeface="Arial"/>
              </a:rPr>
              <a:t>www.almabetter.com</a:t>
            </a:r>
            <a:endParaRPr sz="1100"/>
          </a:p>
        </p:txBody>
      </p:sp>
      <p:sp>
        <p:nvSpPr>
          <p:cNvPr id="59" name="Google Shape;59;p15"/>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60" name="Google Shape;60;p15"/>
          <p:cNvPicPr preferRelativeResize="0"/>
          <p:nvPr/>
        </p:nvPicPr>
        <p:blipFill rotWithShape="1">
          <a:blip r:embed="rId2">
            <a:alphaModFix/>
          </a:blip>
          <a:srcRect/>
          <a:stretch/>
        </p:blipFill>
        <p:spPr>
          <a:xfrm>
            <a:off x="6085564" y="401521"/>
            <a:ext cx="2692674" cy="27696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01">
  <p:cSld name="Title Slide 01">
    <p:spTree>
      <p:nvGrpSpPr>
        <p:cNvPr id="1" name="Shape 62"/>
        <p:cNvGrpSpPr/>
        <p:nvPr/>
      </p:nvGrpSpPr>
      <p:grpSpPr>
        <a:xfrm>
          <a:off x="0" y="0"/>
          <a:ext cx="0" cy="0"/>
          <a:chOff x="0" y="0"/>
          <a:chExt cx="0" cy="0"/>
        </a:xfrm>
      </p:grpSpPr>
      <p:sp>
        <p:nvSpPr>
          <p:cNvPr id="63" name="Google Shape;63;p17"/>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64" name="Google Shape;64;p17"/>
          <p:cNvPicPr preferRelativeResize="0"/>
          <p:nvPr/>
        </p:nvPicPr>
        <p:blipFill rotWithShape="1">
          <a:blip r:embed="rId2">
            <a:alphaModFix/>
          </a:blip>
          <a:srcRect/>
          <a:stretch/>
        </p:blipFill>
        <p:spPr>
          <a:xfrm>
            <a:off x="6648739" y="353676"/>
            <a:ext cx="2122282" cy="1054019"/>
          </a:xfrm>
          <a:prstGeom prst="rect">
            <a:avLst/>
          </a:prstGeom>
          <a:noFill/>
          <a:ln>
            <a:noFill/>
          </a:ln>
        </p:spPr>
      </p:pic>
      <p:sp>
        <p:nvSpPr>
          <p:cNvPr id="65" name="Google Shape;65;p17"/>
          <p:cNvSpPr/>
          <p:nvPr/>
        </p:nvSpPr>
        <p:spPr>
          <a:xfrm>
            <a:off x="324853" y="1407695"/>
            <a:ext cx="6324000" cy="34434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66" name="Google Shape;66;p17"/>
          <p:cNvSpPr txBox="1">
            <a:spLocks noGrp="1"/>
          </p:cNvSpPr>
          <p:nvPr>
            <p:ph type="body" idx="1"/>
          </p:nvPr>
        </p:nvSpPr>
        <p:spPr>
          <a:xfrm>
            <a:off x="520303" y="1609724"/>
            <a:ext cx="5781900" cy="2534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p:nvPr/>
        </p:nvSpPr>
        <p:spPr>
          <a:xfrm>
            <a:off x="469770" y="4511842"/>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b="0" i="0" u="none" strike="noStrike" cap="none">
                <a:solidFill>
                  <a:schemeClr val="lt1"/>
                </a:solidFill>
                <a:latin typeface="Arial"/>
                <a:ea typeface="Arial"/>
                <a:cs typeface="Arial"/>
                <a:sym typeface="Arial"/>
              </a:rPr>
              <a:t>www.almabetter.com</a:t>
            </a:r>
            <a:endParaRPr sz="11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8"/>
        <p:cNvGrpSpPr/>
        <p:nvPr/>
      </p:nvGrpSpPr>
      <p:grpSpPr>
        <a:xfrm>
          <a:off x="0" y="0"/>
          <a:ext cx="0" cy="0"/>
          <a:chOff x="0" y="0"/>
          <a:chExt cx="0" cy="0"/>
        </a:xfrm>
      </p:grpSpPr>
      <p:sp>
        <p:nvSpPr>
          <p:cNvPr id="69" name="Google Shape;69;p18"/>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0" name="Google Shape;70;p18"/>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1" name="Google Shape;71;p18"/>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lt1"/>
                </a:solidFill>
                <a:latin typeface="Arial"/>
                <a:ea typeface="Arial"/>
                <a:cs typeface="Arial"/>
                <a:sym typeface="Arial"/>
              </a:rPr>
              <a:t>www.almabetter.com</a:t>
            </a:r>
            <a:endParaRPr sz="1100"/>
          </a:p>
        </p:txBody>
      </p:sp>
      <p:sp>
        <p:nvSpPr>
          <p:cNvPr id="72" name="Google Shape;72;p18"/>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73" name="Google Shape;73;p18"/>
          <p:cNvPicPr preferRelativeResize="0"/>
          <p:nvPr/>
        </p:nvPicPr>
        <p:blipFill rotWithShape="1">
          <a:blip r:embed="rId2">
            <a:alphaModFix/>
          </a:blip>
          <a:srcRect/>
          <a:stretch/>
        </p:blipFill>
        <p:spPr>
          <a:xfrm>
            <a:off x="6085564" y="401521"/>
            <a:ext cx="2692674" cy="27696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Content 02">
  <p:cSld name="Title &amp; Content 02">
    <p:spTree>
      <p:nvGrpSpPr>
        <p:cNvPr id="1" name="Shape 74"/>
        <p:cNvGrpSpPr/>
        <p:nvPr/>
      </p:nvGrpSpPr>
      <p:grpSpPr>
        <a:xfrm>
          <a:off x="0" y="0"/>
          <a:ext cx="0" cy="0"/>
          <a:chOff x="0" y="0"/>
          <a:chExt cx="0" cy="0"/>
        </a:xfrm>
      </p:grpSpPr>
      <p:sp>
        <p:nvSpPr>
          <p:cNvPr id="75" name="Google Shape;75;p19"/>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5400"/>
              <a:buFont typeface="Arial"/>
              <a:buNone/>
              <a:defRPr sz="54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6" name="Google Shape;76;p19"/>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dk1"/>
                </a:solidFill>
                <a:latin typeface="Arial"/>
                <a:ea typeface="Arial"/>
                <a:cs typeface="Arial"/>
                <a:sym typeface="Arial"/>
              </a:rPr>
              <a:t>www.almabetter.com</a:t>
            </a:r>
            <a:endParaRPr sz="1100"/>
          </a:p>
        </p:txBody>
      </p:sp>
      <p:sp>
        <p:nvSpPr>
          <p:cNvPr id="77" name="Google Shape;77;p19"/>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78" name="Google Shape;78;p19"/>
          <p:cNvPicPr preferRelativeResize="0"/>
          <p:nvPr/>
        </p:nvPicPr>
        <p:blipFill rotWithShape="1">
          <a:blip r:embed="rId2">
            <a:alphaModFix/>
          </a:blip>
          <a:srcRect/>
          <a:stretch/>
        </p:blipFill>
        <p:spPr>
          <a:xfrm>
            <a:off x="6085572" y="401522"/>
            <a:ext cx="2692666" cy="27696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About">
  <p:cSld name="About">
    <p:spTree>
      <p:nvGrpSpPr>
        <p:cNvPr id="1" name="Shape 84"/>
        <p:cNvGrpSpPr/>
        <p:nvPr/>
      </p:nvGrpSpPr>
      <p:grpSpPr>
        <a:xfrm>
          <a:off x="0" y="0"/>
          <a:ext cx="0" cy="0"/>
          <a:chOff x="0" y="0"/>
          <a:chExt cx="0" cy="0"/>
        </a:xfrm>
      </p:grpSpPr>
      <p:sp>
        <p:nvSpPr>
          <p:cNvPr id="85" name="Google Shape;85;p21"/>
          <p:cNvSpPr/>
          <p:nvPr/>
        </p:nvSpPr>
        <p:spPr>
          <a:xfrm>
            <a:off x="3030494" y="0"/>
            <a:ext cx="6113400" cy="51435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86" name="Google Shape;86;p21"/>
          <p:cNvSpPr txBox="1"/>
          <p:nvPr/>
        </p:nvSpPr>
        <p:spPr>
          <a:xfrm>
            <a:off x="454111" y="417040"/>
            <a:ext cx="2205600" cy="9003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5400" b="1" i="0">
                <a:solidFill>
                  <a:srgbClr val="F00037"/>
                </a:solidFill>
                <a:latin typeface="Arial"/>
                <a:ea typeface="Arial"/>
                <a:cs typeface="Arial"/>
                <a:sym typeface="Arial"/>
              </a:rPr>
              <a:t>About</a:t>
            </a:r>
            <a:endParaRPr sz="1100"/>
          </a:p>
        </p:txBody>
      </p:sp>
      <p:sp>
        <p:nvSpPr>
          <p:cNvPr id="87" name="Google Shape;87;p21"/>
          <p:cNvSpPr txBox="1"/>
          <p:nvPr/>
        </p:nvSpPr>
        <p:spPr>
          <a:xfrm>
            <a:off x="3679224" y="713603"/>
            <a:ext cx="5010600" cy="1793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lt1"/>
                </a:solidFill>
                <a:latin typeface="Arial"/>
                <a:ea typeface="Arial"/>
                <a:cs typeface="Arial"/>
                <a:sym typeface="Arial"/>
              </a:rPr>
              <a:t>AlmaBetter is a learner-centric career growth institute, that provides T.R.U.E. learning to every ambitious growth aspirant, enabling them to acquire the skills of tomorrow and get assured results.</a:t>
            </a:r>
            <a:endParaRPr sz="1100"/>
          </a:p>
          <a:p>
            <a:pPr marL="0" marR="0" lvl="0" indent="0" algn="l" rtl="0">
              <a:spcBef>
                <a:spcPts val="0"/>
              </a:spcBef>
              <a:spcAft>
                <a:spcPts val="0"/>
              </a:spcAft>
              <a:buNone/>
            </a:pPr>
            <a:endParaRPr sz="1400">
              <a:solidFill>
                <a:schemeClr val="lt1"/>
              </a:solidFill>
              <a:latin typeface="Arial"/>
              <a:ea typeface="Arial"/>
              <a:cs typeface="Arial"/>
              <a:sym typeface="Arial"/>
            </a:endParaRPr>
          </a:p>
          <a:p>
            <a:pPr marL="0" marR="0" lvl="0" indent="0" algn="l" rtl="0">
              <a:spcBef>
                <a:spcPts val="0"/>
              </a:spcBef>
              <a:spcAft>
                <a:spcPts val="0"/>
              </a:spcAft>
              <a:buNone/>
            </a:pPr>
            <a:r>
              <a:rPr lang="en-GB" sz="1400">
                <a:solidFill>
                  <a:schemeClr val="lt1"/>
                </a:solidFill>
                <a:latin typeface="Arial"/>
                <a:ea typeface="Arial"/>
                <a:cs typeface="Arial"/>
                <a:sym typeface="Arial"/>
              </a:rPr>
              <a:t>We are revolutionising the way skills, experiences, and learning outcomes are delivered online. Join the largest tech community and fast forward your career with AlmaBetter.</a:t>
            </a:r>
            <a:endParaRPr sz="11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88"/>
        <p:cNvGrpSpPr/>
        <p:nvPr/>
      </p:nvGrpSpPr>
      <p:grpSpPr>
        <a:xfrm>
          <a:off x="0" y="0"/>
          <a:ext cx="0" cy="0"/>
          <a:chOff x="0" y="0"/>
          <a:chExt cx="0" cy="0"/>
        </a:xfrm>
      </p:grpSpPr>
      <p:sp>
        <p:nvSpPr>
          <p:cNvPr id="89" name="Google Shape;89;p22"/>
          <p:cNvSpPr txBox="1">
            <a:spLocks noGrp="1"/>
          </p:cNvSpPr>
          <p:nvPr>
            <p:ph type="body" idx="1"/>
          </p:nvPr>
        </p:nvSpPr>
        <p:spPr>
          <a:xfrm>
            <a:off x="375386" y="368066"/>
            <a:ext cx="76737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90" name="Google Shape;90;p22"/>
          <p:cNvPicPr preferRelativeResize="0"/>
          <p:nvPr/>
        </p:nvPicPr>
        <p:blipFill rotWithShape="1">
          <a:blip r:embed="rId2">
            <a:alphaModFix/>
          </a:blip>
          <a:srcRect/>
          <a:stretch/>
        </p:blipFill>
        <p:spPr>
          <a:xfrm>
            <a:off x="375386" y="4793310"/>
            <a:ext cx="830144" cy="138358"/>
          </a:xfrm>
          <a:prstGeom prst="rect">
            <a:avLst/>
          </a:prstGeom>
          <a:noFill/>
          <a:ln>
            <a:noFill/>
          </a:ln>
        </p:spPr>
      </p:pic>
      <p:pic>
        <p:nvPicPr>
          <p:cNvPr id="91" name="Google Shape;91;p22"/>
          <p:cNvPicPr preferRelativeResize="0"/>
          <p:nvPr/>
        </p:nvPicPr>
        <p:blipFill rotWithShape="1">
          <a:blip r:embed="rId3">
            <a:alphaModFix/>
          </a:blip>
          <a:srcRect/>
          <a:stretch/>
        </p:blipFill>
        <p:spPr>
          <a:xfrm>
            <a:off x="8265895" y="4748764"/>
            <a:ext cx="570095" cy="197340"/>
          </a:xfrm>
          <a:prstGeom prst="rect">
            <a:avLst/>
          </a:prstGeom>
          <a:noFill/>
          <a:ln>
            <a:noFill/>
          </a:ln>
        </p:spPr>
      </p:pic>
      <p:sp>
        <p:nvSpPr>
          <p:cNvPr id="92" name="Google Shape;92;p22"/>
          <p:cNvSpPr txBox="1">
            <a:spLocks noGrp="1"/>
          </p:cNvSpPr>
          <p:nvPr>
            <p:ph type="body" idx="2"/>
          </p:nvPr>
        </p:nvSpPr>
        <p:spPr>
          <a:xfrm>
            <a:off x="375385" y="1606587"/>
            <a:ext cx="7673700" cy="258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p:cSld name="Numbers">
    <p:spTree>
      <p:nvGrpSpPr>
        <p:cNvPr id="1" name="Shape 93"/>
        <p:cNvGrpSpPr/>
        <p:nvPr/>
      </p:nvGrpSpPr>
      <p:grpSpPr>
        <a:xfrm>
          <a:off x="0" y="0"/>
          <a:ext cx="0" cy="0"/>
          <a:chOff x="0" y="0"/>
          <a:chExt cx="0" cy="0"/>
        </a:xfrm>
      </p:grpSpPr>
      <p:sp>
        <p:nvSpPr>
          <p:cNvPr id="94" name="Google Shape;94;p23"/>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95" name="Google Shape;95;p23"/>
          <p:cNvPicPr preferRelativeResize="0"/>
          <p:nvPr/>
        </p:nvPicPr>
        <p:blipFill rotWithShape="1">
          <a:blip r:embed="rId2">
            <a:alphaModFix/>
          </a:blip>
          <a:srcRect/>
          <a:stretch/>
        </p:blipFill>
        <p:spPr>
          <a:xfrm>
            <a:off x="8265539" y="4743467"/>
            <a:ext cx="570452" cy="197340"/>
          </a:xfrm>
          <a:prstGeom prst="rect">
            <a:avLst/>
          </a:prstGeom>
          <a:noFill/>
          <a:ln>
            <a:noFill/>
          </a:ln>
        </p:spPr>
      </p:pic>
      <p:pic>
        <p:nvPicPr>
          <p:cNvPr id="96" name="Google Shape;96;p23"/>
          <p:cNvPicPr preferRelativeResize="0"/>
          <p:nvPr/>
        </p:nvPicPr>
        <p:blipFill rotWithShape="1">
          <a:blip r:embed="rId3">
            <a:alphaModFix/>
          </a:blip>
          <a:srcRect/>
          <a:stretch/>
        </p:blipFill>
        <p:spPr>
          <a:xfrm>
            <a:off x="375385" y="4800896"/>
            <a:ext cx="830146" cy="139911"/>
          </a:xfrm>
          <a:prstGeom prst="rect">
            <a:avLst/>
          </a:prstGeom>
          <a:noFill/>
          <a:ln>
            <a:noFill/>
          </a:ln>
        </p:spPr>
      </p:pic>
      <p:sp>
        <p:nvSpPr>
          <p:cNvPr id="97" name="Google Shape;97;p23"/>
          <p:cNvSpPr txBox="1">
            <a:spLocks noGrp="1"/>
          </p:cNvSpPr>
          <p:nvPr>
            <p:ph type="body" idx="1"/>
          </p:nvPr>
        </p:nvSpPr>
        <p:spPr>
          <a:xfrm>
            <a:off x="924025" y="1651285"/>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8" name="Google Shape;98;p23"/>
          <p:cNvSpPr txBox="1">
            <a:spLocks noGrp="1"/>
          </p:cNvSpPr>
          <p:nvPr>
            <p:ph type="body" idx="2"/>
          </p:nvPr>
        </p:nvSpPr>
        <p:spPr>
          <a:xfrm>
            <a:off x="3492767" y="1651284"/>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9" name="Google Shape;99;p23"/>
          <p:cNvSpPr txBox="1">
            <a:spLocks noGrp="1"/>
          </p:cNvSpPr>
          <p:nvPr>
            <p:ph type="body" idx="3"/>
          </p:nvPr>
        </p:nvSpPr>
        <p:spPr>
          <a:xfrm>
            <a:off x="6061509" y="1651284"/>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0" name="Google Shape;100;p23"/>
          <p:cNvSpPr txBox="1">
            <a:spLocks noGrp="1"/>
          </p:cNvSpPr>
          <p:nvPr>
            <p:ph type="body" idx="4"/>
          </p:nvPr>
        </p:nvSpPr>
        <p:spPr>
          <a:xfrm>
            <a:off x="924026" y="2999846"/>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1" name="Google Shape;101;p23"/>
          <p:cNvSpPr txBox="1">
            <a:spLocks noGrp="1"/>
          </p:cNvSpPr>
          <p:nvPr>
            <p:ph type="body" idx="5"/>
          </p:nvPr>
        </p:nvSpPr>
        <p:spPr>
          <a:xfrm>
            <a:off x="3492767" y="3017063"/>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2" name="Google Shape;102;p23"/>
          <p:cNvSpPr txBox="1">
            <a:spLocks noGrp="1"/>
          </p:cNvSpPr>
          <p:nvPr>
            <p:ph type="body" idx="6"/>
          </p:nvPr>
        </p:nvSpPr>
        <p:spPr>
          <a:xfrm>
            <a:off x="6061509" y="2999846"/>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amp; Numbers">
  <p:cSld name="Content &amp; Numbers">
    <p:spTree>
      <p:nvGrpSpPr>
        <p:cNvPr id="1" name="Shape 103"/>
        <p:cNvGrpSpPr/>
        <p:nvPr/>
      </p:nvGrpSpPr>
      <p:grpSpPr>
        <a:xfrm>
          <a:off x="0" y="0"/>
          <a:ext cx="0" cy="0"/>
          <a:chOff x="0" y="0"/>
          <a:chExt cx="0" cy="0"/>
        </a:xfrm>
      </p:grpSpPr>
      <p:sp>
        <p:nvSpPr>
          <p:cNvPr id="104" name="Google Shape;104;p24"/>
          <p:cNvSpPr/>
          <p:nvPr/>
        </p:nvSpPr>
        <p:spPr>
          <a:xfrm>
            <a:off x="4572000" y="0"/>
            <a:ext cx="4572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05" name="Google Shape;105;p24"/>
          <p:cNvSpPr txBox="1">
            <a:spLocks noGrp="1"/>
          </p:cNvSpPr>
          <p:nvPr>
            <p:ph type="body" idx="1"/>
          </p:nvPr>
        </p:nvSpPr>
        <p:spPr>
          <a:xfrm>
            <a:off x="5262614" y="369871"/>
            <a:ext cx="2894700" cy="15612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9000"/>
              <a:buFont typeface="Arial"/>
              <a:buNone/>
              <a:defRPr sz="90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6" name="Google Shape;106;p24"/>
          <p:cNvSpPr txBox="1">
            <a:spLocks noGrp="1"/>
          </p:cNvSpPr>
          <p:nvPr>
            <p:ph type="body" idx="2"/>
          </p:nvPr>
        </p:nvSpPr>
        <p:spPr>
          <a:xfrm>
            <a:off x="5262614" y="2142545"/>
            <a:ext cx="2894700" cy="746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7" name="Google Shape;107;p24"/>
          <p:cNvSpPr txBox="1">
            <a:spLocks noGrp="1"/>
          </p:cNvSpPr>
          <p:nvPr>
            <p:ph type="body" idx="3"/>
          </p:nvPr>
        </p:nvSpPr>
        <p:spPr>
          <a:xfrm>
            <a:off x="375385" y="368066"/>
            <a:ext cx="36312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8" name="Google Shape;108;p24"/>
          <p:cNvSpPr txBox="1">
            <a:spLocks noGrp="1"/>
          </p:cNvSpPr>
          <p:nvPr>
            <p:ph type="body" idx="4"/>
          </p:nvPr>
        </p:nvSpPr>
        <p:spPr>
          <a:xfrm>
            <a:off x="375385" y="1606587"/>
            <a:ext cx="3631200" cy="2717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109" name="Google Shape;109;p24"/>
          <p:cNvPicPr preferRelativeResize="0"/>
          <p:nvPr/>
        </p:nvPicPr>
        <p:blipFill rotWithShape="1">
          <a:blip r:embed="rId2">
            <a:alphaModFix/>
          </a:blip>
          <a:srcRect/>
          <a:stretch/>
        </p:blipFill>
        <p:spPr>
          <a:xfrm>
            <a:off x="375386" y="4793310"/>
            <a:ext cx="830144" cy="138358"/>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Image">
  <p:cSld name="Content with Image">
    <p:spTree>
      <p:nvGrpSpPr>
        <p:cNvPr id="1" name="Shape 110"/>
        <p:cNvGrpSpPr/>
        <p:nvPr/>
      </p:nvGrpSpPr>
      <p:grpSpPr>
        <a:xfrm>
          <a:off x="0" y="0"/>
          <a:ext cx="0" cy="0"/>
          <a:chOff x="0" y="0"/>
          <a:chExt cx="0" cy="0"/>
        </a:xfrm>
      </p:grpSpPr>
      <p:sp>
        <p:nvSpPr>
          <p:cNvPr id="111" name="Google Shape;111;p25"/>
          <p:cNvSpPr txBox="1">
            <a:spLocks noGrp="1"/>
          </p:cNvSpPr>
          <p:nvPr>
            <p:ph type="body" idx="1"/>
          </p:nvPr>
        </p:nvSpPr>
        <p:spPr>
          <a:xfrm>
            <a:off x="375385" y="368066"/>
            <a:ext cx="36312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2" name="Google Shape;112;p25"/>
          <p:cNvSpPr txBox="1">
            <a:spLocks noGrp="1"/>
          </p:cNvSpPr>
          <p:nvPr>
            <p:ph type="body" idx="2"/>
          </p:nvPr>
        </p:nvSpPr>
        <p:spPr>
          <a:xfrm>
            <a:off x="375385" y="1606587"/>
            <a:ext cx="3631200" cy="2717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113" name="Google Shape;113;p25"/>
          <p:cNvPicPr preferRelativeResize="0"/>
          <p:nvPr/>
        </p:nvPicPr>
        <p:blipFill rotWithShape="1">
          <a:blip r:embed="rId2">
            <a:alphaModFix/>
          </a:blip>
          <a:srcRect/>
          <a:stretch/>
        </p:blipFill>
        <p:spPr>
          <a:xfrm>
            <a:off x="375386" y="4793310"/>
            <a:ext cx="830144" cy="138358"/>
          </a:xfrm>
          <a:prstGeom prst="rect">
            <a:avLst/>
          </a:prstGeom>
          <a:noFill/>
          <a:ln>
            <a:noFill/>
          </a:ln>
        </p:spPr>
      </p:pic>
      <p:sp>
        <p:nvSpPr>
          <p:cNvPr id="114" name="Google Shape;114;p25"/>
          <p:cNvSpPr>
            <a:spLocks noGrp="1"/>
          </p:cNvSpPr>
          <p:nvPr>
            <p:ph type="pic" idx="3"/>
          </p:nvPr>
        </p:nvSpPr>
        <p:spPr>
          <a:xfrm>
            <a:off x="4572000" y="0"/>
            <a:ext cx="4572000" cy="51435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reaker">
  <p:cSld name="Breaker">
    <p:spTree>
      <p:nvGrpSpPr>
        <p:cNvPr id="1" name="Shape 115"/>
        <p:cNvGrpSpPr/>
        <p:nvPr/>
      </p:nvGrpSpPr>
      <p:grpSpPr>
        <a:xfrm>
          <a:off x="0" y="0"/>
          <a:ext cx="0" cy="0"/>
          <a:chOff x="0" y="0"/>
          <a:chExt cx="0" cy="0"/>
        </a:xfrm>
      </p:grpSpPr>
      <p:sp>
        <p:nvSpPr>
          <p:cNvPr id="116" name="Google Shape;116;p26"/>
          <p:cNvSpPr/>
          <p:nvPr/>
        </p:nvSpPr>
        <p:spPr>
          <a:xfrm>
            <a:off x="0" y="0"/>
            <a:ext cx="9144000" cy="51435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7" name="Google Shape;117;p26"/>
          <p:cNvSpPr txBox="1">
            <a:spLocks noGrp="1"/>
          </p:cNvSpPr>
          <p:nvPr>
            <p:ph type="body" idx="1"/>
          </p:nvPr>
        </p:nvSpPr>
        <p:spPr>
          <a:xfrm>
            <a:off x="1540042" y="1913898"/>
            <a:ext cx="6063900" cy="13158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118"/>
        <p:cNvGrpSpPr/>
        <p:nvPr/>
      </p:nvGrpSpPr>
      <p:grpSpPr>
        <a:xfrm>
          <a:off x="0" y="0"/>
          <a:ext cx="0" cy="0"/>
          <a:chOff x="0" y="0"/>
          <a:chExt cx="0" cy="0"/>
        </a:xfrm>
      </p:grpSpPr>
      <p:sp>
        <p:nvSpPr>
          <p:cNvPr id="119" name="Google Shape;119;p27"/>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20" name="Google Shape;120;p27"/>
          <p:cNvPicPr preferRelativeResize="0"/>
          <p:nvPr/>
        </p:nvPicPr>
        <p:blipFill rotWithShape="1">
          <a:blip r:embed="rId2">
            <a:alphaModFix/>
          </a:blip>
          <a:srcRect/>
          <a:stretch/>
        </p:blipFill>
        <p:spPr>
          <a:xfrm>
            <a:off x="4826752" y="4314287"/>
            <a:ext cx="3658701" cy="376324"/>
          </a:xfrm>
          <a:prstGeom prst="rect">
            <a:avLst/>
          </a:prstGeom>
          <a:noFill/>
          <a:ln>
            <a:noFill/>
          </a:ln>
        </p:spPr>
      </p:pic>
      <p:sp>
        <p:nvSpPr>
          <p:cNvPr id="121" name="Google Shape;121;p27"/>
          <p:cNvSpPr txBox="1"/>
          <p:nvPr/>
        </p:nvSpPr>
        <p:spPr>
          <a:xfrm>
            <a:off x="658544" y="3865409"/>
            <a:ext cx="2659500" cy="1038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b="1" i="0">
                <a:solidFill>
                  <a:schemeClr val="lt1"/>
                </a:solidFill>
                <a:latin typeface="Arial"/>
                <a:ea typeface="Arial"/>
                <a:cs typeface="Arial"/>
                <a:sym typeface="Arial"/>
              </a:rPr>
              <a:t>AlmaBetter Edutech Pvt. Ltd.</a:t>
            </a:r>
            <a:endParaRPr sz="1100"/>
          </a:p>
          <a:p>
            <a:pPr marL="0" marR="0" lvl="0" indent="0" algn="l" rtl="0">
              <a:spcBef>
                <a:spcPts val="0"/>
              </a:spcBef>
              <a:spcAft>
                <a:spcPts val="0"/>
              </a:spcAft>
              <a:buNone/>
            </a:pPr>
            <a:r>
              <a:rPr lang="en-GB" sz="900">
                <a:solidFill>
                  <a:schemeClr val="lt1"/>
                </a:solidFill>
                <a:latin typeface="Arial"/>
                <a:ea typeface="Arial"/>
                <a:cs typeface="Arial"/>
                <a:sym typeface="Arial"/>
              </a:rPr>
              <a:t>4th Floor, 133/2, Janardhan Towers,</a:t>
            </a:r>
            <a:endParaRPr sz="1100"/>
          </a:p>
          <a:p>
            <a:pPr marL="0" marR="0" lvl="0" indent="0" algn="l" rtl="0">
              <a:spcBef>
                <a:spcPts val="0"/>
              </a:spcBef>
              <a:spcAft>
                <a:spcPts val="0"/>
              </a:spcAft>
              <a:buNone/>
            </a:pPr>
            <a:r>
              <a:rPr lang="en-GB" sz="900">
                <a:solidFill>
                  <a:schemeClr val="lt1"/>
                </a:solidFill>
                <a:latin typeface="Arial"/>
                <a:ea typeface="Arial"/>
                <a:cs typeface="Arial"/>
                <a:sym typeface="Arial"/>
              </a:rPr>
              <a:t>Residency Road, Bengaluru 560025</a:t>
            </a:r>
            <a:endParaRPr sz="1100"/>
          </a:p>
          <a:p>
            <a:pPr marL="0" marR="0" lvl="0" indent="0" algn="l" rtl="0">
              <a:spcBef>
                <a:spcPts val="0"/>
              </a:spcBef>
              <a:spcAft>
                <a:spcPts val="0"/>
              </a:spcAft>
              <a:buNone/>
            </a:pPr>
            <a:endParaRPr sz="900">
              <a:solidFill>
                <a:schemeClr val="lt1"/>
              </a:solidFill>
              <a:latin typeface="Arial"/>
              <a:ea typeface="Arial"/>
              <a:cs typeface="Arial"/>
              <a:sym typeface="Arial"/>
            </a:endParaRPr>
          </a:p>
          <a:p>
            <a:pPr marL="0" marR="0" lvl="0" indent="0" algn="l" rtl="0">
              <a:spcBef>
                <a:spcPts val="0"/>
              </a:spcBef>
              <a:spcAft>
                <a:spcPts val="0"/>
              </a:spcAft>
              <a:buNone/>
            </a:pPr>
            <a:r>
              <a:rPr lang="en-GB" sz="900" u="sng">
                <a:solidFill>
                  <a:schemeClr val="hlink"/>
                </a:solidFill>
                <a:latin typeface="Arial"/>
                <a:ea typeface="Arial"/>
                <a:cs typeface="Arial"/>
                <a:sym typeface="Arial"/>
                <a:hlinkClick r:id="rId3"/>
              </a:rPr>
              <a:t>www.almabetter.com</a:t>
            </a:r>
            <a:endParaRPr sz="900">
              <a:solidFill>
                <a:schemeClr val="lt1"/>
              </a:solidFill>
              <a:latin typeface="Arial"/>
              <a:ea typeface="Arial"/>
              <a:cs typeface="Arial"/>
              <a:sym typeface="Arial"/>
            </a:endParaRPr>
          </a:p>
          <a:p>
            <a:pPr marL="0" marR="0" lvl="0" indent="0" algn="l" rtl="0">
              <a:spcBef>
                <a:spcPts val="0"/>
              </a:spcBef>
              <a:spcAft>
                <a:spcPts val="0"/>
              </a:spcAft>
              <a:buNone/>
            </a:pPr>
            <a:r>
              <a:rPr lang="en-GB" sz="900">
                <a:solidFill>
                  <a:schemeClr val="lt1"/>
                </a:solidFill>
                <a:latin typeface="Arial"/>
                <a:ea typeface="Arial"/>
                <a:cs typeface="Arial"/>
                <a:sym typeface="Arial"/>
              </a:rPr>
              <a:t>+91-9513166012 / +91-9513164998</a:t>
            </a:r>
            <a:endParaRPr sz="1100"/>
          </a:p>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27"/>
          <p:cNvSpPr txBox="1"/>
          <p:nvPr/>
        </p:nvSpPr>
        <p:spPr>
          <a:xfrm>
            <a:off x="545348" y="480693"/>
            <a:ext cx="5098500" cy="1177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7200" b="1" i="0">
                <a:solidFill>
                  <a:schemeClr val="lt1"/>
                </a:solidFill>
                <a:latin typeface="Arial"/>
                <a:ea typeface="Arial"/>
                <a:cs typeface="Arial"/>
                <a:sym typeface="Arial"/>
              </a:rPr>
              <a:t>Thank you.</a:t>
            </a:r>
            <a:endParaRPr sz="1100"/>
          </a:p>
        </p:txBody>
      </p:sp>
      <p:sp>
        <p:nvSpPr>
          <p:cNvPr id="123" name="Google Shape;123;p27"/>
          <p:cNvSpPr/>
          <p:nvPr/>
        </p:nvSpPr>
        <p:spPr>
          <a:xfrm>
            <a:off x="658544" y="1586872"/>
            <a:ext cx="2659500" cy="1080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2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125"/>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69CF-BF54-497B-929B-9A17CA1ECBBF}"/>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55B1DAE3-1F4F-46D1-B43F-2B506CCAE22E}"/>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6D4AAB-0914-4327-8BC5-8BC0E9E2779C}"/>
              </a:ext>
            </a:extLst>
          </p:cNvPr>
          <p:cNvSpPr>
            <a:spLocks noGrp="1"/>
          </p:cNvSpPr>
          <p:nvPr>
            <p:ph type="dt" sz="half" idx="10"/>
          </p:nvPr>
        </p:nvSpPr>
        <p:spPr/>
        <p:txBody>
          <a:bodyPr/>
          <a:lstStyle/>
          <a:p>
            <a:fld id="{7E3D4EF1-0385-43D3-A179-699E3F2FE344}" type="datetime1">
              <a:rPr lang="en-IN" smtClean="0"/>
              <a:t>06-01-2025</a:t>
            </a:fld>
            <a:endParaRPr lang="en-IN" dirty="0"/>
          </a:p>
        </p:txBody>
      </p:sp>
      <p:sp>
        <p:nvSpPr>
          <p:cNvPr id="5" name="Footer Placeholder 4">
            <a:extLst>
              <a:ext uri="{FF2B5EF4-FFF2-40B4-BE49-F238E27FC236}">
                <a16:creationId xmlns:a16="http://schemas.microsoft.com/office/drawing/2014/main" id="{CA160BEC-DF77-4342-85BB-13D798252E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B6B01EF-C618-4494-A74C-1BE7B29ED7A5}"/>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481003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6">
            <a:alphaModFix/>
          </a:blip>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0"/>
          <p:cNvSpPr txBox="1"/>
          <p:nvPr/>
        </p:nvSpPr>
        <p:spPr>
          <a:xfrm>
            <a:off x="446900" y="11882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Welcome to </a:t>
            </a:r>
            <a:endParaRPr sz="4800" b="1">
              <a:solidFill>
                <a:srgbClr val="FFFFFF"/>
              </a:solidFill>
            </a:endParaRPr>
          </a:p>
        </p:txBody>
      </p:sp>
      <p:sp>
        <p:nvSpPr>
          <p:cNvPr id="131" name="Google Shape;131;p30"/>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0"/>
          <p:cNvSpPr txBox="1"/>
          <p:nvPr/>
        </p:nvSpPr>
        <p:spPr>
          <a:xfrm>
            <a:off x="516975" y="3653925"/>
            <a:ext cx="6545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a:solidFill>
                  <a:srgbClr val="FFFFFF"/>
                </a:solidFill>
                <a:latin typeface="Montserrat"/>
                <a:ea typeface="Montserrat"/>
                <a:cs typeface="Montserrat"/>
                <a:sym typeface="Montserrat"/>
              </a:rPr>
              <a:t>New age upskilling platform for high growth careers</a:t>
            </a:r>
            <a:endParaRPr sz="1700" b="1">
              <a:solidFill>
                <a:srgbClr val="FFFFFF"/>
              </a:solidFill>
              <a:latin typeface="Montserrat"/>
              <a:ea typeface="Montserrat"/>
              <a:cs typeface="Montserrat"/>
              <a:sym typeface="Montserrat"/>
            </a:endParaRPr>
          </a:p>
        </p:txBody>
      </p:sp>
      <p:pic>
        <p:nvPicPr>
          <p:cNvPr id="133" name="Google Shape;133;p30"/>
          <p:cNvPicPr preferRelativeResize="0"/>
          <p:nvPr/>
        </p:nvPicPr>
        <p:blipFill rotWithShape="1">
          <a:blip r:embed="rId3">
            <a:alphaModFix/>
          </a:blip>
          <a:srcRect l="7791" t="27051" r="8061" b="27898"/>
          <a:stretch/>
        </p:blipFill>
        <p:spPr>
          <a:xfrm>
            <a:off x="525775" y="2037800"/>
            <a:ext cx="3759027" cy="739875"/>
          </a:xfrm>
          <a:prstGeom prst="rect">
            <a:avLst/>
          </a:prstGeom>
          <a:noFill/>
          <a:ln>
            <a:noFill/>
          </a:ln>
        </p:spPr>
      </p:pic>
      <p:pic>
        <p:nvPicPr>
          <p:cNvPr id="134" name="Google Shape;134;p30"/>
          <p:cNvPicPr preferRelativeResize="0"/>
          <p:nvPr/>
        </p:nvPicPr>
        <p:blipFill rotWithShape="1">
          <a:blip r:embed="rId3">
            <a:alphaModFix/>
          </a:blip>
          <a:srcRect l="7791" t="27051" r="8061" b="27898"/>
          <a:stretch/>
        </p:blipFill>
        <p:spPr>
          <a:xfrm>
            <a:off x="7643452" y="212375"/>
            <a:ext cx="1285376" cy="253000"/>
          </a:xfrm>
          <a:prstGeom prst="rect">
            <a:avLst/>
          </a:prstGeom>
          <a:noFill/>
          <a:ln>
            <a:noFill/>
          </a:ln>
        </p:spPr>
      </p:pic>
      <p:sp>
        <p:nvSpPr>
          <p:cNvPr id="2" name="Google Shape;132;p30">
            <a:extLst>
              <a:ext uri="{FF2B5EF4-FFF2-40B4-BE49-F238E27FC236}">
                <a16:creationId xmlns:a16="http://schemas.microsoft.com/office/drawing/2014/main" id="{45A30687-11AF-2562-A0DA-DD59DE3F92F6}"/>
              </a:ext>
            </a:extLst>
          </p:cNvPr>
          <p:cNvSpPr txBox="1"/>
          <p:nvPr/>
        </p:nvSpPr>
        <p:spPr>
          <a:xfrm>
            <a:off x="6509842" y="4201830"/>
            <a:ext cx="2109372" cy="446400"/>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GB" sz="1700" b="1" dirty="0">
                <a:solidFill>
                  <a:srgbClr val="FFFFFF"/>
                </a:solidFill>
                <a:latin typeface="Montserrat"/>
                <a:ea typeface="Montserrat"/>
                <a:cs typeface="Montserrat"/>
                <a:sym typeface="Montserrat"/>
              </a:rPr>
              <a:t>By </a:t>
            </a:r>
            <a:r>
              <a:rPr lang="en-GB" sz="1700" b="1" dirty="0" err="1">
                <a:solidFill>
                  <a:srgbClr val="FFFFFF"/>
                </a:solidFill>
                <a:latin typeface="Montserrat"/>
                <a:ea typeface="Montserrat"/>
                <a:cs typeface="Montserrat"/>
                <a:sym typeface="Montserrat"/>
              </a:rPr>
              <a:t>Urvshi</a:t>
            </a:r>
            <a:r>
              <a:rPr lang="en-GB" sz="1700" b="1" dirty="0">
                <a:solidFill>
                  <a:srgbClr val="FFFFFF"/>
                </a:solidFill>
                <a:latin typeface="Montserrat"/>
                <a:ea typeface="Montserrat"/>
                <a:cs typeface="Montserrat"/>
                <a:sym typeface="Montserrat"/>
              </a:rPr>
              <a:t> Singla</a:t>
            </a:r>
            <a:endParaRPr sz="1700" b="1" dirty="0">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Shape 138"/>
        <p:cNvGrpSpPr/>
        <p:nvPr/>
      </p:nvGrpSpPr>
      <p:grpSpPr>
        <a:xfrm>
          <a:off x="0" y="0"/>
          <a:ext cx="0" cy="0"/>
          <a:chOff x="0" y="0"/>
          <a:chExt cx="0" cy="0"/>
        </a:xfrm>
      </p:grpSpPr>
      <p:sp>
        <p:nvSpPr>
          <p:cNvPr id="139" name="Google Shape;139;p31"/>
          <p:cNvSpPr txBox="1">
            <a:spLocks noGrp="1"/>
          </p:cNvSpPr>
          <p:nvPr>
            <p:ph type="body" idx="1"/>
          </p:nvPr>
        </p:nvSpPr>
        <p:spPr>
          <a:xfrm>
            <a:off x="735160" y="129516"/>
            <a:ext cx="7673700" cy="960300"/>
          </a:xfrm>
          <a:prstGeom prst="rect">
            <a:avLst/>
          </a:prstGeom>
          <a:noFill/>
          <a:ln>
            <a:noFill/>
          </a:ln>
        </p:spPr>
        <p:txBody>
          <a:bodyPr spcFirstLastPara="1" wrap="square" lIns="68575" tIns="34275" rIns="68575" bIns="34275" anchor="ctr" anchorCtr="0">
            <a:noAutofit/>
          </a:bodyPr>
          <a:lstStyle/>
          <a:p>
            <a:pPr marL="177800" lvl="0" indent="-177800" algn="ctr" rtl="0">
              <a:lnSpc>
                <a:spcPct val="90000"/>
              </a:lnSpc>
              <a:spcBef>
                <a:spcPts val="0"/>
              </a:spcBef>
              <a:spcAft>
                <a:spcPts val="0"/>
              </a:spcAft>
              <a:buClr>
                <a:schemeClr val="lt1"/>
              </a:buClr>
              <a:buSzPts val="5400"/>
              <a:buNone/>
            </a:pPr>
            <a:r>
              <a:rPr lang="en-GB" sz="3600"/>
              <a:t>Session Agenda</a:t>
            </a:r>
            <a:endParaRPr sz="3600">
              <a:solidFill>
                <a:srgbClr val="F00037"/>
              </a:solidFill>
            </a:endParaRPr>
          </a:p>
        </p:txBody>
      </p:sp>
      <p:sp>
        <p:nvSpPr>
          <p:cNvPr id="140" name="Google Shape;140;p31"/>
          <p:cNvSpPr txBox="1"/>
          <p:nvPr/>
        </p:nvSpPr>
        <p:spPr>
          <a:xfrm>
            <a:off x="735150" y="1339275"/>
            <a:ext cx="5555400" cy="1415742"/>
          </a:xfrm>
          <a:prstGeom prst="rect">
            <a:avLst/>
          </a:prstGeom>
          <a:noFill/>
          <a:ln>
            <a:noFill/>
          </a:ln>
        </p:spPr>
        <p:txBody>
          <a:bodyPr spcFirstLastPara="1" wrap="square" lIns="91425" tIns="91425" rIns="91425" bIns="91425" anchor="t" anchorCtr="0">
            <a:spAutoFit/>
          </a:bodyPr>
          <a:lstStyle/>
          <a:p>
            <a:pPr marL="342900" indent="-342900" algn="l" fontAlgn="base">
              <a:buClr>
                <a:schemeClr val="bg1"/>
              </a:buClr>
              <a:buFont typeface="Arial" panose="020B0604020202020204" pitchFamily="34" charset="0"/>
              <a:buChar char="•"/>
            </a:pPr>
            <a:r>
              <a:rPr lang="en-US" sz="2000">
                <a:solidFill>
                  <a:schemeClr val="bg1"/>
                </a:solidFill>
                <a:latin typeface="Calibri" panose="020F0502020204030204" pitchFamily="34" charset="0"/>
                <a:cs typeface="Calibri" panose="020F0502020204030204" pitchFamily="34" charset="0"/>
              </a:rPr>
              <a:t>Props</a:t>
            </a:r>
            <a:r>
              <a:rPr lang="en-US" sz="2000" b="0" i="0">
                <a:solidFill>
                  <a:schemeClr val="bg1"/>
                </a:solidFill>
                <a:effectLst/>
                <a:latin typeface="Calibri" panose="020F0502020204030204" pitchFamily="34" charset="0"/>
                <a:cs typeface="Calibri" panose="020F0502020204030204" pitchFamily="34" charset="0"/>
              </a:rPr>
              <a:t> </a:t>
            </a:r>
            <a:endParaRPr lang="en-US" sz="2000" b="0" i="0" dirty="0">
              <a:solidFill>
                <a:schemeClr val="bg1"/>
              </a:solidFill>
              <a:effectLst/>
              <a:latin typeface="Calibri" panose="020F0502020204030204" pitchFamily="34" charset="0"/>
              <a:cs typeface="Calibri" panose="020F0502020204030204" pitchFamily="34" charset="0"/>
            </a:endParaRPr>
          </a:p>
          <a:p>
            <a:pPr marL="342900" indent="-342900" algn="l" fontAlgn="base">
              <a:buClr>
                <a:schemeClr val="bg1"/>
              </a:buClr>
              <a:buFont typeface="Arial" panose="020B0604020202020204" pitchFamily="34" charset="0"/>
              <a:buChar char="•"/>
            </a:pPr>
            <a:r>
              <a:rPr lang="en-US" sz="2000" b="0" i="0" dirty="0" err="1">
                <a:solidFill>
                  <a:schemeClr val="bg1"/>
                </a:solidFill>
                <a:effectLst/>
                <a:latin typeface="Calibri" panose="020F0502020204030204" pitchFamily="34" charset="0"/>
                <a:cs typeface="Calibri" panose="020F0502020204030204" pitchFamily="34" charset="0"/>
              </a:rPr>
              <a:t>useState</a:t>
            </a:r>
            <a:r>
              <a:rPr lang="en-US" sz="2000" b="0" i="0" dirty="0">
                <a:solidFill>
                  <a:schemeClr val="bg1"/>
                </a:solidFill>
                <a:effectLst/>
                <a:latin typeface="Calibri" panose="020F0502020204030204" pitchFamily="34" charset="0"/>
                <a:cs typeface="Calibri" panose="020F0502020204030204" pitchFamily="34" charset="0"/>
              </a:rPr>
              <a:t> Hook</a:t>
            </a:r>
          </a:p>
          <a:p>
            <a:pPr marL="342900" indent="-342900" algn="l" fontAlgn="base">
              <a:buClr>
                <a:schemeClr val="bg1"/>
              </a:buClr>
              <a:buFont typeface="Arial" panose="020B0604020202020204" pitchFamily="34" charset="0"/>
              <a:buChar char="•"/>
            </a:pPr>
            <a:r>
              <a:rPr lang="en-US" sz="2000" b="0" i="0" dirty="0">
                <a:solidFill>
                  <a:schemeClr val="bg1"/>
                </a:solidFill>
                <a:effectLst/>
                <a:latin typeface="Calibri" panose="020F0502020204030204" pitchFamily="34" charset="0"/>
                <a:cs typeface="Calibri" panose="020F0502020204030204" pitchFamily="34" charset="0"/>
              </a:rPr>
              <a:t>Conditional Rendering </a:t>
            </a:r>
          </a:p>
          <a:p>
            <a:pPr marL="342900" indent="-342900" algn="l" fontAlgn="base">
              <a:buClr>
                <a:schemeClr val="bg1"/>
              </a:buClr>
              <a:buFont typeface="Arial" panose="020B0604020202020204" pitchFamily="34" charset="0"/>
              <a:buChar char="•"/>
            </a:pPr>
            <a:r>
              <a:rPr lang="en-US" sz="2000" dirty="0">
                <a:solidFill>
                  <a:schemeClr val="bg1"/>
                </a:solidFill>
                <a:latin typeface="Calibri" panose="020F0502020204030204" pitchFamily="34" charset="0"/>
                <a:cs typeface="Calibri" panose="020F0502020204030204" pitchFamily="34" charset="0"/>
              </a:rPr>
              <a:t>HOC</a:t>
            </a:r>
            <a:endParaRPr lang="en-US" sz="2000" b="0" i="0" dirty="0">
              <a:solidFill>
                <a:schemeClr val="bg1"/>
              </a:solidFill>
              <a:effectLst/>
              <a:latin typeface="Calibri" panose="020F0502020204030204" pitchFamily="34" charset="0"/>
              <a:cs typeface="Calibri" panose="020F0502020204030204" pitchFamily="34" charset="0"/>
            </a:endParaRPr>
          </a:p>
        </p:txBody>
      </p:sp>
      <p:pic>
        <p:nvPicPr>
          <p:cNvPr id="141" name="Google Shape;141;p31"/>
          <p:cNvPicPr preferRelativeResize="0"/>
          <p:nvPr/>
        </p:nvPicPr>
        <p:blipFill rotWithShape="1">
          <a:blip r:embed="rId3">
            <a:alphaModFix/>
          </a:blip>
          <a:srcRect l="7791" t="27051" r="8061" b="27898"/>
          <a:stretch/>
        </p:blipFill>
        <p:spPr>
          <a:xfrm>
            <a:off x="7643452" y="212375"/>
            <a:ext cx="1285376" cy="253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381001" y="463426"/>
            <a:ext cx="8542193" cy="33250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a:solidFill>
                <a:schemeClr val="tx1"/>
              </a:solidFill>
            </a:endParaRPr>
          </a:p>
        </p:txBody>
      </p:sp>
      <p:sp>
        <p:nvSpPr>
          <p:cNvPr id="3" name="TextBox 2"/>
          <p:cNvSpPr txBox="1"/>
          <p:nvPr/>
        </p:nvSpPr>
        <p:spPr>
          <a:xfrm>
            <a:off x="381000" y="417426"/>
            <a:ext cx="4693920" cy="415498"/>
          </a:xfrm>
          <a:prstGeom prst="rect">
            <a:avLst/>
          </a:prstGeom>
          <a:noFill/>
        </p:spPr>
        <p:txBody>
          <a:bodyPr wrap="square" rtlCol="0">
            <a:spAutoFit/>
          </a:bodyPr>
          <a:lstStyle/>
          <a:p>
            <a:r>
              <a:rPr lang="en-US" sz="2100" b="1" dirty="0"/>
              <a:t>PROPS</a:t>
            </a:r>
            <a:endParaRPr lang="en-IN" sz="2100" b="1" dirty="0"/>
          </a:p>
        </p:txBody>
      </p:sp>
      <p:sp>
        <p:nvSpPr>
          <p:cNvPr id="9" name="Rectangle 8">
            <a:extLst>
              <a:ext uri="{FF2B5EF4-FFF2-40B4-BE49-F238E27FC236}">
                <a16:creationId xmlns:a16="http://schemas.microsoft.com/office/drawing/2014/main" id="{E3C711B4-9267-450B-911B-D23C4FF9AB79}"/>
              </a:ext>
            </a:extLst>
          </p:cNvPr>
          <p:cNvSpPr/>
          <p:nvPr/>
        </p:nvSpPr>
        <p:spPr>
          <a:xfrm>
            <a:off x="381000" y="213012"/>
            <a:ext cx="5713268" cy="114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050"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4572001" y="213012"/>
            <a:ext cx="4351193" cy="1143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a:solidFill>
                <a:schemeClr val="tx1"/>
              </a:solidFill>
            </a:endParaRPr>
          </a:p>
        </p:txBody>
      </p:sp>
      <p:sp>
        <p:nvSpPr>
          <p:cNvPr id="16" name="Rectangle 15">
            <a:extLst>
              <a:ext uri="{FF2B5EF4-FFF2-40B4-BE49-F238E27FC236}">
                <a16:creationId xmlns:a16="http://schemas.microsoft.com/office/drawing/2014/main" id="{3EA7F1A7-2186-413E-9272-4667D9A3413D}"/>
              </a:ext>
            </a:extLst>
          </p:cNvPr>
          <p:cNvSpPr/>
          <p:nvPr/>
        </p:nvSpPr>
        <p:spPr>
          <a:xfrm>
            <a:off x="381000" y="932047"/>
            <a:ext cx="7996074" cy="2949525"/>
          </a:xfrm>
          <a:prstGeom prst="rect">
            <a:avLst/>
          </a:prstGeom>
        </p:spPr>
        <p:txBody>
          <a:bodyPr wrap="square">
            <a:spAutoFit/>
          </a:bodyPr>
          <a:lstStyle/>
          <a:p>
            <a:pPr marL="342900" indent="-233363">
              <a:lnSpc>
                <a:spcPct val="150000"/>
              </a:lnSpc>
              <a:buSzPts val="1300"/>
              <a:buChar char="●"/>
            </a:pPr>
            <a:r>
              <a:rPr lang="en-IN" sz="1800" dirty="0"/>
              <a:t>Props are basically properties passed as an argument in React Component.</a:t>
            </a:r>
          </a:p>
          <a:p>
            <a:pPr marL="342900" indent="-233363">
              <a:lnSpc>
                <a:spcPct val="150000"/>
              </a:lnSpc>
              <a:buSzPts val="1300"/>
              <a:buChar char="●"/>
            </a:pPr>
            <a:r>
              <a:rPr lang="en-IN" sz="1800" dirty="0"/>
              <a:t>This simply is shorthand for properties. </a:t>
            </a:r>
          </a:p>
          <a:p>
            <a:pPr marL="342900" indent="-233363">
              <a:lnSpc>
                <a:spcPct val="150000"/>
              </a:lnSpc>
              <a:buSzPts val="1300"/>
              <a:buChar char="●"/>
            </a:pPr>
            <a:r>
              <a:rPr lang="en-IN" sz="1800" dirty="0"/>
              <a:t>Props are how components talk/communicates to each other.</a:t>
            </a:r>
          </a:p>
          <a:p>
            <a:pPr marL="342900" indent="-233363">
              <a:lnSpc>
                <a:spcPct val="150000"/>
              </a:lnSpc>
              <a:buSzPts val="1300"/>
              <a:buChar char="●"/>
            </a:pPr>
            <a:r>
              <a:rPr lang="en-IN" sz="1800" dirty="0"/>
              <a:t>Props flow downwards from the parent component.</a:t>
            </a:r>
          </a:p>
          <a:p>
            <a:pPr marL="342900" indent="-233363">
              <a:lnSpc>
                <a:spcPct val="150000"/>
              </a:lnSpc>
              <a:buSzPts val="1300"/>
              <a:buChar char="●"/>
            </a:pPr>
            <a:r>
              <a:rPr lang="en-IN" sz="1800" dirty="0"/>
              <a:t>They are passed via HTML Attribute.</a:t>
            </a:r>
          </a:p>
          <a:p>
            <a:pPr marL="342900" indent="-233363">
              <a:lnSpc>
                <a:spcPct val="150000"/>
              </a:lnSpc>
              <a:buSzPts val="1300"/>
              <a:buChar char="●"/>
            </a:pPr>
            <a:r>
              <a:rPr lang="en-IN" sz="1800" dirty="0"/>
              <a:t>Props are immutable(not changing)</a:t>
            </a:r>
          </a:p>
        </p:txBody>
      </p:sp>
    </p:spTree>
    <p:extLst>
      <p:ext uri="{BB962C8B-B14F-4D97-AF65-F5344CB8AC3E}">
        <p14:creationId xmlns:p14="http://schemas.microsoft.com/office/powerpoint/2010/main" val="2813292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381001" y="463426"/>
            <a:ext cx="8542193" cy="33250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6258788" y="1059873"/>
            <a:ext cx="2646218" cy="1564402"/>
          </a:xfrm>
        </p:spPr>
        <p:txBody>
          <a:bodyPr>
            <a:normAutofit/>
          </a:bodyPr>
          <a:lstStyle/>
          <a:p>
            <a:r>
              <a:rPr lang="en-IN" sz="2100" b="1" dirty="0">
                <a:solidFill>
                  <a:srgbClr val="FFFFFF"/>
                </a:solidFill>
                <a:cs typeface="AngsanaUPC" panose="020B0502040204020203" pitchFamily="18" charset="-34"/>
              </a:rPr>
              <a:t>HTML</a:t>
            </a:r>
            <a:endParaRPr lang="en-IN" sz="1800" b="1" dirty="0">
              <a:solidFill>
                <a:srgbClr val="FFFFFF"/>
              </a:solidFill>
              <a:cs typeface="AngsanaUPC" panose="020B0502040204020203" pitchFamily="18" charset="-34"/>
            </a:endParaRPr>
          </a:p>
        </p:txBody>
      </p:sp>
      <p:sp>
        <p:nvSpPr>
          <p:cNvPr id="3" name="TextBox 2"/>
          <p:cNvSpPr txBox="1"/>
          <p:nvPr/>
        </p:nvSpPr>
        <p:spPr>
          <a:xfrm>
            <a:off x="381000" y="417426"/>
            <a:ext cx="4922520" cy="415498"/>
          </a:xfrm>
          <a:prstGeom prst="rect">
            <a:avLst/>
          </a:prstGeom>
          <a:noFill/>
        </p:spPr>
        <p:txBody>
          <a:bodyPr wrap="square" rtlCol="0">
            <a:spAutoFit/>
          </a:bodyPr>
          <a:lstStyle/>
          <a:p>
            <a:r>
              <a:rPr lang="en-US" sz="2100" b="1" dirty="0"/>
              <a:t>TYPECHECKING</a:t>
            </a:r>
            <a:endParaRPr lang="en-IN" sz="2100" b="1" dirty="0"/>
          </a:p>
        </p:txBody>
      </p:sp>
      <p:sp>
        <p:nvSpPr>
          <p:cNvPr id="9" name="Rectangle 8">
            <a:extLst>
              <a:ext uri="{FF2B5EF4-FFF2-40B4-BE49-F238E27FC236}">
                <a16:creationId xmlns:a16="http://schemas.microsoft.com/office/drawing/2014/main" id="{E3C711B4-9267-450B-911B-D23C4FF9AB79}"/>
              </a:ext>
            </a:extLst>
          </p:cNvPr>
          <p:cNvSpPr/>
          <p:nvPr/>
        </p:nvSpPr>
        <p:spPr>
          <a:xfrm>
            <a:off x="381000" y="213012"/>
            <a:ext cx="5713268" cy="114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050"/>
          </a:p>
        </p:txBody>
      </p:sp>
      <p:sp>
        <p:nvSpPr>
          <p:cNvPr id="12" name="Rectangle 11">
            <a:extLst>
              <a:ext uri="{FF2B5EF4-FFF2-40B4-BE49-F238E27FC236}">
                <a16:creationId xmlns:a16="http://schemas.microsoft.com/office/drawing/2014/main" id="{E4AA21B7-659F-44B6-B547-5D9BB3366B48}"/>
              </a:ext>
            </a:extLst>
          </p:cNvPr>
          <p:cNvSpPr/>
          <p:nvPr/>
        </p:nvSpPr>
        <p:spPr>
          <a:xfrm>
            <a:off x="4572001" y="213012"/>
            <a:ext cx="4351193" cy="1143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19" name="Rectangle 1">
            <a:extLst>
              <a:ext uri="{FF2B5EF4-FFF2-40B4-BE49-F238E27FC236}">
                <a16:creationId xmlns:a16="http://schemas.microsoft.com/office/drawing/2014/main" id="{0188D785-1207-41BB-A5C3-0F6216DCC5EF}"/>
              </a:ext>
            </a:extLst>
          </p:cNvPr>
          <p:cNvSpPr>
            <a:spLocks noChangeArrowheads="1"/>
          </p:cNvSpPr>
          <p:nvPr/>
        </p:nvSpPr>
        <p:spPr bwMode="auto">
          <a:xfrm>
            <a:off x="381000" y="1038453"/>
            <a:ext cx="8196478" cy="1823576"/>
          </a:xfrm>
          <a:prstGeom prst="rect">
            <a:avLst/>
          </a:prstGeom>
          <a:solidFill>
            <a:schemeClr val="bg1"/>
          </a:solidFill>
          <a:ln>
            <a:noFill/>
          </a:ln>
          <a:effec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en-IN" sz="1800" dirty="0">
                <a:latin typeface="Calibri" panose="020F0502020204030204" pitchFamily="34" charset="0"/>
                <a:cs typeface="Calibri" panose="020F0502020204030204" pitchFamily="34" charset="0"/>
              </a:rPr>
              <a:t>As your app grows, you can catch a lot of bugs with </a:t>
            </a:r>
            <a:r>
              <a:rPr lang="en-IN" sz="1800" dirty="0" err="1">
                <a:latin typeface="Calibri" panose="020F0502020204030204" pitchFamily="34" charset="0"/>
                <a:cs typeface="Calibri" panose="020F0502020204030204" pitchFamily="34" charset="0"/>
              </a:rPr>
              <a:t>typechecking</a:t>
            </a:r>
            <a:r>
              <a:rPr lang="en-IN" sz="1800" dirty="0">
                <a:latin typeface="Calibri" panose="020F0502020204030204" pitchFamily="34" charset="0"/>
                <a:cs typeface="Calibri" panose="020F0502020204030204" pitchFamily="34" charset="0"/>
              </a:rPr>
              <a:t>. React has some built-in </a:t>
            </a:r>
            <a:r>
              <a:rPr lang="en-IN" sz="1800" dirty="0" err="1">
                <a:latin typeface="Calibri" panose="020F0502020204030204" pitchFamily="34" charset="0"/>
                <a:cs typeface="Calibri" panose="020F0502020204030204" pitchFamily="34" charset="0"/>
              </a:rPr>
              <a:t>typechecking</a:t>
            </a:r>
            <a:r>
              <a:rPr lang="en-IN" sz="1800" dirty="0">
                <a:latin typeface="Calibri" panose="020F0502020204030204" pitchFamily="34" charset="0"/>
                <a:cs typeface="Calibri" panose="020F0502020204030204" pitchFamily="34" charset="0"/>
              </a:rPr>
              <a:t> abilities.</a:t>
            </a:r>
          </a:p>
          <a:p>
            <a:pPr defTabSz="685800" eaLnBrk="0" fontAlgn="base" hangingPunct="0">
              <a:spcBef>
                <a:spcPct val="0"/>
              </a:spcBef>
              <a:spcAft>
                <a:spcPct val="0"/>
              </a:spcAft>
            </a:pPr>
            <a:endParaRPr lang="en-IN" sz="1800" dirty="0">
              <a:latin typeface="Calibri" panose="020F0502020204030204" pitchFamily="34" charset="0"/>
              <a:cs typeface="Calibri" panose="020F0502020204030204" pitchFamily="34" charset="0"/>
            </a:endParaRPr>
          </a:p>
          <a:p>
            <a:pPr marL="257175" indent="-257175" defTabSz="685800" eaLnBrk="0" fontAlgn="base" hangingPunct="0">
              <a:spcBef>
                <a:spcPct val="0"/>
              </a:spcBef>
              <a:spcAft>
                <a:spcPct val="0"/>
              </a:spcAft>
              <a:buFont typeface="Arial" panose="020B0604020202020204" pitchFamily="34" charset="0"/>
              <a:buChar char="•"/>
            </a:pPr>
            <a:r>
              <a:rPr lang="en-IN" sz="1800" dirty="0">
                <a:latin typeface="Calibri" panose="020F0502020204030204" pitchFamily="34" charset="0"/>
                <a:cs typeface="Calibri" panose="020F0502020204030204" pitchFamily="34" charset="0"/>
              </a:rPr>
              <a:t>Default Prop Values</a:t>
            </a:r>
          </a:p>
          <a:p>
            <a:pPr marL="257175" indent="-257175" defTabSz="685800" eaLnBrk="0" fontAlgn="base" hangingPunct="0">
              <a:spcBef>
                <a:spcPct val="0"/>
              </a:spcBef>
              <a:spcAft>
                <a:spcPct val="0"/>
              </a:spcAft>
              <a:buFont typeface="Arial" panose="020B0604020202020204" pitchFamily="34" charset="0"/>
              <a:buChar char="•"/>
            </a:pPr>
            <a:endParaRPr lang="en-IN" sz="1800" dirty="0">
              <a:latin typeface="Calibri" panose="020F0502020204030204" pitchFamily="34" charset="0"/>
              <a:cs typeface="Calibri" panose="020F0502020204030204" pitchFamily="34" charset="0"/>
            </a:endParaRPr>
          </a:p>
          <a:p>
            <a:pPr defTabSz="685800" eaLnBrk="0" fontAlgn="base" hangingPunct="0">
              <a:spcBef>
                <a:spcPct val="0"/>
              </a:spcBef>
              <a:spcAft>
                <a:spcPct val="0"/>
              </a:spcAft>
            </a:pPr>
            <a:endParaRPr lang="en-US" altLang="en-US" sz="2400"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9535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381001" y="463426"/>
            <a:ext cx="8542193" cy="33250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6258788" y="1059873"/>
            <a:ext cx="2646218" cy="1564402"/>
          </a:xfrm>
        </p:spPr>
        <p:txBody>
          <a:bodyPr>
            <a:normAutofit/>
          </a:bodyPr>
          <a:lstStyle/>
          <a:p>
            <a:r>
              <a:rPr lang="en-IN" sz="2100" b="1" dirty="0">
                <a:solidFill>
                  <a:srgbClr val="FFFFFF"/>
                </a:solidFill>
                <a:cs typeface="AngsanaUPC" panose="020B0502040204020203" pitchFamily="18" charset="-34"/>
              </a:rPr>
              <a:t>HTML</a:t>
            </a:r>
            <a:endParaRPr lang="en-IN" sz="1800" b="1" dirty="0">
              <a:solidFill>
                <a:srgbClr val="FFFFFF"/>
              </a:solidFill>
              <a:cs typeface="AngsanaUPC" panose="020B0502040204020203" pitchFamily="18" charset="-34"/>
            </a:endParaRPr>
          </a:p>
        </p:txBody>
      </p:sp>
      <p:sp>
        <p:nvSpPr>
          <p:cNvPr id="3" name="TextBox 2"/>
          <p:cNvSpPr txBox="1"/>
          <p:nvPr/>
        </p:nvSpPr>
        <p:spPr>
          <a:xfrm>
            <a:off x="381000" y="417426"/>
            <a:ext cx="4922520" cy="415498"/>
          </a:xfrm>
          <a:prstGeom prst="rect">
            <a:avLst/>
          </a:prstGeom>
          <a:noFill/>
        </p:spPr>
        <p:txBody>
          <a:bodyPr wrap="square" rtlCol="0">
            <a:spAutoFit/>
          </a:bodyPr>
          <a:lstStyle/>
          <a:p>
            <a:r>
              <a:rPr lang="en-US" sz="2100" b="1" dirty="0"/>
              <a:t>HOOKS - </a:t>
            </a:r>
            <a:r>
              <a:rPr lang="en-US" sz="2100" b="1" dirty="0" err="1"/>
              <a:t>useState</a:t>
            </a:r>
            <a:endParaRPr lang="en-IN" sz="2100" b="1" dirty="0"/>
          </a:p>
        </p:txBody>
      </p:sp>
      <p:sp>
        <p:nvSpPr>
          <p:cNvPr id="9" name="Rectangle 8">
            <a:extLst>
              <a:ext uri="{FF2B5EF4-FFF2-40B4-BE49-F238E27FC236}">
                <a16:creationId xmlns:a16="http://schemas.microsoft.com/office/drawing/2014/main" id="{E3C711B4-9267-450B-911B-D23C4FF9AB79}"/>
              </a:ext>
            </a:extLst>
          </p:cNvPr>
          <p:cNvSpPr/>
          <p:nvPr/>
        </p:nvSpPr>
        <p:spPr>
          <a:xfrm>
            <a:off x="381000" y="213012"/>
            <a:ext cx="5713268" cy="114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050"/>
          </a:p>
        </p:txBody>
      </p:sp>
      <p:sp>
        <p:nvSpPr>
          <p:cNvPr id="12" name="Rectangle 11">
            <a:extLst>
              <a:ext uri="{FF2B5EF4-FFF2-40B4-BE49-F238E27FC236}">
                <a16:creationId xmlns:a16="http://schemas.microsoft.com/office/drawing/2014/main" id="{E4AA21B7-659F-44B6-B547-5D9BB3366B48}"/>
              </a:ext>
            </a:extLst>
          </p:cNvPr>
          <p:cNvSpPr/>
          <p:nvPr/>
        </p:nvSpPr>
        <p:spPr>
          <a:xfrm>
            <a:off x="4572001" y="213012"/>
            <a:ext cx="4351193" cy="1143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19" name="Rectangle 18">
            <a:extLst>
              <a:ext uri="{FF2B5EF4-FFF2-40B4-BE49-F238E27FC236}">
                <a16:creationId xmlns:a16="http://schemas.microsoft.com/office/drawing/2014/main" id="{9FB8900A-8BB8-4255-8306-4546C5C835A7}"/>
              </a:ext>
            </a:extLst>
          </p:cNvPr>
          <p:cNvSpPr/>
          <p:nvPr/>
        </p:nvSpPr>
        <p:spPr>
          <a:xfrm>
            <a:off x="261854" y="912234"/>
            <a:ext cx="8501991" cy="3780522"/>
          </a:xfrm>
          <a:prstGeom prst="rect">
            <a:avLst/>
          </a:prstGeom>
        </p:spPr>
        <p:txBody>
          <a:bodyPr wrap="square">
            <a:spAutoFit/>
          </a:bodyPr>
          <a:lstStyle/>
          <a:p>
            <a:pPr marL="342900" indent="-233363">
              <a:lnSpc>
                <a:spcPct val="150000"/>
              </a:lnSpc>
              <a:buSzPts val="1300"/>
              <a:buChar char="●"/>
            </a:pPr>
            <a:r>
              <a:rPr lang="en-IN" sz="1800" dirty="0"/>
              <a:t>A Hook is a special function that lets you “hook into” React features. For example, </a:t>
            </a:r>
            <a:r>
              <a:rPr lang="en-IN" sz="1800" dirty="0" err="1"/>
              <a:t>useState</a:t>
            </a:r>
            <a:r>
              <a:rPr lang="en-IN" sz="1800" dirty="0"/>
              <a:t> is a Hook that lets you add React state to function components</a:t>
            </a:r>
          </a:p>
          <a:p>
            <a:pPr marL="342900" indent="-233363">
              <a:lnSpc>
                <a:spcPct val="150000"/>
              </a:lnSpc>
              <a:buSzPts val="1300"/>
              <a:buChar char="●"/>
            </a:pPr>
            <a:r>
              <a:rPr lang="en-IN" sz="1800" dirty="0"/>
              <a:t> If you write a function component and realize you need to add some state to it, previously you had to convert it to a class. Now you can use a Hook inside the existing function component. </a:t>
            </a:r>
          </a:p>
          <a:p>
            <a:pPr marL="342900" indent="-233363">
              <a:lnSpc>
                <a:spcPct val="150000"/>
              </a:lnSpc>
              <a:buSzPts val="1300"/>
              <a:buChar char="●"/>
            </a:pPr>
            <a:r>
              <a:rPr lang="en-IN" sz="1800" b="1" dirty="0"/>
              <a:t>What does </a:t>
            </a:r>
            <a:r>
              <a:rPr lang="en-IN" sz="1800" b="1" dirty="0" err="1"/>
              <a:t>useState</a:t>
            </a:r>
            <a:r>
              <a:rPr lang="en-IN" sz="1800" b="1" dirty="0"/>
              <a:t> do:</a:t>
            </a:r>
          </a:p>
          <a:p>
            <a:pPr marL="342900" indent="-233363">
              <a:lnSpc>
                <a:spcPct val="150000"/>
              </a:lnSpc>
              <a:buSzPts val="1300"/>
              <a:buChar char="●"/>
            </a:pPr>
            <a:r>
              <a:rPr lang="en-IN" sz="1800" b="1" dirty="0"/>
              <a:t>What does </a:t>
            </a:r>
            <a:r>
              <a:rPr lang="en-IN" sz="1800" b="1" dirty="0" err="1"/>
              <a:t>useState</a:t>
            </a:r>
            <a:r>
              <a:rPr lang="en-IN" sz="1800" b="1" dirty="0"/>
              <a:t> return:</a:t>
            </a:r>
          </a:p>
          <a:p>
            <a:pPr marL="342900" indent="-233363">
              <a:lnSpc>
                <a:spcPct val="150000"/>
              </a:lnSpc>
              <a:buSzPts val="1300"/>
              <a:buChar char="●"/>
            </a:pPr>
            <a:r>
              <a:rPr lang="en-IN" sz="1800" b="1" dirty="0"/>
              <a:t>How to display/read the State Variables:</a:t>
            </a:r>
          </a:p>
        </p:txBody>
      </p:sp>
    </p:spTree>
    <p:extLst>
      <p:ext uri="{BB962C8B-B14F-4D97-AF65-F5344CB8AC3E}">
        <p14:creationId xmlns:p14="http://schemas.microsoft.com/office/powerpoint/2010/main" val="2327530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381001" y="463426"/>
            <a:ext cx="8542193" cy="33250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6258788" y="1059873"/>
            <a:ext cx="2646218" cy="1564402"/>
          </a:xfrm>
        </p:spPr>
        <p:txBody>
          <a:bodyPr>
            <a:normAutofit/>
          </a:bodyPr>
          <a:lstStyle/>
          <a:p>
            <a:r>
              <a:rPr lang="en-IN" sz="2100" b="1" dirty="0">
                <a:solidFill>
                  <a:srgbClr val="FFFFFF"/>
                </a:solidFill>
                <a:cs typeface="AngsanaUPC" panose="020B0502040204020203" pitchFamily="18" charset="-34"/>
              </a:rPr>
              <a:t>HTML</a:t>
            </a:r>
            <a:endParaRPr lang="en-IN" sz="1800" b="1" dirty="0">
              <a:solidFill>
                <a:srgbClr val="FFFFFF"/>
              </a:solidFill>
              <a:cs typeface="AngsanaUPC" panose="020B0502040204020203" pitchFamily="18" charset="-34"/>
            </a:endParaRPr>
          </a:p>
        </p:txBody>
      </p:sp>
      <p:sp>
        <p:nvSpPr>
          <p:cNvPr id="3" name="TextBox 2"/>
          <p:cNvSpPr txBox="1"/>
          <p:nvPr/>
        </p:nvSpPr>
        <p:spPr>
          <a:xfrm>
            <a:off x="381000" y="417426"/>
            <a:ext cx="4922520" cy="415498"/>
          </a:xfrm>
          <a:prstGeom prst="rect">
            <a:avLst/>
          </a:prstGeom>
          <a:noFill/>
        </p:spPr>
        <p:txBody>
          <a:bodyPr wrap="square" rtlCol="0">
            <a:spAutoFit/>
          </a:bodyPr>
          <a:lstStyle/>
          <a:p>
            <a:r>
              <a:rPr lang="en-IN" sz="2100" b="1" dirty="0"/>
              <a:t>CONDITIONAL RENDERING</a:t>
            </a:r>
          </a:p>
        </p:txBody>
      </p:sp>
      <p:sp>
        <p:nvSpPr>
          <p:cNvPr id="9" name="Rectangle 8">
            <a:extLst>
              <a:ext uri="{FF2B5EF4-FFF2-40B4-BE49-F238E27FC236}">
                <a16:creationId xmlns:a16="http://schemas.microsoft.com/office/drawing/2014/main" id="{E3C711B4-9267-450B-911B-D23C4FF9AB79}"/>
              </a:ext>
            </a:extLst>
          </p:cNvPr>
          <p:cNvSpPr/>
          <p:nvPr/>
        </p:nvSpPr>
        <p:spPr>
          <a:xfrm>
            <a:off x="381000" y="213012"/>
            <a:ext cx="5713268" cy="114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050"/>
          </a:p>
        </p:txBody>
      </p:sp>
      <p:sp>
        <p:nvSpPr>
          <p:cNvPr id="12" name="Rectangle 11">
            <a:extLst>
              <a:ext uri="{FF2B5EF4-FFF2-40B4-BE49-F238E27FC236}">
                <a16:creationId xmlns:a16="http://schemas.microsoft.com/office/drawing/2014/main" id="{E4AA21B7-659F-44B6-B547-5D9BB3366B48}"/>
              </a:ext>
            </a:extLst>
          </p:cNvPr>
          <p:cNvSpPr/>
          <p:nvPr/>
        </p:nvSpPr>
        <p:spPr>
          <a:xfrm>
            <a:off x="4572001" y="213012"/>
            <a:ext cx="4351193" cy="1143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11" name="Rectangle 2">
            <a:extLst>
              <a:ext uri="{FF2B5EF4-FFF2-40B4-BE49-F238E27FC236}">
                <a16:creationId xmlns:a16="http://schemas.microsoft.com/office/drawing/2014/main" id="{C4C5C4F0-3DE1-4DE8-AD9B-162C12629441}"/>
              </a:ext>
            </a:extLst>
          </p:cNvPr>
          <p:cNvSpPr>
            <a:spLocks noChangeArrowheads="1"/>
          </p:cNvSpPr>
          <p:nvPr/>
        </p:nvSpPr>
        <p:spPr bwMode="auto">
          <a:xfrm>
            <a:off x="381000" y="932047"/>
            <a:ext cx="833500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buClrTx/>
            </a:pPr>
            <a:r>
              <a:rPr lang="en-US" altLang="en-US" sz="1800" dirty="0">
                <a:latin typeface="+mn-lt"/>
              </a:rPr>
              <a:t>In React, you can create distinct components that encapsulate behavior you need. Then, you can render only some of them, depending on the state of your application.</a:t>
            </a:r>
          </a:p>
          <a:p>
            <a:pPr defTabSz="685800">
              <a:buClrTx/>
            </a:pPr>
            <a:endParaRPr lang="en-US" altLang="en-US" sz="1800" dirty="0">
              <a:latin typeface="+mn-lt"/>
            </a:endParaRPr>
          </a:p>
          <a:p>
            <a:pPr defTabSz="685800">
              <a:buClrTx/>
            </a:pPr>
            <a:r>
              <a:rPr lang="en-US" altLang="en-US" sz="1800" dirty="0">
                <a:latin typeface="+mn-lt"/>
              </a:rPr>
              <a:t>Conditional rendering in React works the same way conditions work in JavaScript. Use JavaScript operators like if or the conditional operator to create elements representing the current state, and let React update the UI to match them.</a:t>
            </a:r>
          </a:p>
        </p:txBody>
      </p:sp>
    </p:spTree>
    <p:extLst>
      <p:ext uri="{BB962C8B-B14F-4D97-AF65-F5344CB8AC3E}">
        <p14:creationId xmlns:p14="http://schemas.microsoft.com/office/powerpoint/2010/main" val="3582622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8"/>
          <p:cNvSpPr txBox="1"/>
          <p:nvPr/>
        </p:nvSpPr>
        <p:spPr>
          <a:xfrm>
            <a:off x="446900" y="17757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Q &amp; </a:t>
            </a:r>
            <a:r>
              <a:rPr lang="en-GB" sz="4800" b="1">
                <a:solidFill>
                  <a:srgbClr val="F00037"/>
                </a:solidFill>
              </a:rPr>
              <a:t>A</a:t>
            </a:r>
            <a:endParaRPr sz="4800" b="1">
              <a:solidFill>
                <a:srgbClr val="F00037"/>
              </a:solidFill>
            </a:endParaRPr>
          </a:p>
        </p:txBody>
      </p:sp>
      <p:sp>
        <p:nvSpPr>
          <p:cNvPr id="206" name="Google Shape;206;p38"/>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7" name="Google Shape;207;p38"/>
          <p:cNvPicPr preferRelativeResize="0"/>
          <p:nvPr/>
        </p:nvPicPr>
        <p:blipFill rotWithShape="1">
          <a:blip r:embed="rId3">
            <a:alphaModFix/>
          </a:blip>
          <a:srcRect l="7791" t="27051" r="8061" b="27898"/>
          <a:stretch/>
        </p:blipFill>
        <p:spPr>
          <a:xfrm>
            <a:off x="6831545" y="4355125"/>
            <a:ext cx="2097280" cy="412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7"/>
          <p:cNvSpPr txBox="1"/>
          <p:nvPr/>
        </p:nvSpPr>
        <p:spPr>
          <a:xfrm>
            <a:off x="446900" y="17757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Thank </a:t>
            </a:r>
            <a:r>
              <a:rPr lang="en-GB" sz="4800" b="1">
                <a:solidFill>
                  <a:srgbClr val="F00037"/>
                </a:solidFill>
              </a:rPr>
              <a:t>You</a:t>
            </a:r>
            <a:endParaRPr sz="4800" b="1">
              <a:solidFill>
                <a:srgbClr val="F00037"/>
              </a:solidFill>
            </a:endParaRPr>
          </a:p>
        </p:txBody>
      </p:sp>
      <p:sp>
        <p:nvSpPr>
          <p:cNvPr id="199" name="Google Shape;199;p37"/>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0" name="Google Shape;200;p37"/>
          <p:cNvPicPr preferRelativeResize="0"/>
          <p:nvPr/>
        </p:nvPicPr>
        <p:blipFill rotWithShape="1">
          <a:blip r:embed="rId3">
            <a:alphaModFix/>
          </a:blip>
          <a:srcRect l="7791" t="27051" r="8061" b="27898"/>
          <a:stretch/>
        </p:blipFill>
        <p:spPr>
          <a:xfrm>
            <a:off x="6831545" y="4355125"/>
            <a:ext cx="2097280" cy="4128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1863</TotalTime>
  <Words>276</Words>
  <Application>Microsoft Office PowerPoint</Application>
  <PresentationFormat>On-screen Show (16:9)</PresentationFormat>
  <Paragraphs>34</Paragraphs>
  <Slides>8</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Calibri</vt:lpstr>
      <vt:lpstr>Arial</vt:lpstr>
      <vt:lpstr>AngsanaUPC</vt:lpstr>
      <vt:lpstr>Montserrat</vt:lpstr>
      <vt:lpstr>Simple Light</vt:lpstr>
      <vt:lpstr>Office Theme</vt:lpstr>
      <vt:lpstr>PowerPoint Presentation</vt:lpstr>
      <vt:lpstr>PowerPoint Presentation</vt:lpstr>
      <vt:lpstr>PowerPoint Presentation</vt:lpstr>
      <vt:lpstr>HTML</vt:lpstr>
      <vt:lpstr>HTML</vt:lpstr>
      <vt:lpstr>HTML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urvashi singla</cp:lastModifiedBy>
  <cp:revision>98</cp:revision>
  <dcterms:modified xsi:type="dcterms:W3CDTF">2025-01-06T16:14:34Z</dcterms:modified>
</cp:coreProperties>
</file>