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5" r:id="rId1"/>
    <p:sldMasterId id="2147483676" r:id="rId2"/>
  </p:sldMasterIdLst>
  <p:notesMasterIdLst>
    <p:notesMasterId r:id="rId16"/>
  </p:notesMasterIdLst>
  <p:sldIdLst>
    <p:sldId id="256" r:id="rId3"/>
    <p:sldId id="257" r:id="rId4"/>
    <p:sldId id="268" r:id="rId5"/>
    <p:sldId id="278" r:id="rId6"/>
    <p:sldId id="274" r:id="rId7"/>
    <p:sldId id="266" r:id="rId8"/>
    <p:sldId id="273" r:id="rId9"/>
    <p:sldId id="276" r:id="rId10"/>
    <p:sldId id="275" r:id="rId11"/>
    <p:sldId id="267" r:id="rId12"/>
    <p:sldId id="277" r:id="rId13"/>
    <p:sldId id="264" r:id="rId14"/>
    <p:sldId id="263" r:id="rId15"/>
  </p:sldIdLst>
  <p:sldSz cx="9144000" cy="5143500" type="screen16x9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481" autoAdjust="0"/>
    <p:restoredTop sz="94660"/>
  </p:normalViewPr>
  <p:slideViewPr>
    <p:cSldViewPr snapToGrid="0">
      <p:cViewPr varScale="1">
        <p:scale>
          <a:sx n="84" d="100"/>
          <a:sy n="84" d="100"/>
        </p:scale>
        <p:origin x="592" y="5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2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1.fntdata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3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9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111b9594e4_6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111b9594e4_6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230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091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ea56a50138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2ea56a50138_0_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2e99b63a_2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2e99b63a_2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ea56a5013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7" name="Google Shape;137;g2ea56a5013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99431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EAC0EC-BCFE-C69D-86A8-A4CDE3EE05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7C3F69-F59F-2BB2-0250-2AAA5E45D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4F6BF-55B2-05A6-1AB3-4C6C8F15B4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DEF226E4-1173-69EC-D478-CD281ECF47E9}"/>
              </a:ext>
            </a:extLst>
          </p:cNvPr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7857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822308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21128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73679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932980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357173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lmabetter.com/" TargetMode="External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1">
  <p:cSld name="TITLE_AND_BODY_1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>
  <p:cSld name="TITLE_AND_BODY_2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/>
          <p:nvPr/>
        </p:nvSpPr>
        <p:spPr>
          <a:xfrm>
            <a:off x="-2306" y="222950"/>
            <a:ext cx="504900" cy="25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5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5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8" name="Google Shape;58;p15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59" name="Google Shape;59;p15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60" name="Google Shape;60;p1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 01">
  <p:cSld name="Title Slide 01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4" name="Google Shape;64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648739" y="353676"/>
            <a:ext cx="2122282" cy="1054019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7"/>
          <p:cNvSpPr/>
          <p:nvPr/>
        </p:nvSpPr>
        <p:spPr>
          <a:xfrm>
            <a:off x="324853" y="1407695"/>
            <a:ext cx="6324000" cy="34434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7"/>
          <p:cNvSpPr txBox="1">
            <a:spLocks noGrp="1"/>
          </p:cNvSpPr>
          <p:nvPr>
            <p:ph type="body" idx="1"/>
          </p:nvPr>
        </p:nvSpPr>
        <p:spPr>
          <a:xfrm>
            <a:off x="520303" y="1609724"/>
            <a:ext cx="5781900" cy="253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17"/>
          <p:cNvSpPr txBox="1"/>
          <p:nvPr/>
        </p:nvSpPr>
        <p:spPr>
          <a:xfrm>
            <a:off x="469770" y="4511842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8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1" name="Google Shape;71;p18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2" name="Google Shape;72;p18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3" name="Google Shape;73;p18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64" y="401521"/>
            <a:ext cx="2692674" cy="27696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&amp; Content 02">
  <p:cSld name="Title &amp; Content 02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>
            <a:spLocks noGrp="1"/>
          </p:cNvSpPr>
          <p:nvPr>
            <p:ph type="body" idx="1"/>
          </p:nvPr>
        </p:nvSpPr>
        <p:spPr>
          <a:xfrm>
            <a:off x="520303" y="1191026"/>
            <a:ext cx="5781900" cy="194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5400"/>
              <a:buFont typeface="Arial"/>
              <a:buNone/>
              <a:defRPr sz="54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19"/>
          <p:cNvSpPr txBox="1"/>
          <p:nvPr/>
        </p:nvSpPr>
        <p:spPr>
          <a:xfrm>
            <a:off x="469770" y="4670659"/>
            <a:ext cx="1919700" cy="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www.almabetter.com</a:t>
            </a:r>
            <a:endParaRPr sz="1100"/>
          </a:p>
        </p:txBody>
      </p:sp>
      <p:sp>
        <p:nvSpPr>
          <p:cNvPr id="77" name="Google Shape;77;p19"/>
          <p:cNvSpPr txBox="1">
            <a:spLocks noGrp="1"/>
          </p:cNvSpPr>
          <p:nvPr>
            <p:ph type="body" idx="2"/>
          </p:nvPr>
        </p:nvSpPr>
        <p:spPr>
          <a:xfrm>
            <a:off x="520303" y="3290538"/>
            <a:ext cx="5781900" cy="86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78" name="Google Shape;78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85572" y="401522"/>
            <a:ext cx="2692666" cy="276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bout">
  <p:cSld name="About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1"/>
          <p:cNvSpPr/>
          <p:nvPr/>
        </p:nvSpPr>
        <p:spPr>
          <a:xfrm>
            <a:off x="3030494" y="0"/>
            <a:ext cx="61134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21"/>
          <p:cNvSpPr txBox="1"/>
          <p:nvPr/>
        </p:nvSpPr>
        <p:spPr>
          <a:xfrm>
            <a:off x="454111" y="417040"/>
            <a:ext cx="2205600" cy="9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5400" b="1" i="0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rPr>
              <a:t>About</a:t>
            </a:r>
            <a:endParaRPr sz="1100"/>
          </a:p>
        </p:txBody>
      </p:sp>
      <p:sp>
        <p:nvSpPr>
          <p:cNvPr id="87" name="Google Shape;87;p21"/>
          <p:cNvSpPr txBox="1"/>
          <p:nvPr/>
        </p:nvSpPr>
        <p:spPr>
          <a:xfrm>
            <a:off x="3679224" y="713603"/>
            <a:ext cx="5010600" cy="179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is a learner-centric career growth institute, that provides T.R.U.E. learning to every ambitious growth aspirant, enabling them to acquire the skills of tomorrow and get assured results.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4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We are revolutionising the way skills, experiences, and learning outcomes are delivered online. Join the largest tech community and fast forward your career with AlmaBetter.</a:t>
            </a:r>
            <a:endParaRPr sz="110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">
  <p:cSld name="Conten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body" idx="1"/>
          </p:nvPr>
        </p:nvSpPr>
        <p:spPr>
          <a:xfrm>
            <a:off x="375386" y="36806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90" name="Google Shape;90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265895" y="4748764"/>
            <a:ext cx="570095" cy="19734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22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7673700" cy="258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">
  <p:cSld name="Numbers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23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265539" y="4743467"/>
            <a:ext cx="570452" cy="1973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385" y="4800896"/>
            <a:ext cx="830146" cy="139911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23"/>
          <p:cNvSpPr txBox="1">
            <a:spLocks noGrp="1"/>
          </p:cNvSpPr>
          <p:nvPr>
            <p:ph type="body" idx="1"/>
          </p:nvPr>
        </p:nvSpPr>
        <p:spPr>
          <a:xfrm>
            <a:off x="924025" y="1651285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8" name="Google Shape;98;p23"/>
          <p:cNvSpPr txBox="1">
            <a:spLocks noGrp="1"/>
          </p:cNvSpPr>
          <p:nvPr>
            <p:ph type="body" idx="2"/>
          </p:nvPr>
        </p:nvSpPr>
        <p:spPr>
          <a:xfrm>
            <a:off x="3492767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9" name="Google Shape;99;p23"/>
          <p:cNvSpPr txBox="1">
            <a:spLocks noGrp="1"/>
          </p:cNvSpPr>
          <p:nvPr>
            <p:ph type="body" idx="3"/>
          </p:nvPr>
        </p:nvSpPr>
        <p:spPr>
          <a:xfrm>
            <a:off x="6061509" y="1651284"/>
            <a:ext cx="2158500" cy="11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7200"/>
              <a:buFont typeface="Arial"/>
              <a:buNone/>
              <a:defRPr sz="72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body" idx="4"/>
          </p:nvPr>
        </p:nvSpPr>
        <p:spPr>
          <a:xfrm>
            <a:off x="924026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body" idx="5"/>
          </p:nvPr>
        </p:nvSpPr>
        <p:spPr>
          <a:xfrm>
            <a:off x="3492767" y="3017063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2" name="Google Shape;102;p23"/>
          <p:cNvSpPr txBox="1">
            <a:spLocks noGrp="1"/>
          </p:cNvSpPr>
          <p:nvPr>
            <p:ph type="body" idx="6"/>
          </p:nvPr>
        </p:nvSpPr>
        <p:spPr>
          <a:xfrm>
            <a:off x="6061509" y="2999846"/>
            <a:ext cx="2158500" cy="6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&amp; Numbers">
  <p:cSld name="Content &amp; Numbers"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4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24"/>
          <p:cNvSpPr txBox="1">
            <a:spLocks noGrp="1"/>
          </p:cNvSpPr>
          <p:nvPr>
            <p:ph type="body" idx="1"/>
          </p:nvPr>
        </p:nvSpPr>
        <p:spPr>
          <a:xfrm>
            <a:off x="5262614" y="369871"/>
            <a:ext cx="2894700" cy="156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9000"/>
              <a:buFont typeface="Arial"/>
              <a:buNone/>
              <a:defRPr sz="90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2"/>
          </p:nvPr>
        </p:nvSpPr>
        <p:spPr>
          <a:xfrm>
            <a:off x="5262614" y="2142545"/>
            <a:ext cx="2894700" cy="7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body" idx="3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body" idx="4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09" name="Google Shape;109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Image">
  <p:cSld name="Content with Imag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5"/>
          <p:cNvSpPr txBox="1">
            <a:spLocks noGrp="1"/>
          </p:cNvSpPr>
          <p:nvPr>
            <p:ph type="body" idx="1"/>
          </p:nvPr>
        </p:nvSpPr>
        <p:spPr>
          <a:xfrm>
            <a:off x="375385" y="368066"/>
            <a:ext cx="36312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F00037"/>
              </a:buClr>
              <a:buSzPts val="4100"/>
              <a:buFont typeface="Arial"/>
              <a:buNone/>
              <a:defRPr sz="4100" b="1" i="0" u="none" strike="noStrike" cap="none">
                <a:solidFill>
                  <a:srgbClr val="F00037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2" name="Google Shape;112;p25"/>
          <p:cNvSpPr txBox="1">
            <a:spLocks noGrp="1"/>
          </p:cNvSpPr>
          <p:nvPr>
            <p:ph type="body" idx="2"/>
          </p:nvPr>
        </p:nvSpPr>
        <p:spPr>
          <a:xfrm>
            <a:off x="375385" y="1606587"/>
            <a:ext cx="3631200" cy="271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L="457200" marR="0" lvl="0" indent="-2286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pic>
        <p:nvPicPr>
          <p:cNvPr id="113" name="Google Shape;113;p2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75386" y="4793310"/>
            <a:ext cx="830144" cy="138358"/>
          </a:xfrm>
          <a:prstGeom prst="rect">
            <a:avLst/>
          </a:prstGeom>
          <a:noFill/>
          <a:ln>
            <a:noFill/>
          </a:ln>
        </p:spPr>
      </p:pic>
      <p:sp>
        <p:nvSpPr>
          <p:cNvPr id="114" name="Google Shape;114;p25"/>
          <p:cNvSpPr>
            <a:spLocks noGrp="1"/>
          </p:cNvSpPr>
          <p:nvPr>
            <p:ph type="pic" idx="3"/>
          </p:nvPr>
        </p:nvSpPr>
        <p:spPr>
          <a:xfrm>
            <a:off x="4572000" y="0"/>
            <a:ext cx="4572000" cy="51435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reaker">
  <p:cSld name="Breaker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6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7" name="Google Shape;117;p26"/>
          <p:cNvSpPr txBox="1">
            <a:spLocks noGrp="1"/>
          </p:cNvSpPr>
          <p:nvPr>
            <p:ph type="body" idx="1"/>
          </p:nvPr>
        </p:nvSpPr>
        <p:spPr>
          <a:xfrm>
            <a:off x="1540042" y="1913898"/>
            <a:ext cx="6063900" cy="131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457200" marR="0" lvl="0" indent="-22860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d Slide">
  <p:cSld name="End Slide"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7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E1E1E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0" name="Google Shape;120;p2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26752" y="4314287"/>
            <a:ext cx="3658701" cy="3763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7"/>
          <p:cNvSpPr txBox="1"/>
          <p:nvPr/>
        </p:nvSpPr>
        <p:spPr>
          <a:xfrm>
            <a:off x="658544" y="3865409"/>
            <a:ext cx="2659500" cy="103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AlmaBetter Edutech Pvt. Ltd.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4th Floor, 133/2, Janardhan Towers,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Residency Road, Bengaluru 560025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www.almabetter.com</a:t>
            </a: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9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+91-9513166012 / +91-9513164998</a:t>
            </a:r>
            <a:endParaRPr sz="110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545348" y="480693"/>
            <a:ext cx="5098500" cy="11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200" b="1" i="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Thank you.</a:t>
            </a:r>
            <a:endParaRPr sz="1100"/>
          </a:p>
        </p:txBody>
      </p:sp>
      <p:sp>
        <p:nvSpPr>
          <p:cNvPr id="123" name="Google Shape;123;p27"/>
          <p:cNvSpPr/>
          <p:nvPr/>
        </p:nvSpPr>
        <p:spPr>
          <a:xfrm>
            <a:off x="658544" y="1586872"/>
            <a:ext cx="2659500" cy="108000"/>
          </a:xfrm>
          <a:prstGeom prst="rect">
            <a:avLst/>
          </a:prstGeom>
          <a:solidFill>
            <a:srgbClr val="F00037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>
  <p:cSld name="Title and Vertical Text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>
  <p:cSld name="Vertical Title and Text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769CF-BF54-497B-929B-9A17CA1ECB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B1DAE3-1F4F-46D1-B43F-2B506CCAE2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6D4AAB-0914-4327-8BC5-8BC0E9E27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3D4EF1-0385-43D3-A179-699E3F2FE344}" type="datetime1">
              <a:rPr lang="en-IN" smtClean="0"/>
              <a:t>22-01-2025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160BEC-DF77-4342-85BB-13D798252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01EF-C618-4494-A74C-1BE7B29ED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5C73B9-B2B0-4ECC-AC2F-DC14E95F6B26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4290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000000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6">
            <a:alphaModFix/>
          </a:blip>
          <a:stretch>
            <a:fillRect/>
          </a:stretch>
        </p:blipFill>
        <p:spPr>
          <a:xfrm>
            <a:off x="8602975" y="66525"/>
            <a:ext cx="348619" cy="357956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7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0"/>
          <p:cNvSpPr txBox="1"/>
          <p:nvPr/>
        </p:nvSpPr>
        <p:spPr>
          <a:xfrm>
            <a:off x="446900" y="11882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Welcome to </a:t>
            </a:r>
            <a:endParaRPr sz="4800" b="1">
              <a:solidFill>
                <a:srgbClr val="FFFFFF"/>
              </a:solidFill>
            </a:endParaRPr>
          </a:p>
        </p:txBody>
      </p:sp>
      <p:sp>
        <p:nvSpPr>
          <p:cNvPr id="131" name="Google Shape;131;p30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30"/>
          <p:cNvSpPr txBox="1"/>
          <p:nvPr/>
        </p:nvSpPr>
        <p:spPr>
          <a:xfrm>
            <a:off x="516975" y="3653925"/>
            <a:ext cx="65454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New age upskilling platform for high growth careers</a:t>
            </a:r>
            <a:endParaRPr sz="1700" b="1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33" name="Google Shape;133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525775" y="2037800"/>
            <a:ext cx="3759027" cy="73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30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Google Shape;132;p30">
            <a:extLst>
              <a:ext uri="{FF2B5EF4-FFF2-40B4-BE49-F238E27FC236}">
                <a16:creationId xmlns:a16="http://schemas.microsoft.com/office/drawing/2014/main" id="{45A30687-11AF-2562-A0DA-DD59DE3F92F6}"/>
              </a:ext>
            </a:extLst>
          </p:cNvPr>
          <p:cNvSpPr txBox="1"/>
          <p:nvPr/>
        </p:nvSpPr>
        <p:spPr>
          <a:xfrm>
            <a:off x="6509842" y="4201830"/>
            <a:ext cx="2109372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By </a:t>
            </a:r>
            <a:r>
              <a:rPr lang="en-GB" sz="1700" b="1" dirty="0" err="1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Urvshi</a:t>
            </a:r>
            <a:r>
              <a:rPr lang="en-GB" sz="1700" b="1" dirty="0">
                <a:solidFill>
                  <a:srgbClr val="FFFFFF"/>
                </a:solidFill>
                <a:latin typeface="Montserrat"/>
                <a:ea typeface="Montserrat"/>
                <a:cs typeface="Montserrat"/>
                <a:sym typeface="Montserrat"/>
              </a:rPr>
              <a:t> Singla</a:t>
            </a:r>
            <a:endParaRPr sz="1700" b="1" dirty="0">
              <a:solidFill>
                <a:srgbClr val="FFFFF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THUNK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F1FF-7D57-4D3D-9CF3-479BC01EBC18}"/>
              </a:ext>
            </a:extLst>
          </p:cNvPr>
          <p:cNvSpPr txBox="1"/>
          <p:nvPr/>
        </p:nvSpPr>
        <p:spPr>
          <a:xfrm>
            <a:off x="377190" y="899953"/>
            <a:ext cx="8389620" cy="35120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b="1" dirty="0"/>
              <a:t>Middleware</a:t>
            </a:r>
            <a:r>
              <a:rPr lang="en-IN" sz="1500" dirty="0"/>
              <a:t> is block of code which acts as a mediator while the process of receiving a request or generating response.</a:t>
            </a:r>
            <a:endParaRPr lang="en-US" altLang="en-US" sz="15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 err="1"/>
              <a:t>Thunk</a:t>
            </a:r>
            <a:r>
              <a:rPr lang="en-IN" sz="1500" dirty="0"/>
              <a:t> is a middleware for API calls in Redux.’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500" dirty="0"/>
              <a:t>Redux </a:t>
            </a:r>
            <a:r>
              <a:rPr lang="en-US" altLang="en-US" sz="1500" dirty="0" err="1"/>
              <a:t>Thunk</a:t>
            </a:r>
            <a:r>
              <a:rPr lang="en-US" altLang="en-US" sz="1500" dirty="0"/>
              <a:t> middleware allows you to write action creators that return a function instead of an action(object). The </a:t>
            </a:r>
            <a:r>
              <a:rPr lang="en-US" altLang="en-US" sz="1500" dirty="0" err="1"/>
              <a:t>thunk</a:t>
            </a:r>
            <a:r>
              <a:rPr lang="en-US" altLang="en-US" sz="1500" dirty="0"/>
              <a:t> can be used to delay the dispatch of an action, or to dispatch only if a certain condition is met.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US" altLang="en-US" sz="1500" dirty="0"/>
              <a:t>Install: </a:t>
            </a:r>
            <a:r>
              <a:rPr lang="en-US" altLang="en-US" sz="1500" dirty="0" err="1"/>
              <a:t>npm</a:t>
            </a:r>
            <a:r>
              <a:rPr lang="en-US" altLang="en-US" sz="1500" dirty="0"/>
              <a:t> install --save redux-</a:t>
            </a:r>
            <a:r>
              <a:rPr lang="en-US" altLang="en-US" sz="1500" dirty="0" err="1"/>
              <a:t>thunk</a:t>
            </a:r>
            <a:endParaRPr lang="en-US" altLang="en-US" sz="15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5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5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endParaRPr lang="en-IN" sz="1500" dirty="0"/>
          </a:p>
        </p:txBody>
      </p:sp>
    </p:spTree>
    <p:extLst>
      <p:ext uri="{BB962C8B-B14F-4D97-AF65-F5344CB8AC3E}">
        <p14:creationId xmlns:p14="http://schemas.microsoft.com/office/powerpoint/2010/main" val="2374718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>
                <a:solidFill>
                  <a:schemeClr val="tx1"/>
                </a:solidFill>
              </a:rPr>
              <a:t>Redux Toolkit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F1FF-7D57-4D3D-9CF3-479BC01EBC18}"/>
              </a:ext>
            </a:extLst>
          </p:cNvPr>
          <p:cNvSpPr txBox="1"/>
          <p:nvPr/>
        </p:nvSpPr>
        <p:spPr>
          <a:xfrm>
            <a:off x="377190" y="899954"/>
            <a:ext cx="838962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solidFill>
                  <a:srgbClr val="1C1E21"/>
                </a:solidFill>
              </a:rPr>
              <a:t>It was created to help address three common concerns about Redux: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E21"/>
                </a:solidFill>
              </a:rPr>
              <a:t>Configuring a Redux store is too complicated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E21"/>
                </a:solidFill>
              </a:rPr>
              <a:t>We have to add a lot of packages to get Redux to do anything useful</a:t>
            </a: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>
                <a:solidFill>
                  <a:srgbClr val="1C1E21"/>
                </a:solidFill>
              </a:rPr>
              <a:t>Redux requires too much boilerplate code.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1C1E21"/>
              </a:solidFill>
            </a:endParaRPr>
          </a:p>
          <a:p>
            <a:pPr algn="l"/>
            <a:r>
              <a:rPr lang="en-US" sz="1800" dirty="0">
                <a:solidFill>
                  <a:srgbClr val="171717"/>
                </a:solidFill>
              </a:rPr>
              <a:t>Both the reducers and actions can be written under a slice</a:t>
            </a:r>
          </a:p>
          <a:p>
            <a:pPr algn="l"/>
            <a:endParaRPr lang="en-US" sz="1800" dirty="0">
              <a:solidFill>
                <a:srgbClr val="171717"/>
              </a:solidFill>
            </a:endParaRPr>
          </a:p>
          <a:p>
            <a:pPr marL="257175" indent="-257175">
              <a:buFont typeface="Arial" panose="020B0604020202020204" pitchFamily="34" charset="0"/>
              <a:buChar char="•"/>
            </a:pPr>
            <a:r>
              <a:rPr lang="en-US" sz="1800" dirty="0" err="1"/>
              <a:t>npm</a:t>
            </a:r>
            <a:r>
              <a:rPr lang="en-US" sz="1800" dirty="0"/>
              <a:t> install --save </a:t>
            </a:r>
            <a:r>
              <a:rPr lang="en-IN" sz="1800" dirty="0"/>
              <a:t>@reduxjs/toolkit</a:t>
            </a:r>
          </a:p>
          <a:p>
            <a:pPr algn="l"/>
            <a:endParaRPr lang="en-US" sz="1800" dirty="0">
              <a:solidFill>
                <a:srgbClr val="1C1E2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3426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38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Q &amp; </a:t>
            </a:r>
            <a:r>
              <a:rPr lang="en-GB" sz="4800" b="1">
                <a:solidFill>
                  <a:srgbClr val="F00037"/>
                </a:solidFill>
              </a:rPr>
              <a:t>A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206" name="Google Shape;206;p38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7" name="Google Shape;207;p38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7"/>
          <p:cNvSpPr txBox="1"/>
          <p:nvPr/>
        </p:nvSpPr>
        <p:spPr>
          <a:xfrm>
            <a:off x="446900" y="1775700"/>
            <a:ext cx="4381200" cy="84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177800" lvl="0" indent="-1778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800" b="1">
                <a:solidFill>
                  <a:srgbClr val="FFFFFF"/>
                </a:solidFill>
              </a:rPr>
              <a:t>Thank </a:t>
            </a:r>
            <a:r>
              <a:rPr lang="en-GB" sz="4800" b="1">
                <a:solidFill>
                  <a:srgbClr val="F00037"/>
                </a:solidFill>
              </a:rPr>
              <a:t>You</a:t>
            </a:r>
            <a:endParaRPr sz="4800" b="1">
              <a:solidFill>
                <a:srgbClr val="F00037"/>
              </a:solidFill>
            </a:endParaRPr>
          </a:p>
        </p:txBody>
      </p:sp>
      <p:sp>
        <p:nvSpPr>
          <p:cNvPr id="199" name="Google Shape;199;p37"/>
          <p:cNvSpPr/>
          <p:nvPr/>
        </p:nvSpPr>
        <p:spPr>
          <a:xfrm>
            <a:off x="8487975" y="52575"/>
            <a:ext cx="546000" cy="4128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00" name="Google Shape;200;p37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6831545" y="4355125"/>
            <a:ext cx="2097280" cy="412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E1E1E"/>
        </a:solid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1"/>
          <p:cNvSpPr txBox="1">
            <a:spLocks noGrp="1"/>
          </p:cNvSpPr>
          <p:nvPr>
            <p:ph type="body" idx="1"/>
          </p:nvPr>
        </p:nvSpPr>
        <p:spPr>
          <a:xfrm>
            <a:off x="735160" y="129516"/>
            <a:ext cx="7673700" cy="96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177800" lvl="0" indent="-17780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</a:pPr>
            <a:r>
              <a:rPr lang="en-GB" sz="3600"/>
              <a:t>Session Agenda</a:t>
            </a:r>
            <a:endParaRPr sz="3600">
              <a:solidFill>
                <a:srgbClr val="F00037"/>
              </a:solidFill>
            </a:endParaRPr>
          </a:p>
        </p:txBody>
      </p:sp>
      <p:sp>
        <p:nvSpPr>
          <p:cNvPr id="140" name="Google Shape;140;p31"/>
          <p:cNvSpPr txBox="1"/>
          <p:nvPr/>
        </p:nvSpPr>
        <p:spPr>
          <a:xfrm>
            <a:off x="735150" y="1339275"/>
            <a:ext cx="5555400" cy="1415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Context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Redux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r>
              <a:rPr lang="en-US" sz="2000" b="0" i="0" dirty="0">
                <a:solidFill>
                  <a:schemeClr val="bg1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Vite Setup</a:t>
            </a:r>
          </a:p>
          <a:p>
            <a:pPr marL="342900" indent="-342900" algn="l" fontAlgn="base">
              <a:buClr>
                <a:schemeClr val="bg1"/>
              </a:buClr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chemeClr val="bg1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41" name="Google Shape;141;p31"/>
          <p:cNvPicPr preferRelativeResize="0"/>
          <p:nvPr/>
        </p:nvPicPr>
        <p:blipFill rotWithShape="1">
          <a:blip r:embed="rId3">
            <a:alphaModFix/>
          </a:blip>
          <a:srcRect l="7791" t="27051" r="8061" b="27898"/>
          <a:stretch/>
        </p:blipFill>
        <p:spPr>
          <a:xfrm>
            <a:off x="7643452" y="212375"/>
            <a:ext cx="1285376" cy="253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Vite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F3BE77F-D0C7-4EFC-8CC3-7EAD291822AB}"/>
              </a:ext>
            </a:extLst>
          </p:cNvPr>
          <p:cNvSpPr txBox="1"/>
          <p:nvPr/>
        </p:nvSpPr>
        <p:spPr>
          <a:xfrm>
            <a:off x="320040" y="855841"/>
            <a:ext cx="8328660" cy="17030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create </a:t>
            </a:r>
            <a:r>
              <a:rPr lang="en-IN" sz="1800" dirty="0" err="1"/>
              <a:t>vite@latest</a:t>
            </a:r>
            <a:r>
              <a:rPr lang="en-IN" sz="1800" dirty="0"/>
              <a:t> my-app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Cd my-app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</a:t>
            </a:r>
            <a:r>
              <a:rPr lang="en-IN" sz="1800" dirty="0" err="1"/>
              <a:t>i</a:t>
            </a:r>
            <a:endParaRPr lang="en-IN" sz="1800" dirty="0"/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run dev</a:t>
            </a:r>
          </a:p>
        </p:txBody>
      </p:sp>
    </p:spTree>
    <p:extLst>
      <p:ext uri="{BB962C8B-B14F-4D97-AF65-F5344CB8AC3E}">
        <p14:creationId xmlns:p14="http://schemas.microsoft.com/office/powerpoint/2010/main" val="2271563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DF287F-E8DD-F32C-E84C-263034150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07C811A2-0421-DE30-084B-4D91E3652EDF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2A3850-8DCC-85EA-4589-881DD2D048F2}"/>
              </a:ext>
            </a:extLst>
          </p:cNvPr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REACT CONTEXT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C47B583-1901-8D59-B0D4-5EB78C5EEC0D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36A2B8F-814D-1C53-B904-97698F15C1EF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12A22F4-A665-5725-AB06-1B84E5C75733}"/>
              </a:ext>
            </a:extLst>
          </p:cNvPr>
          <p:cNvSpPr txBox="1"/>
          <p:nvPr/>
        </p:nvSpPr>
        <p:spPr>
          <a:xfrm>
            <a:off x="320040" y="855841"/>
            <a:ext cx="8328660" cy="2534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Context provides a way to pass data through the component tree without having to pass props down manually at every level.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We Provider, Context, Consumer.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Consuming Context is different in Class and Functional Component. </a:t>
            </a:r>
            <a:r>
              <a:rPr lang="en-US" sz="1800" dirty="0"/>
              <a:t>The </a:t>
            </a:r>
            <a:r>
              <a:rPr lang="en-US" sz="1800" dirty="0" err="1"/>
              <a:t>contextType</a:t>
            </a:r>
            <a:r>
              <a:rPr lang="en-US" sz="1800" dirty="0"/>
              <a:t> property on a class can be assigned a Context object created by </a:t>
            </a:r>
            <a:r>
              <a:rPr lang="en-US" sz="1800" dirty="0" err="1"/>
              <a:t>React.createContext</a:t>
            </a:r>
            <a:r>
              <a:rPr lang="en-US" sz="1800" dirty="0"/>
              <a:t>()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1627884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81000" y="417426"/>
            <a:ext cx="469392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100" b="1" dirty="0"/>
              <a:t>REDUX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5D0F1FF-7D57-4D3D-9CF3-479BC01EBC18}"/>
              </a:ext>
            </a:extLst>
          </p:cNvPr>
          <p:cNvSpPr txBox="1"/>
          <p:nvPr/>
        </p:nvSpPr>
        <p:spPr>
          <a:xfrm>
            <a:off x="381000" y="945953"/>
            <a:ext cx="8389620" cy="385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/>
              <a:t>It is an open-source JavaScript library for State Management. It helps in defining and managing state.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 err="1"/>
              <a:t>Redux</a:t>
            </a:r>
            <a:r>
              <a:rPr lang="en-IN" sz="1500" dirty="0"/>
              <a:t> is a library inspired by Flux and can be considered as an implementation of Flux. </a:t>
            </a:r>
            <a:r>
              <a:rPr lang="en-IN" sz="1500" dirty="0" err="1"/>
              <a:t>Redux</a:t>
            </a:r>
            <a:r>
              <a:rPr lang="en-IN" sz="1500" dirty="0"/>
              <a:t> makes easy to handle the state of the application and manage to display data on user actions.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/>
              <a:t>We can have one store in the application.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dirty="0"/>
              <a:t>It is a central Storage area for State which can be accessed by any Component.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b="1" dirty="0"/>
              <a:t>Reducer: </a:t>
            </a:r>
            <a:r>
              <a:rPr lang="en-IN" sz="1500" dirty="0"/>
              <a:t>A function that returns application state. We can have many reducers in the application but it is executed as one.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b="1" dirty="0"/>
              <a:t>Container: </a:t>
            </a:r>
            <a:r>
              <a:rPr lang="en-IN" sz="1500" dirty="0"/>
              <a:t>It is a component that has direct access to state produced by </a:t>
            </a:r>
            <a:r>
              <a:rPr lang="en-IN" sz="1500" dirty="0" err="1"/>
              <a:t>Redux</a:t>
            </a:r>
            <a:r>
              <a:rPr lang="en-IN" sz="1500" dirty="0"/>
              <a:t>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500" b="1" dirty="0"/>
              <a:t>Action</a:t>
            </a:r>
            <a:r>
              <a:rPr lang="en-IN" sz="1500" dirty="0"/>
              <a:t>: It is a information </a:t>
            </a:r>
            <a:r>
              <a:rPr lang="en-IN" sz="1500" dirty="0" err="1"/>
              <a:t>package.They</a:t>
            </a:r>
            <a:r>
              <a:rPr lang="en-IN" sz="1500" dirty="0"/>
              <a:t> are the source of information for the store.</a:t>
            </a:r>
          </a:p>
        </p:txBody>
      </p:sp>
    </p:spTree>
    <p:extLst>
      <p:ext uri="{BB962C8B-B14F-4D97-AF65-F5344CB8AC3E}">
        <p14:creationId xmlns:p14="http://schemas.microsoft.com/office/powerpoint/2010/main" val="9797044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C17332-0F17-4078-A1CC-40CBD9F7F16C}"/>
              </a:ext>
            </a:extLst>
          </p:cNvPr>
          <p:cNvSpPr txBox="1"/>
          <p:nvPr/>
        </p:nvSpPr>
        <p:spPr>
          <a:xfrm>
            <a:off x="381001" y="1000741"/>
            <a:ext cx="8000534" cy="4196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/>
              <a:t>Connect: </a:t>
            </a:r>
            <a:r>
              <a:rPr lang="en-IN" sz="1800" dirty="0"/>
              <a:t>Connect is functional Component. It is a HOC. It act as a glue between React and </a:t>
            </a:r>
            <a:r>
              <a:rPr lang="en-IN" sz="1800" dirty="0" err="1"/>
              <a:t>Redux</a:t>
            </a:r>
            <a:r>
              <a:rPr lang="en-IN" sz="1800" dirty="0"/>
              <a:t>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 err="1"/>
              <a:t>mapStateToProps</a:t>
            </a:r>
            <a:r>
              <a:rPr lang="en-IN" sz="1800" b="1" dirty="0"/>
              <a:t>(): </a:t>
            </a:r>
            <a:r>
              <a:rPr lang="en-IN" sz="1800" dirty="0"/>
              <a:t>It return a object of data from Store(State).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 err="1"/>
              <a:t>mapDispatchToProps</a:t>
            </a:r>
            <a:r>
              <a:rPr lang="en-IN" sz="1800" b="1" dirty="0"/>
              <a:t>(): </a:t>
            </a:r>
            <a:r>
              <a:rPr lang="en-IN" sz="1800" dirty="0"/>
              <a:t>It pass Props to Store.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b="1" dirty="0"/>
              <a:t>Payload: </a:t>
            </a:r>
            <a:r>
              <a:rPr lang="en-IN" sz="1800" dirty="0"/>
              <a:t>Parameters passed to Action.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/>
              <a:t>React and Redux are two different libraries and merge to React-Redux, to forge a connection between React and Redux.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install react-redux --save</a:t>
            </a:r>
          </a:p>
          <a:p>
            <a:pPr marL="257175" indent="-257175">
              <a:lnSpc>
                <a:spcPct val="150000"/>
              </a:lnSpc>
              <a:buClr>
                <a:schemeClr val="tx1"/>
              </a:buClr>
              <a:buFont typeface="Wingdings" panose="05000000000000000000" pitchFamily="2" charset="2"/>
              <a:buChar char="§"/>
            </a:pPr>
            <a:r>
              <a:rPr lang="en-IN" sz="1800" dirty="0" err="1"/>
              <a:t>npm</a:t>
            </a:r>
            <a:r>
              <a:rPr lang="en-IN" sz="1800" dirty="0"/>
              <a:t> install redux --save</a:t>
            </a:r>
          </a:p>
          <a:p>
            <a:pPr>
              <a:lnSpc>
                <a:spcPct val="150000"/>
              </a:lnSpc>
              <a:buClr>
                <a:schemeClr val="tx1"/>
              </a:buClr>
            </a:pP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33379226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4823F0-43C8-4016-8026-74553DA6E26B}"/>
              </a:ext>
            </a:extLst>
          </p:cNvPr>
          <p:cNvSpPr/>
          <p:nvPr/>
        </p:nvSpPr>
        <p:spPr>
          <a:xfrm>
            <a:off x="3731078" y="2264229"/>
            <a:ext cx="1785257" cy="1164772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Central Storage(State)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D65268-ADAB-4F71-BD3C-750A50236FC3}"/>
              </a:ext>
            </a:extLst>
          </p:cNvPr>
          <p:cNvSpPr/>
          <p:nvPr/>
        </p:nvSpPr>
        <p:spPr>
          <a:xfrm>
            <a:off x="1240972" y="2449285"/>
            <a:ext cx="1654628" cy="79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 2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79E684-6C5E-4D1E-BEE1-BF9136C072EF}"/>
              </a:ext>
            </a:extLst>
          </p:cNvPr>
          <p:cNvSpPr/>
          <p:nvPr/>
        </p:nvSpPr>
        <p:spPr>
          <a:xfrm>
            <a:off x="3796393" y="3750026"/>
            <a:ext cx="1654628" cy="79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 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1C25B56-DE90-42FA-A094-A6AC5F43FE9B}"/>
              </a:ext>
            </a:extLst>
          </p:cNvPr>
          <p:cNvSpPr/>
          <p:nvPr/>
        </p:nvSpPr>
        <p:spPr>
          <a:xfrm>
            <a:off x="6351813" y="2449285"/>
            <a:ext cx="1654628" cy="79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 4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7681136-1F09-4AC0-A314-A74B735E0900}"/>
              </a:ext>
            </a:extLst>
          </p:cNvPr>
          <p:cNvSpPr/>
          <p:nvPr/>
        </p:nvSpPr>
        <p:spPr>
          <a:xfrm>
            <a:off x="3796393" y="1148546"/>
            <a:ext cx="1654628" cy="79465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 1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262D8E6-634C-4B0B-BEEF-A425084E9591}"/>
              </a:ext>
            </a:extLst>
          </p:cNvPr>
          <p:cNvCxnSpPr>
            <a:stCxn id="17" idx="2"/>
            <a:endCxn id="10" idx="0"/>
          </p:cNvCxnSpPr>
          <p:nvPr/>
        </p:nvCxnSpPr>
        <p:spPr>
          <a:xfrm flipH="1">
            <a:off x="4623707" y="1943203"/>
            <a:ext cx="1" cy="32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57355AF-4B06-4F45-B6E8-45B430488765}"/>
              </a:ext>
            </a:extLst>
          </p:cNvPr>
          <p:cNvCxnSpPr>
            <a:stCxn id="11" idx="3"/>
            <a:endCxn id="10" idx="2"/>
          </p:cNvCxnSpPr>
          <p:nvPr/>
        </p:nvCxnSpPr>
        <p:spPr>
          <a:xfrm>
            <a:off x="2895600" y="2846614"/>
            <a:ext cx="8354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6E284B-9720-41B7-9000-C120C182EF53}"/>
              </a:ext>
            </a:extLst>
          </p:cNvPr>
          <p:cNvCxnSpPr>
            <a:stCxn id="16" idx="1"/>
            <a:endCxn id="10" idx="6"/>
          </p:cNvCxnSpPr>
          <p:nvPr/>
        </p:nvCxnSpPr>
        <p:spPr>
          <a:xfrm flipH="1">
            <a:off x="5516335" y="2846614"/>
            <a:ext cx="835478" cy="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B95D2963-F9C3-48C2-B003-3C04F14B131E}"/>
              </a:ext>
            </a:extLst>
          </p:cNvPr>
          <p:cNvCxnSpPr>
            <a:stCxn id="13" idx="0"/>
            <a:endCxn id="10" idx="4"/>
          </p:cNvCxnSpPr>
          <p:nvPr/>
        </p:nvCxnSpPr>
        <p:spPr>
          <a:xfrm flipH="1" flipV="1">
            <a:off x="4623707" y="3429000"/>
            <a:ext cx="1" cy="32102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0599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67AECC5E-D007-4C13-AA92-059EF9DE0CA2}"/>
              </a:ext>
            </a:extLst>
          </p:cNvPr>
          <p:cNvSpPr/>
          <p:nvPr/>
        </p:nvSpPr>
        <p:spPr>
          <a:xfrm>
            <a:off x="3992605" y="2261514"/>
            <a:ext cx="1853294" cy="1192475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CENTRAL STORAGE DATA STORE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A9F324D-4607-47D0-8636-065C7180D811}"/>
              </a:ext>
            </a:extLst>
          </p:cNvPr>
          <p:cNvSpPr/>
          <p:nvPr/>
        </p:nvSpPr>
        <p:spPr>
          <a:xfrm>
            <a:off x="4100103" y="1207895"/>
            <a:ext cx="1638301" cy="59861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80BC5B2-F27D-494B-B835-B22226512450}"/>
              </a:ext>
            </a:extLst>
          </p:cNvPr>
          <p:cNvSpPr/>
          <p:nvPr/>
        </p:nvSpPr>
        <p:spPr>
          <a:xfrm>
            <a:off x="4100103" y="3873655"/>
            <a:ext cx="1638301" cy="680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COMPONENT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22E1951-DB51-42DD-BD87-301DEB8B1D37}"/>
              </a:ext>
            </a:extLst>
          </p:cNvPr>
          <p:cNvSpPr/>
          <p:nvPr/>
        </p:nvSpPr>
        <p:spPr>
          <a:xfrm>
            <a:off x="1340574" y="2529269"/>
            <a:ext cx="1638301" cy="68004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DISPATCH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D1ED251-CE10-4584-8389-DFDCF0E6326F}"/>
              </a:ext>
            </a:extLst>
          </p:cNvPr>
          <p:cNvCxnSpPr>
            <a:cxnSpLocks/>
            <a:stCxn id="22" idx="4"/>
            <a:endCxn id="24" idx="0"/>
          </p:cNvCxnSpPr>
          <p:nvPr/>
        </p:nvCxnSpPr>
        <p:spPr>
          <a:xfrm>
            <a:off x="4919252" y="3453989"/>
            <a:ext cx="2" cy="4196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71751D3-894D-4DB5-BCAE-264E6898B82B}"/>
              </a:ext>
            </a:extLst>
          </p:cNvPr>
          <p:cNvCxnSpPr>
            <a:stCxn id="24" idx="1"/>
            <a:endCxn id="25" idx="2"/>
          </p:cNvCxnSpPr>
          <p:nvPr/>
        </p:nvCxnSpPr>
        <p:spPr>
          <a:xfrm flipH="1" flipV="1">
            <a:off x="2159725" y="3209317"/>
            <a:ext cx="1940378" cy="10043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4A18ABF-8AF1-4B77-8081-BB4C88CCD546}"/>
              </a:ext>
            </a:extLst>
          </p:cNvPr>
          <p:cNvCxnSpPr>
            <a:cxnSpLocks/>
            <a:endCxn id="22" idx="0"/>
          </p:cNvCxnSpPr>
          <p:nvPr/>
        </p:nvCxnSpPr>
        <p:spPr>
          <a:xfrm flipH="1">
            <a:off x="4919252" y="1834905"/>
            <a:ext cx="2407" cy="4266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977AE172-3DD3-48FF-9D69-61FF346A1279}"/>
              </a:ext>
            </a:extLst>
          </p:cNvPr>
          <p:cNvCxnSpPr>
            <a:stCxn id="25" idx="0"/>
            <a:endCxn id="23" idx="1"/>
          </p:cNvCxnSpPr>
          <p:nvPr/>
        </p:nvCxnSpPr>
        <p:spPr>
          <a:xfrm flipV="1">
            <a:off x="2159725" y="1507201"/>
            <a:ext cx="1940378" cy="1022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7555029F-C9FD-47A0-9B16-80EECA7787E8}"/>
              </a:ext>
            </a:extLst>
          </p:cNvPr>
          <p:cNvSpPr txBox="1"/>
          <p:nvPr/>
        </p:nvSpPr>
        <p:spPr>
          <a:xfrm>
            <a:off x="5005584" y="3453988"/>
            <a:ext cx="299160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(Component Subscribed to Changes)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7A25C97-BCB0-4A06-ACF3-950DF9162882}"/>
              </a:ext>
            </a:extLst>
          </p:cNvPr>
          <p:cNvSpPr txBox="1"/>
          <p:nvPr/>
        </p:nvSpPr>
        <p:spPr>
          <a:xfrm rot="1631775">
            <a:off x="1903249" y="3959387"/>
            <a:ext cx="3075217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(Component Dispatched to</a:t>
            </a:r>
          </a:p>
          <a:p>
            <a:r>
              <a:rPr lang="en-IN" sz="1050" dirty="0"/>
              <a:t> an action)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C7BEA5E-88EB-4055-ADF8-6DD0B0017D19}"/>
              </a:ext>
            </a:extLst>
          </p:cNvPr>
          <p:cNvSpPr txBox="1"/>
          <p:nvPr/>
        </p:nvSpPr>
        <p:spPr>
          <a:xfrm rot="19921607">
            <a:off x="1844595" y="1572430"/>
            <a:ext cx="30752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(Action passed to Reducer)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91A3CD0-50A2-435D-A532-4EFA3DD6A3DF}"/>
              </a:ext>
            </a:extLst>
          </p:cNvPr>
          <p:cNvSpPr txBox="1"/>
          <p:nvPr/>
        </p:nvSpPr>
        <p:spPr>
          <a:xfrm>
            <a:off x="5005585" y="1907052"/>
            <a:ext cx="2991605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050" dirty="0"/>
              <a:t>(Reducer Update the Central Store)</a:t>
            </a:r>
          </a:p>
        </p:txBody>
      </p:sp>
    </p:spTree>
    <p:extLst>
      <p:ext uri="{BB962C8B-B14F-4D97-AF65-F5344CB8AC3E}">
        <p14:creationId xmlns:p14="http://schemas.microsoft.com/office/powerpoint/2010/main" val="12385708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>
            <a:extLst>
              <a:ext uri="{FF2B5EF4-FFF2-40B4-BE49-F238E27FC236}">
                <a16:creationId xmlns:a16="http://schemas.microsoft.com/office/drawing/2014/main" id="{BC7D94F2-431B-4E7E-B7B1-68CFDA2A85CE}"/>
              </a:ext>
            </a:extLst>
          </p:cNvPr>
          <p:cNvSpPr txBox="1"/>
          <p:nvPr/>
        </p:nvSpPr>
        <p:spPr>
          <a:xfrm>
            <a:off x="5036136" y="1702110"/>
            <a:ext cx="880549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(Handler)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8230297-6971-416A-9F28-85ECDD382335}"/>
              </a:ext>
            </a:extLst>
          </p:cNvPr>
          <p:cNvSpPr txBox="1"/>
          <p:nvPr/>
        </p:nvSpPr>
        <p:spPr>
          <a:xfrm>
            <a:off x="5083204" y="1267707"/>
            <a:ext cx="73045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(Action)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0768FF0-4152-4117-93D9-8E7B3EE02E6A}"/>
              </a:ext>
            </a:extLst>
          </p:cNvPr>
          <p:cNvSpPr txBox="1"/>
          <p:nvPr/>
        </p:nvSpPr>
        <p:spPr>
          <a:xfrm rot="2053616">
            <a:off x="1835811" y="2821117"/>
            <a:ext cx="873162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(Dispatch)   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16DB783-E6E4-4CD7-8444-DA7780AE5AB7}"/>
              </a:ext>
            </a:extLst>
          </p:cNvPr>
          <p:cNvSpPr/>
          <p:nvPr/>
        </p:nvSpPr>
        <p:spPr>
          <a:xfrm>
            <a:off x="381001" y="463426"/>
            <a:ext cx="8542193" cy="33250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C711B4-9267-450B-911B-D23C4FF9AB79}"/>
              </a:ext>
            </a:extLst>
          </p:cNvPr>
          <p:cNvSpPr/>
          <p:nvPr/>
        </p:nvSpPr>
        <p:spPr>
          <a:xfrm>
            <a:off x="381000" y="213012"/>
            <a:ext cx="5713268" cy="114301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AA21B7-659F-44B6-B547-5D9BB3366B48}"/>
              </a:ext>
            </a:extLst>
          </p:cNvPr>
          <p:cNvSpPr/>
          <p:nvPr/>
        </p:nvSpPr>
        <p:spPr>
          <a:xfrm>
            <a:off x="4572001" y="213012"/>
            <a:ext cx="4351193" cy="114302"/>
          </a:xfrm>
          <a:prstGeom prst="rect">
            <a:avLst/>
          </a:prstGeom>
          <a:solidFill>
            <a:schemeClr val="bg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050" b="1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F52262F-D0C8-4171-A28D-0CF0F5562435}"/>
              </a:ext>
            </a:extLst>
          </p:cNvPr>
          <p:cNvSpPr/>
          <p:nvPr/>
        </p:nvSpPr>
        <p:spPr>
          <a:xfrm>
            <a:off x="2824843" y="2656115"/>
            <a:ext cx="1719944" cy="8055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800" b="1" dirty="0">
                <a:solidFill>
                  <a:schemeClr val="tx1"/>
                </a:solidFill>
              </a:rPr>
              <a:t> Components</a:t>
            </a:r>
          </a:p>
          <a:p>
            <a:pPr algn="ctr"/>
            <a:r>
              <a:rPr lang="en-IN" sz="1050" b="1" dirty="0">
                <a:solidFill>
                  <a:schemeClr val="tx1"/>
                </a:solidFill>
              </a:rPr>
              <a:t> </a:t>
            </a:r>
          </a:p>
          <a:p>
            <a:pPr algn="ctr"/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86D9951-E688-4415-969D-D0E5369A1DD0}"/>
              </a:ext>
            </a:extLst>
          </p:cNvPr>
          <p:cNvSpPr/>
          <p:nvPr/>
        </p:nvSpPr>
        <p:spPr>
          <a:xfrm>
            <a:off x="5748758" y="3461657"/>
            <a:ext cx="1578429" cy="74022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 err="1">
                <a:solidFill>
                  <a:schemeClr val="tx1"/>
                </a:solidFill>
              </a:rPr>
              <a:t>Subscritption</a:t>
            </a:r>
            <a:endParaRPr lang="en-IN" sz="1050" b="1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6620D2FC-4233-4944-A293-760E8AFF67B1}"/>
              </a:ext>
            </a:extLst>
          </p:cNvPr>
          <p:cNvSpPr/>
          <p:nvPr/>
        </p:nvSpPr>
        <p:spPr>
          <a:xfrm>
            <a:off x="1574900" y="2136529"/>
            <a:ext cx="887186" cy="299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Action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3017C8A-F1AD-4188-B067-E64081B5C65A}"/>
              </a:ext>
            </a:extLst>
          </p:cNvPr>
          <p:cNvSpPr/>
          <p:nvPr/>
        </p:nvSpPr>
        <p:spPr>
          <a:xfrm>
            <a:off x="2549980" y="1458489"/>
            <a:ext cx="887186" cy="299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Dispatch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A7AF800-BBF5-4ABE-80EE-6A7F876728A0}"/>
              </a:ext>
            </a:extLst>
          </p:cNvPr>
          <p:cNvSpPr/>
          <p:nvPr/>
        </p:nvSpPr>
        <p:spPr>
          <a:xfrm>
            <a:off x="1178374" y="1458489"/>
            <a:ext cx="1094018" cy="29935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Middleware</a:t>
            </a: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F1C0817D-44D0-4519-9160-A7E16D433175}"/>
              </a:ext>
            </a:extLst>
          </p:cNvPr>
          <p:cNvSpPr/>
          <p:nvPr/>
        </p:nvSpPr>
        <p:spPr>
          <a:xfrm>
            <a:off x="3850818" y="1424217"/>
            <a:ext cx="1191986" cy="381104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Reducer</a:t>
            </a:r>
          </a:p>
        </p:txBody>
      </p:sp>
      <p:sp>
        <p:nvSpPr>
          <p:cNvPr id="28" name="Rounded Rectangle 16">
            <a:extLst>
              <a:ext uri="{FF2B5EF4-FFF2-40B4-BE49-F238E27FC236}">
                <a16:creationId xmlns:a16="http://schemas.microsoft.com/office/drawing/2014/main" id="{E541A1AA-C391-40F0-95D6-8C81E99292BF}"/>
              </a:ext>
            </a:extLst>
          </p:cNvPr>
          <p:cNvSpPr/>
          <p:nvPr/>
        </p:nvSpPr>
        <p:spPr>
          <a:xfrm>
            <a:off x="5951506" y="1338799"/>
            <a:ext cx="1172933" cy="538739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Central Storage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25065E-167C-481F-B68D-8D5190C29528}"/>
              </a:ext>
            </a:extLst>
          </p:cNvPr>
          <p:cNvSpPr/>
          <p:nvPr/>
        </p:nvSpPr>
        <p:spPr>
          <a:xfrm>
            <a:off x="3200402" y="3091542"/>
            <a:ext cx="473528" cy="272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7A483D-0C8C-487F-A5DC-B79C2E13503C}"/>
              </a:ext>
            </a:extLst>
          </p:cNvPr>
          <p:cNvSpPr/>
          <p:nvPr/>
        </p:nvSpPr>
        <p:spPr>
          <a:xfrm>
            <a:off x="3839596" y="3091542"/>
            <a:ext cx="424544" cy="272143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050" b="1" dirty="0">
                <a:solidFill>
                  <a:schemeClr val="tx1"/>
                </a:solidFill>
              </a:rPr>
              <a:t>C2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1500F4-0398-4460-8D9F-4AD0AA4DA0C4}"/>
              </a:ext>
            </a:extLst>
          </p:cNvPr>
          <p:cNvCxnSpPr>
            <a:stCxn id="22" idx="1"/>
          </p:cNvCxnSpPr>
          <p:nvPr/>
        </p:nvCxnSpPr>
        <p:spPr>
          <a:xfrm flipH="1" flipV="1">
            <a:off x="1899558" y="2435887"/>
            <a:ext cx="925286" cy="623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86B51834-61E7-4DBE-BBAF-AA518C32D958}"/>
              </a:ext>
            </a:extLst>
          </p:cNvPr>
          <p:cNvCxnSpPr>
            <a:stCxn id="25" idx="3"/>
            <a:endCxn id="27" idx="2"/>
          </p:cNvCxnSpPr>
          <p:nvPr/>
        </p:nvCxnSpPr>
        <p:spPr>
          <a:xfrm>
            <a:off x="3437167" y="1608168"/>
            <a:ext cx="413651" cy="6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CAA74A-A14E-45AD-B3E7-C13E070D38D2}"/>
              </a:ext>
            </a:extLst>
          </p:cNvPr>
          <p:cNvCxnSpPr>
            <a:stCxn id="27" idx="6"/>
            <a:endCxn id="28" idx="1"/>
          </p:cNvCxnSpPr>
          <p:nvPr/>
        </p:nvCxnSpPr>
        <p:spPr>
          <a:xfrm flipV="1">
            <a:off x="5042804" y="1608168"/>
            <a:ext cx="908703" cy="66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EFC118FA-32A7-4E01-907F-1763D35DB212}"/>
              </a:ext>
            </a:extLst>
          </p:cNvPr>
          <p:cNvCxnSpPr>
            <a:stCxn id="24" idx="0"/>
          </p:cNvCxnSpPr>
          <p:nvPr/>
        </p:nvCxnSpPr>
        <p:spPr>
          <a:xfrm flipH="1" flipV="1">
            <a:off x="2018493" y="1614768"/>
            <a:ext cx="1" cy="521761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BD11C642-E341-4113-8AA0-E2E881D4313C}"/>
              </a:ext>
            </a:extLst>
          </p:cNvPr>
          <p:cNvCxnSpPr>
            <a:cxnSpLocks/>
          </p:cNvCxnSpPr>
          <p:nvPr/>
        </p:nvCxnSpPr>
        <p:spPr>
          <a:xfrm>
            <a:off x="2010817" y="1608169"/>
            <a:ext cx="539163" cy="7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03FC9F83-9C13-4EF2-A62A-62D05320F643}"/>
              </a:ext>
            </a:extLst>
          </p:cNvPr>
          <p:cNvSpPr txBox="1"/>
          <p:nvPr/>
        </p:nvSpPr>
        <p:spPr>
          <a:xfrm>
            <a:off x="64464" y="2129496"/>
            <a:ext cx="1442444" cy="25391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(Value: Payload)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3C0B475-3863-4ED3-A197-713AD5658FB8}"/>
              </a:ext>
            </a:extLst>
          </p:cNvPr>
          <p:cNvSpPr txBox="1"/>
          <p:nvPr/>
        </p:nvSpPr>
        <p:spPr>
          <a:xfrm>
            <a:off x="6678040" y="2435887"/>
            <a:ext cx="743840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(Trigger)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881B1EA-0904-46CD-BB0F-F3A425B2E1A7}"/>
              </a:ext>
            </a:extLst>
          </p:cNvPr>
          <p:cNvCxnSpPr>
            <a:stCxn id="23" idx="1"/>
            <a:endCxn id="22" idx="3"/>
          </p:cNvCxnSpPr>
          <p:nvPr/>
        </p:nvCxnSpPr>
        <p:spPr>
          <a:xfrm flipH="1" flipV="1">
            <a:off x="4544788" y="3058886"/>
            <a:ext cx="1203971" cy="7728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82ABCD-0F45-48AD-B88C-8B644AD1C896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6537973" y="1877537"/>
            <a:ext cx="0" cy="158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A6A5C92-E98F-49EB-8E49-C4D0E51E1876}"/>
              </a:ext>
            </a:extLst>
          </p:cNvPr>
          <p:cNvSpPr txBox="1"/>
          <p:nvPr/>
        </p:nvSpPr>
        <p:spPr>
          <a:xfrm>
            <a:off x="7246663" y="1555590"/>
            <a:ext cx="624798" cy="25391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lang="en-IN" sz="1050" b="1" dirty="0"/>
              <a:t>(State)</a:t>
            </a:r>
          </a:p>
        </p:txBody>
      </p:sp>
    </p:spTree>
    <p:extLst>
      <p:ext uri="{BB962C8B-B14F-4D97-AF65-F5344CB8AC3E}">
        <p14:creationId xmlns:p14="http://schemas.microsoft.com/office/powerpoint/2010/main" val="336007991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CC0000"/>
      </a:dk1>
      <a:lt1>
        <a:srgbClr val="134F5C"/>
      </a:lt1>
      <a:dk2>
        <a:srgbClr val="F5FDFF"/>
      </a:dk2>
      <a:lt2>
        <a:srgbClr val="FFF1F1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1542</TotalTime>
  <Words>540</Words>
  <Application>Microsoft Office PowerPoint</Application>
  <PresentationFormat>On-screen Show (16:9)</PresentationFormat>
  <Paragraphs>78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Montserrat</vt:lpstr>
      <vt:lpstr>Wingdings</vt:lpstr>
      <vt:lpstr>Arial</vt:lpstr>
      <vt:lpstr>Simple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urvashi singla</cp:lastModifiedBy>
  <cp:revision>106</cp:revision>
  <dcterms:modified xsi:type="dcterms:W3CDTF">2025-01-22T15:05:50Z</dcterms:modified>
</cp:coreProperties>
</file>