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 id="2147483676" r:id="rId2"/>
  </p:sldMasterIdLst>
  <p:notesMasterIdLst>
    <p:notesMasterId r:id="rId10"/>
  </p:notesMasterIdLst>
  <p:sldIdLst>
    <p:sldId id="256" r:id="rId3"/>
    <p:sldId id="257" r:id="rId4"/>
    <p:sldId id="268" r:id="rId5"/>
    <p:sldId id="278" r:id="rId6"/>
    <p:sldId id="288" r:id="rId7"/>
    <p:sldId id="264" r:id="rId8"/>
    <p:sldId id="263" r:id="rId9"/>
  </p:sldIdLst>
  <p:sldSz cx="9144000" cy="5143500" type="screen16x9"/>
  <p:notesSz cx="6858000" cy="9144000"/>
  <p:embeddedFontLst>
    <p:embeddedFont>
      <p:font typeface="AngsanaUPC" panose="02020603050405020304" pitchFamily="18" charset="-34"/>
      <p:regular r:id="rId11"/>
      <p:bold r:id="rId12"/>
      <p:italic r:id="rId13"/>
      <p:boldItalic r:id="rId14"/>
    </p:embeddedFont>
    <p:embeddedFont>
      <p:font typeface="Montserrat" panose="000005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81" autoAdjust="0"/>
    <p:restoredTop sz="94660"/>
  </p:normalViewPr>
  <p:slideViewPr>
    <p:cSldViewPr snapToGrid="0">
      <p:cViewPr varScale="1">
        <p:scale>
          <a:sx n="84" d="100"/>
          <a:sy n="84" d="100"/>
        </p:scale>
        <p:origin x="592"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111b9594e4_6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111b9594e4_6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ea56a50138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2ea56a50138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409943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AC0EC-BCFE-C69D-86A8-A4CDE3EE05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7C3F69-F59F-2BB2-0250-2AAA5E45D0E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FDD4F6BF-55B2-05A6-1AB3-4C6C8F15B403}"/>
              </a:ext>
            </a:extLst>
          </p:cNvPr>
          <p:cNvSpPr>
            <a:spLocks noGrp="1"/>
          </p:cNvSpPr>
          <p:nvPr>
            <p:ph type="body" idx="1"/>
          </p:nvPr>
        </p:nvSpPr>
        <p:spPr/>
        <p:txBody>
          <a:bodyPr/>
          <a:lstStyle/>
          <a:p>
            <a:endParaRPr lang="en-IN" dirty="0"/>
          </a:p>
        </p:txBody>
      </p:sp>
      <p:sp>
        <p:nvSpPr>
          <p:cNvPr id="4" name="Header Placeholder 3">
            <a:extLst>
              <a:ext uri="{FF2B5EF4-FFF2-40B4-BE49-F238E27FC236}">
                <a16:creationId xmlns:a16="http://schemas.microsoft.com/office/drawing/2014/main" id="{DEF226E4-1173-69EC-D478-CD281ECF47E9}"/>
              </a:ext>
            </a:extLst>
          </p:cNvPr>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3706785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IN" dirty="0"/>
          </a:p>
        </p:txBody>
      </p:sp>
    </p:spTree>
    <p:extLst>
      <p:ext uri="{BB962C8B-B14F-4D97-AF65-F5344CB8AC3E}">
        <p14:creationId xmlns:p14="http://schemas.microsoft.com/office/powerpoint/2010/main" val="2636078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ea56a50138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ea56a5013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132e99b63a_2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132e99b63a_2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www.almabetter.com/" TargetMode="External"/><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8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5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51"/>
        <p:cNvGrpSpPr/>
        <p:nvPr/>
      </p:nvGrpSpPr>
      <p:grpSpPr>
        <a:xfrm>
          <a:off x="0" y="0"/>
          <a:ext cx="0" cy="0"/>
          <a:chOff x="0" y="0"/>
          <a:chExt cx="0" cy="0"/>
        </a:xfrm>
      </p:grpSpPr>
      <p:sp>
        <p:nvSpPr>
          <p:cNvPr id="52" name="Google Shape;52;p13"/>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2">
  <p:cSld name="TITLE_AND_BODY_2">
    <p:spTree>
      <p:nvGrpSpPr>
        <p:cNvPr id="1" name="Shape 53"/>
        <p:cNvGrpSpPr/>
        <p:nvPr/>
      </p:nvGrpSpPr>
      <p:grpSpPr>
        <a:xfrm>
          <a:off x="0" y="0"/>
          <a:ext cx="0" cy="0"/>
          <a:chOff x="0" y="0"/>
          <a:chExt cx="0" cy="0"/>
        </a:xfrm>
      </p:grpSpPr>
      <p:sp>
        <p:nvSpPr>
          <p:cNvPr id="54" name="Google Shape;54;p14"/>
          <p:cNvSpPr/>
          <p:nvPr/>
        </p:nvSpPr>
        <p:spPr>
          <a:xfrm>
            <a:off x="-2306" y="222950"/>
            <a:ext cx="504900" cy="25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57" name="Google Shape;57;p15"/>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8" name="Google Shape;58;p15"/>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59" name="Google Shape;59;p15"/>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16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16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16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1600"/>
              </a:spcBef>
              <a:spcAft>
                <a:spcPts val="160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60" name="Google Shape;60;p15"/>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01">
  <p:cSld name="Title Slide 01">
    <p:spTree>
      <p:nvGrpSpPr>
        <p:cNvPr id="1" name="Shape 62"/>
        <p:cNvGrpSpPr/>
        <p:nvPr/>
      </p:nvGrpSpPr>
      <p:grpSpPr>
        <a:xfrm>
          <a:off x="0" y="0"/>
          <a:ext cx="0" cy="0"/>
          <a:chOff x="0" y="0"/>
          <a:chExt cx="0" cy="0"/>
        </a:xfrm>
      </p:grpSpPr>
      <p:sp>
        <p:nvSpPr>
          <p:cNvPr id="63" name="Google Shape;63;p1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pic>
        <p:nvPicPr>
          <p:cNvPr id="64" name="Google Shape;64;p17"/>
          <p:cNvPicPr preferRelativeResize="0"/>
          <p:nvPr/>
        </p:nvPicPr>
        <p:blipFill rotWithShape="1">
          <a:blip r:embed="rId2">
            <a:alphaModFix/>
          </a:blip>
          <a:srcRect/>
          <a:stretch/>
        </p:blipFill>
        <p:spPr>
          <a:xfrm>
            <a:off x="6648739" y="353676"/>
            <a:ext cx="2122282" cy="1054019"/>
          </a:xfrm>
          <a:prstGeom prst="rect">
            <a:avLst/>
          </a:prstGeom>
          <a:noFill/>
          <a:ln>
            <a:noFill/>
          </a:ln>
        </p:spPr>
      </p:pic>
      <p:sp>
        <p:nvSpPr>
          <p:cNvPr id="65" name="Google Shape;65;p17"/>
          <p:cNvSpPr/>
          <p:nvPr/>
        </p:nvSpPr>
        <p:spPr>
          <a:xfrm>
            <a:off x="324853" y="1407695"/>
            <a:ext cx="6324000" cy="34434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66" name="Google Shape;66;p17"/>
          <p:cNvSpPr txBox="1">
            <a:spLocks noGrp="1"/>
          </p:cNvSpPr>
          <p:nvPr>
            <p:ph type="body" idx="1"/>
          </p:nvPr>
        </p:nvSpPr>
        <p:spPr>
          <a:xfrm>
            <a:off x="520303" y="1609724"/>
            <a:ext cx="5781900" cy="2534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67" name="Google Shape;67;p17"/>
          <p:cNvSpPr txBox="1"/>
          <p:nvPr/>
        </p:nvSpPr>
        <p:spPr>
          <a:xfrm>
            <a:off x="469770" y="4511842"/>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0" i="0" u="none" strike="noStrike" cap="none">
                <a:solidFill>
                  <a:schemeClr val="lt1"/>
                </a:solidFill>
                <a:latin typeface="Arial"/>
                <a:ea typeface="Arial"/>
                <a:cs typeface="Arial"/>
                <a:sym typeface="Arial"/>
              </a:rPr>
              <a:t>www.almabetter.com</a:t>
            </a:r>
            <a:endParaRPr sz="110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8"/>
        <p:cNvGrpSpPr/>
        <p:nvPr/>
      </p:nvGrpSpPr>
      <p:grpSpPr>
        <a:xfrm>
          <a:off x="0" y="0"/>
          <a:ext cx="0" cy="0"/>
          <a:chOff x="0" y="0"/>
          <a:chExt cx="0" cy="0"/>
        </a:xfrm>
      </p:grpSpPr>
      <p:sp>
        <p:nvSpPr>
          <p:cNvPr id="69" name="Google Shape;69;p18"/>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70" name="Google Shape;70;p18"/>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5400"/>
              <a:buFont typeface="Arial"/>
              <a:buNone/>
              <a:defRPr sz="5400" b="1"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1" name="Google Shape;71;p18"/>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lt1"/>
                </a:solidFill>
                <a:latin typeface="Arial"/>
                <a:ea typeface="Arial"/>
                <a:cs typeface="Arial"/>
                <a:sym typeface="Arial"/>
              </a:rPr>
              <a:t>www.almabetter.com</a:t>
            </a:r>
            <a:endParaRPr sz="1100"/>
          </a:p>
        </p:txBody>
      </p:sp>
      <p:sp>
        <p:nvSpPr>
          <p:cNvPr id="72" name="Google Shape;72;p18"/>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3" name="Google Shape;73;p18"/>
          <p:cNvPicPr preferRelativeResize="0"/>
          <p:nvPr/>
        </p:nvPicPr>
        <p:blipFill rotWithShape="1">
          <a:blip r:embed="rId2">
            <a:alphaModFix/>
          </a:blip>
          <a:srcRect/>
          <a:stretch/>
        </p:blipFill>
        <p:spPr>
          <a:xfrm>
            <a:off x="6085564" y="401521"/>
            <a:ext cx="2692674" cy="27696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mp; Content 02">
  <p:cSld name="Title &amp; Content 02">
    <p:spTree>
      <p:nvGrpSpPr>
        <p:cNvPr id="1" name="Shape 74"/>
        <p:cNvGrpSpPr/>
        <p:nvPr/>
      </p:nvGrpSpPr>
      <p:grpSpPr>
        <a:xfrm>
          <a:off x="0" y="0"/>
          <a:ext cx="0" cy="0"/>
          <a:chOff x="0" y="0"/>
          <a:chExt cx="0" cy="0"/>
        </a:xfrm>
      </p:grpSpPr>
      <p:sp>
        <p:nvSpPr>
          <p:cNvPr id="75" name="Google Shape;75;p19"/>
          <p:cNvSpPr txBox="1">
            <a:spLocks noGrp="1"/>
          </p:cNvSpPr>
          <p:nvPr>
            <p:ph type="body" idx="1"/>
          </p:nvPr>
        </p:nvSpPr>
        <p:spPr>
          <a:xfrm>
            <a:off x="520303" y="1191026"/>
            <a:ext cx="5781900" cy="19491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5400"/>
              <a:buFont typeface="Arial"/>
              <a:buNone/>
              <a:defRPr sz="54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76" name="Google Shape;76;p19"/>
          <p:cNvSpPr txBox="1"/>
          <p:nvPr/>
        </p:nvSpPr>
        <p:spPr>
          <a:xfrm>
            <a:off x="469770" y="4670659"/>
            <a:ext cx="1919700" cy="207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a:solidFill>
                  <a:schemeClr val="dk1"/>
                </a:solidFill>
                <a:latin typeface="Arial"/>
                <a:ea typeface="Arial"/>
                <a:cs typeface="Arial"/>
                <a:sym typeface="Arial"/>
              </a:rPr>
              <a:t>www.almabetter.com</a:t>
            </a:r>
            <a:endParaRPr sz="1100"/>
          </a:p>
        </p:txBody>
      </p:sp>
      <p:sp>
        <p:nvSpPr>
          <p:cNvPr id="77" name="Google Shape;77;p19"/>
          <p:cNvSpPr txBox="1">
            <a:spLocks noGrp="1"/>
          </p:cNvSpPr>
          <p:nvPr>
            <p:ph type="body" idx="2"/>
          </p:nvPr>
        </p:nvSpPr>
        <p:spPr>
          <a:xfrm>
            <a:off x="520303" y="3290538"/>
            <a:ext cx="5781900" cy="867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78" name="Google Shape;78;p19"/>
          <p:cNvPicPr preferRelativeResize="0"/>
          <p:nvPr/>
        </p:nvPicPr>
        <p:blipFill rotWithShape="1">
          <a:blip r:embed="rId2">
            <a:alphaModFix/>
          </a:blip>
          <a:srcRect/>
          <a:stretch/>
        </p:blipFill>
        <p:spPr>
          <a:xfrm>
            <a:off x="6085572" y="401522"/>
            <a:ext cx="2692666" cy="27696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About">
  <p:cSld name="About">
    <p:spTree>
      <p:nvGrpSpPr>
        <p:cNvPr id="1" name="Shape 84"/>
        <p:cNvGrpSpPr/>
        <p:nvPr/>
      </p:nvGrpSpPr>
      <p:grpSpPr>
        <a:xfrm>
          <a:off x="0" y="0"/>
          <a:ext cx="0" cy="0"/>
          <a:chOff x="0" y="0"/>
          <a:chExt cx="0" cy="0"/>
        </a:xfrm>
      </p:grpSpPr>
      <p:sp>
        <p:nvSpPr>
          <p:cNvPr id="85" name="Google Shape;85;p21"/>
          <p:cNvSpPr/>
          <p:nvPr/>
        </p:nvSpPr>
        <p:spPr>
          <a:xfrm>
            <a:off x="3030494" y="0"/>
            <a:ext cx="61134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86" name="Google Shape;86;p21"/>
          <p:cNvSpPr txBox="1"/>
          <p:nvPr/>
        </p:nvSpPr>
        <p:spPr>
          <a:xfrm>
            <a:off x="454111" y="417040"/>
            <a:ext cx="2205600" cy="900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5400" b="1" i="0">
                <a:solidFill>
                  <a:srgbClr val="F00037"/>
                </a:solidFill>
                <a:latin typeface="Arial"/>
                <a:ea typeface="Arial"/>
                <a:cs typeface="Arial"/>
                <a:sym typeface="Arial"/>
              </a:rPr>
              <a:t>About</a:t>
            </a:r>
            <a:endParaRPr sz="1100"/>
          </a:p>
        </p:txBody>
      </p:sp>
      <p:sp>
        <p:nvSpPr>
          <p:cNvPr id="87" name="Google Shape;87;p21"/>
          <p:cNvSpPr txBox="1"/>
          <p:nvPr/>
        </p:nvSpPr>
        <p:spPr>
          <a:xfrm>
            <a:off x="3679224" y="713603"/>
            <a:ext cx="5010600" cy="17931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a:solidFill>
                  <a:schemeClr val="lt1"/>
                </a:solidFill>
                <a:latin typeface="Arial"/>
                <a:ea typeface="Arial"/>
                <a:cs typeface="Arial"/>
                <a:sym typeface="Arial"/>
              </a:rPr>
              <a:t>AlmaBetter is a learner-centric career growth institute, that provides T.R.U.E. learning to every ambitious growth aspirant, enabling them to acquire the skills of tomorrow and get assured results.</a:t>
            </a:r>
            <a:endParaRPr sz="1100"/>
          </a:p>
          <a:p>
            <a:pPr marL="0" marR="0" lvl="0" indent="0" algn="l" rtl="0">
              <a:spcBef>
                <a:spcPts val="0"/>
              </a:spcBef>
              <a:spcAft>
                <a:spcPts val="0"/>
              </a:spcAft>
              <a:buNone/>
            </a:pPr>
            <a:endParaRPr sz="1400">
              <a:solidFill>
                <a:schemeClr val="lt1"/>
              </a:solidFill>
              <a:latin typeface="Arial"/>
              <a:ea typeface="Arial"/>
              <a:cs typeface="Arial"/>
              <a:sym typeface="Arial"/>
            </a:endParaRPr>
          </a:p>
          <a:p>
            <a:pPr marL="0" marR="0" lvl="0" indent="0" algn="l" rtl="0">
              <a:spcBef>
                <a:spcPts val="0"/>
              </a:spcBef>
              <a:spcAft>
                <a:spcPts val="0"/>
              </a:spcAft>
              <a:buNone/>
            </a:pPr>
            <a:r>
              <a:rPr lang="en-GB" sz="1400">
                <a:solidFill>
                  <a:schemeClr val="lt1"/>
                </a:solidFill>
                <a:latin typeface="Arial"/>
                <a:ea typeface="Arial"/>
                <a:cs typeface="Arial"/>
                <a:sym typeface="Arial"/>
              </a:rPr>
              <a:t>We are revolutionising the way skills, experiences, and learning outcomes are delivered online. Join the largest tech community and fast forward your career with AlmaBetter.</a:t>
            </a:r>
            <a:endParaRPr sz="11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88"/>
        <p:cNvGrpSpPr/>
        <p:nvPr/>
      </p:nvGrpSpPr>
      <p:grpSpPr>
        <a:xfrm>
          <a:off x="0" y="0"/>
          <a:ext cx="0" cy="0"/>
          <a:chOff x="0" y="0"/>
          <a:chExt cx="0" cy="0"/>
        </a:xfrm>
      </p:grpSpPr>
      <p:sp>
        <p:nvSpPr>
          <p:cNvPr id="89" name="Google Shape;89;p22"/>
          <p:cNvSpPr txBox="1">
            <a:spLocks noGrp="1"/>
          </p:cNvSpPr>
          <p:nvPr>
            <p:ph type="body" idx="1"/>
          </p:nvPr>
        </p:nvSpPr>
        <p:spPr>
          <a:xfrm>
            <a:off x="375386" y="368066"/>
            <a:ext cx="76737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90" name="Google Shape;90;p22"/>
          <p:cNvPicPr preferRelativeResize="0"/>
          <p:nvPr/>
        </p:nvPicPr>
        <p:blipFill rotWithShape="1">
          <a:blip r:embed="rId2">
            <a:alphaModFix/>
          </a:blip>
          <a:srcRect/>
          <a:stretch/>
        </p:blipFill>
        <p:spPr>
          <a:xfrm>
            <a:off x="375386" y="4793310"/>
            <a:ext cx="830144" cy="138358"/>
          </a:xfrm>
          <a:prstGeom prst="rect">
            <a:avLst/>
          </a:prstGeom>
          <a:noFill/>
          <a:ln>
            <a:noFill/>
          </a:ln>
        </p:spPr>
      </p:pic>
      <p:pic>
        <p:nvPicPr>
          <p:cNvPr id="91" name="Google Shape;91;p22"/>
          <p:cNvPicPr preferRelativeResize="0"/>
          <p:nvPr/>
        </p:nvPicPr>
        <p:blipFill rotWithShape="1">
          <a:blip r:embed="rId3">
            <a:alphaModFix/>
          </a:blip>
          <a:srcRect/>
          <a:stretch/>
        </p:blipFill>
        <p:spPr>
          <a:xfrm>
            <a:off x="8265895" y="4748764"/>
            <a:ext cx="570095" cy="197340"/>
          </a:xfrm>
          <a:prstGeom prst="rect">
            <a:avLst/>
          </a:prstGeom>
          <a:noFill/>
          <a:ln>
            <a:noFill/>
          </a:ln>
        </p:spPr>
      </p:pic>
      <p:sp>
        <p:nvSpPr>
          <p:cNvPr id="92" name="Google Shape;92;p22"/>
          <p:cNvSpPr txBox="1">
            <a:spLocks noGrp="1"/>
          </p:cNvSpPr>
          <p:nvPr>
            <p:ph type="body" idx="2"/>
          </p:nvPr>
        </p:nvSpPr>
        <p:spPr>
          <a:xfrm>
            <a:off x="375385" y="1606587"/>
            <a:ext cx="7673700" cy="258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p:cSld name="Numbers">
    <p:spTree>
      <p:nvGrpSpPr>
        <p:cNvPr id="1" name="Shape 93"/>
        <p:cNvGrpSpPr/>
        <p:nvPr/>
      </p:nvGrpSpPr>
      <p:grpSpPr>
        <a:xfrm>
          <a:off x="0" y="0"/>
          <a:ext cx="0" cy="0"/>
          <a:chOff x="0" y="0"/>
          <a:chExt cx="0" cy="0"/>
        </a:xfrm>
      </p:grpSpPr>
      <p:sp>
        <p:nvSpPr>
          <p:cNvPr id="94" name="Google Shape;94;p23"/>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95" name="Google Shape;95;p23"/>
          <p:cNvPicPr preferRelativeResize="0"/>
          <p:nvPr/>
        </p:nvPicPr>
        <p:blipFill rotWithShape="1">
          <a:blip r:embed="rId2">
            <a:alphaModFix/>
          </a:blip>
          <a:srcRect/>
          <a:stretch/>
        </p:blipFill>
        <p:spPr>
          <a:xfrm>
            <a:off x="8265539" y="4743467"/>
            <a:ext cx="570452" cy="197340"/>
          </a:xfrm>
          <a:prstGeom prst="rect">
            <a:avLst/>
          </a:prstGeom>
          <a:noFill/>
          <a:ln>
            <a:noFill/>
          </a:ln>
        </p:spPr>
      </p:pic>
      <p:pic>
        <p:nvPicPr>
          <p:cNvPr id="96" name="Google Shape;96;p23"/>
          <p:cNvPicPr preferRelativeResize="0"/>
          <p:nvPr/>
        </p:nvPicPr>
        <p:blipFill rotWithShape="1">
          <a:blip r:embed="rId3">
            <a:alphaModFix/>
          </a:blip>
          <a:srcRect/>
          <a:stretch/>
        </p:blipFill>
        <p:spPr>
          <a:xfrm>
            <a:off x="375385" y="4800896"/>
            <a:ext cx="830146" cy="139911"/>
          </a:xfrm>
          <a:prstGeom prst="rect">
            <a:avLst/>
          </a:prstGeom>
          <a:noFill/>
          <a:ln>
            <a:noFill/>
          </a:ln>
        </p:spPr>
      </p:pic>
      <p:sp>
        <p:nvSpPr>
          <p:cNvPr id="97" name="Google Shape;97;p23"/>
          <p:cNvSpPr txBox="1">
            <a:spLocks noGrp="1"/>
          </p:cNvSpPr>
          <p:nvPr>
            <p:ph type="body" idx="1"/>
          </p:nvPr>
        </p:nvSpPr>
        <p:spPr>
          <a:xfrm>
            <a:off x="924025" y="1651285"/>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8" name="Google Shape;98;p23"/>
          <p:cNvSpPr txBox="1">
            <a:spLocks noGrp="1"/>
          </p:cNvSpPr>
          <p:nvPr>
            <p:ph type="body" idx="2"/>
          </p:nvPr>
        </p:nvSpPr>
        <p:spPr>
          <a:xfrm>
            <a:off x="3492767"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99" name="Google Shape;99;p23"/>
          <p:cNvSpPr txBox="1">
            <a:spLocks noGrp="1"/>
          </p:cNvSpPr>
          <p:nvPr>
            <p:ph type="body" idx="3"/>
          </p:nvPr>
        </p:nvSpPr>
        <p:spPr>
          <a:xfrm>
            <a:off x="6061509" y="1651284"/>
            <a:ext cx="2158500" cy="11136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7200"/>
              <a:buFont typeface="Arial"/>
              <a:buNone/>
              <a:defRPr sz="72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0" name="Google Shape;100;p23"/>
          <p:cNvSpPr txBox="1">
            <a:spLocks noGrp="1"/>
          </p:cNvSpPr>
          <p:nvPr>
            <p:ph type="body" idx="4"/>
          </p:nvPr>
        </p:nvSpPr>
        <p:spPr>
          <a:xfrm>
            <a:off x="924026"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1" name="Google Shape;101;p23"/>
          <p:cNvSpPr txBox="1">
            <a:spLocks noGrp="1"/>
          </p:cNvSpPr>
          <p:nvPr>
            <p:ph type="body" idx="5"/>
          </p:nvPr>
        </p:nvSpPr>
        <p:spPr>
          <a:xfrm>
            <a:off x="3492767" y="3017063"/>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2" name="Google Shape;102;p23"/>
          <p:cNvSpPr txBox="1">
            <a:spLocks noGrp="1"/>
          </p:cNvSpPr>
          <p:nvPr>
            <p:ph type="body" idx="6"/>
          </p:nvPr>
        </p:nvSpPr>
        <p:spPr>
          <a:xfrm>
            <a:off x="6061509" y="2999846"/>
            <a:ext cx="2158500" cy="6024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amp; Numbers">
  <p:cSld name="Content &amp; Numbers">
    <p:spTree>
      <p:nvGrpSpPr>
        <p:cNvPr id="1" name="Shape 103"/>
        <p:cNvGrpSpPr/>
        <p:nvPr/>
      </p:nvGrpSpPr>
      <p:grpSpPr>
        <a:xfrm>
          <a:off x="0" y="0"/>
          <a:ext cx="0" cy="0"/>
          <a:chOff x="0" y="0"/>
          <a:chExt cx="0" cy="0"/>
        </a:xfrm>
      </p:grpSpPr>
      <p:sp>
        <p:nvSpPr>
          <p:cNvPr id="104" name="Google Shape;104;p24"/>
          <p:cNvSpPr/>
          <p:nvPr/>
        </p:nvSpPr>
        <p:spPr>
          <a:xfrm>
            <a:off x="4572000" y="0"/>
            <a:ext cx="4572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05" name="Google Shape;105;p24"/>
          <p:cNvSpPr txBox="1">
            <a:spLocks noGrp="1"/>
          </p:cNvSpPr>
          <p:nvPr>
            <p:ph type="body" idx="1"/>
          </p:nvPr>
        </p:nvSpPr>
        <p:spPr>
          <a:xfrm>
            <a:off x="5262614" y="369871"/>
            <a:ext cx="2894700" cy="15612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9000"/>
              <a:buFont typeface="Arial"/>
              <a:buNone/>
              <a:defRPr sz="90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6" name="Google Shape;106;p24"/>
          <p:cNvSpPr txBox="1">
            <a:spLocks noGrp="1"/>
          </p:cNvSpPr>
          <p:nvPr>
            <p:ph type="body" idx="2"/>
          </p:nvPr>
        </p:nvSpPr>
        <p:spPr>
          <a:xfrm>
            <a:off x="5262614" y="2142545"/>
            <a:ext cx="2894700" cy="746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7" name="Google Shape;107;p24"/>
          <p:cNvSpPr txBox="1">
            <a:spLocks noGrp="1"/>
          </p:cNvSpPr>
          <p:nvPr>
            <p:ph type="body" idx="3"/>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08" name="Google Shape;108;p24"/>
          <p:cNvSpPr txBox="1">
            <a:spLocks noGrp="1"/>
          </p:cNvSpPr>
          <p:nvPr>
            <p:ph type="body" idx="4"/>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09" name="Google Shape;109;p24"/>
          <p:cNvPicPr preferRelativeResize="0"/>
          <p:nvPr/>
        </p:nvPicPr>
        <p:blipFill rotWithShape="1">
          <a:blip r:embed="rId2">
            <a:alphaModFix/>
          </a:blip>
          <a:srcRect/>
          <a:stretch/>
        </p:blipFill>
        <p:spPr>
          <a:xfrm>
            <a:off x="375386" y="4793310"/>
            <a:ext cx="830144" cy="138358"/>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Image">
  <p:cSld name="Content with Image">
    <p:spTree>
      <p:nvGrpSpPr>
        <p:cNvPr id="1" name="Shape 110"/>
        <p:cNvGrpSpPr/>
        <p:nvPr/>
      </p:nvGrpSpPr>
      <p:grpSpPr>
        <a:xfrm>
          <a:off x="0" y="0"/>
          <a:ext cx="0" cy="0"/>
          <a:chOff x="0" y="0"/>
          <a:chExt cx="0" cy="0"/>
        </a:xfrm>
      </p:grpSpPr>
      <p:sp>
        <p:nvSpPr>
          <p:cNvPr id="111" name="Google Shape;111;p25"/>
          <p:cNvSpPr txBox="1">
            <a:spLocks noGrp="1"/>
          </p:cNvSpPr>
          <p:nvPr>
            <p:ph type="body" idx="1"/>
          </p:nvPr>
        </p:nvSpPr>
        <p:spPr>
          <a:xfrm>
            <a:off x="375385" y="368066"/>
            <a:ext cx="3631200" cy="9603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rgbClr val="F00037"/>
              </a:buClr>
              <a:buSzPts val="4100"/>
              <a:buFont typeface="Arial"/>
              <a:buNone/>
              <a:defRPr sz="4100" b="1" i="0" u="none" strike="noStrike" cap="none">
                <a:solidFill>
                  <a:srgbClr val="F00037"/>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2" name="Google Shape;112;p25"/>
          <p:cNvSpPr txBox="1">
            <a:spLocks noGrp="1"/>
          </p:cNvSpPr>
          <p:nvPr>
            <p:ph type="body" idx="2"/>
          </p:nvPr>
        </p:nvSpPr>
        <p:spPr>
          <a:xfrm>
            <a:off x="375385" y="1606587"/>
            <a:ext cx="3631200" cy="2717700"/>
          </a:xfrm>
          <a:prstGeom prst="rect">
            <a:avLst/>
          </a:prstGeom>
          <a:noFill/>
          <a:ln>
            <a:noFill/>
          </a:ln>
        </p:spPr>
        <p:txBody>
          <a:bodyPr spcFirstLastPara="1" wrap="square" lIns="68575" tIns="34275" rIns="68575" bIns="34275" anchor="t" anchorCtr="0">
            <a:noAutofit/>
          </a:bodyPr>
          <a:lstStyle>
            <a:lvl1pPr marL="457200" marR="0" lvl="0" indent="-228600" algn="l" rtl="0">
              <a:lnSpc>
                <a:spcPct val="90000"/>
              </a:lnSpc>
              <a:spcBef>
                <a:spcPts val="8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pic>
        <p:nvPicPr>
          <p:cNvPr id="113" name="Google Shape;113;p25"/>
          <p:cNvPicPr preferRelativeResize="0"/>
          <p:nvPr/>
        </p:nvPicPr>
        <p:blipFill rotWithShape="1">
          <a:blip r:embed="rId2">
            <a:alphaModFix/>
          </a:blip>
          <a:srcRect/>
          <a:stretch/>
        </p:blipFill>
        <p:spPr>
          <a:xfrm>
            <a:off x="375386" y="4793310"/>
            <a:ext cx="830144" cy="138358"/>
          </a:xfrm>
          <a:prstGeom prst="rect">
            <a:avLst/>
          </a:prstGeom>
          <a:noFill/>
          <a:ln>
            <a:noFill/>
          </a:ln>
        </p:spPr>
      </p:pic>
      <p:sp>
        <p:nvSpPr>
          <p:cNvPr id="114" name="Google Shape;114;p25"/>
          <p:cNvSpPr>
            <a:spLocks noGrp="1"/>
          </p:cNvSpPr>
          <p:nvPr>
            <p:ph type="pic" idx="3"/>
          </p:nvPr>
        </p:nvSpPr>
        <p:spPr>
          <a:xfrm>
            <a:off x="4572000" y="0"/>
            <a:ext cx="4572000" cy="5143500"/>
          </a:xfrm>
          <a:prstGeom prst="rect">
            <a:avLst/>
          </a:prstGeom>
          <a:no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reaker">
  <p:cSld name="Breaker">
    <p:spTree>
      <p:nvGrpSpPr>
        <p:cNvPr id="1" name="Shape 115"/>
        <p:cNvGrpSpPr/>
        <p:nvPr/>
      </p:nvGrpSpPr>
      <p:grpSpPr>
        <a:xfrm>
          <a:off x="0" y="0"/>
          <a:ext cx="0" cy="0"/>
          <a:chOff x="0" y="0"/>
          <a:chExt cx="0" cy="0"/>
        </a:xfrm>
      </p:grpSpPr>
      <p:sp>
        <p:nvSpPr>
          <p:cNvPr id="116" name="Google Shape;116;p26"/>
          <p:cNvSpPr/>
          <p:nvPr/>
        </p:nvSpPr>
        <p:spPr>
          <a:xfrm>
            <a:off x="0" y="0"/>
            <a:ext cx="9144000" cy="51435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
        <p:nvSpPr>
          <p:cNvPr id="117" name="Google Shape;117;p26"/>
          <p:cNvSpPr txBox="1">
            <a:spLocks noGrp="1"/>
          </p:cNvSpPr>
          <p:nvPr>
            <p:ph type="body" idx="1"/>
          </p:nvPr>
        </p:nvSpPr>
        <p:spPr>
          <a:xfrm>
            <a:off x="1540042" y="1913898"/>
            <a:ext cx="6063900" cy="1315800"/>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chemeClr val="lt1"/>
              </a:buClr>
              <a:buSzPts val="2400"/>
              <a:buFont typeface="Arial"/>
              <a:buNone/>
              <a:defRPr sz="2400" b="0" i="0" u="none" strike="noStrike" cap="none">
                <a:solidFill>
                  <a:schemeClr val="lt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End Slide">
  <p:cSld name="End Slide">
    <p:spTree>
      <p:nvGrpSpPr>
        <p:cNvPr id="1" name="Shape 118"/>
        <p:cNvGrpSpPr/>
        <p:nvPr/>
      </p:nvGrpSpPr>
      <p:grpSpPr>
        <a:xfrm>
          <a:off x="0" y="0"/>
          <a:ext cx="0" cy="0"/>
          <a:chOff x="0" y="0"/>
          <a:chExt cx="0" cy="0"/>
        </a:xfrm>
      </p:grpSpPr>
      <p:sp>
        <p:nvSpPr>
          <p:cNvPr id="119" name="Google Shape;119;p27"/>
          <p:cNvSpPr/>
          <p:nvPr/>
        </p:nvSpPr>
        <p:spPr>
          <a:xfrm>
            <a:off x="0" y="0"/>
            <a:ext cx="9144000" cy="5143500"/>
          </a:xfrm>
          <a:prstGeom prst="rect">
            <a:avLst/>
          </a:prstGeom>
          <a:solidFill>
            <a:srgbClr val="1E1E1E"/>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pic>
        <p:nvPicPr>
          <p:cNvPr id="120" name="Google Shape;120;p27"/>
          <p:cNvPicPr preferRelativeResize="0"/>
          <p:nvPr/>
        </p:nvPicPr>
        <p:blipFill rotWithShape="1">
          <a:blip r:embed="rId2">
            <a:alphaModFix/>
          </a:blip>
          <a:srcRect/>
          <a:stretch/>
        </p:blipFill>
        <p:spPr>
          <a:xfrm>
            <a:off x="4826752" y="4314287"/>
            <a:ext cx="3658701" cy="376324"/>
          </a:xfrm>
          <a:prstGeom prst="rect">
            <a:avLst/>
          </a:prstGeom>
          <a:noFill/>
          <a:ln>
            <a:noFill/>
          </a:ln>
        </p:spPr>
      </p:pic>
      <p:sp>
        <p:nvSpPr>
          <p:cNvPr id="121" name="Google Shape;121;p27"/>
          <p:cNvSpPr txBox="1"/>
          <p:nvPr/>
        </p:nvSpPr>
        <p:spPr>
          <a:xfrm>
            <a:off x="658544" y="3865409"/>
            <a:ext cx="2659500" cy="10389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900" b="1" i="0">
                <a:solidFill>
                  <a:schemeClr val="lt1"/>
                </a:solidFill>
                <a:latin typeface="Arial"/>
                <a:ea typeface="Arial"/>
                <a:cs typeface="Arial"/>
                <a:sym typeface="Arial"/>
              </a:rPr>
              <a:t>AlmaBetter Edutech Pvt. Ltd.</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4th Floor, 133/2, Janardhan Towers,</a:t>
            </a:r>
            <a:endParaRPr sz="1100"/>
          </a:p>
          <a:p>
            <a:pPr marL="0" marR="0" lvl="0" indent="0" algn="l" rtl="0">
              <a:spcBef>
                <a:spcPts val="0"/>
              </a:spcBef>
              <a:spcAft>
                <a:spcPts val="0"/>
              </a:spcAft>
              <a:buNone/>
            </a:pPr>
            <a:r>
              <a:rPr lang="en-GB" sz="900">
                <a:solidFill>
                  <a:schemeClr val="lt1"/>
                </a:solidFill>
                <a:latin typeface="Arial"/>
                <a:ea typeface="Arial"/>
                <a:cs typeface="Arial"/>
                <a:sym typeface="Arial"/>
              </a:rPr>
              <a:t>Residency Road, Bengaluru 560025</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u="sng">
                <a:solidFill>
                  <a:schemeClr val="hlink"/>
                </a:solidFill>
                <a:latin typeface="Arial"/>
                <a:ea typeface="Arial"/>
                <a:cs typeface="Arial"/>
                <a:sym typeface="Arial"/>
                <a:hlinkClick r:id="rId3"/>
              </a:rPr>
              <a:t>www.almabetter.com</a:t>
            </a:r>
            <a:endParaRPr sz="900">
              <a:solidFill>
                <a:schemeClr val="lt1"/>
              </a:solidFill>
              <a:latin typeface="Arial"/>
              <a:ea typeface="Arial"/>
              <a:cs typeface="Arial"/>
              <a:sym typeface="Arial"/>
            </a:endParaRPr>
          </a:p>
          <a:p>
            <a:pPr marL="0" marR="0" lvl="0" indent="0" algn="l" rtl="0">
              <a:spcBef>
                <a:spcPts val="0"/>
              </a:spcBef>
              <a:spcAft>
                <a:spcPts val="0"/>
              </a:spcAft>
              <a:buNone/>
            </a:pPr>
            <a:r>
              <a:rPr lang="en-GB" sz="900">
                <a:solidFill>
                  <a:schemeClr val="lt1"/>
                </a:solidFill>
                <a:latin typeface="Arial"/>
                <a:ea typeface="Arial"/>
                <a:cs typeface="Arial"/>
                <a:sym typeface="Arial"/>
              </a:rPr>
              <a:t>+91-9513166012 / +91-9513164998</a:t>
            </a:r>
            <a:endParaRPr sz="1100"/>
          </a:p>
          <a:p>
            <a:pPr marL="0" marR="0" lvl="0" indent="0" algn="l" rtl="0">
              <a:spcBef>
                <a:spcPts val="0"/>
              </a:spcBef>
              <a:spcAft>
                <a:spcPts val="0"/>
              </a:spcAft>
              <a:buNone/>
            </a:pPr>
            <a:endParaRPr sz="900">
              <a:solidFill>
                <a:schemeClr val="lt1"/>
              </a:solidFill>
              <a:latin typeface="Arial"/>
              <a:ea typeface="Arial"/>
              <a:cs typeface="Arial"/>
              <a:sym typeface="Arial"/>
            </a:endParaRPr>
          </a:p>
        </p:txBody>
      </p:sp>
      <p:sp>
        <p:nvSpPr>
          <p:cNvPr id="122" name="Google Shape;122;p27"/>
          <p:cNvSpPr txBox="1"/>
          <p:nvPr/>
        </p:nvSpPr>
        <p:spPr>
          <a:xfrm>
            <a:off x="545348" y="480693"/>
            <a:ext cx="5098500" cy="1177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7200" b="1" i="0">
                <a:solidFill>
                  <a:schemeClr val="lt1"/>
                </a:solidFill>
                <a:latin typeface="Arial"/>
                <a:ea typeface="Arial"/>
                <a:cs typeface="Arial"/>
                <a:sym typeface="Arial"/>
              </a:rPr>
              <a:t>Thank you.</a:t>
            </a:r>
            <a:endParaRPr sz="1100"/>
          </a:p>
        </p:txBody>
      </p:sp>
      <p:sp>
        <p:nvSpPr>
          <p:cNvPr id="123" name="Google Shape;123;p27"/>
          <p:cNvSpPr/>
          <p:nvPr/>
        </p:nvSpPr>
        <p:spPr>
          <a:xfrm>
            <a:off x="658544" y="1586872"/>
            <a:ext cx="2659500" cy="108000"/>
          </a:xfrm>
          <a:prstGeom prst="rect">
            <a:avLst/>
          </a:prstGeom>
          <a:solidFill>
            <a:srgbClr val="F00037"/>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124"/>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Vertical Title and Text">
  <p:cSld name="Vertical Title and Text">
    <p:spTree>
      <p:nvGrpSpPr>
        <p:cNvPr id="1" name="Shape 125"/>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69CF-BF54-497B-929B-9A17CA1ECBBF}"/>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5B1DAE3-1F4F-46D1-B43F-2B506CCAE22E}"/>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6D4AAB-0914-4327-8BC5-8BC0E9E2779C}"/>
              </a:ext>
            </a:extLst>
          </p:cNvPr>
          <p:cNvSpPr>
            <a:spLocks noGrp="1"/>
          </p:cNvSpPr>
          <p:nvPr>
            <p:ph type="dt" sz="half" idx="10"/>
          </p:nvPr>
        </p:nvSpPr>
        <p:spPr/>
        <p:txBody>
          <a:bodyPr/>
          <a:lstStyle/>
          <a:p>
            <a:fld id="{7E3D4EF1-0385-43D3-A179-699E3F2FE344}" type="datetime1">
              <a:rPr lang="en-IN" smtClean="0"/>
              <a:t>31-01-2025</a:t>
            </a:fld>
            <a:endParaRPr lang="en-IN" dirty="0"/>
          </a:p>
        </p:txBody>
      </p:sp>
      <p:sp>
        <p:nvSpPr>
          <p:cNvPr id="5" name="Footer Placeholder 4">
            <a:extLst>
              <a:ext uri="{FF2B5EF4-FFF2-40B4-BE49-F238E27FC236}">
                <a16:creationId xmlns:a16="http://schemas.microsoft.com/office/drawing/2014/main" id="{CA160BEC-DF77-4342-85BB-13D798252E9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6B01EF-C618-4494-A74C-1BE7B29ED7A5}"/>
              </a:ext>
            </a:extLst>
          </p:cNvPr>
          <p:cNvSpPr>
            <a:spLocks noGrp="1"/>
          </p:cNvSpPr>
          <p:nvPr>
            <p:ph type="sldNum" sz="quarter" idx="12"/>
          </p:nvPr>
        </p:nvSpPr>
        <p:spPr/>
        <p:txBody>
          <a:bodyPr/>
          <a:lstStyle/>
          <a:p>
            <a:fld id="{865C73B9-B2B0-4ECC-AC2F-DC14E95F6B26}" type="slidenum">
              <a:rPr lang="en-IN" smtClean="0"/>
              <a:t>‹#›</a:t>
            </a:fld>
            <a:endParaRPr lang="en-IN" dirty="0"/>
          </a:p>
        </p:txBody>
      </p:sp>
    </p:spTree>
    <p:extLst>
      <p:ext uri="{BB962C8B-B14F-4D97-AF65-F5344CB8AC3E}">
        <p14:creationId xmlns:p14="http://schemas.microsoft.com/office/powerpoint/2010/main" val="312429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0000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6">
            <a:alphaModFix/>
          </a:blip>
          <a:stretch>
            <a:fillRect/>
          </a:stretch>
        </p:blipFill>
        <p:spPr>
          <a:xfrm>
            <a:off x="8602975" y="66525"/>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7"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0"/>
          <p:cNvSpPr txBox="1"/>
          <p:nvPr/>
        </p:nvSpPr>
        <p:spPr>
          <a:xfrm>
            <a:off x="446900" y="11882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Welcome to </a:t>
            </a:r>
            <a:endParaRPr sz="4800" b="1">
              <a:solidFill>
                <a:srgbClr val="FFFFFF"/>
              </a:solidFill>
            </a:endParaRPr>
          </a:p>
        </p:txBody>
      </p:sp>
      <p:sp>
        <p:nvSpPr>
          <p:cNvPr id="131" name="Google Shape;131;p30"/>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0"/>
          <p:cNvSpPr txBox="1"/>
          <p:nvPr/>
        </p:nvSpPr>
        <p:spPr>
          <a:xfrm>
            <a:off x="516975" y="3653925"/>
            <a:ext cx="65454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700" b="1">
                <a:solidFill>
                  <a:srgbClr val="FFFFFF"/>
                </a:solidFill>
                <a:latin typeface="Montserrat"/>
                <a:ea typeface="Montserrat"/>
                <a:cs typeface="Montserrat"/>
                <a:sym typeface="Montserrat"/>
              </a:rPr>
              <a:t>New age upskilling platform for high growth careers</a:t>
            </a:r>
            <a:endParaRPr sz="1700" b="1">
              <a:solidFill>
                <a:srgbClr val="FFFFFF"/>
              </a:solidFill>
              <a:latin typeface="Montserrat"/>
              <a:ea typeface="Montserrat"/>
              <a:cs typeface="Montserrat"/>
              <a:sym typeface="Montserrat"/>
            </a:endParaRPr>
          </a:p>
        </p:txBody>
      </p:sp>
      <p:pic>
        <p:nvPicPr>
          <p:cNvPr id="133" name="Google Shape;133;p30"/>
          <p:cNvPicPr preferRelativeResize="0"/>
          <p:nvPr/>
        </p:nvPicPr>
        <p:blipFill rotWithShape="1">
          <a:blip r:embed="rId3">
            <a:alphaModFix/>
          </a:blip>
          <a:srcRect l="7791" t="27051" r="8061" b="27898"/>
          <a:stretch/>
        </p:blipFill>
        <p:spPr>
          <a:xfrm>
            <a:off x="525775" y="2037800"/>
            <a:ext cx="3759027" cy="739875"/>
          </a:xfrm>
          <a:prstGeom prst="rect">
            <a:avLst/>
          </a:prstGeom>
          <a:noFill/>
          <a:ln>
            <a:noFill/>
          </a:ln>
        </p:spPr>
      </p:pic>
      <p:pic>
        <p:nvPicPr>
          <p:cNvPr id="134" name="Google Shape;134;p30"/>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
        <p:nvSpPr>
          <p:cNvPr id="2" name="Google Shape;132;p30">
            <a:extLst>
              <a:ext uri="{FF2B5EF4-FFF2-40B4-BE49-F238E27FC236}">
                <a16:creationId xmlns:a16="http://schemas.microsoft.com/office/drawing/2014/main" id="{45A30687-11AF-2562-A0DA-DD59DE3F92F6}"/>
              </a:ext>
            </a:extLst>
          </p:cNvPr>
          <p:cNvSpPr txBox="1"/>
          <p:nvPr/>
        </p:nvSpPr>
        <p:spPr>
          <a:xfrm>
            <a:off x="6509842" y="4201830"/>
            <a:ext cx="2109372" cy="446400"/>
          </a:xfrm>
          <a:prstGeom prst="rect">
            <a:avLst/>
          </a:prstGeom>
          <a:noFill/>
          <a:ln>
            <a:noFill/>
          </a:ln>
        </p:spPr>
        <p:txBody>
          <a:bodyPr spcFirstLastPara="1" wrap="square" lIns="91425" tIns="91425" rIns="91425" bIns="91425" anchor="t" anchorCtr="0">
            <a:spAutoFit/>
          </a:bodyPr>
          <a:lstStyle/>
          <a:p>
            <a:pPr marL="0" lvl="0" indent="0" rtl="0">
              <a:spcBef>
                <a:spcPts val="0"/>
              </a:spcBef>
              <a:spcAft>
                <a:spcPts val="0"/>
              </a:spcAft>
              <a:buNone/>
            </a:pPr>
            <a:r>
              <a:rPr lang="en-GB" sz="1700" b="1" dirty="0">
                <a:solidFill>
                  <a:srgbClr val="FFFFFF"/>
                </a:solidFill>
                <a:latin typeface="Montserrat"/>
                <a:ea typeface="Montserrat"/>
                <a:cs typeface="Montserrat"/>
                <a:sym typeface="Montserrat"/>
              </a:rPr>
              <a:t>By </a:t>
            </a:r>
            <a:r>
              <a:rPr lang="en-GB" sz="1700" b="1" dirty="0" err="1">
                <a:solidFill>
                  <a:srgbClr val="FFFFFF"/>
                </a:solidFill>
                <a:latin typeface="Montserrat"/>
                <a:ea typeface="Montserrat"/>
                <a:cs typeface="Montserrat"/>
                <a:sym typeface="Montserrat"/>
              </a:rPr>
              <a:t>Urvshi</a:t>
            </a:r>
            <a:r>
              <a:rPr lang="en-GB" sz="1700" b="1" dirty="0">
                <a:solidFill>
                  <a:srgbClr val="FFFFFF"/>
                </a:solidFill>
                <a:latin typeface="Montserrat"/>
                <a:ea typeface="Montserrat"/>
                <a:cs typeface="Montserrat"/>
                <a:sym typeface="Montserrat"/>
              </a:rPr>
              <a:t> Singla</a:t>
            </a:r>
            <a:endParaRPr sz="1700" b="1" dirty="0">
              <a:solidFill>
                <a:srgbClr val="FFFFFF"/>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Shape 138"/>
        <p:cNvGrpSpPr/>
        <p:nvPr/>
      </p:nvGrpSpPr>
      <p:grpSpPr>
        <a:xfrm>
          <a:off x="0" y="0"/>
          <a:ext cx="0" cy="0"/>
          <a:chOff x="0" y="0"/>
          <a:chExt cx="0" cy="0"/>
        </a:xfrm>
      </p:grpSpPr>
      <p:sp>
        <p:nvSpPr>
          <p:cNvPr id="139" name="Google Shape;139;p31"/>
          <p:cNvSpPr txBox="1">
            <a:spLocks noGrp="1"/>
          </p:cNvSpPr>
          <p:nvPr>
            <p:ph type="body" idx="1"/>
          </p:nvPr>
        </p:nvSpPr>
        <p:spPr>
          <a:xfrm>
            <a:off x="735160" y="129516"/>
            <a:ext cx="7673700" cy="960300"/>
          </a:xfrm>
          <a:prstGeom prst="rect">
            <a:avLst/>
          </a:prstGeom>
          <a:noFill/>
          <a:ln>
            <a:noFill/>
          </a:ln>
        </p:spPr>
        <p:txBody>
          <a:bodyPr spcFirstLastPara="1" wrap="square" lIns="68575" tIns="34275" rIns="68575" bIns="34275" anchor="ctr" anchorCtr="0">
            <a:noAutofit/>
          </a:bodyPr>
          <a:lstStyle/>
          <a:p>
            <a:pPr marL="177800" lvl="0" indent="-177800" algn="ctr" rtl="0">
              <a:lnSpc>
                <a:spcPct val="90000"/>
              </a:lnSpc>
              <a:spcBef>
                <a:spcPts val="0"/>
              </a:spcBef>
              <a:spcAft>
                <a:spcPts val="0"/>
              </a:spcAft>
              <a:buClr>
                <a:schemeClr val="lt1"/>
              </a:buClr>
              <a:buSzPts val="5400"/>
              <a:buNone/>
            </a:pPr>
            <a:r>
              <a:rPr lang="en-GB" sz="3600"/>
              <a:t>Session Agenda</a:t>
            </a:r>
            <a:endParaRPr sz="3600">
              <a:solidFill>
                <a:srgbClr val="F00037"/>
              </a:solidFill>
            </a:endParaRPr>
          </a:p>
        </p:txBody>
      </p:sp>
      <p:sp>
        <p:nvSpPr>
          <p:cNvPr id="140" name="Google Shape;140;p31"/>
          <p:cNvSpPr txBox="1"/>
          <p:nvPr/>
        </p:nvSpPr>
        <p:spPr>
          <a:xfrm>
            <a:off x="735150" y="1339275"/>
            <a:ext cx="5555400" cy="1415742"/>
          </a:xfrm>
          <a:prstGeom prst="rect">
            <a:avLst/>
          </a:prstGeom>
          <a:noFill/>
          <a:ln>
            <a:noFill/>
          </a:ln>
        </p:spPr>
        <p:txBody>
          <a:bodyPr spcFirstLastPara="1" wrap="square" lIns="91425" tIns="91425" rIns="91425" bIns="91425" anchor="t" anchorCtr="0">
            <a:spAutoFit/>
          </a:bodyPr>
          <a:lstStyle/>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Optimizing React App- Hooks</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Throttling, Debouncing</a:t>
            </a:r>
          </a:p>
          <a:p>
            <a:pPr marL="342900" indent="-342900" algn="l" fontAlgn="base">
              <a:buClr>
                <a:schemeClr val="bg1"/>
              </a:buClr>
              <a:buFont typeface="Arial" panose="020B0604020202020204" pitchFamily="34" charset="0"/>
              <a:buChar char="•"/>
            </a:pPr>
            <a:r>
              <a:rPr lang="en-US" sz="2000" dirty="0">
                <a:solidFill>
                  <a:schemeClr val="bg1"/>
                </a:solidFill>
                <a:latin typeface="Calibri" panose="020F0502020204030204" pitchFamily="34" charset="0"/>
                <a:cs typeface="Calibri" panose="020F0502020204030204" pitchFamily="34" charset="0"/>
              </a:rPr>
              <a:t>Lazy Loading &amp; Suspense</a:t>
            </a:r>
          </a:p>
          <a:p>
            <a:pPr algn="l" fontAlgn="base">
              <a:buClr>
                <a:schemeClr val="bg1"/>
              </a:buClr>
            </a:pPr>
            <a:endParaRPr lang="en-US" sz="2000" dirty="0">
              <a:solidFill>
                <a:schemeClr val="bg1"/>
              </a:solidFill>
              <a:latin typeface="Calibri" panose="020F0502020204030204" pitchFamily="34" charset="0"/>
              <a:cs typeface="Calibri" panose="020F0502020204030204" pitchFamily="34" charset="0"/>
            </a:endParaRPr>
          </a:p>
        </p:txBody>
      </p:sp>
      <p:pic>
        <p:nvPicPr>
          <p:cNvPr id="141" name="Google Shape;141;p31"/>
          <p:cNvPicPr preferRelativeResize="0"/>
          <p:nvPr/>
        </p:nvPicPr>
        <p:blipFill rotWithShape="1">
          <a:blip r:embed="rId3">
            <a:alphaModFix/>
          </a:blip>
          <a:srcRect l="7791" t="27051" r="8061" b="27898"/>
          <a:stretch/>
        </p:blipFill>
        <p:spPr>
          <a:xfrm>
            <a:off x="7643452" y="212375"/>
            <a:ext cx="1285376" cy="253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p:cNvSpPr txBox="1"/>
          <p:nvPr/>
        </p:nvSpPr>
        <p:spPr>
          <a:xfrm>
            <a:off x="381000" y="417426"/>
            <a:ext cx="4693920" cy="415498"/>
          </a:xfrm>
          <a:prstGeom prst="rect">
            <a:avLst/>
          </a:prstGeom>
          <a:noFill/>
        </p:spPr>
        <p:txBody>
          <a:bodyPr wrap="square" rtlCol="0">
            <a:spAutoFit/>
          </a:bodyPr>
          <a:lstStyle/>
          <a:p>
            <a:r>
              <a:rPr lang="en-IN" sz="2100" b="1" dirty="0" err="1"/>
              <a:t>useMemo</a:t>
            </a:r>
            <a:endParaRPr lang="en-IN" sz="2100" b="1" dirty="0"/>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8" name="TextBox 7">
            <a:extLst>
              <a:ext uri="{FF2B5EF4-FFF2-40B4-BE49-F238E27FC236}">
                <a16:creationId xmlns:a16="http://schemas.microsoft.com/office/drawing/2014/main" id="{7F3BE77F-D0C7-4EFC-8CC3-7EAD291822AB}"/>
              </a:ext>
            </a:extLst>
          </p:cNvPr>
          <p:cNvSpPr txBox="1"/>
          <p:nvPr/>
        </p:nvSpPr>
        <p:spPr>
          <a:xfrm>
            <a:off x="381000" y="878924"/>
            <a:ext cx="8328660" cy="2554545"/>
          </a:xfrm>
          <a:prstGeom prst="rect">
            <a:avLst/>
          </a:prstGeom>
          <a:noFill/>
        </p:spPr>
        <p:txBody>
          <a:bodyPr wrap="square" rtlCol="0">
            <a:spAutoFit/>
          </a:bodyPr>
          <a:lstStyle/>
          <a:p>
            <a:pPr marL="342900" indent="-342900">
              <a:buFont typeface="Arial" panose="020B0604020202020204" pitchFamily="34" charset="0"/>
              <a:buChar char="•"/>
            </a:pPr>
            <a:r>
              <a:rPr lang="en-US" sz="2000" b="0" dirty="0">
                <a:solidFill>
                  <a:schemeClr val="tx1"/>
                </a:solidFill>
                <a:effectLst/>
                <a:latin typeface="Calibri" panose="020F0502020204030204" pitchFamily="34" charset="0"/>
                <a:cs typeface="Calibri" panose="020F0502020204030204" pitchFamily="34" charset="0"/>
              </a:rPr>
              <a:t>The </a:t>
            </a:r>
            <a:r>
              <a:rPr lang="en-US" sz="2000" b="0" dirty="0" err="1">
                <a:solidFill>
                  <a:schemeClr val="tx1"/>
                </a:solidFill>
                <a:effectLst/>
                <a:latin typeface="Calibri" panose="020F0502020204030204" pitchFamily="34" charset="0"/>
                <a:cs typeface="Calibri" panose="020F0502020204030204" pitchFamily="34" charset="0"/>
              </a:rPr>
              <a:t>useMemo</a:t>
            </a:r>
            <a:r>
              <a:rPr lang="en-US" sz="2000" b="0" dirty="0">
                <a:solidFill>
                  <a:schemeClr val="tx1"/>
                </a:solidFill>
                <a:effectLst/>
                <a:latin typeface="Calibri" panose="020F0502020204030204" pitchFamily="34" charset="0"/>
                <a:cs typeface="Calibri" panose="020F0502020204030204" pitchFamily="34" charset="0"/>
              </a:rPr>
              <a:t>()is a pre-defined React hook that takes two arguments: a compute function that calculates a result and an array of dependencies.</a:t>
            </a:r>
          </a:p>
          <a:p>
            <a:endParaRPr lang="en-US" sz="2000" b="0" dirty="0">
              <a:solidFill>
                <a:schemeClr val="tx1"/>
              </a:solidFill>
              <a:effectLst/>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0" i="0" dirty="0" err="1">
                <a:solidFill>
                  <a:schemeClr val="tx1"/>
                </a:solidFill>
                <a:effectLst/>
                <a:latin typeface="Calibri" panose="020F0502020204030204" pitchFamily="34" charset="0"/>
                <a:cs typeface="Calibri" panose="020F0502020204030204" pitchFamily="34" charset="0"/>
              </a:rPr>
              <a:t>Memoization</a:t>
            </a:r>
            <a:r>
              <a:rPr lang="en-US" sz="2000" b="0" i="0" dirty="0">
                <a:solidFill>
                  <a:schemeClr val="tx1"/>
                </a:solidFill>
                <a:effectLst/>
                <a:latin typeface="Calibri" panose="020F0502020204030204" pitchFamily="34" charset="0"/>
                <a:cs typeface="Calibri" panose="020F0502020204030204" pitchFamily="34" charset="0"/>
              </a:rPr>
              <a:t> is the practice of avoiding re-computing a function with the same argument multiple times by caching the result and returning it for subsequent calls. This helps save computation time and resources.</a:t>
            </a:r>
          </a:p>
          <a:p>
            <a:endParaRPr lang="en-US" sz="2000" b="0" i="0" dirty="0">
              <a:solidFill>
                <a:schemeClr val="tx1"/>
              </a:solidFill>
              <a:effectLst/>
              <a:latin typeface="Calibri" panose="020F0502020204030204" pitchFamily="34" charset="0"/>
              <a:cs typeface="Calibri" panose="020F0502020204030204" pitchFamily="34" charset="0"/>
            </a:endParaRPr>
          </a:p>
          <a:p>
            <a:endParaRPr lang="en-US" sz="2000" b="0" dirty="0">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71563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287F-E8DD-F32C-E84C-263034150C7F}"/>
            </a:ext>
          </a:extLst>
        </p:cNvPr>
        <p:cNvGrpSpPr/>
        <p:nvPr/>
      </p:nvGrpSpPr>
      <p:grpSpPr>
        <a:xfrm>
          <a:off x="0" y="0"/>
          <a:ext cx="0" cy="0"/>
          <a:chOff x="0" y="0"/>
          <a:chExt cx="0" cy="0"/>
        </a:xfrm>
      </p:grpSpPr>
      <p:sp>
        <p:nvSpPr>
          <p:cNvPr id="14" name="Rectangle 13">
            <a:extLst>
              <a:ext uri="{FF2B5EF4-FFF2-40B4-BE49-F238E27FC236}">
                <a16:creationId xmlns:a16="http://schemas.microsoft.com/office/drawing/2014/main" id="{07C811A2-0421-DE30-084B-4D91E3652EDF}"/>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3" name="TextBox 2">
            <a:extLst>
              <a:ext uri="{FF2B5EF4-FFF2-40B4-BE49-F238E27FC236}">
                <a16:creationId xmlns:a16="http://schemas.microsoft.com/office/drawing/2014/main" id="{692A3850-8DCC-85EA-4589-881DD2D048F2}"/>
              </a:ext>
            </a:extLst>
          </p:cNvPr>
          <p:cNvSpPr txBox="1"/>
          <p:nvPr/>
        </p:nvSpPr>
        <p:spPr>
          <a:xfrm>
            <a:off x="381000" y="417426"/>
            <a:ext cx="4693920" cy="415498"/>
          </a:xfrm>
          <a:prstGeom prst="rect">
            <a:avLst/>
          </a:prstGeom>
          <a:noFill/>
        </p:spPr>
        <p:txBody>
          <a:bodyPr wrap="square" rtlCol="0">
            <a:spAutoFit/>
          </a:bodyPr>
          <a:lstStyle/>
          <a:p>
            <a:r>
              <a:rPr lang="en-IN" sz="2100" b="1" dirty="0" err="1"/>
              <a:t>useCallback</a:t>
            </a:r>
            <a:endParaRPr lang="en-IN" sz="2100" b="1" dirty="0"/>
          </a:p>
        </p:txBody>
      </p:sp>
      <p:sp>
        <p:nvSpPr>
          <p:cNvPr id="9" name="Rectangle 8">
            <a:extLst>
              <a:ext uri="{FF2B5EF4-FFF2-40B4-BE49-F238E27FC236}">
                <a16:creationId xmlns:a16="http://schemas.microsoft.com/office/drawing/2014/main" id="{7C47B583-1901-8D59-B0D4-5EB78C5EEC0D}"/>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b="1">
              <a:solidFill>
                <a:schemeClr val="tx1"/>
              </a:solidFill>
            </a:endParaRPr>
          </a:p>
        </p:txBody>
      </p:sp>
      <p:sp>
        <p:nvSpPr>
          <p:cNvPr id="12" name="Rectangle 11">
            <a:extLst>
              <a:ext uri="{FF2B5EF4-FFF2-40B4-BE49-F238E27FC236}">
                <a16:creationId xmlns:a16="http://schemas.microsoft.com/office/drawing/2014/main" id="{636A2B8F-814D-1C53-B904-97698F15C1EF}"/>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b="1">
              <a:solidFill>
                <a:schemeClr val="tx1"/>
              </a:solidFill>
            </a:endParaRPr>
          </a:p>
        </p:txBody>
      </p:sp>
      <p:sp>
        <p:nvSpPr>
          <p:cNvPr id="8" name="TextBox 7">
            <a:extLst>
              <a:ext uri="{FF2B5EF4-FFF2-40B4-BE49-F238E27FC236}">
                <a16:creationId xmlns:a16="http://schemas.microsoft.com/office/drawing/2014/main" id="{912A22F4-A665-5725-AB06-1B84E5C75733}"/>
              </a:ext>
            </a:extLst>
          </p:cNvPr>
          <p:cNvSpPr txBox="1"/>
          <p:nvPr/>
        </p:nvSpPr>
        <p:spPr>
          <a:xfrm>
            <a:off x="320040" y="855841"/>
            <a:ext cx="8328660" cy="2605842"/>
          </a:xfrm>
          <a:prstGeom prst="rect">
            <a:avLst/>
          </a:prstGeom>
          <a:noFill/>
        </p:spPr>
        <p:txBody>
          <a:bodyPr wrap="square" rtlCol="0">
            <a:spAutoFit/>
          </a:bodyPr>
          <a:lstStyle/>
          <a:p>
            <a:pPr marL="342900" indent="-342900" algn="l" fontAlgn="base">
              <a:spcBef>
                <a:spcPts val="75"/>
              </a:spcBef>
              <a:spcAft>
                <a:spcPts val="75"/>
              </a:spcAft>
              <a:buFont typeface="Arial" panose="020B0604020202020204" pitchFamily="34" charset="0"/>
              <a:buChar char="•"/>
            </a:pPr>
            <a:r>
              <a:rPr lang="en-US" sz="2000" b="0" i="0" dirty="0">
                <a:solidFill>
                  <a:srgbClr val="37352F"/>
                </a:solidFill>
                <a:effectLst/>
                <a:latin typeface="Calibri" panose="020F0502020204030204" pitchFamily="34" charset="0"/>
                <a:cs typeface="Calibri" panose="020F0502020204030204" pitchFamily="34" charset="0"/>
              </a:rPr>
              <a:t>When a React component is re-rendered, all the functions inside the component are re-created, resulting in a change in their references between renders.</a:t>
            </a:r>
          </a:p>
          <a:p>
            <a:pPr marL="342900" indent="-342900" algn="l" fontAlgn="base">
              <a:spcBef>
                <a:spcPts val="75"/>
              </a:spcBef>
              <a:spcAft>
                <a:spcPts val="75"/>
              </a:spcAft>
              <a:buFont typeface="Arial" panose="020B0604020202020204" pitchFamily="34" charset="0"/>
              <a:buChar char="•"/>
            </a:pPr>
            <a:endParaRPr lang="en-US" sz="2000" b="0" i="0" dirty="0">
              <a:solidFill>
                <a:srgbClr val="37352F"/>
              </a:solidFill>
              <a:effectLst/>
              <a:latin typeface="Calibri" panose="020F0502020204030204" pitchFamily="34" charset="0"/>
              <a:cs typeface="Calibri" panose="020F0502020204030204" pitchFamily="34" charset="0"/>
            </a:endParaRPr>
          </a:p>
          <a:p>
            <a:pPr marL="342900" indent="-342900" algn="l" fontAlgn="base">
              <a:spcBef>
                <a:spcPts val="75"/>
              </a:spcBef>
              <a:spcAft>
                <a:spcPts val="75"/>
              </a:spcAft>
              <a:buFont typeface="Arial" panose="020B0604020202020204" pitchFamily="34" charset="0"/>
              <a:buChar char="•"/>
            </a:pPr>
            <a:r>
              <a:rPr lang="en-US" sz="2000" b="0" i="0" dirty="0">
                <a:solidFill>
                  <a:srgbClr val="37352F"/>
                </a:solidFill>
                <a:effectLst/>
                <a:latin typeface="Calibri" panose="020F0502020204030204" pitchFamily="34" charset="0"/>
                <a:cs typeface="Calibri" panose="020F0502020204030204" pitchFamily="34" charset="0"/>
              </a:rPr>
              <a:t>The </a:t>
            </a:r>
            <a:r>
              <a:rPr lang="en-US" sz="2000" b="0" i="0" dirty="0" err="1">
                <a:solidFill>
                  <a:srgbClr val="37352F"/>
                </a:solidFill>
                <a:effectLst/>
                <a:latin typeface="Calibri" panose="020F0502020204030204" pitchFamily="34" charset="0"/>
                <a:cs typeface="Calibri" panose="020F0502020204030204" pitchFamily="34" charset="0"/>
              </a:rPr>
              <a:t>useCallback</a:t>
            </a:r>
            <a:r>
              <a:rPr lang="en-US" sz="2000" b="0" i="0" dirty="0">
                <a:solidFill>
                  <a:srgbClr val="37352F"/>
                </a:solidFill>
                <a:effectLst/>
                <a:latin typeface="Calibri" panose="020F0502020204030204" pitchFamily="34" charset="0"/>
                <a:cs typeface="Calibri" panose="020F0502020204030204" pitchFamily="34" charset="0"/>
              </a:rPr>
              <a:t>() hook provides a cached version of a callback function that will only be re-evaluated if its dependencies undergo changes. This allows us to reuse the same function object between renders, rather than creating a new one each time the component re-renders.</a:t>
            </a:r>
          </a:p>
        </p:txBody>
      </p:sp>
    </p:spTree>
    <p:extLst>
      <p:ext uri="{BB962C8B-B14F-4D97-AF65-F5344CB8AC3E}">
        <p14:creationId xmlns:p14="http://schemas.microsoft.com/office/powerpoint/2010/main" val="1627884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16DB783-E6E4-4CD7-8444-DA7780AE5AB7}"/>
              </a:ext>
            </a:extLst>
          </p:cNvPr>
          <p:cNvSpPr/>
          <p:nvPr/>
        </p:nvSpPr>
        <p:spPr>
          <a:xfrm>
            <a:off x="381001" y="463426"/>
            <a:ext cx="8542193" cy="332509"/>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3" name="Title 1">
            <a:extLst>
              <a:ext uri="{FF2B5EF4-FFF2-40B4-BE49-F238E27FC236}">
                <a16:creationId xmlns:a16="http://schemas.microsoft.com/office/drawing/2014/main" id="{B45E7780-BEBD-4534-808F-0E82D26B1EDC}"/>
              </a:ext>
            </a:extLst>
          </p:cNvPr>
          <p:cNvSpPr>
            <a:spLocks noGrp="1"/>
          </p:cNvSpPr>
          <p:nvPr>
            <p:ph type="ctrTitle"/>
          </p:nvPr>
        </p:nvSpPr>
        <p:spPr>
          <a:xfrm>
            <a:off x="6258788" y="1059873"/>
            <a:ext cx="2646218" cy="1564402"/>
          </a:xfrm>
        </p:spPr>
        <p:txBody>
          <a:bodyPr>
            <a:normAutofit/>
          </a:bodyPr>
          <a:lstStyle/>
          <a:p>
            <a:r>
              <a:rPr lang="en-IN" sz="2100" b="1" dirty="0">
                <a:solidFill>
                  <a:srgbClr val="FFFFFF"/>
                </a:solidFill>
                <a:cs typeface="AngsanaUPC" panose="020B0502040204020203" pitchFamily="18" charset="-34"/>
              </a:rPr>
              <a:t>HTML</a:t>
            </a:r>
            <a:endParaRPr lang="en-IN" sz="1800" b="1" dirty="0">
              <a:solidFill>
                <a:srgbClr val="FFFFFF"/>
              </a:solidFill>
              <a:cs typeface="AngsanaUPC" panose="020B0502040204020203" pitchFamily="18" charset="-34"/>
            </a:endParaRPr>
          </a:p>
        </p:txBody>
      </p:sp>
      <p:sp>
        <p:nvSpPr>
          <p:cNvPr id="3" name="TextBox 2"/>
          <p:cNvSpPr txBox="1"/>
          <p:nvPr/>
        </p:nvSpPr>
        <p:spPr>
          <a:xfrm>
            <a:off x="381000" y="417426"/>
            <a:ext cx="5877788" cy="415498"/>
          </a:xfrm>
          <a:prstGeom prst="rect">
            <a:avLst/>
          </a:prstGeom>
          <a:noFill/>
        </p:spPr>
        <p:txBody>
          <a:bodyPr wrap="square" rtlCol="0">
            <a:spAutoFit/>
          </a:bodyPr>
          <a:lstStyle/>
          <a:p>
            <a:r>
              <a:rPr lang="en-IN" sz="2100" b="1" dirty="0"/>
              <a:t>Suspense and </a:t>
            </a:r>
            <a:r>
              <a:rPr lang="en-IN" sz="2100" b="1" dirty="0">
                <a:solidFill>
                  <a:srgbClr val="202124"/>
                </a:solidFill>
              </a:rPr>
              <a:t>D</a:t>
            </a:r>
            <a:r>
              <a:rPr lang="en-IN" sz="2100" b="1" dirty="0"/>
              <a:t>ata service</a:t>
            </a:r>
          </a:p>
        </p:txBody>
      </p:sp>
      <p:sp>
        <p:nvSpPr>
          <p:cNvPr id="9" name="Rectangle 8">
            <a:extLst>
              <a:ext uri="{FF2B5EF4-FFF2-40B4-BE49-F238E27FC236}">
                <a16:creationId xmlns:a16="http://schemas.microsoft.com/office/drawing/2014/main" id="{E3C711B4-9267-450B-911B-D23C4FF9AB79}"/>
              </a:ext>
            </a:extLst>
          </p:cNvPr>
          <p:cNvSpPr/>
          <p:nvPr/>
        </p:nvSpPr>
        <p:spPr>
          <a:xfrm>
            <a:off x="381000" y="213012"/>
            <a:ext cx="5713268" cy="11430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sz="1050"/>
          </a:p>
        </p:txBody>
      </p:sp>
      <p:sp>
        <p:nvSpPr>
          <p:cNvPr id="12" name="Rectangle 11">
            <a:extLst>
              <a:ext uri="{FF2B5EF4-FFF2-40B4-BE49-F238E27FC236}">
                <a16:creationId xmlns:a16="http://schemas.microsoft.com/office/drawing/2014/main" id="{E4AA21B7-659F-44B6-B547-5D9BB3366B48}"/>
              </a:ext>
            </a:extLst>
          </p:cNvPr>
          <p:cNvSpPr/>
          <p:nvPr/>
        </p:nvSpPr>
        <p:spPr>
          <a:xfrm>
            <a:off x="4572001" y="213012"/>
            <a:ext cx="4351193" cy="114302"/>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50"/>
          </a:p>
        </p:txBody>
      </p:sp>
      <p:sp>
        <p:nvSpPr>
          <p:cNvPr id="10" name="Rectangle 1">
            <a:extLst>
              <a:ext uri="{FF2B5EF4-FFF2-40B4-BE49-F238E27FC236}">
                <a16:creationId xmlns:a16="http://schemas.microsoft.com/office/drawing/2014/main" id="{AC604353-47CD-4D9B-8136-1E8422C783E4}"/>
              </a:ext>
            </a:extLst>
          </p:cNvPr>
          <p:cNvSpPr>
            <a:spLocks noChangeArrowheads="1"/>
          </p:cNvSpPr>
          <p:nvPr/>
        </p:nvSpPr>
        <p:spPr bwMode="auto">
          <a:xfrm>
            <a:off x="381000" y="1038453"/>
            <a:ext cx="8542193" cy="3393237"/>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Suspense is a feature for managing asynchronous operations in a React app. It lets your components communicate to React that they're waiting for some data.</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eaLnBrk="0" fontAlgn="base" hangingPunct="0">
              <a:spcBef>
                <a:spcPct val="0"/>
              </a:spcBef>
              <a:spcAft>
                <a:spcPct val="0"/>
              </a:spcAft>
              <a:buFont typeface="Arial" panose="020B0604020202020204" pitchFamily="34" charset="0"/>
              <a:buChar char="•"/>
            </a:pPr>
            <a:r>
              <a:rPr lang="en-US" sz="1800" dirty="0" err="1">
                <a:latin typeface="Calibri" panose="020F0502020204030204" pitchFamily="34" charset="0"/>
                <a:cs typeface="Calibri" panose="020F0502020204030204" pitchFamily="34" charset="0"/>
              </a:rPr>
              <a:t>React.Suspense</a:t>
            </a:r>
            <a:r>
              <a:rPr lang="en-US" sz="1800" dirty="0">
                <a:latin typeface="Calibri" panose="020F0502020204030204" pitchFamily="34" charset="0"/>
                <a:cs typeface="Calibri" panose="020F0502020204030204" pitchFamily="34" charset="0"/>
              </a:rPr>
              <a:t> lets you specify the loading indicator in case some components in the tree below it are not yet ready to render The React Suspense feature was released as part of React 16 version. </a:t>
            </a:r>
          </a:p>
          <a:p>
            <a:pPr marL="257175" indent="-257175" defTabSz="685800" eaLnBrk="0" fontAlgn="base" hangingPunct="0">
              <a:spcBef>
                <a:spcPct val="0"/>
              </a:spcBef>
              <a:spcAft>
                <a:spcPct val="0"/>
              </a:spcAft>
              <a:buFont typeface="Arial" panose="020B0604020202020204" pitchFamily="34" charset="0"/>
              <a:buChar char="•"/>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 Now, with React 18, we can use it for react-async data fetching. It is important to note that Suspense is not a data fetching library like react-async. Render-as-you-fetch.</a:t>
            </a:r>
          </a:p>
          <a:p>
            <a:pPr defTabSz="685800" eaLnBrk="0" fontAlgn="base" hangingPunct="0">
              <a:spcBef>
                <a:spcPct val="0"/>
              </a:spcBef>
              <a:spcAft>
                <a:spcPct val="0"/>
              </a:spcAft>
            </a:pP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r>
              <a:rPr lang="en-US" sz="1800" dirty="0">
                <a:latin typeface="Calibri" panose="020F0502020204030204" pitchFamily="34" charset="0"/>
                <a:cs typeface="Calibri" panose="020F0502020204030204" pitchFamily="34" charset="0"/>
              </a:rPr>
              <a:t>How to fetch data from API (</a:t>
            </a:r>
            <a:r>
              <a:rPr lang="en-IN" sz="1800" dirty="0">
                <a:latin typeface="Calibri" panose="020F0502020204030204" pitchFamily="34" charset="0"/>
                <a:cs typeface="Calibri" panose="020F0502020204030204" pitchFamily="34" charset="0"/>
              </a:rPr>
              <a:t>Data service)</a:t>
            </a:r>
            <a:endParaRPr lang="en-US" sz="1800" dirty="0">
              <a:latin typeface="Calibri" panose="020F0502020204030204" pitchFamily="34" charset="0"/>
              <a:cs typeface="Calibri" panose="020F0502020204030204" pitchFamily="34" charset="0"/>
            </a:endParaRPr>
          </a:p>
          <a:p>
            <a:pPr marL="257175" indent="-257175" defTabSz="685800" eaLnBrk="0" fontAlgn="base" hangingPunct="0">
              <a:spcBef>
                <a:spcPct val="0"/>
              </a:spcBef>
              <a:spcAft>
                <a:spcPct val="0"/>
              </a:spcAft>
              <a:buFont typeface="Arial" panose="020B0604020202020204" pitchFamily="34" charset="0"/>
              <a:buChar char="•"/>
            </a:pPr>
            <a:endParaRPr lang="en-US" altLang="en-US" sz="1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47389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8"/>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Q &amp; </a:t>
            </a:r>
            <a:r>
              <a:rPr lang="en-GB" sz="4800" b="1">
                <a:solidFill>
                  <a:srgbClr val="F00037"/>
                </a:solidFill>
              </a:rPr>
              <a:t>A</a:t>
            </a:r>
            <a:endParaRPr sz="4800" b="1">
              <a:solidFill>
                <a:srgbClr val="F00037"/>
              </a:solidFill>
            </a:endParaRPr>
          </a:p>
        </p:txBody>
      </p:sp>
      <p:sp>
        <p:nvSpPr>
          <p:cNvPr id="206" name="Google Shape;206;p38"/>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 name="Google Shape;207;p38"/>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7"/>
          <p:cNvSpPr txBox="1"/>
          <p:nvPr/>
        </p:nvSpPr>
        <p:spPr>
          <a:xfrm>
            <a:off x="446900" y="1775700"/>
            <a:ext cx="4381200" cy="849600"/>
          </a:xfrm>
          <a:prstGeom prst="rect">
            <a:avLst/>
          </a:prstGeom>
          <a:noFill/>
          <a:ln>
            <a:noFill/>
          </a:ln>
        </p:spPr>
        <p:txBody>
          <a:bodyPr spcFirstLastPara="1" wrap="square" lIns="91425" tIns="91425" rIns="91425" bIns="91425" anchor="t" anchorCtr="0">
            <a:spAutoFit/>
          </a:bodyPr>
          <a:lstStyle/>
          <a:p>
            <a:pPr marL="177800" lvl="0" indent="-177800" algn="l" rtl="0">
              <a:lnSpc>
                <a:spcPct val="90000"/>
              </a:lnSpc>
              <a:spcBef>
                <a:spcPts val="0"/>
              </a:spcBef>
              <a:spcAft>
                <a:spcPts val="0"/>
              </a:spcAft>
              <a:buNone/>
            </a:pPr>
            <a:r>
              <a:rPr lang="en-GB" sz="4800" b="1">
                <a:solidFill>
                  <a:srgbClr val="FFFFFF"/>
                </a:solidFill>
              </a:rPr>
              <a:t>Thank </a:t>
            </a:r>
            <a:r>
              <a:rPr lang="en-GB" sz="4800" b="1">
                <a:solidFill>
                  <a:srgbClr val="F00037"/>
                </a:solidFill>
              </a:rPr>
              <a:t>You</a:t>
            </a:r>
            <a:endParaRPr sz="4800" b="1">
              <a:solidFill>
                <a:srgbClr val="F00037"/>
              </a:solidFill>
            </a:endParaRPr>
          </a:p>
        </p:txBody>
      </p:sp>
      <p:sp>
        <p:nvSpPr>
          <p:cNvPr id="199" name="Google Shape;199;p37"/>
          <p:cNvSpPr/>
          <p:nvPr/>
        </p:nvSpPr>
        <p:spPr>
          <a:xfrm>
            <a:off x="8487975" y="52575"/>
            <a:ext cx="546000" cy="412800"/>
          </a:xfrm>
          <a:prstGeom prst="rect">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0" name="Google Shape;200;p37"/>
          <p:cNvPicPr preferRelativeResize="0"/>
          <p:nvPr/>
        </p:nvPicPr>
        <p:blipFill rotWithShape="1">
          <a:blip r:embed="rId3">
            <a:alphaModFix/>
          </a:blip>
          <a:srcRect l="7791" t="27051" r="8061" b="27898"/>
          <a:stretch/>
        </p:blipFill>
        <p:spPr>
          <a:xfrm>
            <a:off x="6831545" y="4355125"/>
            <a:ext cx="2097280" cy="41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2021</TotalTime>
  <Words>279</Words>
  <Application>Microsoft Office PowerPoint</Application>
  <PresentationFormat>On-screen Show (16:9)</PresentationFormat>
  <Paragraphs>26</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Montserrat</vt:lpstr>
      <vt:lpstr>AngsanaUPC</vt:lpstr>
      <vt:lpstr>Arial</vt:lpstr>
      <vt:lpstr>Calibri</vt:lpstr>
      <vt:lpstr>Simple Light</vt:lpstr>
      <vt:lpstr>Office Theme</vt:lpstr>
      <vt:lpstr>PowerPoint Presentation</vt:lpstr>
      <vt:lpstr>PowerPoint Presentation</vt:lpstr>
      <vt:lpstr>PowerPoint Presentation</vt:lpstr>
      <vt:lpstr>PowerPoint Presentation</vt:lpstr>
      <vt:lpstr>HTML</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urvashi singla</cp:lastModifiedBy>
  <cp:revision>119</cp:revision>
  <dcterms:modified xsi:type="dcterms:W3CDTF">2025-01-31T16:08:50Z</dcterms:modified>
</cp:coreProperties>
</file>