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69" r:id="rId4"/>
    <p:sldId id="273" r:id="rId5"/>
    <p:sldId id="268" r:id="rId6"/>
    <p:sldId id="274" r:id="rId7"/>
    <p:sldId id="275" r:id="rId8"/>
    <p:sldId id="276" r:id="rId9"/>
    <p:sldId id="287" r:id="rId10"/>
    <p:sldId id="286" r:id="rId11"/>
    <p:sldId id="277" r:id="rId12"/>
    <p:sldId id="289" r:id="rId13"/>
    <p:sldId id="278" r:id="rId14"/>
    <p:sldId id="288" r:id="rId15"/>
    <p:sldId id="279" r:id="rId16"/>
    <p:sldId id="272" r:id="rId17"/>
    <p:sldId id="290" r:id="rId18"/>
    <p:sldId id="291" r:id="rId19"/>
    <p:sldId id="270" r:id="rId20"/>
    <p:sldId id="280" r:id="rId21"/>
    <p:sldId id="281" r:id="rId22"/>
    <p:sldId id="282" r:id="rId23"/>
    <p:sldId id="283" r:id="rId24"/>
    <p:sldId id="284" r:id="rId25"/>
    <p:sldId id="285" r:id="rId26"/>
    <p:sldId id="265" r:id="rId27"/>
    <p:sldId id="266"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mdpi.com/2076-3417/12/22/1175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sciencedirect.com/science/article/pii/S1877050921011078" TargetMode="External"/><Relationship Id="rId4" Type="http://schemas.openxmlformats.org/officeDocument/2006/relationships/hyperlink" Target="https://www.ijraset.com/research-paper/network-intrusion-detection-system-using-machine-learni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002/ett.415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3390/fi1305011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86389"/>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High Performance Network Intrusion Detection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859295" y="175585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372183627"/>
              </p:ext>
            </p:extLst>
          </p:nvPr>
        </p:nvGraphicFramePr>
        <p:xfrm>
          <a:off x="790469" y="2214713"/>
          <a:ext cx="5418675" cy="2194620"/>
        </p:xfrm>
        <a:graphic>
          <a:graphicData uri="http://schemas.openxmlformats.org/drawingml/2006/table">
            <a:tbl>
              <a:tblPr firstRow="1" bandRow="1">
                <a:tableStyleId>{3C2FFA5D-87B4-456A-9821-1D502468CF0F}</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20221LCS0024        </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Vishal G Dhavali</a:t>
                      </a:r>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20221LCS0023</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Sayeed</a:t>
                      </a:r>
                      <a:endParaRPr sz="1800" u="none" strike="noStrike" cap="none" dirty="0"/>
                    </a:p>
                  </a:txBody>
                  <a:tcPr marL="91450" marR="91450" marT="45725" marB="45725" anchor="ct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20211CSE0517</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err="1"/>
                        <a:t>RamaKrishana</a:t>
                      </a:r>
                      <a:endParaRPr sz="1800" u="none" strike="noStrike" cap="none" dirty="0"/>
                    </a:p>
                  </a:txBody>
                  <a:tcPr marL="91450" marR="91450" marT="45725" marB="45725" anchor="ct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20211CSE0500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err="1"/>
                        <a:t>Tejas</a:t>
                      </a:r>
                      <a:r>
                        <a:rPr lang="en-IN" sz="1800" u="none" strike="noStrike" cap="none" dirty="0"/>
                        <a:t> S P</a:t>
                      </a:r>
                      <a:endParaRPr sz="1800" u="none" strike="noStrike" cap="none" dirty="0"/>
                    </a:p>
                  </a:txBody>
                  <a:tcPr marL="91450" marR="91450" marT="45725" marB="45725" anchor="ct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IN" sz="1800" u="none" strike="noStrike" cap="none" dirty="0"/>
                        <a:t>20211CSE0300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Aditya Gupta</a:t>
                      </a: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Ms. </a:t>
            </a:r>
            <a:r>
              <a:rPr lang="en-GB" sz="1700" b="1" dirty="0" err="1">
                <a:solidFill>
                  <a:srgbClr val="17365D"/>
                </a:solidFill>
                <a:latin typeface="Cambria" panose="02040503050406030204" pitchFamily="18" charset="0"/>
                <a:ea typeface="Cambria" panose="02040503050406030204" pitchFamily="18" charset="0"/>
                <a:sym typeface="Verdana"/>
              </a:rPr>
              <a:t>Thabassum</a:t>
            </a:r>
            <a:r>
              <a:rPr lang="en-GB" sz="1700" b="1" dirty="0">
                <a:solidFill>
                  <a:srgbClr val="17365D"/>
                </a:solidFill>
                <a:latin typeface="Cambria" panose="02040503050406030204" pitchFamily="18" charset="0"/>
                <a:ea typeface="Cambria" panose="02040503050406030204" pitchFamily="18" charset="0"/>
                <a:sym typeface="Verdana"/>
              </a:rPr>
              <a:t> Khan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 K.</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C32A-615A-FD7B-B561-57D0BA04D3E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Issues with Existing Systems</a:t>
            </a:r>
            <a:endParaRPr lang="en-IN" dirty="0"/>
          </a:p>
        </p:txBody>
      </p:sp>
      <p:sp>
        <p:nvSpPr>
          <p:cNvPr id="3" name="Text Placeholder 2">
            <a:extLst>
              <a:ext uri="{FF2B5EF4-FFF2-40B4-BE49-F238E27FC236}">
                <a16:creationId xmlns:a16="http://schemas.microsoft.com/office/drawing/2014/main" id="{06081E2D-8AFE-41FC-FADE-8D2C9E4A143D}"/>
              </a:ext>
            </a:extLst>
          </p:cNvPr>
          <p:cNvSpPr>
            <a:spLocks noGrp="1"/>
          </p:cNvSpPr>
          <p:nvPr>
            <p:ph type="body"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Traffic Volume Limitation: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traditional IDS solutions are not built to handle high-volume traffic, which makes them unsuitable for high-speed networks.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Processing Gaps: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Due to limited processing speed, many systems resort to sampling instead of analyzing all traffic, which can miss critical threats.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Detection Accuracy vs. Speed: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detection accuracy often leads to slower processing times, creating a trade-off between performance and security.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Protocol Support: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Some existing systems don’t fully support deep protocol analysis or struggle with complex, encrypted traffic. </a:t>
            </a:r>
          </a:p>
          <a:p>
            <a:endParaRPr lang="en-IN" dirty="0"/>
          </a:p>
        </p:txBody>
      </p:sp>
    </p:spTree>
    <p:extLst>
      <p:ext uri="{BB962C8B-B14F-4D97-AF65-F5344CB8AC3E}">
        <p14:creationId xmlns:p14="http://schemas.microsoft.com/office/powerpoint/2010/main" val="2399741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2F59-9473-87DF-0AF4-8F5DDF1A7CB1}"/>
              </a:ext>
            </a:extLst>
          </p:cNvPr>
          <p:cNvSpPr>
            <a:spLocks noGrp="1"/>
          </p:cNvSpPr>
          <p:nvPr>
            <p:ph type="title"/>
          </p:nvPr>
        </p:nvSpPr>
        <p:spPr>
          <a:xfrm>
            <a:off x="812800" y="376009"/>
            <a:ext cx="10668000" cy="487500"/>
          </a:xfrm>
        </p:spPr>
        <p:txBody>
          <a:bodyPr/>
          <a:lstStyle/>
          <a:p>
            <a:r>
              <a:rPr lang="en-IN" dirty="0"/>
              <a:t>Methodology</a:t>
            </a:r>
          </a:p>
        </p:txBody>
      </p:sp>
      <p:sp>
        <p:nvSpPr>
          <p:cNvPr id="3" name="Text Placeholder 2">
            <a:extLst>
              <a:ext uri="{FF2B5EF4-FFF2-40B4-BE49-F238E27FC236}">
                <a16:creationId xmlns:a16="http://schemas.microsoft.com/office/drawing/2014/main" id="{F04C7A7F-3C26-200C-CA4E-CB992FD2C2FB}"/>
              </a:ext>
            </a:extLst>
          </p:cNvPr>
          <p:cNvSpPr>
            <a:spLocks noGrp="1"/>
          </p:cNvSpPr>
          <p:nvPr>
            <p:ph type="body" idx="1"/>
          </p:nvPr>
        </p:nvSpPr>
        <p:spPr>
          <a:xfrm>
            <a:off x="812800" y="961535"/>
            <a:ext cx="10668000" cy="5286866"/>
          </a:xfrm>
        </p:spPr>
        <p:txBody>
          <a:bodyPr>
            <a:noAutofit/>
          </a:bodyPr>
          <a:lstStyle/>
          <a:p>
            <a:pPr marL="76200" indent="0">
              <a:lnSpc>
                <a:spcPct val="107000"/>
              </a:lnSpc>
              <a:spcAft>
                <a:spcPts val="800"/>
              </a:spcAft>
              <a:buNone/>
            </a:pPr>
            <a:r>
              <a:rPr lang="en-US" sz="1800" dirty="0">
                <a:latin typeface="Calibri" panose="020F0502020204030204" pitchFamily="34" charset="0"/>
                <a:cs typeface="Calibri" panose="020F0502020204030204" pitchFamily="34" charset="0"/>
              </a:rPr>
              <a:t>Technology Stack: The NIDS system is built upon a robust and versatile technology stack, carefully chosen for efficiency, scalability, and ease of implementation. </a:t>
            </a:r>
          </a:p>
          <a:p>
            <a:pPr marL="76200" indent="0">
              <a:lnSpc>
                <a:spcPct val="107000"/>
              </a:lnSpc>
              <a:spcAft>
                <a:spcPts val="800"/>
              </a:spcAft>
              <a:buNone/>
            </a:pPr>
            <a:r>
              <a:rPr lang="en-US" sz="1800" dirty="0">
                <a:latin typeface="Calibri" panose="020F0502020204030204" pitchFamily="34" charset="0"/>
                <a:cs typeface="Calibri" panose="020F0502020204030204" pitchFamily="34" charset="0"/>
              </a:rPr>
              <a:t>Detection Mechanisms: The system employs a hybrid detection approach, combining signature-based methods and anomaly detection techniques. This ensures a balance between detecting known threats and identifying novel attack patterns.</a:t>
            </a:r>
          </a:p>
          <a:p>
            <a:pPr marL="76200" indent="0">
              <a:lnSpc>
                <a:spcPct val="107000"/>
              </a:lnSpc>
              <a:spcAft>
                <a:spcPts val="800"/>
              </a:spcAft>
              <a:buNone/>
            </a:pPr>
            <a:r>
              <a:rPr lang="en-US" sz="1800" dirty="0">
                <a:latin typeface="Calibri" panose="020F0502020204030204" pitchFamily="34" charset="0"/>
                <a:cs typeface="Calibri" panose="020F0502020204030204" pitchFamily="34" charset="0"/>
              </a:rPr>
              <a:t>Anomaly Detection:</a:t>
            </a:r>
          </a:p>
          <a:p>
            <a:pPr>
              <a:lnSpc>
                <a:spcPct val="107000"/>
              </a:lnSpc>
              <a:spcAft>
                <a:spcPts val="800"/>
              </a:spcAft>
            </a:pPr>
            <a:r>
              <a:rPr lang="en-US" sz="1800" dirty="0">
                <a:latin typeface="Calibri" panose="020F0502020204030204" pitchFamily="34" charset="0"/>
                <a:cs typeface="Calibri" panose="020F0502020204030204" pitchFamily="34" charset="0"/>
              </a:rPr>
              <a:t>Analysis process: A network traffic, including normal and anomalous packets, is prepared for training.</a:t>
            </a:r>
          </a:p>
          <a:p>
            <a:pPr>
              <a:lnSpc>
                <a:spcPct val="107000"/>
              </a:lnSpc>
              <a:spcAft>
                <a:spcPts val="800"/>
              </a:spcAft>
            </a:pPr>
            <a:r>
              <a:rPr lang="en-US" sz="1800" dirty="0">
                <a:latin typeface="Calibri" panose="020F0502020204030204" pitchFamily="34" charset="0"/>
                <a:cs typeface="Calibri" panose="020F0502020204030204" pitchFamily="34" charset="0"/>
              </a:rPr>
              <a:t>Feature Extraction: Relevant features are identified to distinguish normal traffic from anomalies. </a:t>
            </a:r>
          </a:p>
          <a:p>
            <a:pPr>
              <a:lnSpc>
                <a:spcPct val="107000"/>
              </a:lnSpc>
              <a:spcAft>
                <a:spcPts val="800"/>
              </a:spcAft>
            </a:pPr>
            <a:r>
              <a:rPr lang="en-IN" sz="1800" dirty="0">
                <a:latin typeface="Calibri" panose="020F0502020204030204" pitchFamily="34" charset="0"/>
                <a:cs typeface="Calibri" panose="020F0502020204030204" pitchFamily="34" charset="0"/>
              </a:rPr>
              <a:t>Strengths:</a:t>
            </a:r>
            <a:r>
              <a:rPr lang="en-US" sz="1800" dirty="0">
                <a:latin typeface="Calibri" panose="020F0502020204030204" pitchFamily="34" charset="0"/>
                <a:cs typeface="Calibri" panose="020F0502020204030204" pitchFamily="34" charset="0"/>
              </a:rPr>
              <a:t> The ability to detect unusual behaviors that signature-based methods might miss.</a:t>
            </a:r>
          </a:p>
          <a:p>
            <a:pPr>
              <a:lnSpc>
                <a:spcPct val="107000"/>
              </a:lnSpc>
              <a:spcAft>
                <a:spcPts val="800"/>
              </a:spcAft>
            </a:pPr>
            <a:r>
              <a:rPr lang="en-US" sz="1800" dirty="0">
                <a:latin typeface="Calibri" panose="020F0502020204030204" pitchFamily="34" charset="0"/>
                <a:cs typeface="Calibri" panose="020F0502020204030204" pitchFamily="34" charset="0"/>
              </a:rPr>
              <a:t>Limitations: Anomaly detection systems may have higher false positive rates and require continuous retraining to improve accuracy. </a:t>
            </a:r>
          </a:p>
          <a:p>
            <a:pPr marL="76200" indent="0">
              <a:lnSpc>
                <a:spcPct val="107000"/>
              </a:lnSpc>
              <a:spcAft>
                <a:spcPts val="800"/>
              </a:spcAft>
              <a:buNone/>
            </a:pPr>
            <a:r>
              <a:rPr lang="en-US" sz="1800" dirty="0">
                <a:latin typeface="Calibri" panose="020F0502020204030204" pitchFamily="34" charset="0"/>
                <a:cs typeface="Calibri" panose="020F0502020204030204" pitchFamily="34" charset="0"/>
              </a:rPr>
              <a:t>Quantitative Metrics: The effectiveness of the Network Intrusion Detection System (NIDS) is measured using metrics specifically tailored to its signature-based detection approach and overall system performance.</a:t>
            </a:r>
          </a:p>
        </p:txBody>
      </p:sp>
    </p:spTree>
    <p:extLst>
      <p:ext uri="{BB962C8B-B14F-4D97-AF65-F5344CB8AC3E}">
        <p14:creationId xmlns:p14="http://schemas.microsoft.com/office/powerpoint/2010/main" val="285830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FC8D7-0F70-859D-3653-E8277E75AD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F8035-FF26-8DB3-AB03-9716ACD3B5B4}"/>
              </a:ext>
            </a:extLst>
          </p:cNvPr>
          <p:cNvSpPr>
            <a:spLocks noGrp="1"/>
          </p:cNvSpPr>
          <p:nvPr>
            <p:ph type="title"/>
          </p:nvPr>
        </p:nvSpPr>
        <p:spPr>
          <a:xfrm>
            <a:off x="812800" y="376009"/>
            <a:ext cx="10668000" cy="487500"/>
          </a:xfrm>
        </p:spPr>
        <p:txBody>
          <a:bodyPr/>
          <a:lstStyle/>
          <a:p>
            <a:r>
              <a:rPr lang="en-IN" dirty="0"/>
              <a:t>Methodology</a:t>
            </a:r>
          </a:p>
        </p:txBody>
      </p:sp>
      <p:sp>
        <p:nvSpPr>
          <p:cNvPr id="3" name="Text Placeholder 2">
            <a:extLst>
              <a:ext uri="{FF2B5EF4-FFF2-40B4-BE49-F238E27FC236}">
                <a16:creationId xmlns:a16="http://schemas.microsoft.com/office/drawing/2014/main" id="{9271B44D-234D-3CD5-563D-1393AFA32825}"/>
              </a:ext>
            </a:extLst>
          </p:cNvPr>
          <p:cNvSpPr>
            <a:spLocks noGrp="1"/>
          </p:cNvSpPr>
          <p:nvPr>
            <p:ph type="body" idx="1"/>
          </p:nvPr>
        </p:nvSpPr>
        <p:spPr>
          <a:xfrm>
            <a:off x="812800" y="1143001"/>
            <a:ext cx="10668000" cy="5105399"/>
          </a:xfrm>
        </p:spPr>
        <p:txBody>
          <a:bodyPr>
            <a:noAutofit/>
          </a:bodyPr>
          <a:lstStyle/>
          <a:p>
            <a:pPr marL="76200" indent="0">
              <a:lnSpc>
                <a:spcPct val="107000"/>
              </a:lnSpc>
              <a:spcAft>
                <a:spcPts val="800"/>
              </a:spcAft>
              <a:buNone/>
            </a:pPr>
            <a:r>
              <a:rPr lang="en-US" sz="1800" dirty="0">
                <a:latin typeface="Calibri" panose="020F0502020204030204" pitchFamily="34" charset="0"/>
                <a:cs typeface="Calibri" panose="020F0502020204030204" pitchFamily="34" charset="0"/>
              </a:rPr>
              <a:t>To Improve Detection Accuracy: Regular updates to the rule set are essential, incorporating the latest known threats and vulnerabilities. </a:t>
            </a:r>
          </a:p>
          <a:p>
            <a:pPr marL="76200" indent="0">
              <a:lnSpc>
                <a:spcPct val="107000"/>
              </a:lnSpc>
              <a:spcAft>
                <a:spcPts val="800"/>
              </a:spcAft>
              <a:buNone/>
            </a:pPr>
            <a:r>
              <a:rPr lang="en-IN" sz="1800" dirty="0">
                <a:latin typeface="Calibri" panose="020F0502020204030204" pitchFamily="34" charset="0"/>
                <a:cs typeface="Calibri" panose="020F0502020204030204" pitchFamily="34" charset="0"/>
              </a:rPr>
              <a:t>Rule Precision and Coverage:</a:t>
            </a:r>
          </a:p>
          <a:p>
            <a:pPr>
              <a:lnSpc>
                <a:spcPct val="107000"/>
              </a:lnSpc>
              <a:spcAft>
                <a:spcPts val="800"/>
              </a:spcAft>
            </a:pPr>
            <a:r>
              <a:rPr lang="en-US" sz="1800" dirty="0">
                <a:latin typeface="Calibri" panose="020F0502020204030204" pitchFamily="34" charset="0"/>
                <a:cs typeface="Calibri" panose="020F0502020204030204" pitchFamily="34" charset="0"/>
              </a:rPr>
              <a:t>Rule Precision: Measures how specific the rules are in detecting threats without triggering false alarms. Higher precision indicates fewer false positives. </a:t>
            </a:r>
          </a:p>
          <a:p>
            <a:pPr>
              <a:lnSpc>
                <a:spcPct val="107000"/>
              </a:lnSpc>
              <a:spcAft>
                <a:spcPts val="800"/>
              </a:spcAft>
            </a:pPr>
            <a:r>
              <a:rPr lang="en-US" sz="1800" dirty="0">
                <a:latin typeface="Calibri" panose="020F0502020204030204" pitchFamily="34" charset="0"/>
                <a:cs typeface="Calibri" panose="020F0502020204030204" pitchFamily="34" charset="0"/>
              </a:rPr>
              <a:t>Rule Coverage: Indicates the breadth of attack types the system can detect. A robust signature set ensures better coverage against a wide range of threats.</a:t>
            </a:r>
          </a:p>
          <a:p>
            <a:pPr marL="76200" indent="0">
              <a:lnSpc>
                <a:spcPct val="107000"/>
              </a:lnSpc>
              <a:spcAft>
                <a:spcPts val="800"/>
              </a:spcAft>
              <a:buNone/>
            </a:pPr>
            <a:r>
              <a:rPr lang="en-US" sz="1800" dirty="0">
                <a:latin typeface="Calibri" panose="020F0502020204030204" pitchFamily="34" charset="0"/>
                <a:cs typeface="Calibri" panose="020F0502020204030204" pitchFamily="34" charset="0"/>
              </a:rPr>
              <a:t>Packet Processing Speed </a:t>
            </a:r>
          </a:p>
          <a:p>
            <a:pPr marL="76200" indent="0">
              <a:lnSpc>
                <a:spcPct val="107000"/>
              </a:lnSpc>
              <a:spcAft>
                <a:spcPts val="800"/>
              </a:spcAft>
              <a:buNone/>
            </a:pPr>
            <a:r>
              <a:rPr lang="en-US" sz="1800" dirty="0">
                <a:latin typeface="Calibri" panose="020F0502020204030204" pitchFamily="34" charset="0"/>
                <a:cs typeface="Calibri" panose="020F0502020204030204" pitchFamily="34" charset="0"/>
              </a:rPr>
              <a:t>The system’s ability to process network packets in real time is critical for detecting and responding to threats without delays. Key metrics include: </a:t>
            </a:r>
          </a:p>
          <a:p>
            <a:pPr marL="76200" indent="0">
              <a:lnSpc>
                <a:spcPct val="107000"/>
              </a:lnSpc>
              <a:spcAft>
                <a:spcPts val="800"/>
              </a:spcAft>
              <a:buNone/>
            </a:pPr>
            <a:r>
              <a:rPr lang="en-US" sz="1800" dirty="0">
                <a:latin typeface="Calibri" panose="020F0502020204030204" pitchFamily="34" charset="0"/>
                <a:cs typeface="Calibri" panose="020F0502020204030204" pitchFamily="34" charset="0"/>
              </a:rPr>
              <a:t>• Latency: Average time taken to process a single packet, from capture to detection.</a:t>
            </a:r>
          </a:p>
          <a:p>
            <a:pPr marL="76200" indent="0">
              <a:lnSpc>
                <a:spcPct val="107000"/>
              </a:lnSpc>
              <a:spcAft>
                <a:spcPts val="800"/>
              </a:spcAft>
              <a:buNone/>
            </a:pPr>
            <a:r>
              <a:rPr lang="en-US" sz="1800" dirty="0">
                <a:latin typeface="Calibri" panose="020F0502020204030204" pitchFamily="34" charset="0"/>
                <a:cs typeface="Calibri" panose="020F0502020204030204" pitchFamily="34" charset="0"/>
              </a:rPr>
              <a:t>• Throughput: Maximum number of packets the system can handle per second under high traffic conditions. These metrics ensure the system can scale effectively and handle peak traffic loads.</a:t>
            </a:r>
          </a:p>
        </p:txBody>
      </p:sp>
    </p:spTree>
    <p:extLst>
      <p:ext uri="{BB962C8B-B14F-4D97-AF65-F5344CB8AC3E}">
        <p14:creationId xmlns:p14="http://schemas.microsoft.com/office/powerpoint/2010/main" val="2595248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24A7-E2B3-52CA-4078-FF8A78570CEF}"/>
              </a:ext>
            </a:extLst>
          </p:cNvPr>
          <p:cNvSpPr>
            <a:spLocks noGrp="1"/>
          </p:cNvSpPr>
          <p:nvPr>
            <p:ph type="title"/>
          </p:nvPr>
        </p:nvSpPr>
        <p:spPr/>
        <p:txBody>
          <a:bodyPr/>
          <a:lstStyle/>
          <a:p>
            <a:r>
              <a:rPr lang="en-IN" dirty="0"/>
              <a:t>Technology Stacks and Components:</a:t>
            </a:r>
          </a:p>
        </p:txBody>
      </p:sp>
      <p:sp>
        <p:nvSpPr>
          <p:cNvPr id="3" name="Text Placeholder 2">
            <a:extLst>
              <a:ext uri="{FF2B5EF4-FFF2-40B4-BE49-F238E27FC236}">
                <a16:creationId xmlns:a16="http://schemas.microsoft.com/office/drawing/2014/main" id="{1D614097-C0EB-EFD7-492B-0556CF2A202E}"/>
              </a:ext>
            </a:extLst>
          </p:cNvPr>
          <p:cNvSpPr>
            <a:spLocks noGrp="1"/>
          </p:cNvSpPr>
          <p:nvPr>
            <p:ph type="body" idx="1"/>
          </p:nvPr>
        </p:nvSpPr>
        <p:spPr/>
        <p:txBody>
          <a:bodyPr>
            <a:normAutofit/>
          </a:bodyPr>
          <a:lstStyle/>
          <a:p>
            <a:pPr marL="0" indent="0">
              <a:lnSpc>
                <a:spcPct val="107000"/>
              </a:lnSpc>
              <a:spcAft>
                <a:spcPts val="800"/>
              </a:spcAft>
              <a:buNone/>
            </a:pPr>
            <a:r>
              <a:rPr lang="en-US" sz="1900" b="1" dirty="0">
                <a:latin typeface="Calibri" panose="020F0502020204030204" pitchFamily="34" charset="0"/>
                <a:cs typeface="Calibri" panose="020F0502020204030204" pitchFamily="34" charset="0"/>
              </a:rPr>
              <a:t>System Overview</a:t>
            </a:r>
            <a:r>
              <a:rPr lang="en-US" sz="1900" dirty="0">
                <a:latin typeface="Calibri" panose="020F0502020204030204" pitchFamily="34" charset="0"/>
                <a:cs typeface="Calibri" panose="020F0502020204030204" pitchFamily="34" charset="0"/>
              </a:rPr>
              <a:t>:</a:t>
            </a:r>
          </a:p>
          <a:p>
            <a:pPr marL="0" indent="0">
              <a:lnSpc>
                <a:spcPct val="107000"/>
              </a:lnSpc>
              <a:spcAft>
                <a:spcPts val="800"/>
              </a:spcAft>
              <a:buNone/>
            </a:pPr>
            <a:r>
              <a:rPr lang="en-US" sz="1900" dirty="0">
                <a:latin typeface="Calibri" panose="020F0502020204030204" pitchFamily="34" charset="0"/>
                <a:cs typeface="Calibri" panose="020F0502020204030204" pitchFamily="34" charset="0"/>
              </a:rPr>
              <a:t>The Network Intrusion Detection System (NIDS) is designed as a modular architecture, ensuring scalability, reliability, and efficient handling of network traffic. The core system workflow comprises the following phases: Packet Capture, Detection Engine, Response System, and Logging</a:t>
            </a:r>
            <a:r>
              <a:rPr lang="en-US" sz="1400" dirty="0"/>
              <a:t>.</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proposed NIDS architecture will consist of the following key components:</a:t>
            </a:r>
          </a:p>
          <a:p>
            <a:pPr marL="285750" indent="-285750">
              <a:lnSpc>
                <a:spcPct val="107000"/>
              </a:lnSpc>
              <a:spcAft>
                <a:spcPts val="800"/>
              </a:spcAft>
            </a:pPr>
            <a:r>
              <a:rPr lang="en-IN" sz="1800" dirty="0">
                <a:latin typeface="Calibri" panose="020F0502020204030204" pitchFamily="34" charset="0"/>
                <a:cs typeface="Calibri" panose="020F0502020204030204" pitchFamily="34" charset="0"/>
              </a:rPr>
              <a:t>Packet Capture Module → Captures traffic and forwards it to the Detection Engine. </a:t>
            </a:r>
          </a:p>
          <a:p>
            <a:pPr marL="285750" indent="-285750">
              <a:lnSpc>
                <a:spcPct val="107000"/>
              </a:lnSpc>
              <a:spcAft>
                <a:spcPts val="800"/>
              </a:spcAft>
            </a:pPr>
            <a:r>
              <a:rPr lang="en-IN" sz="1800" dirty="0">
                <a:latin typeface="Calibri" panose="020F0502020204030204" pitchFamily="34" charset="0"/>
                <a:cs typeface="Calibri" panose="020F0502020204030204" pitchFamily="34" charset="0"/>
              </a:rPr>
              <a:t>Detection Engine → Processes traffic through rules and ML models, classifies anomalies, and triggers alerts.</a:t>
            </a:r>
          </a:p>
          <a:p>
            <a:pPr marL="285750" indent="-285750">
              <a:lnSpc>
                <a:spcPct val="107000"/>
              </a:lnSpc>
              <a:spcAft>
                <a:spcPts val="800"/>
              </a:spcAft>
            </a:pPr>
            <a:r>
              <a:rPr lang="en-IN" sz="1800" dirty="0">
                <a:latin typeface="Calibri" panose="020F0502020204030204" pitchFamily="34" charset="0"/>
                <a:cs typeface="Calibri" panose="020F0502020204030204" pitchFamily="34" charset="0"/>
              </a:rPr>
              <a:t>Database Module → Stores detected threats and system logs. </a:t>
            </a:r>
          </a:p>
          <a:p>
            <a:pPr marL="285750" indent="-285750">
              <a:lnSpc>
                <a:spcPct val="107000"/>
              </a:lnSpc>
              <a:spcAft>
                <a:spcPts val="800"/>
              </a:spcAft>
            </a:pPr>
            <a:r>
              <a:rPr lang="en-IN" sz="1800" dirty="0">
                <a:latin typeface="Calibri" panose="020F0502020204030204" pitchFamily="34" charset="0"/>
                <a:cs typeface="Calibri" panose="020F0502020204030204" pitchFamily="34" charset="0"/>
              </a:rPr>
              <a:t>User Interface → Visualizes data from the database, enabling user interaction.</a:t>
            </a:r>
          </a:p>
          <a:p>
            <a:pPr marL="285750" indent="-285750">
              <a:lnSpc>
                <a:spcPct val="107000"/>
              </a:lnSpc>
              <a:spcAft>
                <a:spcPts val="800"/>
              </a:spcAft>
            </a:pPr>
            <a:r>
              <a:rPr lang="en-IN" sz="1800" dirty="0">
                <a:latin typeface="Calibri" panose="020F0502020204030204" pitchFamily="34" charset="0"/>
                <a:cs typeface="Calibri" panose="020F0502020204030204" pitchFamily="34" charset="0"/>
              </a:rPr>
              <a:t>Response System → Engages countermeasures, such as firewall updates or administrator notifications.</a:t>
            </a:r>
          </a:p>
        </p:txBody>
      </p:sp>
    </p:spTree>
    <p:extLst>
      <p:ext uri="{BB962C8B-B14F-4D97-AF65-F5344CB8AC3E}">
        <p14:creationId xmlns:p14="http://schemas.microsoft.com/office/powerpoint/2010/main" val="79801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9BF30-2A9F-A93E-0416-486EBB177B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1F080B-3AAC-7B8C-29D9-42213025B9C0}"/>
              </a:ext>
            </a:extLst>
          </p:cNvPr>
          <p:cNvSpPr>
            <a:spLocks noGrp="1"/>
          </p:cNvSpPr>
          <p:nvPr>
            <p:ph type="title"/>
          </p:nvPr>
        </p:nvSpPr>
        <p:spPr/>
        <p:txBody>
          <a:bodyPr/>
          <a:lstStyle/>
          <a:p>
            <a:r>
              <a:rPr lang="en-IN" dirty="0"/>
              <a:t>Technology Stacks and Components:</a:t>
            </a:r>
          </a:p>
        </p:txBody>
      </p:sp>
      <p:sp>
        <p:nvSpPr>
          <p:cNvPr id="3" name="Text Placeholder 2">
            <a:extLst>
              <a:ext uri="{FF2B5EF4-FFF2-40B4-BE49-F238E27FC236}">
                <a16:creationId xmlns:a16="http://schemas.microsoft.com/office/drawing/2014/main" id="{057D154B-C362-418D-CC45-7BCE0FF79C5C}"/>
              </a:ext>
            </a:extLst>
          </p:cNvPr>
          <p:cNvSpPr>
            <a:spLocks noGrp="1"/>
          </p:cNvSpPr>
          <p:nvPr>
            <p:ph type="body" idx="1"/>
          </p:nvPr>
        </p:nvSpPr>
        <p:spPr/>
        <p:txBody>
          <a:bodyPr>
            <a:normAutofit/>
          </a:bodyPr>
          <a:lstStyle/>
          <a:p>
            <a:pPr marL="0" indent="0">
              <a:lnSpc>
                <a:spcPct val="107000"/>
              </a:lnSpc>
              <a:spcAft>
                <a:spcPts val="800"/>
              </a:spcAft>
              <a:buNone/>
            </a:pPr>
            <a:r>
              <a:rPr lang="en-IN" sz="1800" b="1" dirty="0">
                <a:latin typeface="Calibri" panose="020F0502020204030204" pitchFamily="34" charset="0"/>
                <a:cs typeface="Calibri" panose="020F0502020204030204" pitchFamily="34" charset="0"/>
              </a:rPr>
              <a:t>Diagram Description</a:t>
            </a:r>
            <a:r>
              <a:rPr lang="en-IN" sz="1800"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The diagram illustrates packet flow starting from the capture module, passing through detection, and ending at the logging or response modules. Each connection is annotated to explain the data transformation at every stage. </a:t>
            </a:r>
            <a:endParaRPr lang="en-IN" sz="1800" dirty="0">
              <a:latin typeface="Calibri" panose="020F0502020204030204" pitchFamily="34" charset="0"/>
              <a:cs typeface="Calibri" panose="020F0502020204030204" pitchFamily="34" charset="0"/>
            </a:endParaRPr>
          </a:p>
          <a:p>
            <a:pPr marL="0" indent="0">
              <a:lnSpc>
                <a:spcPct val="107000"/>
              </a:lnSpc>
              <a:spcAft>
                <a:spcPts val="800"/>
              </a:spcAft>
              <a:buNone/>
            </a:pPr>
            <a:endParaRPr lang="en-IN" sz="1400" dirty="0">
              <a:latin typeface="Calibri" panose="020F0502020204030204" pitchFamily="34" charset="0"/>
              <a:cs typeface="Calibri" panose="020F0502020204030204" pitchFamily="34" charset="0"/>
            </a:endParaRPr>
          </a:p>
          <a:p>
            <a:pPr marL="0" indent="0">
              <a:lnSpc>
                <a:spcPct val="107000"/>
              </a:lnSpc>
              <a:spcAft>
                <a:spcPts val="800"/>
              </a:spcAft>
              <a:buNone/>
            </a:pPr>
            <a:endParaRPr lang="en-IN" sz="1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AF270AD-7823-5A9D-ADCB-020E76A383BC}"/>
              </a:ext>
            </a:extLst>
          </p:cNvPr>
          <p:cNvPicPr>
            <a:picLocks noChangeAspect="1"/>
          </p:cNvPicPr>
          <p:nvPr/>
        </p:nvPicPr>
        <p:blipFill>
          <a:blip r:embed="rId2"/>
          <a:stretch>
            <a:fillRect/>
          </a:stretch>
        </p:blipFill>
        <p:spPr>
          <a:xfrm>
            <a:off x="2123440" y="2129452"/>
            <a:ext cx="8046720" cy="3966547"/>
          </a:xfrm>
          <a:prstGeom prst="rect">
            <a:avLst/>
          </a:prstGeom>
        </p:spPr>
      </p:pic>
    </p:spTree>
    <p:extLst>
      <p:ext uri="{BB962C8B-B14F-4D97-AF65-F5344CB8AC3E}">
        <p14:creationId xmlns:p14="http://schemas.microsoft.com/office/powerpoint/2010/main" val="3200370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228-D327-5B4B-F0E7-1D7BEEBBB9E9}"/>
              </a:ext>
            </a:extLst>
          </p:cNvPr>
          <p:cNvSpPr>
            <a:spLocks noGrp="1"/>
          </p:cNvSpPr>
          <p:nvPr>
            <p:ph type="title"/>
          </p:nvPr>
        </p:nvSpPr>
        <p:spPr>
          <a:xfrm>
            <a:off x="762000" y="518249"/>
            <a:ext cx="10668000" cy="487500"/>
          </a:xfrm>
        </p:spPr>
        <p:txBody>
          <a:bodyPr/>
          <a:lstStyle/>
          <a:p>
            <a:r>
              <a:rPr lang="en-IN" dirty="0"/>
              <a:t>Expected Outcomes:</a:t>
            </a:r>
            <a:br>
              <a:rPr lang="en-IN" dirty="0"/>
            </a:br>
            <a:endParaRPr lang="en-IN" dirty="0"/>
          </a:p>
        </p:txBody>
      </p:sp>
      <p:sp>
        <p:nvSpPr>
          <p:cNvPr id="3" name="Text Placeholder 2">
            <a:extLst>
              <a:ext uri="{FF2B5EF4-FFF2-40B4-BE49-F238E27FC236}">
                <a16:creationId xmlns:a16="http://schemas.microsoft.com/office/drawing/2014/main" id="{2E9D58F1-140A-F020-176C-9B2C177EE5E1}"/>
              </a:ext>
            </a:extLst>
          </p:cNvPr>
          <p:cNvSpPr>
            <a:spLocks noGrp="1"/>
          </p:cNvSpPr>
          <p:nvPr>
            <p:ph type="body"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Advanced Anomaly Detection: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research may lead to the development of more sophisticated anomaly detection techniques that can accurately identify previously unknown threats.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Enhanced Threat Intelligence: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findings could contribute to the development of more comprehensive threat intelligence databases and sharing platforms.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Scalable and Adaptable NIDS: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developed NIDS architecture may be highly scalable and adaptable, capable of handling large-scale networks and evolving threats.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Enhanced Threat Prevention: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research could lead to the development of more effective threat prevention strategies, reducing the risk of successful attacks.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Improved Incident Response: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findings may enable organizations to respond more quickly and effectively to security incidents.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Increased Trust and Confidence: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Enhanced network security can foster trust and confidence among customers and stakeholders.</a:t>
            </a:r>
          </a:p>
          <a:p>
            <a:endParaRPr lang="en-IN" dirty="0"/>
          </a:p>
        </p:txBody>
      </p:sp>
    </p:spTree>
    <p:extLst>
      <p:ext uri="{BB962C8B-B14F-4D97-AF65-F5344CB8AC3E}">
        <p14:creationId xmlns:p14="http://schemas.microsoft.com/office/powerpoint/2010/main" val="2796174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Hardware/Software</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62500" lnSpcReduction="20000"/>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Hardware Requirements: 1GB RAM, 2 CPU cores, 1 NIC, and 100GB disk space.</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:VS code(IDE)</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Programming Languages:</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Python: A popular choice for data analysis and machine learning due to its extensive libraries and ease of use.</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C/C++: For performance-critical components like packet capture and preprocessing, offering lower-level control and efficiency.</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Libraries and Frameworks:</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Scikit-learn: A comprehensive machine learning library for Python, providing a wide range of algorithms and tools.</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TensorFlow: A popular deep learning framework for building and training complex neural networks.</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NumPy: A fundamental library for numerical computing in Python.</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Pandas: A data manipulation and analysis library for Python.</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B5CE-66E5-6251-655A-EA496251BCE0}"/>
              </a:ext>
            </a:extLst>
          </p:cNvPr>
          <p:cNvSpPr>
            <a:spLocks noGrp="1"/>
          </p:cNvSpPr>
          <p:nvPr>
            <p:ph type="title"/>
          </p:nvPr>
        </p:nvSpPr>
        <p:spPr/>
        <p:txBody>
          <a:bodyPr/>
          <a:lstStyle/>
          <a:p>
            <a:r>
              <a:rPr lang="en-IN" dirty="0"/>
              <a:t>Implementation Details</a:t>
            </a:r>
          </a:p>
        </p:txBody>
      </p:sp>
      <p:sp>
        <p:nvSpPr>
          <p:cNvPr id="3" name="Text Placeholder 2">
            <a:extLst>
              <a:ext uri="{FF2B5EF4-FFF2-40B4-BE49-F238E27FC236}">
                <a16:creationId xmlns:a16="http://schemas.microsoft.com/office/drawing/2014/main" id="{22F6B78C-E448-7EE6-BFC9-353EC5AF4A18}"/>
              </a:ext>
            </a:extLst>
          </p:cNvPr>
          <p:cNvSpPr>
            <a:spLocks noGrp="1"/>
          </p:cNvSpPr>
          <p:nvPr>
            <p:ph type="body" idx="1"/>
          </p:nvPr>
        </p:nvSpPr>
        <p:spPr/>
        <p:txBody>
          <a:bodyPr>
            <a:normAutofit/>
          </a:bodyPr>
          <a:lstStyle/>
          <a:p>
            <a:pPr marL="76200" indent="0">
              <a:buNone/>
            </a:pPr>
            <a:r>
              <a:rPr lang="en-US" sz="1800" dirty="0">
                <a:latin typeface="Calibri" panose="020F0502020204030204" pitchFamily="34" charset="0"/>
                <a:cs typeface="Calibri" panose="020F0502020204030204" pitchFamily="34" charset="0"/>
              </a:rPr>
              <a:t>The implementation of the NIDS system involves several steps, from setup to deployment and testing.</a:t>
            </a:r>
          </a:p>
          <a:p>
            <a:pPr marL="76200" indent="0">
              <a:buNone/>
            </a:pPr>
            <a:endParaRPr lang="en-US" sz="1800" dirty="0">
              <a:latin typeface="Calibri" panose="020F0502020204030204" pitchFamily="34" charset="0"/>
              <a:cs typeface="Calibri" panose="020F0502020204030204" pitchFamily="34" charset="0"/>
            </a:endParaRPr>
          </a:p>
          <a:p>
            <a:pPr marL="76200" indent="0">
              <a:buNone/>
            </a:pPr>
            <a:r>
              <a:rPr lang="en-US" sz="1800" dirty="0">
                <a:latin typeface="Calibri" panose="020F0502020204030204" pitchFamily="34" charset="0"/>
                <a:cs typeface="Calibri" panose="020F0502020204030204" pitchFamily="34" charset="0"/>
              </a:rPr>
              <a:t>Steps in System Implementation </a:t>
            </a:r>
          </a:p>
          <a:p>
            <a:pPr marL="533400" indent="-457200">
              <a:buFont typeface="+mj-lt"/>
              <a:buAutoNum type="arabicPeriod"/>
            </a:pPr>
            <a:r>
              <a:rPr lang="en-US" sz="1800" dirty="0">
                <a:latin typeface="Calibri" panose="020F0502020204030204" pitchFamily="34" charset="0"/>
                <a:cs typeface="Calibri" panose="020F0502020204030204" pitchFamily="34" charset="0"/>
              </a:rPr>
              <a:t>Environment Setup.</a:t>
            </a:r>
          </a:p>
          <a:p>
            <a:pPr marL="533400" indent="-457200">
              <a:buFont typeface="+mj-lt"/>
              <a:buAutoNum type="arabicPeriod"/>
            </a:pPr>
            <a:r>
              <a:rPr lang="en-IN" sz="1800" dirty="0">
                <a:latin typeface="Calibri" panose="020F0502020204030204" pitchFamily="34" charset="0"/>
                <a:cs typeface="Calibri" panose="020F0502020204030204" pitchFamily="34" charset="0"/>
              </a:rPr>
              <a:t>Module Development.</a:t>
            </a:r>
            <a:endParaRPr lang="en-US" sz="1800" dirty="0">
              <a:latin typeface="Calibri" panose="020F0502020204030204" pitchFamily="34" charset="0"/>
              <a:cs typeface="Calibri" panose="020F0502020204030204" pitchFamily="34" charset="0"/>
            </a:endParaRPr>
          </a:p>
          <a:p>
            <a:pPr marL="533400" indent="-457200">
              <a:buFont typeface="+mj-lt"/>
              <a:buAutoNum type="arabicPeriod"/>
            </a:pPr>
            <a:r>
              <a:rPr lang="en-IN" sz="1800" dirty="0">
                <a:latin typeface="Calibri" panose="020F0502020204030204" pitchFamily="34" charset="0"/>
                <a:cs typeface="Calibri" panose="020F0502020204030204" pitchFamily="34" charset="0"/>
              </a:rPr>
              <a:t>System Integration.</a:t>
            </a:r>
          </a:p>
          <a:p>
            <a:pPr marL="533400" indent="-457200">
              <a:buFont typeface="+mj-lt"/>
              <a:buAutoNum type="arabicPeriod"/>
            </a:pPr>
            <a:r>
              <a:rPr lang="en-IN" sz="1800" dirty="0">
                <a:latin typeface="Calibri" panose="020F0502020204030204" pitchFamily="34" charset="0"/>
                <a:cs typeface="Calibri" panose="020F0502020204030204" pitchFamily="34" charset="0"/>
              </a:rPr>
              <a:t>Response Mechanisms.</a:t>
            </a:r>
          </a:p>
          <a:p>
            <a:pPr marL="533400" indent="-457200">
              <a:buFont typeface="+mj-lt"/>
              <a:buAutoNum type="arabicPeriod"/>
            </a:pPr>
            <a:r>
              <a:rPr lang="en-IN" sz="1800" dirty="0">
                <a:latin typeface="Calibri" panose="020F0502020204030204" pitchFamily="34" charset="0"/>
                <a:cs typeface="Calibri" panose="020F0502020204030204" pitchFamily="34" charset="0"/>
              </a:rPr>
              <a:t>Testing.</a:t>
            </a:r>
          </a:p>
          <a:p>
            <a:pPr marL="76200" indent="0">
              <a:buNone/>
            </a:pPr>
            <a:r>
              <a:rPr lang="en-US" sz="1800" dirty="0">
                <a:latin typeface="Calibri" panose="020F0502020204030204" pitchFamily="34" charset="0"/>
                <a:cs typeface="Calibri" panose="020F0502020204030204" pitchFamily="34" charset="0"/>
              </a:rPr>
              <a:t>Testing Environment Setup </a:t>
            </a:r>
          </a:p>
          <a:p>
            <a:r>
              <a:rPr lang="en-US" sz="1800" dirty="0">
                <a:latin typeface="Calibri" panose="020F0502020204030204" pitchFamily="34" charset="0"/>
                <a:cs typeface="Calibri" panose="020F0502020204030204" pitchFamily="34" charset="0"/>
              </a:rPr>
              <a:t>Network Configuration: A local network is set up to simulate traffic, including normal and malicious packets. </a:t>
            </a:r>
          </a:p>
          <a:p>
            <a:r>
              <a:rPr lang="en-US" sz="1800" dirty="0">
                <a:latin typeface="Calibri" panose="020F0502020204030204" pitchFamily="34" charset="0"/>
                <a:cs typeface="Calibri" panose="020F0502020204030204" pitchFamily="34" charset="0"/>
              </a:rPr>
              <a:t>Tools like Wireshark or </a:t>
            </a:r>
            <a:r>
              <a:rPr lang="en-US" sz="1800" dirty="0" err="1">
                <a:latin typeface="Calibri" panose="020F0502020204030204" pitchFamily="34" charset="0"/>
                <a:cs typeface="Calibri" panose="020F0502020204030204" pitchFamily="34" charset="0"/>
              </a:rPr>
              <a:t>Tcpreplay</a:t>
            </a:r>
            <a:r>
              <a:rPr lang="en-US" sz="1800" dirty="0">
                <a:latin typeface="Calibri" panose="020F0502020204030204" pitchFamily="34" charset="0"/>
                <a:cs typeface="Calibri" panose="020F0502020204030204" pitchFamily="34" charset="0"/>
              </a:rPr>
              <a:t> are used to replay captured traffic for testing. </a:t>
            </a:r>
          </a:p>
          <a:p>
            <a:r>
              <a:rPr lang="en-US" sz="1800" dirty="0">
                <a:latin typeface="Calibri" panose="020F0502020204030204" pitchFamily="34" charset="0"/>
                <a:cs typeface="Calibri" panose="020F0502020204030204" pitchFamily="34" charset="0"/>
              </a:rPr>
              <a:t>Performance Metrics: The system is tested for accuracy, speed, and resource usage under varying traffic loads.</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434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64146-47C0-3A65-6642-F78A9AB170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2C1B0D-B32B-5606-0DD2-07327DE5DEC8}"/>
              </a:ext>
            </a:extLst>
          </p:cNvPr>
          <p:cNvSpPr>
            <a:spLocks noGrp="1"/>
          </p:cNvSpPr>
          <p:nvPr>
            <p:ph type="title"/>
          </p:nvPr>
        </p:nvSpPr>
        <p:spPr/>
        <p:txBody>
          <a:bodyPr/>
          <a:lstStyle/>
          <a:p>
            <a:r>
              <a:rPr lang="en-IN" dirty="0"/>
              <a:t>Implementation Details</a:t>
            </a:r>
          </a:p>
        </p:txBody>
      </p:sp>
      <p:sp>
        <p:nvSpPr>
          <p:cNvPr id="3" name="Text Placeholder 2">
            <a:extLst>
              <a:ext uri="{FF2B5EF4-FFF2-40B4-BE49-F238E27FC236}">
                <a16:creationId xmlns:a16="http://schemas.microsoft.com/office/drawing/2014/main" id="{4AD39A80-93F4-CE61-262A-F7330A48AAF9}"/>
              </a:ext>
            </a:extLst>
          </p:cNvPr>
          <p:cNvSpPr>
            <a:spLocks noGrp="1"/>
          </p:cNvSpPr>
          <p:nvPr>
            <p:ph type="body" idx="1"/>
          </p:nvPr>
        </p:nvSpPr>
        <p:spPr/>
        <p:txBody>
          <a:bodyPr>
            <a:normAutofit/>
          </a:bodyPr>
          <a:lstStyle/>
          <a:p>
            <a:pPr marL="76200" indent="0">
              <a:buNone/>
            </a:pPr>
            <a:r>
              <a:rPr lang="en-IN" b="1" dirty="0">
                <a:latin typeface="Calibri" panose="020F0502020204030204" pitchFamily="34" charset="0"/>
                <a:cs typeface="Calibri" panose="020F0502020204030204" pitchFamily="34" charset="0"/>
              </a:rPr>
              <a:t>Data Flow Diagram:</a:t>
            </a:r>
          </a:p>
        </p:txBody>
      </p:sp>
      <p:pic>
        <p:nvPicPr>
          <p:cNvPr id="5" name="Picture 4">
            <a:extLst>
              <a:ext uri="{FF2B5EF4-FFF2-40B4-BE49-F238E27FC236}">
                <a16:creationId xmlns:a16="http://schemas.microsoft.com/office/drawing/2014/main" id="{9411F145-0F7C-1353-E456-0386BBE6A91A}"/>
              </a:ext>
            </a:extLst>
          </p:cNvPr>
          <p:cNvPicPr>
            <a:picLocks noChangeAspect="1"/>
          </p:cNvPicPr>
          <p:nvPr/>
        </p:nvPicPr>
        <p:blipFill>
          <a:blip r:embed="rId2"/>
          <a:stretch>
            <a:fillRect/>
          </a:stretch>
        </p:blipFill>
        <p:spPr>
          <a:xfrm>
            <a:off x="711200" y="1971040"/>
            <a:ext cx="10577593" cy="3743959"/>
          </a:xfrm>
          <a:prstGeom prst="rect">
            <a:avLst/>
          </a:prstGeom>
        </p:spPr>
      </p:pic>
    </p:spTree>
    <p:extLst>
      <p:ext uri="{BB962C8B-B14F-4D97-AF65-F5344CB8AC3E}">
        <p14:creationId xmlns:p14="http://schemas.microsoft.com/office/powerpoint/2010/main" val="4113198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AC7F105-1EA8-2BD8-EB95-08E5D97D92E2}"/>
              </a:ext>
            </a:extLst>
          </p:cNvPr>
          <p:cNvSpPr txBox="1"/>
          <p:nvPr/>
        </p:nvSpPr>
        <p:spPr>
          <a:xfrm>
            <a:off x="812800" y="1188720"/>
            <a:ext cx="10007600"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will follow a condensed 4-month timeline.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Phase 1 (Weeks 1-4):</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Research &amp; Requirement Gathering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Phase 2 (Weeks 5-10):</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 Design &amp; Development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Phase 3 (Weeks 11-14):</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Testing &amp; Optimization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Phase 4 (Weeks 15-16):</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Deployment &amp; Final Review </a:t>
            </a:r>
          </a:p>
        </p:txBody>
      </p:sp>
    </p:spTree>
    <p:extLst>
      <p:ext uri="{BB962C8B-B14F-4D97-AF65-F5344CB8AC3E}">
        <p14:creationId xmlns:p14="http://schemas.microsoft.com/office/powerpoint/2010/main" val="47989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Content Placeholder 2">
            <a:extLst>
              <a:ext uri="{FF2B5EF4-FFF2-40B4-BE49-F238E27FC236}">
                <a16:creationId xmlns:a16="http://schemas.microsoft.com/office/drawing/2014/main" id="{9C5B77F2-3CEF-E837-557E-874D3055D6E1}"/>
              </a:ext>
            </a:extLst>
          </p:cNvPr>
          <p:cNvSpPr>
            <a:spLocks noGrp="1"/>
          </p:cNvSpPr>
          <p:nvPr>
            <p:ph type="body" idx="1"/>
          </p:nvPr>
        </p:nvSpPr>
        <p:spPr>
          <a:xfrm>
            <a:off x="812799" y="1143000"/>
            <a:ext cx="10808929" cy="50218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895350" lvl="1"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Introduction</a:t>
            </a:r>
          </a:p>
          <a:p>
            <a:pPr marL="895350" lvl="1"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review</a:t>
            </a:r>
          </a:p>
          <a:p>
            <a:pPr marL="895350" lvl="1"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Objectives</a:t>
            </a:r>
          </a:p>
          <a:p>
            <a:pPr marL="895350" lvl="1"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Methodologies </a:t>
            </a:r>
          </a:p>
          <a:p>
            <a:pPr marL="895350" lvl="1"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Technology stacks and components</a:t>
            </a:r>
          </a:p>
          <a:p>
            <a:pPr marL="895350" lvl="1"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Conclusion </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3CA5-EBB8-F796-C96A-0403C2A97C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Gantt Chart: Phases 1 &amp; 2</a:t>
            </a:r>
            <a:endParaRPr lang="en-IN" dirty="0"/>
          </a:p>
        </p:txBody>
      </p:sp>
      <p:graphicFrame>
        <p:nvGraphicFramePr>
          <p:cNvPr id="4" name="Table 3">
            <a:extLst>
              <a:ext uri="{FF2B5EF4-FFF2-40B4-BE49-F238E27FC236}">
                <a16:creationId xmlns:a16="http://schemas.microsoft.com/office/drawing/2014/main" id="{1E02E2A9-82A2-DEF5-BE40-F67175C9A121}"/>
              </a:ext>
            </a:extLst>
          </p:cNvPr>
          <p:cNvGraphicFramePr>
            <a:graphicFrameLocks noGrp="1"/>
          </p:cNvGraphicFramePr>
          <p:nvPr>
            <p:extLst>
              <p:ext uri="{D42A27DB-BD31-4B8C-83A1-F6EECF244321}">
                <p14:modId xmlns:p14="http://schemas.microsoft.com/office/powerpoint/2010/main" val="3379025080"/>
              </p:ext>
            </p:extLst>
          </p:nvPr>
        </p:nvGraphicFramePr>
        <p:xfrm>
          <a:off x="915972" y="1485900"/>
          <a:ext cx="10360056" cy="3886199"/>
        </p:xfrm>
        <a:graphic>
          <a:graphicData uri="http://schemas.openxmlformats.org/drawingml/2006/table">
            <a:tbl>
              <a:tblPr/>
              <a:tblGrid>
                <a:gridCol w="863338">
                  <a:extLst>
                    <a:ext uri="{9D8B030D-6E8A-4147-A177-3AD203B41FA5}">
                      <a16:colId xmlns:a16="http://schemas.microsoft.com/office/drawing/2014/main" val="512936981"/>
                    </a:ext>
                  </a:extLst>
                </a:gridCol>
                <a:gridCol w="863338">
                  <a:extLst>
                    <a:ext uri="{9D8B030D-6E8A-4147-A177-3AD203B41FA5}">
                      <a16:colId xmlns:a16="http://schemas.microsoft.com/office/drawing/2014/main" val="1507681169"/>
                    </a:ext>
                  </a:extLst>
                </a:gridCol>
                <a:gridCol w="863338">
                  <a:extLst>
                    <a:ext uri="{9D8B030D-6E8A-4147-A177-3AD203B41FA5}">
                      <a16:colId xmlns:a16="http://schemas.microsoft.com/office/drawing/2014/main" val="2942838606"/>
                    </a:ext>
                  </a:extLst>
                </a:gridCol>
                <a:gridCol w="863338">
                  <a:extLst>
                    <a:ext uri="{9D8B030D-6E8A-4147-A177-3AD203B41FA5}">
                      <a16:colId xmlns:a16="http://schemas.microsoft.com/office/drawing/2014/main" val="3238614527"/>
                    </a:ext>
                  </a:extLst>
                </a:gridCol>
                <a:gridCol w="863338">
                  <a:extLst>
                    <a:ext uri="{9D8B030D-6E8A-4147-A177-3AD203B41FA5}">
                      <a16:colId xmlns:a16="http://schemas.microsoft.com/office/drawing/2014/main" val="3084787526"/>
                    </a:ext>
                  </a:extLst>
                </a:gridCol>
                <a:gridCol w="863338">
                  <a:extLst>
                    <a:ext uri="{9D8B030D-6E8A-4147-A177-3AD203B41FA5}">
                      <a16:colId xmlns:a16="http://schemas.microsoft.com/office/drawing/2014/main" val="1194691572"/>
                    </a:ext>
                  </a:extLst>
                </a:gridCol>
                <a:gridCol w="863338">
                  <a:extLst>
                    <a:ext uri="{9D8B030D-6E8A-4147-A177-3AD203B41FA5}">
                      <a16:colId xmlns:a16="http://schemas.microsoft.com/office/drawing/2014/main" val="2440716494"/>
                    </a:ext>
                  </a:extLst>
                </a:gridCol>
                <a:gridCol w="863338">
                  <a:extLst>
                    <a:ext uri="{9D8B030D-6E8A-4147-A177-3AD203B41FA5}">
                      <a16:colId xmlns:a16="http://schemas.microsoft.com/office/drawing/2014/main" val="1172943917"/>
                    </a:ext>
                  </a:extLst>
                </a:gridCol>
                <a:gridCol w="863338">
                  <a:extLst>
                    <a:ext uri="{9D8B030D-6E8A-4147-A177-3AD203B41FA5}">
                      <a16:colId xmlns:a16="http://schemas.microsoft.com/office/drawing/2014/main" val="2388227229"/>
                    </a:ext>
                  </a:extLst>
                </a:gridCol>
                <a:gridCol w="863338">
                  <a:extLst>
                    <a:ext uri="{9D8B030D-6E8A-4147-A177-3AD203B41FA5}">
                      <a16:colId xmlns:a16="http://schemas.microsoft.com/office/drawing/2014/main" val="3372621012"/>
                    </a:ext>
                  </a:extLst>
                </a:gridCol>
                <a:gridCol w="863338">
                  <a:extLst>
                    <a:ext uri="{9D8B030D-6E8A-4147-A177-3AD203B41FA5}">
                      <a16:colId xmlns:a16="http://schemas.microsoft.com/office/drawing/2014/main" val="2857920246"/>
                    </a:ext>
                  </a:extLst>
                </a:gridCol>
                <a:gridCol w="863338">
                  <a:extLst>
                    <a:ext uri="{9D8B030D-6E8A-4147-A177-3AD203B41FA5}">
                      <a16:colId xmlns:a16="http://schemas.microsoft.com/office/drawing/2014/main" val="64874693"/>
                    </a:ext>
                  </a:extLst>
                </a:gridCol>
              </a:tblGrid>
              <a:tr h="372649">
                <a:tc>
                  <a:txBody>
                    <a:bodyPr/>
                    <a:lstStyle/>
                    <a:p>
                      <a:r>
                        <a:rPr lang="en-IN" sz="1200" b="1" dirty="0">
                          <a:latin typeface="Times New Roman" panose="02020603050405020304" pitchFamily="18" charset="0"/>
                          <a:cs typeface="Times New Roman" panose="02020603050405020304" pitchFamily="18" charset="0"/>
                        </a:rPr>
                        <a:t>Task</a:t>
                      </a:r>
                      <a:endParaRPr lang="en-IN" sz="120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Duration</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1</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2</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dirty="0">
                          <a:latin typeface="Times New Roman" panose="02020603050405020304" pitchFamily="18" charset="0"/>
                          <a:cs typeface="Times New Roman" panose="02020603050405020304" pitchFamily="18" charset="0"/>
                        </a:rPr>
                        <a:t>Week 3</a:t>
                      </a:r>
                      <a:endParaRPr lang="en-IN" sz="120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4</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dirty="0">
                          <a:latin typeface="Times New Roman" panose="02020603050405020304" pitchFamily="18" charset="0"/>
                          <a:cs typeface="Times New Roman" panose="02020603050405020304" pitchFamily="18" charset="0"/>
                        </a:rPr>
                        <a:t>Week 5</a:t>
                      </a:r>
                      <a:endParaRPr lang="en-IN" sz="120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6</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7</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8</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9</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b="1">
                          <a:latin typeface="Times New Roman" panose="02020603050405020304" pitchFamily="18" charset="0"/>
                          <a:cs typeface="Times New Roman" panose="02020603050405020304" pitchFamily="18" charset="0"/>
                        </a:rPr>
                        <a:t>Week 10</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1452260057"/>
                  </a:ext>
                </a:extLst>
              </a:tr>
              <a:tr h="1650304">
                <a:tc>
                  <a:txBody>
                    <a:bodyPr/>
                    <a:lstStyle/>
                    <a:p>
                      <a:r>
                        <a:rPr lang="en-IN" sz="1200" b="1">
                          <a:latin typeface="Times New Roman" panose="02020603050405020304" pitchFamily="18" charset="0"/>
                          <a:cs typeface="Times New Roman" panose="02020603050405020304" pitchFamily="18" charset="0"/>
                        </a:rPr>
                        <a:t>Research &amp; Requirement Gathering</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4 Weeks</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dirty="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2532617551"/>
                  </a:ext>
                </a:extLst>
              </a:tr>
              <a:tr h="692063">
                <a:tc>
                  <a:txBody>
                    <a:bodyPr/>
                    <a:lstStyle/>
                    <a:p>
                      <a:r>
                        <a:rPr lang="en-IN" sz="1200" b="1">
                          <a:latin typeface="Times New Roman" panose="02020603050405020304" pitchFamily="18" charset="0"/>
                          <a:cs typeface="Times New Roman" panose="02020603050405020304" pitchFamily="18" charset="0"/>
                        </a:rPr>
                        <a:t>System Design</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3 Weeks</a:t>
                      </a: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345997249"/>
                  </a:ext>
                </a:extLst>
              </a:tr>
              <a:tr h="1171183">
                <a:tc>
                  <a:txBody>
                    <a:bodyPr/>
                    <a:lstStyle/>
                    <a:p>
                      <a:r>
                        <a:rPr lang="en-IN" sz="1200" b="1">
                          <a:latin typeface="Times New Roman" panose="02020603050405020304" pitchFamily="18" charset="0"/>
                          <a:cs typeface="Times New Roman" panose="02020603050405020304" pitchFamily="18" charset="0"/>
                        </a:rPr>
                        <a:t>Prototype Development</a:t>
                      </a:r>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3 Weeks</a:t>
                      </a: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r>
                        <a:rPr lang="en-IN" sz="1200">
                          <a:latin typeface="Times New Roman" panose="02020603050405020304" pitchFamily="18" charset="0"/>
                          <a:cs typeface="Times New Roman" panose="02020603050405020304" pitchFamily="18" charset="0"/>
                        </a:rPr>
                        <a:t>X</a:t>
                      </a:r>
                    </a:p>
                  </a:txBody>
                  <a:tcPr marL="53236" marR="53236" marT="26618" marB="26618" anchor="ctr">
                    <a:lnL>
                      <a:noFill/>
                    </a:lnL>
                    <a:lnR>
                      <a:noFill/>
                    </a:lnR>
                    <a:lnT>
                      <a:noFill/>
                    </a:lnT>
                    <a:lnB>
                      <a:noFill/>
                    </a:lnB>
                  </a:tcPr>
                </a:tc>
                <a:tc>
                  <a:txBody>
                    <a:bodyPr/>
                    <a:lstStyle/>
                    <a:p>
                      <a:endParaRPr lang="en-IN" sz="120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20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818661311"/>
                  </a:ext>
                </a:extLst>
              </a:tr>
            </a:tbl>
          </a:graphicData>
        </a:graphic>
      </p:graphicFrame>
    </p:spTree>
    <p:extLst>
      <p:ext uri="{BB962C8B-B14F-4D97-AF65-F5344CB8AC3E}">
        <p14:creationId xmlns:p14="http://schemas.microsoft.com/office/powerpoint/2010/main" val="1821890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2B2E-AB0C-A534-B1E6-804B8A2A6A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Gantt Chart: Phases 3 &amp; 4</a:t>
            </a:r>
            <a:endParaRPr lang="en-IN" dirty="0"/>
          </a:p>
        </p:txBody>
      </p:sp>
      <p:graphicFrame>
        <p:nvGraphicFramePr>
          <p:cNvPr id="4" name="Table 3">
            <a:extLst>
              <a:ext uri="{FF2B5EF4-FFF2-40B4-BE49-F238E27FC236}">
                <a16:creationId xmlns:a16="http://schemas.microsoft.com/office/drawing/2014/main" id="{4AAE1F98-297B-90C2-F82D-1C6EAE43B348}"/>
              </a:ext>
            </a:extLst>
          </p:cNvPr>
          <p:cNvGraphicFramePr>
            <a:graphicFrameLocks noGrp="1"/>
          </p:cNvGraphicFramePr>
          <p:nvPr>
            <p:extLst>
              <p:ext uri="{D42A27DB-BD31-4B8C-83A1-F6EECF244321}">
                <p14:modId xmlns:p14="http://schemas.microsoft.com/office/powerpoint/2010/main" val="819944334"/>
              </p:ext>
            </p:extLst>
          </p:nvPr>
        </p:nvGraphicFramePr>
        <p:xfrm>
          <a:off x="1004688" y="1361387"/>
          <a:ext cx="10567440" cy="4135225"/>
        </p:xfrm>
        <a:graphic>
          <a:graphicData uri="http://schemas.openxmlformats.org/drawingml/2006/table">
            <a:tbl>
              <a:tblPr/>
              <a:tblGrid>
                <a:gridCol w="880620">
                  <a:extLst>
                    <a:ext uri="{9D8B030D-6E8A-4147-A177-3AD203B41FA5}">
                      <a16:colId xmlns:a16="http://schemas.microsoft.com/office/drawing/2014/main" val="512936981"/>
                    </a:ext>
                  </a:extLst>
                </a:gridCol>
                <a:gridCol w="880620">
                  <a:extLst>
                    <a:ext uri="{9D8B030D-6E8A-4147-A177-3AD203B41FA5}">
                      <a16:colId xmlns:a16="http://schemas.microsoft.com/office/drawing/2014/main" val="1507681169"/>
                    </a:ext>
                  </a:extLst>
                </a:gridCol>
                <a:gridCol w="880620">
                  <a:extLst>
                    <a:ext uri="{9D8B030D-6E8A-4147-A177-3AD203B41FA5}">
                      <a16:colId xmlns:a16="http://schemas.microsoft.com/office/drawing/2014/main" val="2942838606"/>
                    </a:ext>
                  </a:extLst>
                </a:gridCol>
                <a:gridCol w="880620">
                  <a:extLst>
                    <a:ext uri="{9D8B030D-6E8A-4147-A177-3AD203B41FA5}">
                      <a16:colId xmlns:a16="http://schemas.microsoft.com/office/drawing/2014/main" val="3238614527"/>
                    </a:ext>
                  </a:extLst>
                </a:gridCol>
                <a:gridCol w="880620">
                  <a:extLst>
                    <a:ext uri="{9D8B030D-6E8A-4147-A177-3AD203B41FA5}">
                      <a16:colId xmlns:a16="http://schemas.microsoft.com/office/drawing/2014/main" val="3084787526"/>
                    </a:ext>
                  </a:extLst>
                </a:gridCol>
                <a:gridCol w="880620">
                  <a:extLst>
                    <a:ext uri="{9D8B030D-6E8A-4147-A177-3AD203B41FA5}">
                      <a16:colId xmlns:a16="http://schemas.microsoft.com/office/drawing/2014/main" val="1194691572"/>
                    </a:ext>
                  </a:extLst>
                </a:gridCol>
                <a:gridCol w="880620">
                  <a:extLst>
                    <a:ext uri="{9D8B030D-6E8A-4147-A177-3AD203B41FA5}">
                      <a16:colId xmlns:a16="http://schemas.microsoft.com/office/drawing/2014/main" val="2440716494"/>
                    </a:ext>
                  </a:extLst>
                </a:gridCol>
                <a:gridCol w="880620">
                  <a:extLst>
                    <a:ext uri="{9D8B030D-6E8A-4147-A177-3AD203B41FA5}">
                      <a16:colId xmlns:a16="http://schemas.microsoft.com/office/drawing/2014/main" val="1172943917"/>
                    </a:ext>
                  </a:extLst>
                </a:gridCol>
                <a:gridCol w="880620">
                  <a:extLst>
                    <a:ext uri="{9D8B030D-6E8A-4147-A177-3AD203B41FA5}">
                      <a16:colId xmlns:a16="http://schemas.microsoft.com/office/drawing/2014/main" val="2388227229"/>
                    </a:ext>
                  </a:extLst>
                </a:gridCol>
                <a:gridCol w="880620">
                  <a:extLst>
                    <a:ext uri="{9D8B030D-6E8A-4147-A177-3AD203B41FA5}">
                      <a16:colId xmlns:a16="http://schemas.microsoft.com/office/drawing/2014/main" val="3372621012"/>
                    </a:ext>
                  </a:extLst>
                </a:gridCol>
                <a:gridCol w="880620">
                  <a:extLst>
                    <a:ext uri="{9D8B030D-6E8A-4147-A177-3AD203B41FA5}">
                      <a16:colId xmlns:a16="http://schemas.microsoft.com/office/drawing/2014/main" val="2857920246"/>
                    </a:ext>
                  </a:extLst>
                </a:gridCol>
                <a:gridCol w="880620">
                  <a:extLst>
                    <a:ext uri="{9D8B030D-6E8A-4147-A177-3AD203B41FA5}">
                      <a16:colId xmlns:a16="http://schemas.microsoft.com/office/drawing/2014/main" val="64874693"/>
                    </a:ext>
                  </a:extLst>
                </a:gridCol>
              </a:tblGrid>
              <a:tr h="631630">
                <a:tc>
                  <a:txBody>
                    <a:bodyPr/>
                    <a:lstStyle/>
                    <a:p>
                      <a:r>
                        <a:rPr lang="en-IN" sz="1400" b="1" dirty="0">
                          <a:latin typeface="Times New Roman" panose="02020603050405020304" pitchFamily="18" charset="0"/>
                          <a:cs typeface="Times New Roman" panose="02020603050405020304" pitchFamily="18" charset="0"/>
                        </a:rPr>
                        <a:t>Task</a:t>
                      </a:r>
                      <a:endParaRPr lang="en-IN" sz="1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a:latin typeface="Times New Roman" panose="02020603050405020304" pitchFamily="18" charset="0"/>
                          <a:cs typeface="Times New Roman" panose="02020603050405020304" pitchFamily="18" charset="0"/>
                        </a:rPr>
                        <a:t>Duration</a:t>
                      </a:r>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dirty="0">
                          <a:latin typeface="Times New Roman" panose="02020603050405020304" pitchFamily="18" charset="0"/>
                          <a:cs typeface="Times New Roman" panose="02020603050405020304" pitchFamily="18" charset="0"/>
                        </a:rPr>
                        <a:t>Week 11</a:t>
                      </a:r>
                      <a:endParaRPr lang="en-IN" sz="1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a:latin typeface="Times New Roman" panose="02020603050405020304" pitchFamily="18" charset="0"/>
                          <a:cs typeface="Times New Roman" panose="02020603050405020304" pitchFamily="18" charset="0"/>
                        </a:rPr>
                        <a:t>Week 12</a:t>
                      </a:r>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a:latin typeface="Times New Roman" panose="02020603050405020304" pitchFamily="18" charset="0"/>
                          <a:cs typeface="Times New Roman" panose="02020603050405020304" pitchFamily="18" charset="0"/>
                        </a:rPr>
                        <a:t>Week 13</a:t>
                      </a:r>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a:latin typeface="Times New Roman" panose="02020603050405020304" pitchFamily="18" charset="0"/>
                          <a:cs typeface="Times New Roman" panose="02020603050405020304" pitchFamily="18" charset="0"/>
                        </a:rPr>
                        <a:t>Week 14</a:t>
                      </a:r>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dirty="0">
                          <a:latin typeface="Times New Roman" panose="02020603050405020304" pitchFamily="18" charset="0"/>
                          <a:cs typeface="Times New Roman" panose="02020603050405020304" pitchFamily="18" charset="0"/>
                        </a:rPr>
                        <a:t>Week 15</a:t>
                      </a:r>
                      <a:endParaRPr lang="en-IN" sz="1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b="1" dirty="0">
                          <a:latin typeface="Times New Roman" panose="02020603050405020304" pitchFamily="18" charset="0"/>
                          <a:cs typeface="Times New Roman" panose="02020603050405020304" pitchFamily="18" charset="0"/>
                        </a:rPr>
                        <a:t>Week 16</a:t>
                      </a:r>
                      <a:endParaRPr lang="en-IN" sz="1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1452260057"/>
                  </a:ext>
                </a:extLst>
              </a:tr>
              <a:tr h="1389587">
                <a:tc>
                  <a:txBody>
                    <a:bodyPr/>
                    <a:lstStyle/>
                    <a:p>
                      <a:r>
                        <a:rPr lang="en-IN" sz="1400" b="1">
                          <a:latin typeface="Times New Roman" panose="02020603050405020304" pitchFamily="18" charset="0"/>
                          <a:cs typeface="Times New Roman" panose="02020603050405020304" pitchFamily="18" charset="0"/>
                        </a:rPr>
                        <a:t>Testing &amp; Optimization</a:t>
                      </a:r>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4 Weeks</a:t>
                      </a: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X</a:t>
                      </a: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X</a:t>
                      </a: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X</a:t>
                      </a: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X</a:t>
                      </a:r>
                    </a:p>
                  </a:txBody>
                  <a:tcPr anchor="ctr">
                    <a:lnL>
                      <a:noFill/>
                    </a:lnL>
                    <a:lnR>
                      <a:noFill/>
                    </a:lnR>
                    <a:lnT>
                      <a:noFill/>
                    </a:lnT>
                    <a:lnB>
                      <a:noFill/>
                    </a:lnB>
                  </a:tcPr>
                </a:tc>
                <a:tc>
                  <a:txBody>
                    <a:bodyPr/>
                    <a:lstStyle/>
                    <a:p>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2532617551"/>
                  </a:ext>
                </a:extLst>
              </a:tr>
              <a:tr h="1579076">
                <a:tc>
                  <a:txBody>
                    <a:bodyPr/>
                    <a:lstStyle/>
                    <a:p>
                      <a:r>
                        <a:rPr lang="en-IN" sz="1400" b="1">
                          <a:latin typeface="Times New Roman" panose="02020603050405020304" pitchFamily="18" charset="0"/>
                          <a:cs typeface="Times New Roman" panose="02020603050405020304" pitchFamily="18" charset="0"/>
                        </a:rPr>
                        <a:t>Final Deployment &amp; Review</a:t>
                      </a:r>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dirty="0">
                          <a:latin typeface="Times New Roman" panose="02020603050405020304" pitchFamily="18" charset="0"/>
                          <a:cs typeface="Times New Roman" panose="02020603050405020304" pitchFamily="18" charset="0"/>
                        </a:rPr>
                        <a:t>2 Weeks</a:t>
                      </a:r>
                    </a:p>
                  </a:txBody>
                  <a:tcPr anchor="ctr">
                    <a:lnL>
                      <a:noFill/>
                    </a:lnL>
                    <a:lnR>
                      <a:noFill/>
                    </a:lnR>
                    <a:lnT>
                      <a:noFill/>
                    </a:lnT>
                    <a:lnB>
                      <a:noFill/>
                    </a:lnB>
                  </a:tcPr>
                </a:tc>
                <a:tc>
                  <a:txBody>
                    <a:bodyPr/>
                    <a:lstStyle/>
                    <a:p>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endParaRPr lang="en-IN" sz="140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sz="1400">
                          <a:latin typeface="Times New Roman" panose="02020603050405020304" pitchFamily="18" charset="0"/>
                          <a:cs typeface="Times New Roman" panose="02020603050405020304" pitchFamily="18" charset="0"/>
                        </a:rPr>
                        <a:t>X</a:t>
                      </a:r>
                    </a:p>
                  </a:txBody>
                  <a:tcPr anchor="ctr">
                    <a:lnL>
                      <a:noFill/>
                    </a:lnL>
                    <a:lnR>
                      <a:noFill/>
                    </a:lnR>
                    <a:lnT>
                      <a:noFill/>
                    </a:lnT>
                    <a:lnB>
                      <a:noFill/>
                    </a:lnB>
                  </a:tcPr>
                </a:tc>
                <a:tc>
                  <a:txBody>
                    <a:bodyPr/>
                    <a:lstStyle/>
                    <a:p>
                      <a:r>
                        <a:rPr lang="en-IN" sz="1400" dirty="0">
                          <a:latin typeface="Times New Roman" panose="02020603050405020304" pitchFamily="18" charset="0"/>
                          <a:cs typeface="Times New Roman" panose="02020603050405020304" pitchFamily="18" charset="0"/>
                        </a:rPr>
                        <a:t>X</a:t>
                      </a:r>
                    </a:p>
                  </a:txBody>
                  <a:tcPr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345997249"/>
                  </a:ext>
                </a:extLst>
              </a:tr>
              <a:tr h="534932">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tc>
                  <a:txBody>
                    <a:bodyPr/>
                    <a:lstStyle/>
                    <a:p>
                      <a:endParaRPr lang="en-IN" sz="1050" dirty="0">
                        <a:latin typeface="Times New Roman" panose="02020603050405020304" pitchFamily="18" charset="0"/>
                        <a:cs typeface="Times New Roman" panose="02020603050405020304" pitchFamily="18" charset="0"/>
                      </a:endParaRPr>
                    </a:p>
                  </a:txBody>
                  <a:tcPr marL="53236" marR="53236" marT="26618" marB="26618" anchor="ctr">
                    <a:lnL>
                      <a:noFill/>
                    </a:lnL>
                    <a:lnR>
                      <a:noFill/>
                    </a:lnR>
                    <a:lnT>
                      <a:noFill/>
                    </a:lnT>
                    <a:lnB>
                      <a:noFill/>
                    </a:lnB>
                  </a:tcPr>
                </a:tc>
                <a:extLst>
                  <a:ext uri="{0D108BD9-81ED-4DB2-BD59-A6C34878D82A}">
                    <a16:rowId xmlns:a16="http://schemas.microsoft.com/office/drawing/2014/main" val="818661311"/>
                  </a:ext>
                </a:extLst>
              </a:tr>
            </a:tbl>
          </a:graphicData>
        </a:graphic>
      </p:graphicFrame>
    </p:spTree>
    <p:extLst>
      <p:ext uri="{BB962C8B-B14F-4D97-AF65-F5344CB8AC3E}">
        <p14:creationId xmlns:p14="http://schemas.microsoft.com/office/powerpoint/2010/main" val="4016614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48F3-3453-8E84-F86D-1741FF506132}"/>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Phase 1: Research &amp; Requirement Gathering (Weeks 1-4)</a:t>
            </a:r>
            <a:endParaRPr lang="en-IN" dirty="0"/>
          </a:p>
        </p:txBody>
      </p:sp>
      <p:sp>
        <p:nvSpPr>
          <p:cNvPr id="3" name="Text Placeholder 2">
            <a:extLst>
              <a:ext uri="{FF2B5EF4-FFF2-40B4-BE49-F238E27FC236}">
                <a16:creationId xmlns:a16="http://schemas.microsoft.com/office/drawing/2014/main" id="{37EAAC5E-EB2F-30FA-D15F-0D4783CF1B65}"/>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Objectives: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Conduct research on existing intrusion detection systems and their performance bottlenecks.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Identify the types of attacks to be detected, including DDoS, port scans, and SQL injections.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Finalize system requirements (throughput, accuracy, supported protocols, 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Outcome:</a:t>
            </a:r>
            <a:r>
              <a:rPr kumimoji="0" lang="en-US" altLang="en-US" sz="2400" b="0" i="0" u="none" strike="noStrike" cap="none" normalizeH="0" baseline="0" dirty="0">
                <a:ln>
                  <a:noFill/>
                </a:ln>
                <a:solidFill>
                  <a:schemeClr val="tx1"/>
                </a:solidFill>
                <a:effectLst/>
                <a:latin typeface="Arial" panose="020B0604020202020204" pitchFamily="34" charset="0"/>
              </a:rPr>
              <a:t> Clear technical and functional requirement document. </a:t>
            </a:r>
          </a:p>
          <a:p>
            <a:endParaRPr lang="en-IN" dirty="0"/>
          </a:p>
        </p:txBody>
      </p:sp>
    </p:spTree>
    <p:extLst>
      <p:ext uri="{BB962C8B-B14F-4D97-AF65-F5344CB8AC3E}">
        <p14:creationId xmlns:p14="http://schemas.microsoft.com/office/powerpoint/2010/main" val="310532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3DC3-9660-8DD1-5EEC-F98795E9B972}"/>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Phase 2: System Design &amp; Development (Weeks 5-10)</a:t>
            </a:r>
            <a:endParaRPr lang="en-IN" dirty="0"/>
          </a:p>
        </p:txBody>
      </p:sp>
      <p:sp>
        <p:nvSpPr>
          <p:cNvPr id="3" name="Text Placeholder 2">
            <a:extLst>
              <a:ext uri="{FF2B5EF4-FFF2-40B4-BE49-F238E27FC236}">
                <a16:creationId xmlns:a16="http://schemas.microsoft.com/office/drawing/2014/main" id="{A40ADA64-15D7-CA68-9AFC-A785FD159F59}"/>
              </a:ext>
            </a:extLst>
          </p:cNvPr>
          <p:cNvSpPr>
            <a:spLocks noGrp="1"/>
          </p:cNvSpPr>
          <p:nvPr>
            <p:ph type="body" idx="1"/>
          </p:nvPr>
        </p:nvSpPr>
        <p:spPr/>
        <p:txBody>
          <a:bodyPr/>
          <a:lstStyle/>
          <a:p>
            <a:pPr marL="76200" indent="0">
              <a:buNone/>
            </a:pPr>
            <a:r>
              <a:rPr lang="en-US" b="1" dirty="0">
                <a:solidFill>
                  <a:schemeClr val="tx1"/>
                </a:solidFill>
                <a:latin typeface="Times New Roman" panose="02020603050405020304" pitchFamily="18" charset="0"/>
                <a:cs typeface="Times New Roman" panose="02020603050405020304" pitchFamily="18" charset="0"/>
              </a:rPr>
              <a:t>Objectives: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Create the system architecture, selecting appropriate hardware and software tools.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Develop the core traffic monitoring and scanning system, ensuring support for high-speed networks.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Implement basic attack detection mechanisms and content analysis.</a:t>
            </a:r>
          </a:p>
          <a:p>
            <a:endParaRPr lang="en-IN" dirty="0"/>
          </a:p>
        </p:txBody>
      </p:sp>
    </p:spTree>
    <p:extLst>
      <p:ext uri="{BB962C8B-B14F-4D97-AF65-F5344CB8AC3E}">
        <p14:creationId xmlns:p14="http://schemas.microsoft.com/office/powerpoint/2010/main" val="6821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44D6-1DAE-2EC9-9A45-0C4905653909}"/>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Phase 3: Testing &amp; Optimization (Weeks 11-14)</a:t>
            </a:r>
            <a:endParaRPr lang="en-IN" dirty="0"/>
          </a:p>
        </p:txBody>
      </p:sp>
      <p:sp>
        <p:nvSpPr>
          <p:cNvPr id="3" name="Text Placeholder 2">
            <a:extLst>
              <a:ext uri="{FF2B5EF4-FFF2-40B4-BE49-F238E27FC236}">
                <a16:creationId xmlns:a16="http://schemas.microsoft.com/office/drawing/2014/main" id="{0C9A7E38-73BD-5AAA-4CB5-FB2BC0ECFE23}"/>
              </a:ext>
            </a:extLst>
          </p:cNvPr>
          <p:cNvSpPr>
            <a:spLocks noGrp="1"/>
          </p:cNvSpPr>
          <p:nvPr>
            <p:ph type="body" idx="1"/>
          </p:nvPr>
        </p:nvSpPr>
        <p:spPr/>
        <p:txBody>
          <a:bodyPr/>
          <a:lstStyle/>
          <a:p>
            <a:pPr marL="76200" indent="0">
              <a:buNone/>
            </a:pPr>
            <a:r>
              <a:rPr lang="en-US" b="1" dirty="0">
                <a:solidFill>
                  <a:schemeClr val="tx1"/>
                </a:solidFill>
                <a:latin typeface="Times New Roman" panose="02020603050405020304" pitchFamily="18" charset="0"/>
                <a:cs typeface="Times New Roman" panose="02020603050405020304" pitchFamily="18" charset="0"/>
              </a:rPr>
              <a:t>Objectives: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Test the system under varying traffic loads and different network conditions.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Validate the accuracy of threat detection using simulated attack scenarios.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Optimize performance to ensure minimal latency and resource consumption.</a:t>
            </a: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5591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0F1B-C511-37DC-AA6C-DD847F919066}"/>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Phase 4: Deployment &amp; Final Review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(Weeks 15-16)</a:t>
            </a:r>
            <a:endParaRPr lang="en-IN" dirty="0"/>
          </a:p>
        </p:txBody>
      </p:sp>
      <p:sp>
        <p:nvSpPr>
          <p:cNvPr id="3" name="Text Placeholder 2">
            <a:extLst>
              <a:ext uri="{FF2B5EF4-FFF2-40B4-BE49-F238E27FC236}">
                <a16:creationId xmlns:a16="http://schemas.microsoft.com/office/drawing/2014/main" id="{CD84F58A-A383-88FF-8C18-C2FFC2C0F02D}"/>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Objectives: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Deploy the system in a test environment and monitor real-time traffic for effectiveness.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Conduct a final project review, addressing any performance gaps.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Outcome:</a:t>
            </a:r>
            <a:r>
              <a:rPr kumimoji="0" lang="en-US" altLang="en-US" sz="2400" b="0" i="0" u="none" strike="noStrike" cap="none" normalizeH="0" baseline="0" dirty="0">
                <a:ln>
                  <a:noFill/>
                </a:ln>
                <a:solidFill>
                  <a:schemeClr val="tx1"/>
                </a:solidFill>
                <a:effectLst/>
                <a:latin typeface="Arial" panose="020B0604020202020204" pitchFamily="34" charset="0"/>
              </a:rPr>
              <a:t> Final project report and handover. </a:t>
            </a:r>
          </a:p>
          <a:p>
            <a:endParaRPr lang="en-IN" dirty="0"/>
          </a:p>
        </p:txBody>
      </p:sp>
    </p:spTree>
    <p:extLst>
      <p:ext uri="{BB962C8B-B14F-4D97-AF65-F5344CB8AC3E}">
        <p14:creationId xmlns:p14="http://schemas.microsoft.com/office/powerpoint/2010/main" val="2090277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152400" indent="0">
              <a:spcBef>
                <a:spcPts val="0"/>
              </a:spcBef>
              <a:buNone/>
            </a:pPr>
            <a:r>
              <a:rPr lang="en-US" dirty="0">
                <a:latin typeface="Cambria" panose="02040503050406030204" pitchFamily="18" charset="0"/>
                <a:ea typeface="Cambria" panose="02040503050406030204" pitchFamily="18" charset="0"/>
              </a:rPr>
              <a:t>1. </a:t>
            </a:r>
            <a:r>
              <a:rPr lang="en-US" dirty="0" err="1">
                <a:latin typeface="Cambria" panose="02040503050406030204" pitchFamily="18" charset="0"/>
                <a:ea typeface="Cambria" panose="02040503050406030204" pitchFamily="18" charset="0"/>
              </a:rPr>
              <a:t>Alsharafat</a:t>
            </a:r>
            <a:r>
              <a:rPr lang="en-US" dirty="0">
                <a:latin typeface="Cambria" panose="02040503050406030204" pitchFamily="18" charset="0"/>
                <a:ea typeface="Cambria" panose="02040503050406030204" pitchFamily="18" charset="0"/>
              </a:rPr>
              <a:t>, W. 2022. A Study of Network Intrusion Detection Systems Using Artificial Intelligence. Applied Sciences, 12(22), 11752.   </a:t>
            </a:r>
            <a:r>
              <a:rPr lang="en-US" dirty="0">
                <a:latin typeface="Cambria" panose="02040503050406030204" pitchFamily="18" charset="0"/>
                <a:ea typeface="Cambria" panose="02040503050406030204" pitchFamily="18" charset="0"/>
                <a:hlinkClick r:id="rId3"/>
              </a:rPr>
              <a:t>https://www.mdpi.com/2076-3417/12/22/11752</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2. Patel, A., Patel, D., Sharma, D., and Patman, J. 2022. Network Intrusion Detection System Using Machine Learning with Data Preprocessing. International Journal for Research in Applied Science and Engineering Technology, 10(5), 1680-1684.   </a:t>
            </a:r>
            <a:r>
              <a:rPr lang="en-US" dirty="0">
                <a:latin typeface="Cambria" panose="02040503050406030204" pitchFamily="18" charset="0"/>
                <a:ea typeface="Cambria" panose="02040503050406030204" pitchFamily="18" charset="0"/>
                <a:hlinkClick r:id="rId4"/>
              </a:rPr>
              <a:t>https://www.ijraset.com/research-paper/network-intrusion-detection-system-using-machine-learning</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3. </a:t>
            </a:r>
            <a:r>
              <a:rPr lang="en-US" dirty="0" err="1">
                <a:latin typeface="Cambria" panose="02040503050406030204" pitchFamily="18" charset="0"/>
                <a:ea typeface="Cambria" panose="02040503050406030204" pitchFamily="18" charset="0"/>
              </a:rPr>
              <a:t>Ferrag</a:t>
            </a:r>
            <a:r>
              <a:rPr lang="en-US" dirty="0">
                <a:latin typeface="Cambria" panose="02040503050406030204" pitchFamily="18" charset="0"/>
                <a:ea typeface="Cambria" panose="02040503050406030204" pitchFamily="18" charset="0"/>
              </a:rPr>
              <a:t>, M.A., </a:t>
            </a:r>
            <a:r>
              <a:rPr lang="en-US" dirty="0" err="1">
                <a:latin typeface="Cambria" panose="02040503050406030204" pitchFamily="18" charset="0"/>
                <a:ea typeface="Cambria" panose="02040503050406030204" pitchFamily="18" charset="0"/>
              </a:rPr>
              <a:t>Maglaras</a:t>
            </a:r>
            <a:r>
              <a:rPr lang="en-US" dirty="0">
                <a:latin typeface="Cambria" panose="02040503050406030204" pitchFamily="18" charset="0"/>
                <a:ea typeface="Cambria" panose="02040503050406030204" pitchFamily="18" charset="0"/>
              </a:rPr>
              <a:t>, L., </a:t>
            </a:r>
            <a:r>
              <a:rPr lang="en-US" dirty="0" err="1">
                <a:latin typeface="Cambria" panose="02040503050406030204" pitchFamily="18" charset="0"/>
                <a:ea typeface="Cambria" panose="02040503050406030204" pitchFamily="18" charset="0"/>
              </a:rPr>
              <a:t>Moschoyiannis</a:t>
            </a:r>
            <a:r>
              <a:rPr lang="en-US" dirty="0">
                <a:latin typeface="Cambria" panose="02040503050406030204" pitchFamily="18" charset="0"/>
                <a:ea typeface="Cambria" panose="02040503050406030204" pitchFamily="18" charset="0"/>
              </a:rPr>
              <a:t>, S., and </a:t>
            </a:r>
            <a:r>
              <a:rPr lang="en-US" dirty="0" err="1">
                <a:latin typeface="Cambria" panose="02040503050406030204" pitchFamily="18" charset="0"/>
                <a:ea typeface="Cambria" panose="02040503050406030204" pitchFamily="18" charset="0"/>
              </a:rPr>
              <a:t>Janicke</a:t>
            </a:r>
            <a:r>
              <a:rPr lang="en-US" dirty="0">
                <a:latin typeface="Cambria" panose="02040503050406030204" pitchFamily="18" charset="0"/>
                <a:ea typeface="Cambria" panose="02040503050406030204" pitchFamily="18" charset="0"/>
              </a:rPr>
              <a:t>, H. 2021. Network Intrusion Detection System using Deep Learning. Procedia Computer Science, 190, 593-598.   </a:t>
            </a:r>
            <a:r>
              <a:rPr lang="en-US" dirty="0">
                <a:latin typeface="Cambria" panose="02040503050406030204" pitchFamily="18" charset="0"/>
                <a:ea typeface="Cambria" panose="02040503050406030204" pitchFamily="18" charset="0"/>
                <a:hlinkClick r:id="rId5"/>
              </a:rPr>
              <a:t>https://www.sciencedirect.com/science/article/pii/S1877050921011078</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4. García-Teodoro, P., Díaz-Verdejo, J., </a:t>
            </a:r>
            <a:r>
              <a:rPr lang="en-US" dirty="0" err="1">
                <a:latin typeface="Cambria" panose="02040503050406030204" pitchFamily="18" charset="0"/>
                <a:ea typeface="Cambria" panose="02040503050406030204" pitchFamily="18" charset="0"/>
              </a:rPr>
              <a:t>Maciá</a:t>
            </a:r>
            <a:r>
              <a:rPr lang="en-US" dirty="0">
                <a:latin typeface="Cambria" panose="02040503050406030204" pitchFamily="18" charset="0"/>
                <a:ea typeface="Cambria" panose="02040503050406030204" pitchFamily="18" charset="0"/>
              </a:rPr>
              <a:t>-Fernández, G., and Vázquez, E. 2009. Anomaly-based Network Intrusion Detection: Techniques, Systems and Challenges. Computers &amp; Security, 28(1-2), 18-28.</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5. Neupane, S. 2022. Building Your Own Intrusion Detection System for Small Businesses. LinkedIn Pulse.   https://www.linkedin.com/pulse/building-your-own-intrusion-detection-system-small-sagar-neupane/</a:t>
            </a:r>
            <a:br>
              <a:rPr lang="en-US" dirty="0">
                <a:latin typeface="Cambria" panose="02040503050406030204" pitchFamily="18" charset="0"/>
                <a:ea typeface="Cambria" panose="02040503050406030204" pitchFamily="18" charset="0"/>
              </a:rPr>
            </a:br>
            <a:endParaRPr dirty="0">
              <a:latin typeface="Cambria" panose="02040503050406030204" pitchFamily="18" charset="0"/>
              <a:ea typeface="Cambria" panose="020405030504060302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Number:PSCS26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Quick Heal</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 </a:t>
            </a:r>
            <a:r>
              <a:rPr lang="en-US" dirty="0">
                <a:latin typeface="Cambria" panose="02040503050406030204" pitchFamily="18" charset="0"/>
                <a:ea typeface="Cambria" panose="02040503050406030204" pitchFamily="18" charset="0"/>
              </a:rPr>
              <a:t>Software</a:t>
            </a:r>
          </a:p>
          <a:p>
            <a:pPr marL="342900" lvl="0" indent="-190500" algn="just">
              <a:lnSpc>
                <a:spcPct val="110000"/>
              </a:lnSpc>
              <a:spcBef>
                <a:spcPts val="0"/>
              </a:spcBef>
              <a:buNone/>
            </a:pPr>
            <a:r>
              <a:rPr lang="en-US"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 Develop a network Intrusion Detection system with high network throughput. The system should scan ,classify and monitor the network traffic in real-time without affecting the network throughput. Following are feature-Real time Traffic analysis- Protocol analysis-Content Searching-Detect variety of attacks and probes</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Complicated</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CF19-6953-FBFA-2C37-C2C547B4D551}"/>
              </a:ext>
            </a:extLst>
          </p:cNvPr>
          <p:cNvSpPr>
            <a:spLocks noGrp="1"/>
          </p:cNvSpPr>
          <p:nvPr>
            <p:ph type="title"/>
          </p:nvPr>
        </p:nvSpPr>
        <p:spPr/>
        <p:txBody>
          <a:bodyPr/>
          <a:lstStyle/>
          <a:p>
            <a:r>
              <a:rPr lang="en-IN" dirty="0" err="1"/>
              <a:t>Github</a:t>
            </a:r>
            <a:r>
              <a:rPr lang="en-IN" dirty="0"/>
              <a:t> Link</a:t>
            </a:r>
          </a:p>
        </p:txBody>
      </p:sp>
      <p:sp>
        <p:nvSpPr>
          <p:cNvPr id="3" name="Text Placeholder 2">
            <a:extLst>
              <a:ext uri="{FF2B5EF4-FFF2-40B4-BE49-F238E27FC236}">
                <a16:creationId xmlns:a16="http://schemas.microsoft.com/office/drawing/2014/main" id="{FD92A324-4884-1C32-EAAD-C8745D4D207E}"/>
              </a:ext>
            </a:extLst>
          </p:cNvPr>
          <p:cNvSpPr>
            <a:spLocks noGrp="1"/>
          </p:cNvSpPr>
          <p:nvPr>
            <p:ph type="body" idx="1"/>
          </p:nvPr>
        </p:nvSpPr>
        <p:spPr/>
        <p:txBody>
          <a:bodyPr/>
          <a:lstStyle/>
          <a:p>
            <a:pPr marL="76200" indent="0">
              <a:buNone/>
            </a:pPr>
            <a:r>
              <a:rPr lang="en-IN" dirty="0"/>
              <a:t>             </a:t>
            </a:r>
          </a:p>
          <a:p>
            <a:endParaRPr lang="en-IN" dirty="0"/>
          </a:p>
          <a:p>
            <a:pPr marL="76200" indent="0">
              <a:buNone/>
            </a:pPr>
            <a:r>
              <a:rPr lang="en-IN" dirty="0"/>
              <a:t>       </a:t>
            </a:r>
          </a:p>
          <a:p>
            <a:pPr marL="76200" indent="0">
              <a:buNone/>
            </a:pPr>
            <a:endParaRPr lang="en-IN" dirty="0"/>
          </a:p>
          <a:p>
            <a:pPr marL="76200" indent="0">
              <a:buNone/>
            </a:pPr>
            <a:endParaRPr lang="en-IN" dirty="0"/>
          </a:p>
          <a:p>
            <a:pPr marL="76200" indent="0">
              <a:buNone/>
            </a:pPr>
            <a:r>
              <a:rPr lang="en-IN" dirty="0"/>
              <a:t>                https://github.com/iamsayeed/Capstone</a:t>
            </a:r>
          </a:p>
        </p:txBody>
      </p:sp>
    </p:spTree>
    <p:extLst>
      <p:ext uri="{BB962C8B-B14F-4D97-AF65-F5344CB8AC3E}">
        <p14:creationId xmlns:p14="http://schemas.microsoft.com/office/powerpoint/2010/main" val="161261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3" name="Text Placeholder 2">
            <a:extLst>
              <a:ext uri="{FF2B5EF4-FFF2-40B4-BE49-F238E27FC236}">
                <a16:creationId xmlns:a16="http://schemas.microsoft.com/office/drawing/2014/main" id="{B5E49123-5308-F656-BFEC-934371D86A94}"/>
              </a:ext>
            </a:extLst>
          </p:cNvPr>
          <p:cNvSpPr>
            <a:spLocks noGrp="1"/>
          </p:cNvSpPr>
          <p:nvPr>
            <p:ph type="body" idx="1"/>
          </p:nvPr>
        </p:nvSpPr>
        <p:spPr>
          <a:xfrm>
            <a:off x="812800" y="838986"/>
            <a:ext cx="10668000" cy="5580667"/>
          </a:xfrm>
        </p:spPr>
        <p:txBody>
          <a:bodyPr>
            <a:normAutofit fontScale="25000" lnSpcReduction="20000"/>
          </a:bodyPr>
          <a:lstStyle/>
          <a:p>
            <a:pPr marL="342900" lvl="0" indent="-190500" rtl="0">
              <a:lnSpc>
                <a:spcPct val="200000"/>
              </a:lnSpc>
              <a:spcBef>
                <a:spcPts val="0"/>
              </a:spcBef>
              <a:spcAft>
                <a:spcPts val="0"/>
              </a:spcAft>
              <a:buClr>
                <a:schemeClr val="dk1"/>
              </a:buClr>
              <a:buSzPct val="100000"/>
              <a:buNone/>
            </a:pPr>
            <a:r>
              <a:rPr lang="en-US" sz="6400" b="1" dirty="0">
                <a:latin typeface="Cambria" panose="02040503050406030204" pitchFamily="18" charset="0"/>
                <a:ea typeface="Cambria" panose="02040503050406030204" pitchFamily="18" charset="0"/>
              </a:rPr>
              <a:t>INTRODUCTION:</a:t>
            </a:r>
          </a:p>
          <a:p>
            <a:pPr marL="342900" lvl="0" indent="-190500" rtl="0">
              <a:lnSpc>
                <a:spcPct val="200000"/>
              </a:lnSpc>
              <a:spcBef>
                <a:spcPts val="0"/>
              </a:spcBef>
              <a:spcAft>
                <a:spcPts val="0"/>
              </a:spcAft>
              <a:buClr>
                <a:schemeClr val="dk1"/>
              </a:buClr>
              <a:buSzPct val="100000"/>
              <a:buNone/>
            </a:pPr>
            <a:r>
              <a:rPr lang="en-US" sz="6400" dirty="0">
                <a:latin typeface="Cambria" panose="02040503050406030204" pitchFamily="18" charset="0"/>
                <a:ea typeface="Cambria" panose="02040503050406030204" pitchFamily="18" charset="0"/>
              </a:rPr>
              <a:t>     The evolving nature of cybersecurity threats demands advanced intrusion detection systems. Traditional signature-based NIDS struggle with novel attacks like zero-day exploits, while anomaly-based systems often generate excessive false positives. This project proposes a hybrid NIDS that combines the precision of signature detection with the adaptability of anomaly-based techniques, enhanced by machine learning and real-time packet inspection, to deliver scalable and effective network security.</a:t>
            </a:r>
            <a:br>
              <a:rPr lang="en-US" sz="6400" dirty="0">
                <a:latin typeface="Cambria" panose="02040503050406030204" pitchFamily="18" charset="0"/>
                <a:ea typeface="Cambria" panose="02040503050406030204" pitchFamily="18" charset="0"/>
              </a:rPr>
            </a:br>
            <a:r>
              <a:rPr lang="en-US" sz="6400" b="1" dirty="0">
                <a:latin typeface="Cambria" panose="02040503050406030204" pitchFamily="18" charset="0"/>
                <a:ea typeface="Cambria" panose="02040503050406030204" pitchFamily="18" charset="0"/>
              </a:rPr>
              <a:t>Role of NIDS in Network Security:</a:t>
            </a:r>
          </a:p>
          <a:p>
            <a:pPr marL="342900" lvl="0" indent="-190500" algn="just" rtl="0">
              <a:lnSpc>
                <a:spcPct val="200000"/>
              </a:lnSpc>
              <a:spcBef>
                <a:spcPts val="0"/>
              </a:spcBef>
              <a:spcAft>
                <a:spcPts val="0"/>
              </a:spcAft>
              <a:buClr>
                <a:schemeClr val="dk1"/>
              </a:buClr>
              <a:buSzPct val="100000"/>
              <a:buNone/>
            </a:pPr>
            <a:r>
              <a:rPr lang="en-US" sz="6400" dirty="0">
                <a:latin typeface="Cambria" panose="02040503050406030204" pitchFamily="18" charset="0"/>
                <a:ea typeface="Cambria" panose="02040503050406030204" pitchFamily="18" charset="0"/>
              </a:rPr>
              <a:t>•	</a:t>
            </a:r>
            <a:r>
              <a:rPr lang="en-US" sz="6400" b="1" dirty="0">
                <a:latin typeface="Cambria" panose="02040503050406030204" pitchFamily="18" charset="0"/>
                <a:ea typeface="Cambria" panose="02040503050406030204" pitchFamily="18" charset="0"/>
              </a:rPr>
              <a:t>Threat Detection</a:t>
            </a:r>
            <a:r>
              <a:rPr lang="en-US" sz="6400" dirty="0">
                <a:latin typeface="Cambria" panose="02040503050406030204" pitchFamily="18" charset="0"/>
                <a:ea typeface="Cambria" panose="02040503050406030204" pitchFamily="18" charset="0"/>
              </a:rPr>
              <a:t>: NIDS identifies suspicious activities like unauthorized access attempts, malware infections, and denial-of-service attacks.</a:t>
            </a:r>
          </a:p>
          <a:p>
            <a:pPr marL="342900" lvl="0" indent="-190500" algn="just" rtl="0">
              <a:lnSpc>
                <a:spcPct val="200000"/>
              </a:lnSpc>
              <a:spcBef>
                <a:spcPts val="0"/>
              </a:spcBef>
              <a:spcAft>
                <a:spcPts val="0"/>
              </a:spcAft>
              <a:buClr>
                <a:schemeClr val="dk1"/>
              </a:buClr>
              <a:buSzPct val="100000"/>
              <a:buNone/>
            </a:pPr>
            <a:r>
              <a:rPr lang="en-US" sz="6400" dirty="0">
                <a:latin typeface="Cambria" panose="02040503050406030204" pitchFamily="18" charset="0"/>
                <a:ea typeface="Cambria" panose="02040503050406030204" pitchFamily="18" charset="0"/>
              </a:rPr>
              <a:t>•	</a:t>
            </a:r>
            <a:r>
              <a:rPr lang="en-US" sz="6400" b="1" dirty="0">
                <a:latin typeface="Cambria" panose="02040503050406030204" pitchFamily="18" charset="0"/>
                <a:ea typeface="Cambria" panose="02040503050406030204" pitchFamily="18" charset="0"/>
              </a:rPr>
              <a:t>Real-time Alerts</a:t>
            </a:r>
            <a:r>
              <a:rPr lang="en-US" sz="6400" dirty="0">
                <a:latin typeface="Cambria" panose="02040503050406030204" pitchFamily="18" charset="0"/>
                <a:ea typeface="Cambria" panose="02040503050406030204" pitchFamily="18" charset="0"/>
              </a:rPr>
              <a:t>: It provides timely notifications to security teams, enabling prompt response to incidents.</a:t>
            </a:r>
          </a:p>
          <a:p>
            <a:pPr marL="342900" lvl="0" indent="-190500" algn="just" rtl="0">
              <a:lnSpc>
                <a:spcPct val="200000"/>
              </a:lnSpc>
              <a:spcBef>
                <a:spcPts val="0"/>
              </a:spcBef>
              <a:spcAft>
                <a:spcPts val="0"/>
              </a:spcAft>
              <a:buClr>
                <a:schemeClr val="dk1"/>
              </a:buClr>
              <a:buSzPct val="100000"/>
              <a:buNone/>
            </a:pPr>
            <a:r>
              <a:rPr lang="en-US" sz="6400" dirty="0">
                <a:latin typeface="Cambria" panose="02040503050406030204" pitchFamily="18" charset="0"/>
                <a:ea typeface="Cambria" panose="02040503050406030204" pitchFamily="18" charset="0"/>
              </a:rPr>
              <a:t>•	</a:t>
            </a:r>
            <a:r>
              <a:rPr lang="en-US" sz="6400" b="1" dirty="0">
                <a:latin typeface="Cambria" panose="02040503050406030204" pitchFamily="18" charset="0"/>
                <a:ea typeface="Cambria" panose="02040503050406030204" pitchFamily="18" charset="0"/>
              </a:rPr>
              <a:t>Incident Investigation</a:t>
            </a:r>
            <a:r>
              <a:rPr lang="en-US" sz="6400" dirty="0">
                <a:latin typeface="Cambria" panose="02040503050406030204" pitchFamily="18" charset="0"/>
                <a:ea typeface="Cambria" panose="02040503050406030204" pitchFamily="18" charset="0"/>
              </a:rPr>
              <a:t>: NIDS can assist in investigating security breaches by capturing and analyzing network traffic related to the incident.</a:t>
            </a:r>
          </a:p>
          <a:p>
            <a:endParaRPr lang="en-IN" dirty="0"/>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83F5-3432-24A0-6D87-B13B737A0F7B}"/>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r>
              <a:rPr lang="en-US" dirty="0" err="1">
                <a:latin typeface="Cambria" panose="02040503050406030204" pitchFamily="18" charset="0"/>
                <a:ea typeface="Cambria" panose="02040503050406030204" pitchFamily="18" charset="0"/>
              </a:rPr>
              <a:t>conti</a:t>
            </a:r>
            <a:r>
              <a:rPr lang="en-US" dirty="0">
                <a:latin typeface="Cambria" panose="02040503050406030204" pitchFamily="18" charset="0"/>
                <a:ea typeface="Cambria" panose="02040503050406030204" pitchFamily="18" charset="0"/>
              </a:rPr>
              <a:t>..)</a:t>
            </a:r>
            <a:endParaRPr lang="en-IN" dirty="0"/>
          </a:p>
        </p:txBody>
      </p:sp>
      <p:sp>
        <p:nvSpPr>
          <p:cNvPr id="3" name="Text Placeholder 2">
            <a:extLst>
              <a:ext uri="{FF2B5EF4-FFF2-40B4-BE49-F238E27FC236}">
                <a16:creationId xmlns:a16="http://schemas.microsoft.com/office/drawing/2014/main" id="{874DC4F0-949F-298F-0EA6-99E4756D798F}"/>
              </a:ext>
            </a:extLst>
          </p:cNvPr>
          <p:cNvSpPr>
            <a:spLocks noGrp="1"/>
          </p:cNvSpPr>
          <p:nvPr>
            <p:ph type="body" idx="1"/>
          </p:nvPr>
        </p:nvSpPr>
        <p:spPr/>
        <p:txBody>
          <a:bodyPr>
            <a:normAutofit fontScale="32500" lnSpcReduction="20000"/>
          </a:bodyPr>
          <a:lstStyle/>
          <a:p>
            <a:pPr marL="76200" indent="0">
              <a:lnSpc>
                <a:spcPct val="107000"/>
              </a:lnSpc>
              <a:spcAft>
                <a:spcPts val="800"/>
              </a:spcAft>
              <a:buNone/>
            </a:pPr>
            <a:r>
              <a:rPr lang="en-IN" sz="5500" b="1" kern="100" dirty="0">
                <a:latin typeface="Calibri" panose="020F0502020204030204" pitchFamily="34" charset="0"/>
                <a:ea typeface="Calibri" panose="020F0502020204030204" pitchFamily="34" charset="0"/>
                <a:cs typeface="Times New Roman" panose="02020603050405020304" pitchFamily="18" charset="0"/>
              </a:rPr>
              <a:t>I</a:t>
            </a:r>
            <a:r>
              <a:rPr lang="en-IN" sz="5500" b="1" kern="100" dirty="0">
                <a:effectLst/>
                <a:latin typeface="Calibri" panose="020F0502020204030204" pitchFamily="34" charset="0"/>
                <a:ea typeface="Calibri" panose="020F0502020204030204" pitchFamily="34" charset="0"/>
                <a:cs typeface="Times New Roman" panose="02020603050405020304" pitchFamily="18" charset="0"/>
              </a:rPr>
              <a:t>mportance of High-Performance NIDS:</a:t>
            </a:r>
          </a:p>
          <a:p>
            <a:pPr marL="76200" indent="0">
              <a:lnSpc>
                <a:spcPct val="107000"/>
              </a:lnSpc>
              <a:spcAft>
                <a:spcPts val="800"/>
              </a:spcAft>
              <a:buNone/>
            </a:pPr>
            <a:r>
              <a:rPr lang="en-US" sz="4900" kern="100" dirty="0">
                <a:effectLst/>
                <a:latin typeface="Cambria" panose="02040503050406030204" pitchFamily="18" charset="0"/>
                <a:ea typeface="Cambria" panose="02040503050406030204" pitchFamily="18" charset="0"/>
                <a:cs typeface="Times New Roman" panose="02020603050405020304" pitchFamily="18" charset="0"/>
              </a:rPr>
              <a:t>1. Real-Time Detection:  High-performance NIDS ensures timely detection of threats by processing large volumes of network traffic in real-time, enabling immediate response to potential cyberattacks and minimizing damage.</a:t>
            </a:r>
          </a:p>
          <a:p>
            <a:pPr marL="76200" indent="0">
              <a:lnSpc>
                <a:spcPct val="107000"/>
              </a:lnSpc>
              <a:spcAft>
                <a:spcPts val="800"/>
              </a:spcAft>
              <a:buNone/>
            </a:pPr>
            <a:r>
              <a:rPr lang="en-US" sz="4900" kern="100" dirty="0">
                <a:effectLst/>
                <a:latin typeface="Cambria" panose="02040503050406030204" pitchFamily="18" charset="0"/>
                <a:ea typeface="Cambria" panose="02040503050406030204" pitchFamily="18" charset="0"/>
                <a:cs typeface="Times New Roman" panose="02020603050405020304" pitchFamily="18" charset="0"/>
              </a:rPr>
              <a:t>2. Scalability:  Scalable NIDS can seamlessly adapt to growing network demands, handling increased traffic and complexity while supporting modern technologies like IoT and cloud computing.</a:t>
            </a:r>
          </a:p>
          <a:p>
            <a:pPr marL="76200" indent="0">
              <a:lnSpc>
                <a:spcPct val="107000"/>
              </a:lnSpc>
              <a:spcAft>
                <a:spcPts val="800"/>
              </a:spcAft>
              <a:buNone/>
            </a:pPr>
            <a:r>
              <a:rPr lang="en-US" sz="4900" kern="100" dirty="0">
                <a:effectLst/>
                <a:latin typeface="Cambria" panose="02040503050406030204" pitchFamily="18" charset="0"/>
                <a:ea typeface="Cambria" panose="02040503050406030204" pitchFamily="18" charset="0"/>
                <a:cs typeface="Times New Roman" panose="02020603050405020304" pitchFamily="18" charset="0"/>
              </a:rPr>
              <a:t>3. Performance Optimization:  Optimized NIDS leverage advanced algorithms and hardware to detect threats accurately, reduce false positives, and maintain efficiency without overloading network resources.</a:t>
            </a:r>
            <a:endParaRPr lang="en-IN" sz="4900" kern="100" dirty="0">
              <a:effectLst/>
              <a:latin typeface="Cambria" panose="02040503050406030204" pitchFamily="18" charset="0"/>
              <a:ea typeface="Cambria" panose="02040503050406030204" pitchFamily="18" charset="0"/>
              <a:cs typeface="Times New Roman" panose="02020603050405020304" pitchFamily="18" charset="0"/>
            </a:endParaRPr>
          </a:p>
          <a:p>
            <a:pPr marL="0" lvl="0" indent="0">
              <a:lnSpc>
                <a:spcPct val="107000"/>
              </a:lnSpc>
              <a:spcAft>
                <a:spcPts val="800"/>
              </a:spcAft>
              <a:buNone/>
            </a:pPr>
            <a:endParaRPr lang="en-IN" sz="4900" b="1" kern="100" dirty="0">
              <a:latin typeface="Calibri" panose="020F0502020204030204" pitchFamily="34" charset="0"/>
              <a:ea typeface="Cambria" panose="02040503050406030204" pitchFamily="18" charset="0"/>
              <a:cs typeface="Times New Roman" panose="02020603050405020304" pitchFamily="18" charset="0"/>
            </a:endParaRPr>
          </a:p>
          <a:p>
            <a:pPr marL="0" lvl="0" indent="0">
              <a:lnSpc>
                <a:spcPct val="107000"/>
              </a:lnSpc>
              <a:spcAft>
                <a:spcPts val="800"/>
              </a:spcAft>
              <a:buNone/>
            </a:pPr>
            <a:r>
              <a:rPr lang="en-IN" sz="4900" b="1" kern="100" dirty="0">
                <a:effectLst/>
                <a:latin typeface="Cambria" panose="02040503050406030204" pitchFamily="18" charset="0"/>
                <a:ea typeface="Cambria" panose="02040503050406030204" pitchFamily="18" charset="0"/>
                <a:cs typeface="Times New Roman" panose="02020603050405020304" pitchFamily="18" charset="0"/>
              </a:rPr>
              <a:t>Challenges and Requirements for Effective NIDS:</a:t>
            </a:r>
          </a:p>
          <a:p>
            <a:pPr marL="0" lvl="0" indent="0">
              <a:lnSpc>
                <a:spcPct val="107000"/>
              </a:lnSpc>
              <a:spcAft>
                <a:spcPts val="800"/>
              </a:spcAft>
              <a:buNone/>
            </a:pPr>
            <a:r>
              <a:rPr lang="en-US" sz="4900" dirty="0">
                <a:latin typeface="Cambria" panose="02040503050406030204" pitchFamily="18" charset="0"/>
                <a:ea typeface="Cambria" panose="02040503050406030204" pitchFamily="18" charset="0"/>
              </a:rPr>
              <a:t>Performance: NIDS must be able to process large amounts of data without compromising detection accuracy. </a:t>
            </a:r>
          </a:p>
          <a:p>
            <a:pPr marL="0" lvl="0" indent="0">
              <a:lnSpc>
                <a:spcPct val="107000"/>
              </a:lnSpc>
              <a:spcAft>
                <a:spcPts val="800"/>
              </a:spcAft>
              <a:buNone/>
            </a:pPr>
            <a:r>
              <a:rPr lang="en-US" sz="4900" dirty="0">
                <a:latin typeface="Cambria" panose="02040503050406030204" pitchFamily="18" charset="0"/>
                <a:ea typeface="Cambria" panose="02040503050406030204" pitchFamily="18" charset="0"/>
              </a:rPr>
              <a:t>Accuracy: NIDS should minimize false positives and false negatives, providing accurate and reliable threat detection.</a:t>
            </a:r>
          </a:p>
          <a:p>
            <a:pPr marL="0" lvl="0" indent="0">
              <a:lnSpc>
                <a:spcPct val="107000"/>
              </a:lnSpc>
              <a:spcAft>
                <a:spcPts val="800"/>
              </a:spcAft>
              <a:buNone/>
            </a:pPr>
            <a:r>
              <a:rPr lang="en-US" sz="4900" dirty="0">
                <a:latin typeface="Cambria" panose="02040503050406030204" pitchFamily="18" charset="0"/>
                <a:ea typeface="Cambria" panose="02040503050406030204" pitchFamily="18" charset="0"/>
              </a:rPr>
              <a:t>Scalability: NIDS should be able to handle the increasing volume and complexity of network traffic. </a:t>
            </a:r>
          </a:p>
          <a:p>
            <a:pPr marL="0" lvl="0" indent="0">
              <a:lnSpc>
                <a:spcPct val="107000"/>
              </a:lnSpc>
              <a:spcAft>
                <a:spcPts val="800"/>
              </a:spcAft>
              <a:buNone/>
            </a:pPr>
            <a:r>
              <a:rPr lang="en-US" sz="4900" dirty="0">
                <a:latin typeface="Cambria" panose="02040503050406030204" pitchFamily="18" charset="0"/>
                <a:ea typeface="Cambria" panose="02040503050406030204" pitchFamily="18" charset="0"/>
              </a:rPr>
              <a:t>Cost-Effectiveness: NIDS should offer a good balance between performance, features, and cost. elaborate this matter </a:t>
            </a:r>
            <a:endParaRPr lang="en-IN" sz="4900" kern="100" dirty="0">
              <a:effectLst/>
              <a:latin typeface="Cambria" panose="02040503050406030204" pitchFamily="18" charset="0"/>
              <a:ea typeface="Cambria" panose="02040503050406030204" pitchFamily="18" charset="0"/>
              <a:cs typeface="Times New Roman" panose="02020603050405020304" pitchFamily="18" charset="0"/>
            </a:endParaRPr>
          </a:p>
          <a:p>
            <a:pPr marL="76200" indent="0">
              <a:buNone/>
            </a:pPr>
            <a:endParaRPr lang="en-US" dirty="0"/>
          </a:p>
          <a:p>
            <a:pPr marL="76200" indent="0">
              <a:buNone/>
            </a:pPr>
            <a:endParaRPr lang="en-IN" sz="5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0261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835B-02F8-E3D2-5AB5-4340FB297A8E}"/>
              </a:ext>
            </a:extLst>
          </p:cNvPr>
          <p:cNvSpPr>
            <a:spLocks noGrp="1"/>
          </p:cNvSpPr>
          <p:nvPr>
            <p:ph type="title"/>
          </p:nvPr>
        </p:nvSpPr>
        <p:spPr/>
        <p:txBody>
          <a:bodyPr/>
          <a:lstStyle/>
          <a:p>
            <a:r>
              <a:rPr lang="en-IN" dirty="0"/>
              <a:t>Objective</a:t>
            </a:r>
          </a:p>
        </p:txBody>
      </p:sp>
      <p:sp>
        <p:nvSpPr>
          <p:cNvPr id="3" name="Text Placeholder 2">
            <a:extLst>
              <a:ext uri="{FF2B5EF4-FFF2-40B4-BE49-F238E27FC236}">
                <a16:creationId xmlns:a16="http://schemas.microsoft.com/office/drawing/2014/main" id="{13A584D2-2575-1560-442F-036F5A53A735}"/>
              </a:ext>
            </a:extLst>
          </p:cNvPr>
          <p:cNvSpPr>
            <a:spLocks noGrp="1"/>
          </p:cNvSpPr>
          <p:nvPr>
            <p:ph type="body" idx="1"/>
          </p:nvPr>
        </p:nvSpPr>
        <p:spPr/>
        <p:txBody>
          <a:bodyPr>
            <a:normAutofit lnSpcReduction="10000"/>
          </a:bodyPr>
          <a:lstStyle/>
          <a:p>
            <a:pPr marL="22860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Project Scope and Goals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pPr>
            <a:r>
              <a:rPr lang="en-US" sz="1800" b="1" dirty="0">
                <a:latin typeface="Calibri" panose="020F0502020204030204" pitchFamily="34" charset="0"/>
                <a:ea typeface="Cambria" panose="02040503050406030204" pitchFamily="18" charset="0"/>
                <a:cs typeface="Calibri" panose="020F0502020204030204" pitchFamily="34" charset="0"/>
              </a:rPr>
              <a:t>Real-Time Threat Detection</a:t>
            </a:r>
            <a:r>
              <a:rPr lang="en-US" sz="1400" dirty="0"/>
              <a:t>: </a:t>
            </a:r>
            <a:r>
              <a:rPr lang="en-US" sz="1800" dirty="0">
                <a:latin typeface="Calibri" panose="020F0502020204030204" pitchFamily="34" charset="0"/>
                <a:cs typeface="Calibri" panose="020F0502020204030204" pitchFamily="34" charset="0"/>
              </a:rPr>
              <a:t>Develop a system that identifies and mitigates suspicious activities within milliseconds of detection.</a:t>
            </a:r>
          </a:p>
          <a:p>
            <a:pPr marL="285750" indent="-285750">
              <a:lnSpc>
                <a:spcPct val="107000"/>
              </a:lnSpc>
            </a:pPr>
            <a:r>
              <a:rPr lang="en-US" sz="1800" b="1" dirty="0">
                <a:latin typeface="Calibri" panose="020F0502020204030204" pitchFamily="34" charset="0"/>
                <a:cs typeface="Calibri" panose="020F0502020204030204" pitchFamily="34" charset="0"/>
              </a:rPr>
              <a:t>High Detection Accuracy</a:t>
            </a:r>
            <a:r>
              <a:rPr lang="en-US" sz="1800" dirty="0">
                <a:latin typeface="Calibri" panose="020F0502020204030204" pitchFamily="34" charset="0"/>
                <a:cs typeface="Calibri" panose="020F0502020204030204" pitchFamily="34" charset="0"/>
              </a:rPr>
              <a:t>: Leverage a hybrid detection approach combining signature-based and machine learning-driven anomaly detection to achieve comprehensive threat coverage.</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a:t>
            </a:r>
          </a:p>
          <a:p>
            <a:pPr marL="285750" indent="-285750">
              <a:lnSpc>
                <a:spcPct val="107000"/>
              </a:lnSpc>
            </a:pPr>
            <a:r>
              <a:rPr lang="en-US" sz="1800" b="1" dirty="0">
                <a:latin typeface="Calibri" panose="020F0502020204030204" pitchFamily="34" charset="0"/>
                <a:cs typeface="Calibri" panose="020F0502020204030204" pitchFamily="34" charset="0"/>
              </a:rPr>
              <a:t>Scalability for High-Speed Networks</a:t>
            </a:r>
            <a:r>
              <a:rPr lang="en-US" sz="1800" dirty="0">
                <a:latin typeface="Calibri" panose="020F0502020204030204" pitchFamily="34" charset="0"/>
                <a:cs typeface="Calibri" panose="020F0502020204030204" pitchFamily="34" charset="0"/>
              </a:rPr>
              <a:t>: Design the system to handle high traffic volumes without packet loss or significant performance degradation.</a:t>
            </a:r>
          </a:p>
          <a:p>
            <a:pPr marL="285750" indent="-285750">
              <a:lnSpc>
                <a:spcPct val="107000"/>
              </a:lnSpc>
            </a:pPr>
            <a:r>
              <a:rPr lang="en-US" sz="1800" b="1" dirty="0">
                <a:latin typeface="Calibri" panose="020F0502020204030204" pitchFamily="34" charset="0"/>
                <a:cs typeface="Calibri" panose="020F0502020204030204" pitchFamily="34" charset="0"/>
              </a:rPr>
              <a:t>Evasion Resistance</a:t>
            </a:r>
            <a:r>
              <a:rPr lang="en-US" sz="1800" dirty="0">
                <a:latin typeface="Calibri" panose="020F0502020204030204" pitchFamily="34" charset="0"/>
                <a:cs typeface="Calibri" panose="020F0502020204030204" pitchFamily="34" charset="0"/>
              </a:rPr>
              <a:t>: Incorporate techniques to detect and neutralize advanced evasion methods, including encrypted traffic, polymorphic malware, and fragmented payloads.</a:t>
            </a:r>
          </a:p>
          <a:p>
            <a:pPr marL="285750" indent="-285750">
              <a:lnSpc>
                <a:spcPct val="107000"/>
              </a:lnSpc>
            </a:pPr>
            <a:r>
              <a:rPr lang="en-US" sz="1800" b="1" dirty="0">
                <a:latin typeface="Calibri" panose="020F0502020204030204" pitchFamily="34" charset="0"/>
                <a:cs typeface="Calibri" panose="020F0502020204030204" pitchFamily="34" charset="0"/>
              </a:rPr>
              <a:t>Enhanced Network Visibility and Monitoring:</a:t>
            </a:r>
            <a:r>
              <a:rPr lang="en-US" sz="1800" dirty="0">
                <a:latin typeface="Calibri" panose="020F0502020204030204" pitchFamily="34" charset="0"/>
                <a:cs typeface="Calibri" panose="020F0502020204030204" pitchFamily="34" charset="0"/>
              </a:rPr>
              <a:t> Provide a centralized dashboard for real-time traffic monitoring, threat alerts, and detailed analytics.</a:t>
            </a:r>
          </a:p>
          <a:p>
            <a:pPr marL="285750" indent="-285750">
              <a:lnSpc>
                <a:spcPct val="107000"/>
              </a:lnSpc>
            </a:pPr>
            <a:r>
              <a:rPr lang="en-US" sz="1800" b="1" dirty="0">
                <a:latin typeface="Calibri" panose="020F0502020204030204" pitchFamily="34" charset="0"/>
                <a:cs typeface="Calibri" panose="020F0502020204030204" pitchFamily="34" charset="0"/>
              </a:rPr>
              <a:t>Future-Proofing and Adaptability: </a:t>
            </a:r>
            <a:r>
              <a:rPr lang="en-US" sz="1800" dirty="0">
                <a:latin typeface="Calibri" panose="020F0502020204030204" pitchFamily="34" charset="0"/>
                <a:cs typeface="Calibri" panose="020F0502020204030204" pitchFamily="34" charset="0"/>
              </a:rPr>
              <a:t>Integrate modular components that can be upgraded to adapt to evolving threats and network architectures. </a:t>
            </a:r>
          </a:p>
          <a:p>
            <a:pPr marL="285750" indent="-285750">
              <a:lnSpc>
                <a:spcPct val="107000"/>
              </a:lnSpc>
            </a:pPr>
            <a:r>
              <a:rPr lang="en-US" sz="1800" b="1" dirty="0">
                <a:latin typeface="Calibri" panose="020F0502020204030204" pitchFamily="34" charset="0"/>
                <a:cs typeface="Calibri" panose="020F0502020204030204" pitchFamily="34" charset="0"/>
              </a:rPr>
              <a:t>Quantitative and Qualitative Performance Metrics:</a:t>
            </a:r>
            <a:r>
              <a:rPr lang="en-US" sz="1800" dirty="0">
                <a:latin typeface="Calibri" panose="020F0502020204030204" pitchFamily="34" charset="0"/>
                <a:cs typeface="Calibri" panose="020F0502020204030204" pitchFamily="34" charset="0"/>
              </a:rPr>
              <a:t> Measure and optimize KPIs like packet processing speed, detection-to-response time, and computational overhead.</a:t>
            </a:r>
            <a:r>
              <a:rPr lang="en-US" sz="1400" dirty="0"/>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049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F949-1DBD-7276-63AE-6C14F1272033}"/>
              </a:ext>
            </a:extLst>
          </p:cNvPr>
          <p:cNvSpPr>
            <a:spLocks noGrp="1"/>
          </p:cNvSpPr>
          <p:nvPr>
            <p:ph type="title"/>
          </p:nvPr>
        </p:nvSpPr>
        <p:spPr>
          <a:xfrm>
            <a:off x="812800" y="518249"/>
            <a:ext cx="10668000" cy="487500"/>
          </a:xfrm>
        </p:spPr>
        <p:txBody>
          <a:bodyPr/>
          <a:lstStyle/>
          <a:p>
            <a:r>
              <a:rPr lang="en-IN" dirty="0"/>
              <a:t>Literature Review </a:t>
            </a:r>
            <a:br>
              <a:rPr lang="en-IN" dirty="0"/>
            </a:br>
            <a:endParaRPr lang="en-IN" dirty="0"/>
          </a:p>
        </p:txBody>
      </p:sp>
      <p:sp>
        <p:nvSpPr>
          <p:cNvPr id="3" name="Text Placeholder 2">
            <a:extLst>
              <a:ext uri="{FF2B5EF4-FFF2-40B4-BE49-F238E27FC236}">
                <a16:creationId xmlns:a16="http://schemas.microsoft.com/office/drawing/2014/main" id="{7386FE1F-560C-D051-249C-7093EF00584B}"/>
              </a:ext>
            </a:extLst>
          </p:cNvPr>
          <p:cNvSpPr>
            <a:spLocks noGrp="1"/>
          </p:cNvSpPr>
          <p:nvPr>
            <p:ph type="body" idx="1"/>
          </p:nvPr>
        </p:nvSpPr>
        <p:spPr/>
        <p:txBody>
          <a:bodyPr>
            <a:normAutofit fontScale="92500" lnSpcReduction="10000"/>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Relevant Research Papers: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Paper 1:</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Ahmad, Z., Khan, A. 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Shiang</a:t>
            </a:r>
            <a:r>
              <a:rPr lang="en-IN" sz="1800" dirty="0">
                <a:effectLst/>
                <a:latin typeface="Calibri" panose="020F0502020204030204" pitchFamily="34" charset="0"/>
                <a:ea typeface="Calibri" panose="020F0502020204030204" pitchFamily="34" charset="0"/>
                <a:cs typeface="Times New Roman" panose="02020603050405020304" pitchFamily="18" charset="0"/>
              </a:rPr>
              <a:t>, C. W., Abdullah, J., &amp; Ahmad, F. (2020). Network intrusion detection system: A systematic study of machine learning and deep learning approaches. Transactions on Emerging Telecommunications Technologies, 32(1), e4150.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https://doi.org/10.1002/ett.4150</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lvl="0" indent="-285750">
              <a:lnSpc>
                <a:spcPct val="107000"/>
              </a:lnSpc>
              <a:spcAft>
                <a:spcPts val="800"/>
              </a:spcAft>
              <a:buSzPts val="1000"/>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Paper 2:</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 Samrin and 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Vasumathi</a:t>
            </a:r>
            <a:r>
              <a:rPr lang="en-IN" sz="1800" dirty="0">
                <a:effectLst/>
                <a:latin typeface="Calibri" panose="020F0502020204030204" pitchFamily="34" charset="0"/>
                <a:ea typeface="Calibri" panose="020F0502020204030204" pitchFamily="34" charset="0"/>
                <a:cs typeface="Times New Roman" panose="02020603050405020304" pitchFamily="18" charset="0"/>
              </a:rPr>
              <a:t>, "Review on anomaly based network intrusion detection system," 2017 International Conference on Electrical, Electronics, Communication, Computer, and Optimization Techniques (ICEECCOT), Mysuru, India, 2017, pp. 141-147,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800" dirty="0">
                <a:effectLst/>
                <a:latin typeface="Calibri" panose="020F0502020204030204" pitchFamily="34" charset="0"/>
                <a:ea typeface="Calibri" panose="020F0502020204030204" pitchFamily="34" charset="0"/>
                <a:cs typeface="Times New Roman" panose="02020603050405020304" pitchFamily="18" charset="0"/>
              </a:rPr>
              <a:t>: 10.1109/ICEECCOT.2017.8284655.</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lvl="0" indent="-285750">
              <a:lnSpc>
                <a:spcPct val="107000"/>
              </a:lnSpc>
              <a:spcAft>
                <a:spcPts val="800"/>
              </a:spcAft>
              <a:buSzPts val="1000"/>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Paper 3:</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Garuba</a:t>
            </a:r>
            <a:r>
              <a:rPr lang="en-IN" sz="1800" dirty="0">
                <a:effectLst/>
                <a:latin typeface="Calibri" panose="020F0502020204030204" pitchFamily="34" charset="0"/>
                <a:ea typeface="Calibri" panose="020F0502020204030204" pitchFamily="34" charset="0"/>
                <a:cs typeface="Times New Roman" panose="02020603050405020304" pitchFamily="18" charset="0"/>
              </a:rPr>
              <a:t>, Moses,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Chunmei</a:t>
            </a:r>
            <a:r>
              <a:rPr lang="en-IN" sz="1800" dirty="0">
                <a:effectLst/>
                <a:latin typeface="Calibri" panose="020F0502020204030204" pitchFamily="34" charset="0"/>
                <a:ea typeface="Calibri" panose="020F0502020204030204" pitchFamily="34" charset="0"/>
                <a:cs typeface="Times New Roman" panose="02020603050405020304" pitchFamily="18" charset="0"/>
              </a:rPr>
              <a:t> Liu, and Duane Fraites. "Intrusion techniques: Comparative study of network intrusion detection systems." Fifth International Conference on Information Technology: New Generations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itng</a:t>
            </a:r>
            <a:r>
              <a:rPr lang="en-IN" sz="1800" dirty="0">
                <a:effectLst/>
                <a:latin typeface="Calibri" panose="020F0502020204030204" pitchFamily="34" charset="0"/>
                <a:ea typeface="Calibri" panose="020F0502020204030204" pitchFamily="34" charset="0"/>
                <a:cs typeface="Times New Roman" panose="02020603050405020304" pitchFamily="18" charset="0"/>
              </a:rPr>
              <a:t> 2008). IEEE, 2008.</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lvl="0" indent="-285750">
              <a:lnSpc>
                <a:spcPct val="107000"/>
              </a:lnSpc>
              <a:spcAft>
                <a:spcPts val="800"/>
              </a:spcAft>
              <a:buSzPts val="1000"/>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Paper 4: </a:t>
            </a:r>
            <a:r>
              <a:rPr lang="en-IN" sz="1800" b="1" kern="100" dirty="0">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Farnaaz</a:t>
            </a:r>
            <a:r>
              <a:rPr lang="en-IN" sz="1800" dirty="0">
                <a:effectLst/>
                <a:latin typeface="Calibri" panose="020F0502020204030204" pitchFamily="34" charset="0"/>
                <a:ea typeface="Calibri" panose="020F0502020204030204" pitchFamily="34" charset="0"/>
                <a:cs typeface="Times New Roman" panose="02020603050405020304" pitchFamily="18" charset="0"/>
              </a:rPr>
              <a:t>, Nabila, and M. A. Jabbar. "Random forest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network intrusion detection system." Procedia Computer Science 89 (2016): 213-217”</a:t>
            </a:r>
          </a:p>
          <a:p>
            <a:pPr marL="285750" lvl="0" indent="-285750">
              <a:lnSpc>
                <a:spcPct val="107000"/>
              </a:lnSpc>
              <a:spcAft>
                <a:spcPts val="800"/>
              </a:spcAft>
              <a:buSzPts val="1000"/>
              <a:buFont typeface="Wingdings" panose="05000000000000000000" pitchFamily="2" charset="2"/>
              <a:buChar char="Ø"/>
            </a:pPr>
            <a:r>
              <a:rPr lang="en-IN" sz="1800" b="1"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Paper 5:”</a:t>
            </a:r>
            <a:r>
              <a:rPr lang="en-IN" sz="1800" dirty="0">
                <a:effectLst/>
                <a:latin typeface="Calibri" panose="020F0502020204030204" pitchFamily="34" charset="0"/>
                <a:ea typeface="Calibri" panose="020F0502020204030204" pitchFamily="34" charset="0"/>
                <a:cs typeface="Times New Roman" panose="02020603050405020304" pitchFamily="18" charset="0"/>
              </a:rPr>
              <a:t> Shun, Jimmy,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Heidar</a:t>
            </a:r>
            <a:r>
              <a:rPr lang="en-IN" sz="1800" dirty="0">
                <a:effectLst/>
                <a:latin typeface="Calibri" panose="020F0502020204030204" pitchFamily="34" charset="0"/>
                <a:ea typeface="Calibri" panose="020F0502020204030204" pitchFamily="34" charset="0"/>
                <a:cs typeface="Times New Roman" panose="02020603050405020304" pitchFamily="18" charset="0"/>
              </a:rPr>
              <a:t> A. Malki. "Network intrusion detection system using neural networks." 2008 fourth international conference on natural computation. Vol. 5. IEEE, 2008</a:t>
            </a:r>
            <a:r>
              <a:rPr lang="en-IN" sz="1800" b="1"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47250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6F576-7957-9652-31C9-5740D01FA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4DAB66-4329-A2C0-19A5-51CA32263D96}"/>
              </a:ext>
            </a:extLst>
          </p:cNvPr>
          <p:cNvSpPr>
            <a:spLocks noGrp="1"/>
          </p:cNvSpPr>
          <p:nvPr>
            <p:ph type="title"/>
          </p:nvPr>
        </p:nvSpPr>
        <p:spPr>
          <a:xfrm>
            <a:off x="812800" y="518249"/>
            <a:ext cx="10668000" cy="487500"/>
          </a:xfrm>
        </p:spPr>
        <p:txBody>
          <a:bodyPr/>
          <a:lstStyle/>
          <a:p>
            <a:r>
              <a:rPr lang="en-IN" dirty="0"/>
              <a:t>Literature Review </a:t>
            </a:r>
            <a:br>
              <a:rPr lang="en-IN" dirty="0"/>
            </a:br>
            <a:endParaRPr lang="en-IN" dirty="0"/>
          </a:p>
        </p:txBody>
      </p:sp>
      <p:sp>
        <p:nvSpPr>
          <p:cNvPr id="3" name="Text Placeholder 2">
            <a:extLst>
              <a:ext uri="{FF2B5EF4-FFF2-40B4-BE49-F238E27FC236}">
                <a16:creationId xmlns:a16="http://schemas.microsoft.com/office/drawing/2014/main" id="{707F356F-FE80-EBE0-69CB-92B8AB45DE2E}"/>
              </a:ext>
            </a:extLst>
          </p:cNvPr>
          <p:cNvSpPr>
            <a:spLocks noGrp="1"/>
          </p:cNvSpPr>
          <p:nvPr>
            <p:ph type="body" idx="1"/>
          </p:nvPr>
        </p:nvSpPr>
        <p:spPr/>
        <p:txBody>
          <a:bodyPr>
            <a:normAutofit fontScale="92500" lnSpcReduction="10000"/>
          </a:bodyPr>
          <a:lstStyle/>
          <a:p>
            <a:pPr marL="0" indent="0">
              <a:lnSpc>
                <a:spcPct val="107000"/>
              </a:lnSpc>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Current Status: Literature review is in progress.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Relevant Research Papers: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Paper 6:</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Ashiku</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Lirim</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Cihan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Dagli</a:t>
            </a:r>
            <a:r>
              <a:rPr lang="en-IN" sz="1800" dirty="0">
                <a:effectLst/>
                <a:latin typeface="Calibri" panose="020F0502020204030204" pitchFamily="34" charset="0"/>
                <a:ea typeface="Calibri" panose="020F0502020204030204" pitchFamily="34" charset="0"/>
                <a:cs typeface="Times New Roman" panose="02020603050405020304" pitchFamily="18" charset="0"/>
              </a:rPr>
              <a:t>. "Network intrusion detection system using deep learning." Procedia Computer Science 185 (2021): 239-247.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lvl="0" indent="-285750">
              <a:lnSpc>
                <a:spcPct val="107000"/>
              </a:lnSpc>
              <a:spcAft>
                <a:spcPts val="800"/>
              </a:spcAft>
              <a:buSzPts val="1000"/>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Paper 7:</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B. Mukherjee, L. 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Heberlein</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K. N. Levitt, "Network intrusion detection," in IEEE Network, vol. 8, no. 3, pp. 26-41, May-June 1994,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800" dirty="0">
                <a:effectLst/>
                <a:latin typeface="Calibri" panose="020F0502020204030204" pitchFamily="34" charset="0"/>
                <a:ea typeface="Calibri" panose="020F0502020204030204" pitchFamily="34" charset="0"/>
                <a:cs typeface="Times New Roman" panose="02020603050405020304" pitchFamily="18" charset="0"/>
              </a:rPr>
              <a:t>: 10.1109/65.283931. keywords: {Intrusion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detection;Computer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networks;Protection;Computer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security;Data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security;Computer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science;Computer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crime;Information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security;Real</a:t>
            </a:r>
            <a:r>
              <a:rPr lang="en-IN" sz="1800" dirty="0">
                <a:effectLst/>
                <a:latin typeface="Calibri" panose="020F0502020204030204" pitchFamily="34" charset="0"/>
                <a:ea typeface="Calibri" panose="020F0502020204030204" pitchFamily="34" charset="0"/>
                <a:cs typeface="Times New Roman" panose="02020603050405020304" pitchFamily="18" charset="0"/>
              </a:rPr>
              <a:t> time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systems;Prototypes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lvl="0" indent="-285750">
              <a:lnSpc>
                <a:spcPct val="107000"/>
              </a:lnSpc>
              <a:spcAft>
                <a:spcPts val="800"/>
              </a:spcAft>
              <a:buSzPts val="1000"/>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Paper 8:</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Shanmugavadivu</a:t>
            </a:r>
            <a:r>
              <a:rPr lang="en-IN" sz="1800" dirty="0">
                <a:effectLst/>
                <a:latin typeface="Calibri" panose="020F0502020204030204" pitchFamily="34" charset="0"/>
                <a:ea typeface="Calibri" panose="020F0502020204030204" pitchFamily="34" charset="0"/>
                <a:cs typeface="Times New Roman" panose="02020603050405020304" pitchFamily="18" charset="0"/>
              </a:rPr>
              <a:t>, R., and N. Nagarajan. "Network intrusion detection system using fuzzy logic." Indian Journal of Computer Science and Engineering (IJCSE) 2.1 (2011): 101-111.</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lvl="0" indent="-285750">
              <a:lnSpc>
                <a:spcPct val="107000"/>
              </a:lnSpc>
              <a:spcAft>
                <a:spcPts val="800"/>
              </a:spcAft>
              <a:buSzPts val="1000"/>
              <a:buFont typeface="Wingdings" panose="05000000000000000000" pitchFamily="2" charset="2"/>
              <a:buChar char="Ø"/>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Paper 9: </a:t>
            </a:r>
            <a:r>
              <a:rPr lang="en-IN" sz="1800" b="1" kern="100" dirty="0">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Albasheer</a:t>
            </a:r>
            <a:r>
              <a:rPr lang="en-IN" sz="1800" dirty="0">
                <a:effectLst/>
                <a:latin typeface="Calibri" panose="020F0502020204030204" pitchFamily="34" charset="0"/>
                <a:ea typeface="Calibri" panose="020F0502020204030204" pitchFamily="34" charset="0"/>
                <a:cs typeface="Times New Roman" panose="02020603050405020304" pitchFamily="18" charset="0"/>
              </a:rPr>
              <a:t>, Hashim, et al. "Cyber-attack prediction based on network intrusion detection systems for alert correlation techniques: a survey." Sensors 22.4 (2022): 1494.”</a:t>
            </a:r>
          </a:p>
          <a:p>
            <a:pPr marL="285750" lvl="0" indent="-285750">
              <a:lnSpc>
                <a:spcPct val="107000"/>
              </a:lnSpc>
              <a:spcAft>
                <a:spcPts val="800"/>
              </a:spcAft>
              <a:buSzPts val="1000"/>
              <a:buFont typeface="Wingdings" panose="05000000000000000000" pitchFamily="2" charset="2"/>
              <a:buChar char="Ø"/>
            </a:pPr>
            <a:r>
              <a:rPr lang="en-IN" sz="1800" b="1"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Paper 10: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Alzahrani</a:t>
            </a:r>
            <a:r>
              <a:rPr lang="en-IN" sz="1800" dirty="0">
                <a:effectLst/>
                <a:latin typeface="Calibri" panose="020F0502020204030204" pitchFamily="34" charset="0"/>
                <a:ea typeface="Calibri" panose="020F0502020204030204" pitchFamily="34" charset="0"/>
                <a:cs typeface="Times New Roman" panose="02020603050405020304" pitchFamily="18" charset="0"/>
              </a:rPr>
              <a:t>, A. O., &amp;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Alenazi</a:t>
            </a:r>
            <a:r>
              <a:rPr lang="en-IN" sz="1800" dirty="0">
                <a:effectLst/>
                <a:latin typeface="Calibri" panose="020F0502020204030204" pitchFamily="34" charset="0"/>
                <a:ea typeface="Calibri" panose="020F0502020204030204" pitchFamily="34" charset="0"/>
                <a:cs typeface="Times New Roman" panose="02020603050405020304" pitchFamily="18" charset="0"/>
              </a:rPr>
              <a:t>, M. J. (2021). Designing a Network Intrusion Detection System Based on Machine Learning for Software Defined Networks. Future Internet, 13(5), 111.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https://doi.org/10.3390/fi13050111</a:t>
            </a:r>
            <a:r>
              <a:rPr lang="en-IN" sz="1800" b="1" i="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78875855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2771</Words>
  <Application>Microsoft Office PowerPoint</Application>
  <PresentationFormat>Widescreen</PresentationFormat>
  <Paragraphs>249</Paragraphs>
  <Slides>27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Cambria</vt:lpstr>
      <vt:lpstr>Symbol</vt:lpstr>
      <vt:lpstr>Times New Roman</vt:lpstr>
      <vt:lpstr>Verdana</vt:lpstr>
      <vt:lpstr>Wingdings</vt:lpstr>
      <vt:lpstr>Bioinformatics</vt:lpstr>
      <vt:lpstr>High Performance Network Intrusion Detection System</vt:lpstr>
      <vt:lpstr>Content</vt:lpstr>
      <vt:lpstr>Problem Statement Number:PSCS26  </vt:lpstr>
      <vt:lpstr>Github Link</vt:lpstr>
      <vt:lpstr>Analysis of Problem Statement</vt:lpstr>
      <vt:lpstr>Analysis of Problem Statement(conti..)</vt:lpstr>
      <vt:lpstr>Objective</vt:lpstr>
      <vt:lpstr>Literature Review  </vt:lpstr>
      <vt:lpstr>Literature Review  </vt:lpstr>
      <vt:lpstr>Issues with Existing Systems</vt:lpstr>
      <vt:lpstr>Methodology</vt:lpstr>
      <vt:lpstr>Methodology</vt:lpstr>
      <vt:lpstr>Technology Stacks and Components:</vt:lpstr>
      <vt:lpstr>Technology Stacks and Components:</vt:lpstr>
      <vt:lpstr>Expected Outcomes: </vt:lpstr>
      <vt:lpstr>Hardware/Software</vt:lpstr>
      <vt:lpstr>Implementation Details</vt:lpstr>
      <vt:lpstr>Implementation Details</vt:lpstr>
      <vt:lpstr>Timeline of the Project (Gantt Chart)</vt:lpstr>
      <vt:lpstr>Gantt Chart: Phases 1 &amp; 2</vt:lpstr>
      <vt:lpstr>Gantt Chart: Phases 3 &amp; 4</vt:lpstr>
      <vt:lpstr>Phase 1: Research &amp; Requirement Gathering (Weeks 1-4)</vt:lpstr>
      <vt:lpstr>Phase 2: System Design &amp; Development (Weeks 5-10)</vt:lpstr>
      <vt:lpstr>Phase 3: Testing &amp; Optimization (Weeks 11-14)</vt:lpstr>
      <vt:lpstr>Phase 4: Deployment &amp; Final Review  (Weeks 15-16)</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Aryan1707 gupta</cp:lastModifiedBy>
  <cp:revision>41</cp:revision>
  <dcterms:modified xsi:type="dcterms:W3CDTF">2025-01-19T14:33:26Z</dcterms:modified>
</cp:coreProperties>
</file>