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2E6F6-623D-4C27-A658-8A411BDAAD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B28459-2978-4B29-824F-020333D73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Problem: </a:t>
          </a:r>
          <a:endParaRPr lang="en-US"/>
        </a:p>
      </dgm:t>
    </dgm:pt>
    <dgm:pt modelId="{3C5337C9-D45B-48D9-B0D8-8DAD5FC58FFC}" type="parTrans" cxnId="{F843E388-2911-440C-94E9-D399F3A323AB}">
      <dgm:prSet/>
      <dgm:spPr/>
      <dgm:t>
        <a:bodyPr/>
        <a:lstStyle/>
        <a:p>
          <a:endParaRPr lang="en-US"/>
        </a:p>
      </dgm:t>
    </dgm:pt>
    <dgm:pt modelId="{6189D94B-1BC5-4C83-A50F-F5123CD01335}" type="sibTrans" cxnId="{F843E388-2911-440C-94E9-D399F3A323AB}">
      <dgm:prSet/>
      <dgm:spPr/>
      <dgm:t>
        <a:bodyPr/>
        <a:lstStyle/>
        <a:p>
          <a:endParaRPr lang="en-US"/>
        </a:p>
      </dgm:t>
    </dgm:pt>
    <dgm:pt modelId="{A85EEE9E-7C87-4FBF-966E-0B7B17855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to maximizing the number of Annual Memberships</a:t>
          </a:r>
        </a:p>
      </dgm:t>
    </dgm:pt>
    <dgm:pt modelId="{A832CCD3-1D08-4B1B-9680-C6218BDAD12F}" type="parTrans" cxnId="{2141FB04-2D9F-4053-B16D-5AE0C736F22E}">
      <dgm:prSet/>
      <dgm:spPr/>
      <dgm:t>
        <a:bodyPr/>
        <a:lstStyle/>
        <a:p>
          <a:endParaRPr lang="en-US"/>
        </a:p>
      </dgm:t>
    </dgm:pt>
    <dgm:pt modelId="{2702FC74-8D5F-4C29-BEF0-DD29B41A699B}" type="sibTrans" cxnId="{2141FB04-2D9F-4053-B16D-5AE0C736F22E}">
      <dgm:prSet/>
      <dgm:spPr/>
      <dgm:t>
        <a:bodyPr/>
        <a:lstStyle/>
        <a:p>
          <a:endParaRPr lang="en-US"/>
        </a:p>
      </dgm:t>
    </dgm:pt>
    <dgm:pt modelId="{242DF9EE-4CF8-4DE1-B121-B9B6144C0E9A}" type="pres">
      <dgm:prSet presAssocID="{A112E6F6-623D-4C27-A658-8A411BDAADE5}" presName="root" presStyleCnt="0">
        <dgm:presLayoutVars>
          <dgm:dir/>
          <dgm:resizeHandles val="exact"/>
        </dgm:presLayoutVars>
      </dgm:prSet>
      <dgm:spPr/>
    </dgm:pt>
    <dgm:pt modelId="{17AFA1BF-EBE1-4683-B984-41D3FFBD28D8}" type="pres">
      <dgm:prSet presAssocID="{19B28459-2978-4B29-824F-020333D73388}" presName="compNode" presStyleCnt="0"/>
      <dgm:spPr/>
    </dgm:pt>
    <dgm:pt modelId="{0F038824-AB5F-4429-BC4E-E939004C5EE4}" type="pres">
      <dgm:prSet presAssocID="{19B28459-2978-4B29-824F-020333D73388}" presName="bgRect" presStyleLbl="bgShp" presStyleIdx="0" presStyleCnt="2"/>
      <dgm:spPr/>
    </dgm:pt>
    <dgm:pt modelId="{DEF14C06-0BCE-4E34-ACF7-514B56AC1B15}" type="pres">
      <dgm:prSet presAssocID="{19B28459-2978-4B29-824F-020333D733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9C163E7-FB6E-4744-B97B-A277A9F418E4}" type="pres">
      <dgm:prSet presAssocID="{19B28459-2978-4B29-824F-020333D73388}" presName="spaceRect" presStyleCnt="0"/>
      <dgm:spPr/>
    </dgm:pt>
    <dgm:pt modelId="{345662AD-E12A-4050-B319-645DD9D4FF18}" type="pres">
      <dgm:prSet presAssocID="{19B28459-2978-4B29-824F-020333D73388}" presName="parTx" presStyleLbl="revTx" presStyleIdx="0" presStyleCnt="2">
        <dgm:presLayoutVars>
          <dgm:chMax val="0"/>
          <dgm:chPref val="0"/>
        </dgm:presLayoutVars>
      </dgm:prSet>
      <dgm:spPr/>
    </dgm:pt>
    <dgm:pt modelId="{5DDDC54F-79B6-40A8-9781-0A2036D44297}" type="pres">
      <dgm:prSet presAssocID="{6189D94B-1BC5-4C83-A50F-F5123CD01335}" presName="sibTrans" presStyleCnt="0"/>
      <dgm:spPr/>
    </dgm:pt>
    <dgm:pt modelId="{23D5ED99-0E9A-4606-BB17-57131DBD64DF}" type="pres">
      <dgm:prSet presAssocID="{A85EEE9E-7C87-4FBF-966E-0B7B17855B8F}" presName="compNode" presStyleCnt="0"/>
      <dgm:spPr/>
    </dgm:pt>
    <dgm:pt modelId="{4C27750D-A88D-4EB5-B08C-AC21C4FEF6CF}" type="pres">
      <dgm:prSet presAssocID="{A85EEE9E-7C87-4FBF-966E-0B7B17855B8F}" presName="bgRect" presStyleLbl="bgShp" presStyleIdx="1" presStyleCnt="2"/>
      <dgm:spPr/>
    </dgm:pt>
    <dgm:pt modelId="{36F111E6-B282-4CF4-A4F7-467B02CB5E41}" type="pres">
      <dgm:prSet presAssocID="{A85EEE9E-7C87-4FBF-966E-0B7B17855B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ing with solid fill"/>
        </a:ext>
      </dgm:extLst>
    </dgm:pt>
    <dgm:pt modelId="{258E9DDC-017B-45C0-AF87-3DBFD1F9432F}" type="pres">
      <dgm:prSet presAssocID="{A85EEE9E-7C87-4FBF-966E-0B7B17855B8F}" presName="spaceRect" presStyleCnt="0"/>
      <dgm:spPr/>
    </dgm:pt>
    <dgm:pt modelId="{5DF97081-FBD6-4FEA-B365-EFBD92BBC9E0}" type="pres">
      <dgm:prSet presAssocID="{A85EEE9E-7C87-4FBF-966E-0B7B17855B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41FB04-2D9F-4053-B16D-5AE0C736F22E}" srcId="{A112E6F6-623D-4C27-A658-8A411BDAADE5}" destId="{A85EEE9E-7C87-4FBF-966E-0B7B17855B8F}" srcOrd="1" destOrd="0" parTransId="{A832CCD3-1D08-4B1B-9680-C6218BDAD12F}" sibTransId="{2702FC74-8D5F-4C29-BEF0-DD29B41A699B}"/>
    <dgm:cxn modelId="{ED403544-CA01-4734-8919-73F02CD04687}" type="presOf" srcId="{A85EEE9E-7C87-4FBF-966E-0B7B17855B8F}" destId="{5DF97081-FBD6-4FEA-B365-EFBD92BBC9E0}" srcOrd="0" destOrd="0" presId="urn:microsoft.com/office/officeart/2018/2/layout/IconVerticalSolidList"/>
    <dgm:cxn modelId="{F843E388-2911-440C-94E9-D399F3A323AB}" srcId="{A112E6F6-623D-4C27-A658-8A411BDAADE5}" destId="{19B28459-2978-4B29-824F-020333D73388}" srcOrd="0" destOrd="0" parTransId="{3C5337C9-D45B-48D9-B0D8-8DAD5FC58FFC}" sibTransId="{6189D94B-1BC5-4C83-A50F-F5123CD01335}"/>
    <dgm:cxn modelId="{C93CB49A-59F2-4C2A-87CB-D630043A185E}" type="presOf" srcId="{A112E6F6-623D-4C27-A658-8A411BDAADE5}" destId="{242DF9EE-4CF8-4DE1-B121-B9B6144C0E9A}" srcOrd="0" destOrd="0" presId="urn:microsoft.com/office/officeart/2018/2/layout/IconVerticalSolidList"/>
    <dgm:cxn modelId="{488579F8-E066-4A1B-B7AD-17B5C41F928C}" type="presOf" srcId="{19B28459-2978-4B29-824F-020333D73388}" destId="{345662AD-E12A-4050-B319-645DD9D4FF18}" srcOrd="0" destOrd="0" presId="urn:microsoft.com/office/officeart/2018/2/layout/IconVerticalSolidList"/>
    <dgm:cxn modelId="{558D37FC-D824-434B-8B62-FBE9164C9910}" type="presParOf" srcId="{242DF9EE-4CF8-4DE1-B121-B9B6144C0E9A}" destId="{17AFA1BF-EBE1-4683-B984-41D3FFBD28D8}" srcOrd="0" destOrd="0" presId="urn:microsoft.com/office/officeart/2018/2/layout/IconVerticalSolidList"/>
    <dgm:cxn modelId="{E0852878-983B-4DDC-9277-68354CCBD7EF}" type="presParOf" srcId="{17AFA1BF-EBE1-4683-B984-41D3FFBD28D8}" destId="{0F038824-AB5F-4429-BC4E-E939004C5EE4}" srcOrd="0" destOrd="0" presId="urn:microsoft.com/office/officeart/2018/2/layout/IconVerticalSolidList"/>
    <dgm:cxn modelId="{097E4CD8-A06B-4CB5-A9DF-0594AEEEAF7E}" type="presParOf" srcId="{17AFA1BF-EBE1-4683-B984-41D3FFBD28D8}" destId="{DEF14C06-0BCE-4E34-ACF7-514B56AC1B15}" srcOrd="1" destOrd="0" presId="urn:microsoft.com/office/officeart/2018/2/layout/IconVerticalSolidList"/>
    <dgm:cxn modelId="{67AD0C48-6944-4ABC-A471-F5A126198313}" type="presParOf" srcId="{17AFA1BF-EBE1-4683-B984-41D3FFBD28D8}" destId="{79C163E7-FB6E-4744-B97B-A277A9F418E4}" srcOrd="2" destOrd="0" presId="urn:microsoft.com/office/officeart/2018/2/layout/IconVerticalSolidList"/>
    <dgm:cxn modelId="{51413630-DE17-4017-AC04-EE3DF333725F}" type="presParOf" srcId="{17AFA1BF-EBE1-4683-B984-41D3FFBD28D8}" destId="{345662AD-E12A-4050-B319-645DD9D4FF18}" srcOrd="3" destOrd="0" presId="urn:microsoft.com/office/officeart/2018/2/layout/IconVerticalSolidList"/>
    <dgm:cxn modelId="{124E5FE4-CDDC-45DC-96A0-5AAEE9A4B6D3}" type="presParOf" srcId="{242DF9EE-4CF8-4DE1-B121-B9B6144C0E9A}" destId="{5DDDC54F-79B6-40A8-9781-0A2036D44297}" srcOrd="1" destOrd="0" presId="urn:microsoft.com/office/officeart/2018/2/layout/IconVerticalSolidList"/>
    <dgm:cxn modelId="{3A1875FC-D3C8-45F4-B964-6AC74A4700FF}" type="presParOf" srcId="{242DF9EE-4CF8-4DE1-B121-B9B6144C0E9A}" destId="{23D5ED99-0E9A-4606-BB17-57131DBD64DF}" srcOrd="2" destOrd="0" presId="urn:microsoft.com/office/officeart/2018/2/layout/IconVerticalSolidList"/>
    <dgm:cxn modelId="{1EFBC588-0477-4DE2-9859-A130A7E72D18}" type="presParOf" srcId="{23D5ED99-0E9A-4606-BB17-57131DBD64DF}" destId="{4C27750D-A88D-4EB5-B08C-AC21C4FEF6CF}" srcOrd="0" destOrd="0" presId="urn:microsoft.com/office/officeart/2018/2/layout/IconVerticalSolidList"/>
    <dgm:cxn modelId="{9551F6EA-4524-4B83-A389-57850E3DCC6B}" type="presParOf" srcId="{23D5ED99-0E9A-4606-BB17-57131DBD64DF}" destId="{36F111E6-B282-4CF4-A4F7-467B02CB5E41}" srcOrd="1" destOrd="0" presId="urn:microsoft.com/office/officeart/2018/2/layout/IconVerticalSolidList"/>
    <dgm:cxn modelId="{873E6BA5-DAA4-4945-818F-E0575959C796}" type="presParOf" srcId="{23D5ED99-0E9A-4606-BB17-57131DBD64DF}" destId="{258E9DDC-017B-45C0-AF87-3DBFD1F9432F}" srcOrd="2" destOrd="0" presId="urn:microsoft.com/office/officeart/2018/2/layout/IconVerticalSolidList"/>
    <dgm:cxn modelId="{86907ECE-968D-4167-9537-90ACD099094C}" type="presParOf" srcId="{23D5ED99-0E9A-4606-BB17-57131DBD64DF}" destId="{5DF97081-FBD6-4FEA-B365-EFBD92BBC9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F29DD0-30C7-4212-A5BC-9D0E359F61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C41FB-2220-4278-B38C-69E9A7001143}">
      <dgm:prSet custT="1"/>
      <dgm:spPr/>
      <dgm:t>
        <a:bodyPr/>
        <a:lstStyle/>
        <a:p>
          <a:r>
            <a:rPr lang="en-US" sz="2300" dirty="0"/>
            <a:t>Email Marketing</a:t>
          </a:r>
        </a:p>
      </dgm:t>
    </dgm:pt>
    <dgm:pt modelId="{BBA49E76-31B3-4732-A05C-0D1BE38E57D4}" type="parTrans" cxnId="{7F0C8DEE-4488-46FD-8C8E-DB24FF74F23E}">
      <dgm:prSet/>
      <dgm:spPr/>
      <dgm:t>
        <a:bodyPr/>
        <a:lstStyle/>
        <a:p>
          <a:endParaRPr lang="en-US"/>
        </a:p>
      </dgm:t>
    </dgm:pt>
    <dgm:pt modelId="{B5908E3C-09BF-48C0-8891-8BBBBB6889D2}" type="sibTrans" cxnId="{7F0C8DEE-4488-46FD-8C8E-DB24FF74F23E}">
      <dgm:prSet/>
      <dgm:spPr/>
      <dgm:t>
        <a:bodyPr/>
        <a:lstStyle/>
        <a:p>
          <a:endParaRPr lang="en-US"/>
        </a:p>
      </dgm:t>
    </dgm:pt>
    <dgm:pt modelId="{FD14CD03-E93E-442E-9BAA-A719DBCC469C}">
      <dgm:prSet custT="1"/>
      <dgm:spPr/>
      <dgm:t>
        <a:bodyPr/>
        <a:lstStyle/>
        <a:p>
          <a:r>
            <a:rPr lang="en-US" sz="2500" dirty="0"/>
            <a:t>Facebook</a:t>
          </a:r>
        </a:p>
      </dgm:t>
    </dgm:pt>
    <dgm:pt modelId="{62CC36C2-E94F-4412-8A9F-07AA9480AB24}" type="parTrans" cxnId="{477A1DF8-022F-4763-9E28-FE836076C2AD}">
      <dgm:prSet/>
      <dgm:spPr/>
      <dgm:t>
        <a:bodyPr/>
        <a:lstStyle/>
        <a:p>
          <a:endParaRPr lang="en-US"/>
        </a:p>
      </dgm:t>
    </dgm:pt>
    <dgm:pt modelId="{8F0BCCCD-D57B-4500-A923-7560EA661D9D}" type="sibTrans" cxnId="{477A1DF8-022F-4763-9E28-FE836076C2AD}">
      <dgm:prSet/>
      <dgm:spPr/>
      <dgm:t>
        <a:bodyPr/>
        <a:lstStyle/>
        <a:p>
          <a:endParaRPr lang="en-US"/>
        </a:p>
      </dgm:t>
    </dgm:pt>
    <dgm:pt modelId="{8BBF9C44-ABDA-4805-9D5C-932E19A2A9E9}">
      <dgm:prSet custT="1"/>
      <dgm:spPr/>
      <dgm:t>
        <a:bodyPr/>
        <a:lstStyle/>
        <a:p>
          <a:r>
            <a:rPr lang="en-US" sz="2800" dirty="0"/>
            <a:t>Instagram</a:t>
          </a:r>
        </a:p>
      </dgm:t>
    </dgm:pt>
    <dgm:pt modelId="{1EE21376-C05B-4459-9A0B-AAFB34CF2FEE}" type="parTrans" cxnId="{376AAFC6-8F79-47AD-B0C0-91F7E3F0191A}">
      <dgm:prSet/>
      <dgm:spPr/>
      <dgm:t>
        <a:bodyPr/>
        <a:lstStyle/>
        <a:p>
          <a:endParaRPr lang="en-US"/>
        </a:p>
      </dgm:t>
    </dgm:pt>
    <dgm:pt modelId="{9C159AEA-68FA-4652-B89D-8A19FCFD0962}" type="sibTrans" cxnId="{376AAFC6-8F79-47AD-B0C0-91F7E3F0191A}">
      <dgm:prSet/>
      <dgm:spPr/>
      <dgm:t>
        <a:bodyPr/>
        <a:lstStyle/>
        <a:p>
          <a:endParaRPr lang="en-US"/>
        </a:p>
      </dgm:t>
    </dgm:pt>
    <dgm:pt modelId="{BF8A0206-26EC-4CA1-940B-A46021C5F35E}">
      <dgm:prSet custT="1"/>
      <dgm:spPr/>
      <dgm:t>
        <a:bodyPr/>
        <a:lstStyle/>
        <a:p>
          <a:r>
            <a:rPr lang="en-US" sz="2600" dirty="0"/>
            <a:t>Mobile SMS </a:t>
          </a:r>
          <a:r>
            <a:rPr lang="en-US" sz="2400" dirty="0"/>
            <a:t>Campaign</a:t>
          </a:r>
        </a:p>
      </dgm:t>
    </dgm:pt>
    <dgm:pt modelId="{E61E06CA-09EA-42E1-96CF-472A9EB92AF1}" type="parTrans" cxnId="{35B2DD9E-13C2-4686-A6DD-7A94609ADFEC}">
      <dgm:prSet/>
      <dgm:spPr/>
      <dgm:t>
        <a:bodyPr/>
        <a:lstStyle/>
        <a:p>
          <a:endParaRPr lang="en-US"/>
        </a:p>
      </dgm:t>
    </dgm:pt>
    <dgm:pt modelId="{1EB26381-BC89-42D8-BD94-0B4FEF8C549B}" type="sibTrans" cxnId="{35B2DD9E-13C2-4686-A6DD-7A94609ADFEC}">
      <dgm:prSet/>
      <dgm:spPr/>
      <dgm:t>
        <a:bodyPr/>
        <a:lstStyle/>
        <a:p>
          <a:endParaRPr lang="en-US"/>
        </a:p>
      </dgm:t>
    </dgm:pt>
    <dgm:pt modelId="{B29D9851-1B8C-47AC-9020-6F471DC2CEF0}">
      <dgm:prSet custT="1"/>
      <dgm:spPr/>
      <dgm:t>
        <a:bodyPr/>
        <a:lstStyle/>
        <a:p>
          <a:r>
            <a:rPr lang="en-US" sz="2500" dirty="0"/>
            <a:t>Mobile App Ads</a:t>
          </a:r>
        </a:p>
      </dgm:t>
    </dgm:pt>
    <dgm:pt modelId="{52A4546F-2CFE-47B1-827D-A492E2B77CEB}" type="parTrans" cxnId="{63121B04-BB48-4A6E-8ADC-D8B965F8F601}">
      <dgm:prSet/>
      <dgm:spPr/>
      <dgm:t>
        <a:bodyPr/>
        <a:lstStyle/>
        <a:p>
          <a:endParaRPr lang="en-US"/>
        </a:p>
      </dgm:t>
    </dgm:pt>
    <dgm:pt modelId="{17F8132D-FD49-4348-90EF-3C7C2FCE72BC}" type="sibTrans" cxnId="{63121B04-BB48-4A6E-8ADC-D8B965F8F601}">
      <dgm:prSet/>
      <dgm:spPr/>
      <dgm:t>
        <a:bodyPr/>
        <a:lstStyle/>
        <a:p>
          <a:endParaRPr lang="en-US"/>
        </a:p>
      </dgm:t>
    </dgm:pt>
    <dgm:pt modelId="{9462AD25-2BEF-4EB1-91EC-06BA29673F6A}" type="pres">
      <dgm:prSet presAssocID="{2CF29DD0-30C7-4212-A5BC-9D0E359F6116}" presName="diagram" presStyleCnt="0">
        <dgm:presLayoutVars>
          <dgm:dir/>
          <dgm:resizeHandles val="exact"/>
        </dgm:presLayoutVars>
      </dgm:prSet>
      <dgm:spPr/>
    </dgm:pt>
    <dgm:pt modelId="{74B1D4C9-3CFB-4C6D-B4D3-0A05994E5E50}" type="pres">
      <dgm:prSet presAssocID="{8F4C41FB-2220-4278-B38C-69E9A7001143}" presName="node" presStyleLbl="node1" presStyleIdx="0" presStyleCnt="5" custScaleY="68822">
        <dgm:presLayoutVars>
          <dgm:bulletEnabled val="1"/>
        </dgm:presLayoutVars>
      </dgm:prSet>
      <dgm:spPr/>
    </dgm:pt>
    <dgm:pt modelId="{26C18997-DB6C-41AF-9F35-5135C073CC4B}" type="pres">
      <dgm:prSet presAssocID="{B5908E3C-09BF-48C0-8891-8BBBBB6889D2}" presName="sibTrans" presStyleCnt="0"/>
      <dgm:spPr/>
    </dgm:pt>
    <dgm:pt modelId="{A6563335-6D71-4ABC-BC08-D6E86747793F}" type="pres">
      <dgm:prSet presAssocID="{FD14CD03-E93E-442E-9BAA-A719DBCC469C}" presName="node" presStyleLbl="node1" presStyleIdx="1" presStyleCnt="5" custScaleY="68596" custLinFactNeighborY="-118">
        <dgm:presLayoutVars>
          <dgm:bulletEnabled val="1"/>
        </dgm:presLayoutVars>
      </dgm:prSet>
      <dgm:spPr/>
    </dgm:pt>
    <dgm:pt modelId="{35244FA6-DDA7-4253-8266-0177CC341346}" type="pres">
      <dgm:prSet presAssocID="{8F0BCCCD-D57B-4500-A923-7560EA661D9D}" presName="sibTrans" presStyleCnt="0"/>
      <dgm:spPr/>
    </dgm:pt>
    <dgm:pt modelId="{6472A337-6007-4B56-9958-A8F810D02A74}" type="pres">
      <dgm:prSet presAssocID="{8BBF9C44-ABDA-4805-9D5C-932E19A2A9E9}" presName="node" presStyleLbl="node1" presStyleIdx="2" presStyleCnt="5" custScaleY="64015">
        <dgm:presLayoutVars>
          <dgm:bulletEnabled val="1"/>
        </dgm:presLayoutVars>
      </dgm:prSet>
      <dgm:spPr/>
    </dgm:pt>
    <dgm:pt modelId="{B57795B2-BAA0-4C3A-87FA-855D383CAA22}" type="pres">
      <dgm:prSet presAssocID="{9C159AEA-68FA-4652-B89D-8A19FCFD0962}" presName="sibTrans" presStyleCnt="0"/>
      <dgm:spPr/>
    </dgm:pt>
    <dgm:pt modelId="{F5AFF2C1-D291-4D4B-A083-B0ACAE8418AB}" type="pres">
      <dgm:prSet presAssocID="{BF8A0206-26EC-4CA1-940B-A46021C5F35E}" presName="node" presStyleLbl="node1" presStyleIdx="3" presStyleCnt="5" custScaleY="61280">
        <dgm:presLayoutVars>
          <dgm:bulletEnabled val="1"/>
        </dgm:presLayoutVars>
      </dgm:prSet>
      <dgm:spPr/>
    </dgm:pt>
    <dgm:pt modelId="{08E3BD6A-2D34-4DD5-86C1-293230E63FE2}" type="pres">
      <dgm:prSet presAssocID="{1EB26381-BC89-42D8-BD94-0B4FEF8C549B}" presName="sibTrans" presStyleCnt="0"/>
      <dgm:spPr/>
    </dgm:pt>
    <dgm:pt modelId="{199E2BB0-A5C1-4473-AC07-CF5FD327FF0D}" type="pres">
      <dgm:prSet presAssocID="{B29D9851-1B8C-47AC-9020-6F471DC2CEF0}" presName="node" presStyleLbl="node1" presStyleIdx="4" presStyleCnt="5" custScaleX="61302" custScaleY="81519">
        <dgm:presLayoutVars>
          <dgm:bulletEnabled val="1"/>
        </dgm:presLayoutVars>
      </dgm:prSet>
      <dgm:spPr/>
    </dgm:pt>
  </dgm:ptLst>
  <dgm:cxnLst>
    <dgm:cxn modelId="{63121B04-BB48-4A6E-8ADC-D8B965F8F601}" srcId="{2CF29DD0-30C7-4212-A5BC-9D0E359F6116}" destId="{B29D9851-1B8C-47AC-9020-6F471DC2CEF0}" srcOrd="4" destOrd="0" parTransId="{52A4546F-2CFE-47B1-827D-A492E2B77CEB}" sibTransId="{17F8132D-FD49-4348-90EF-3C7C2FCE72BC}"/>
    <dgm:cxn modelId="{4CB82627-8A31-4BEF-9CE0-DBC79734B256}" type="presOf" srcId="{8F4C41FB-2220-4278-B38C-69E9A7001143}" destId="{74B1D4C9-3CFB-4C6D-B4D3-0A05994E5E50}" srcOrd="0" destOrd="0" presId="urn:microsoft.com/office/officeart/2005/8/layout/default"/>
    <dgm:cxn modelId="{CBB5234E-95E5-4A64-BBD9-5B01B5BBAACD}" type="presOf" srcId="{B29D9851-1B8C-47AC-9020-6F471DC2CEF0}" destId="{199E2BB0-A5C1-4473-AC07-CF5FD327FF0D}" srcOrd="0" destOrd="0" presId="urn:microsoft.com/office/officeart/2005/8/layout/default"/>
    <dgm:cxn modelId="{5E372D94-8AB2-44FD-BEE7-3357FA23712F}" type="presOf" srcId="{2CF29DD0-30C7-4212-A5BC-9D0E359F6116}" destId="{9462AD25-2BEF-4EB1-91EC-06BA29673F6A}" srcOrd="0" destOrd="0" presId="urn:microsoft.com/office/officeart/2005/8/layout/default"/>
    <dgm:cxn modelId="{833C4B9C-C229-4EAE-AE0B-F1868A21070D}" type="presOf" srcId="{8BBF9C44-ABDA-4805-9D5C-932E19A2A9E9}" destId="{6472A337-6007-4B56-9958-A8F810D02A74}" srcOrd="0" destOrd="0" presId="urn:microsoft.com/office/officeart/2005/8/layout/default"/>
    <dgm:cxn modelId="{35B2DD9E-13C2-4686-A6DD-7A94609ADFEC}" srcId="{2CF29DD0-30C7-4212-A5BC-9D0E359F6116}" destId="{BF8A0206-26EC-4CA1-940B-A46021C5F35E}" srcOrd="3" destOrd="0" parTransId="{E61E06CA-09EA-42E1-96CF-472A9EB92AF1}" sibTransId="{1EB26381-BC89-42D8-BD94-0B4FEF8C549B}"/>
    <dgm:cxn modelId="{7543B9A0-05C8-49CC-9980-87791488083D}" type="presOf" srcId="{BF8A0206-26EC-4CA1-940B-A46021C5F35E}" destId="{F5AFF2C1-D291-4D4B-A083-B0ACAE8418AB}" srcOrd="0" destOrd="0" presId="urn:microsoft.com/office/officeart/2005/8/layout/default"/>
    <dgm:cxn modelId="{CBF24AA7-A5CA-4B7B-AB60-AC821D711645}" type="presOf" srcId="{FD14CD03-E93E-442E-9BAA-A719DBCC469C}" destId="{A6563335-6D71-4ABC-BC08-D6E86747793F}" srcOrd="0" destOrd="0" presId="urn:microsoft.com/office/officeart/2005/8/layout/default"/>
    <dgm:cxn modelId="{376AAFC6-8F79-47AD-B0C0-91F7E3F0191A}" srcId="{2CF29DD0-30C7-4212-A5BC-9D0E359F6116}" destId="{8BBF9C44-ABDA-4805-9D5C-932E19A2A9E9}" srcOrd="2" destOrd="0" parTransId="{1EE21376-C05B-4459-9A0B-AAFB34CF2FEE}" sibTransId="{9C159AEA-68FA-4652-B89D-8A19FCFD0962}"/>
    <dgm:cxn modelId="{7F0C8DEE-4488-46FD-8C8E-DB24FF74F23E}" srcId="{2CF29DD0-30C7-4212-A5BC-9D0E359F6116}" destId="{8F4C41FB-2220-4278-B38C-69E9A7001143}" srcOrd="0" destOrd="0" parTransId="{BBA49E76-31B3-4732-A05C-0D1BE38E57D4}" sibTransId="{B5908E3C-09BF-48C0-8891-8BBBBB6889D2}"/>
    <dgm:cxn modelId="{477A1DF8-022F-4763-9E28-FE836076C2AD}" srcId="{2CF29DD0-30C7-4212-A5BC-9D0E359F6116}" destId="{FD14CD03-E93E-442E-9BAA-A719DBCC469C}" srcOrd="1" destOrd="0" parTransId="{62CC36C2-E94F-4412-8A9F-07AA9480AB24}" sibTransId="{8F0BCCCD-D57B-4500-A923-7560EA661D9D}"/>
    <dgm:cxn modelId="{CB7AB8DE-9035-40D7-978E-E472F56AB5A5}" type="presParOf" srcId="{9462AD25-2BEF-4EB1-91EC-06BA29673F6A}" destId="{74B1D4C9-3CFB-4C6D-B4D3-0A05994E5E50}" srcOrd="0" destOrd="0" presId="urn:microsoft.com/office/officeart/2005/8/layout/default"/>
    <dgm:cxn modelId="{017D6AEA-9EE4-49A9-840D-87DEBF2739F5}" type="presParOf" srcId="{9462AD25-2BEF-4EB1-91EC-06BA29673F6A}" destId="{26C18997-DB6C-41AF-9F35-5135C073CC4B}" srcOrd="1" destOrd="0" presId="urn:microsoft.com/office/officeart/2005/8/layout/default"/>
    <dgm:cxn modelId="{47A5929A-A2F9-43F3-9D1A-339DAE1303E9}" type="presParOf" srcId="{9462AD25-2BEF-4EB1-91EC-06BA29673F6A}" destId="{A6563335-6D71-4ABC-BC08-D6E86747793F}" srcOrd="2" destOrd="0" presId="urn:microsoft.com/office/officeart/2005/8/layout/default"/>
    <dgm:cxn modelId="{7DF5C98E-4B24-414F-8A14-9BAD5368BFF1}" type="presParOf" srcId="{9462AD25-2BEF-4EB1-91EC-06BA29673F6A}" destId="{35244FA6-DDA7-4253-8266-0177CC341346}" srcOrd="3" destOrd="0" presId="urn:microsoft.com/office/officeart/2005/8/layout/default"/>
    <dgm:cxn modelId="{B967E444-3786-4723-AEA2-A63EDBC51E54}" type="presParOf" srcId="{9462AD25-2BEF-4EB1-91EC-06BA29673F6A}" destId="{6472A337-6007-4B56-9958-A8F810D02A74}" srcOrd="4" destOrd="0" presId="urn:microsoft.com/office/officeart/2005/8/layout/default"/>
    <dgm:cxn modelId="{1563F82C-924D-441B-9C77-0BB819FBA0C8}" type="presParOf" srcId="{9462AD25-2BEF-4EB1-91EC-06BA29673F6A}" destId="{B57795B2-BAA0-4C3A-87FA-855D383CAA22}" srcOrd="5" destOrd="0" presId="urn:microsoft.com/office/officeart/2005/8/layout/default"/>
    <dgm:cxn modelId="{8489E2AB-0CC3-4C36-B385-143B719B3DAA}" type="presParOf" srcId="{9462AD25-2BEF-4EB1-91EC-06BA29673F6A}" destId="{F5AFF2C1-D291-4D4B-A083-B0ACAE8418AB}" srcOrd="6" destOrd="0" presId="urn:microsoft.com/office/officeart/2005/8/layout/default"/>
    <dgm:cxn modelId="{433F2B29-1732-45AF-9D37-B6711D3960D6}" type="presParOf" srcId="{9462AD25-2BEF-4EB1-91EC-06BA29673F6A}" destId="{08E3BD6A-2D34-4DD5-86C1-293230E63FE2}" srcOrd="7" destOrd="0" presId="urn:microsoft.com/office/officeart/2005/8/layout/default"/>
    <dgm:cxn modelId="{803905B9-B8A1-4E93-8335-3D6AD3EE283D}" type="presParOf" srcId="{9462AD25-2BEF-4EB1-91EC-06BA29673F6A}" destId="{199E2BB0-A5C1-4473-AC07-CF5FD327FF0D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38824-AB5F-4429-BC4E-E939004C5EE4}">
      <dsp:nvSpPr>
        <dsp:cNvPr id="0" name=""/>
        <dsp:cNvSpPr/>
      </dsp:nvSpPr>
      <dsp:spPr>
        <a:xfrm>
          <a:off x="0" y="1007109"/>
          <a:ext cx="5629274" cy="18592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14C06-0BCE-4E34-ACF7-514B56AC1B15}">
      <dsp:nvSpPr>
        <dsp:cNvPr id="0" name=""/>
        <dsp:cNvSpPr/>
      </dsp:nvSpPr>
      <dsp:spPr>
        <a:xfrm>
          <a:off x="562432" y="1425447"/>
          <a:ext cx="1022603" cy="1022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662AD-E12A-4050-B319-645DD9D4FF18}">
      <dsp:nvSpPr>
        <dsp:cNvPr id="0" name=""/>
        <dsp:cNvSpPr/>
      </dsp:nvSpPr>
      <dsp:spPr>
        <a:xfrm>
          <a:off x="2147468" y="1007109"/>
          <a:ext cx="3481805" cy="185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774" tIns="196774" rIns="196774" bIns="1967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Problem: </a:t>
          </a:r>
          <a:endParaRPr lang="en-US" sz="2500" kern="1200"/>
        </a:p>
      </dsp:txBody>
      <dsp:txXfrm>
        <a:off x="2147468" y="1007109"/>
        <a:ext cx="3481805" cy="1859279"/>
      </dsp:txXfrm>
    </dsp:sp>
    <dsp:sp modelId="{4C27750D-A88D-4EB5-B08C-AC21C4FEF6CF}">
      <dsp:nvSpPr>
        <dsp:cNvPr id="0" name=""/>
        <dsp:cNvSpPr/>
      </dsp:nvSpPr>
      <dsp:spPr>
        <a:xfrm>
          <a:off x="0" y="3331209"/>
          <a:ext cx="5629274" cy="18592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111E6-B282-4CF4-A4F7-467B02CB5E41}">
      <dsp:nvSpPr>
        <dsp:cNvPr id="0" name=""/>
        <dsp:cNvSpPr/>
      </dsp:nvSpPr>
      <dsp:spPr>
        <a:xfrm>
          <a:off x="562432" y="3749547"/>
          <a:ext cx="1022603" cy="1022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97081-FBD6-4FEA-B365-EFBD92BBC9E0}">
      <dsp:nvSpPr>
        <dsp:cNvPr id="0" name=""/>
        <dsp:cNvSpPr/>
      </dsp:nvSpPr>
      <dsp:spPr>
        <a:xfrm>
          <a:off x="2147468" y="3331209"/>
          <a:ext cx="3481805" cy="185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774" tIns="196774" rIns="196774" bIns="1967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to maximizing the number of Annual Memberships</a:t>
          </a:r>
        </a:p>
      </dsp:txBody>
      <dsp:txXfrm>
        <a:off x="2147468" y="3331209"/>
        <a:ext cx="3481805" cy="185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1D4C9-3CFB-4C6D-B4D3-0A05994E5E50}">
      <dsp:nvSpPr>
        <dsp:cNvPr id="0" name=""/>
        <dsp:cNvSpPr/>
      </dsp:nvSpPr>
      <dsp:spPr>
        <a:xfrm>
          <a:off x="629" y="71895"/>
          <a:ext cx="2455489" cy="1013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Email Marketing</a:t>
          </a:r>
        </a:p>
      </dsp:txBody>
      <dsp:txXfrm>
        <a:off x="629" y="71895"/>
        <a:ext cx="2455489" cy="1013950"/>
      </dsp:txXfrm>
    </dsp:sp>
    <dsp:sp modelId="{A6563335-6D71-4ABC-BC08-D6E86747793F}">
      <dsp:nvSpPr>
        <dsp:cNvPr id="0" name=""/>
        <dsp:cNvSpPr/>
      </dsp:nvSpPr>
      <dsp:spPr>
        <a:xfrm>
          <a:off x="2701667" y="71822"/>
          <a:ext cx="2455489" cy="1010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Facebook</a:t>
          </a:r>
        </a:p>
      </dsp:txBody>
      <dsp:txXfrm>
        <a:off x="2701667" y="71822"/>
        <a:ext cx="2455489" cy="1010620"/>
      </dsp:txXfrm>
    </dsp:sp>
    <dsp:sp modelId="{6472A337-6007-4B56-9958-A8F810D02A74}">
      <dsp:nvSpPr>
        <dsp:cNvPr id="0" name=""/>
        <dsp:cNvSpPr/>
      </dsp:nvSpPr>
      <dsp:spPr>
        <a:xfrm>
          <a:off x="629" y="1331394"/>
          <a:ext cx="2455489" cy="943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Instagram</a:t>
          </a:r>
        </a:p>
      </dsp:txBody>
      <dsp:txXfrm>
        <a:off x="629" y="1331394"/>
        <a:ext cx="2455489" cy="943128"/>
      </dsp:txXfrm>
    </dsp:sp>
    <dsp:sp modelId="{F5AFF2C1-D291-4D4B-A083-B0ACAE8418AB}">
      <dsp:nvSpPr>
        <dsp:cNvPr id="0" name=""/>
        <dsp:cNvSpPr/>
      </dsp:nvSpPr>
      <dsp:spPr>
        <a:xfrm>
          <a:off x="2701667" y="1351542"/>
          <a:ext cx="2455489" cy="902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Mobile SMS </a:t>
          </a:r>
          <a:r>
            <a:rPr lang="en-US" sz="2400" kern="1200" dirty="0"/>
            <a:t>Campaign</a:t>
          </a:r>
        </a:p>
      </dsp:txBody>
      <dsp:txXfrm>
        <a:off x="2701667" y="1351542"/>
        <a:ext cx="2455489" cy="902834"/>
      </dsp:txXfrm>
    </dsp:sp>
    <dsp:sp modelId="{199E2BB0-A5C1-4473-AC07-CF5FD327FF0D}">
      <dsp:nvSpPr>
        <dsp:cNvPr id="0" name=""/>
        <dsp:cNvSpPr/>
      </dsp:nvSpPr>
      <dsp:spPr>
        <a:xfrm>
          <a:off x="1826261" y="2520072"/>
          <a:ext cx="1505264" cy="1201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Mobile App Ads</a:t>
          </a:r>
        </a:p>
      </dsp:txBody>
      <dsp:txXfrm>
        <a:off x="1826261" y="2520072"/>
        <a:ext cx="1505264" cy="1201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F49E-4FED-AF97-7006-1BCCC796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ED00F-F18F-A6A7-180D-9670AE9B7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8FF3B-38AC-79A5-10E6-46F685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776B-B383-6DA5-F459-334A0A3A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A5BD-76F2-058D-AC7D-1A9C9AFD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9E7D-4354-B9A5-14F6-0149C5F9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EA011-D163-145F-7839-BB24EA039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154F-ED17-A373-E0E2-50428224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71FE-53FA-7C83-047C-FFAD4DB4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FD47-B46A-3400-9DCD-8DC6B1C1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454A4-1C7B-6B55-27DF-E795A02D6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90275-9FDD-E13E-5A5E-D9EB95C2A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435D-29B5-87A0-1FBE-931E77E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3DF4-BA35-45C4-BA5E-A91658A9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B2A8-B277-83E6-3DAB-587D4FA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9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7D00-34E5-F892-084C-47A47DFE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EEA5-5797-10B4-B358-48A5405CC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1B4E-BC21-8010-F149-9BBBC305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A2CA-9580-626C-B3E0-C5754D9F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0F97-F402-6683-B137-FCC3511A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8ECF-5620-1395-D685-A0F16E33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B39B5-1774-394A-C11E-D0D0D37E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8479-1BCD-2FE2-2376-2F55D9F5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12E6-8378-3574-EAF5-5C9FB7CC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A02E1-8703-8898-A964-4276F552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CF39-8D46-34BA-890D-7A402596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DF89-7C44-C206-0295-1910857D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DD1F4-9699-0983-DF4A-440AA9D29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5ADE4-7D59-3D83-F0D9-EEE65F4F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1D21-3CA6-15D0-01D9-9E96C79D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7B419-1DD1-741A-B9EA-7258F68E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8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1118-FA4B-2DFF-3720-86F7600F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DE6B7-B10C-122A-BDE3-B7EE1C69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2FC4D-4311-C61C-EBFE-1AF93AD45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253AA-1220-E2AD-0A88-67467E6CA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BB8D6-7479-7A3F-0D2C-3676A7465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4CFE9-FB52-AE14-13F3-67A61E18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97831-F777-0264-30C8-6B95DA84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A52B6-54C5-375D-580C-D44144AF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16E1-9048-F4B9-518E-D15E2C74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DB60F-9C43-FF6D-9CCB-7478FC6E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8A320-72AE-C6F6-9DB3-9E6CC4C3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4EE7C-8566-18E9-F8E4-86AD2158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25C72-4F64-9886-E7E0-7CBDCC5F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B61BF-A038-C4D3-CDC1-172A3AEB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26003-0545-F6D6-63B9-FDD93D3B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6A58-751B-6A53-8725-C3455DB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2037-17FB-E556-3B2C-07EAD331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7C1D7-BFE3-6247-F020-8849F2BF4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5612B-AB0A-F24F-E7E0-199B3DC1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3940-718A-7029-84AA-3D64B5AA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99450-1CD3-531B-88B5-1C646B8F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F040-5FF7-1C6B-2011-3427B149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E802F-840A-6966-C4B6-1915F0F25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F577D-65E6-2211-2BA7-C6C907686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00DCA-32C2-6F15-B4D4-E09C86AE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29749-ED9F-6C6E-D5BB-7D890196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DC9A3-018A-830B-1C8F-31EBD82A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E1081-45AE-B114-A681-4369904B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ADE59-A159-64DF-D5E8-DBB208A1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DA85-CF07-C1AC-C2FF-995FB95C1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42C5-D27D-45BB-995A-41C7B109D5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B418-3F1C-7C7B-66E3-A607C3DC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1EAB3-9F5A-DA9E-7EC8-9A7A59790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6BAD-157B-444C-BC75-557FBA6E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4243-EC9C-392F-2E7D-8673125E5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863"/>
            <a:ext cx="9144000" cy="12291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B0604020202020204" pitchFamily="2" charset="0"/>
              </a:rPr>
              <a:t>Marketing Strategy to Convert Casual Riders to Annual Members Riders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A993A-4FC4-916B-773E-BA1A66768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 err="1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Cyclistic</a:t>
            </a:r>
            <a:r>
              <a:rPr lang="en-US" sz="2000" b="1" i="0" u="none" strike="noStrike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 Bike-Share</a:t>
            </a: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effectLst/>
                <a:latin typeface="Roboto" panose="02000000000000000000" pitchFamily="2" charset="0"/>
              </a:rPr>
              <a:t>March, 2023</a:t>
            </a:r>
            <a:endParaRPr lang="en-US" sz="2000" b="0" dirty="0">
              <a:effectLst/>
            </a:endParaRPr>
          </a:p>
          <a:p>
            <a:pPr algn="l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4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70666-D815-90CF-838E-8FF2229C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Riders rising trend  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4DF8-E414-56B0-F103-99C5CBF9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Both ride users have been increasing periodically for the last previous twelve months but member most.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B242B1-2894-9B0B-9058-DC99D3D94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74404" y="1966293"/>
            <a:ext cx="764319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3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DF1F-78AD-835B-65D3-E2A493D9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41150"/>
            <a:ext cx="9699161" cy="1561671"/>
          </a:xfrm>
        </p:spPr>
        <p:txBody>
          <a:bodyPr>
            <a:normAutofit/>
          </a:bodyPr>
          <a:lstStyle/>
          <a:p>
            <a:r>
              <a:rPr lang="en-US" sz="2500" b="1" dirty="0"/>
              <a:t>Thus, </a:t>
            </a:r>
            <a:r>
              <a:rPr lang="en-US" sz="2500" dirty="0"/>
              <a:t> the data trending visualization shows it’s possible to maximizing our annual member by converting casual rider to annual member, both increase in registration for the last twelve months.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6297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BDB5-067E-C293-022A-C14A9BC7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330" y="2303146"/>
            <a:ext cx="2545080" cy="3778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Analytics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1F24-BBC6-F8E2-C18C-D6A55258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30" y="2303146"/>
            <a:ext cx="6377940" cy="14116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How do annual members and casual riders use </a:t>
            </a:r>
            <a:r>
              <a:rPr lang="en-US" sz="20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Cyclistic</a:t>
            </a: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 bikes differently?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Why would casual riders buy </a:t>
            </a:r>
            <a:r>
              <a:rPr lang="en-US" sz="20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Cyclistic</a:t>
            </a: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 annual memberships?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How can </a:t>
            </a:r>
            <a:r>
              <a:rPr lang="en-US" sz="2000" dirty="0" err="1"/>
              <a:t>Cyclistic</a:t>
            </a:r>
            <a:r>
              <a:rPr lang="en-US" sz="2000" dirty="0"/>
              <a:t> use digital media to influence casual riders to become members? </a:t>
            </a:r>
          </a:p>
        </p:txBody>
      </p:sp>
    </p:spTree>
    <p:extLst>
      <p:ext uri="{BB962C8B-B14F-4D97-AF65-F5344CB8AC3E}">
        <p14:creationId xmlns:p14="http://schemas.microsoft.com/office/powerpoint/2010/main" val="16006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D35-69CB-DB12-BD41-C40330D7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50013"/>
            <a:ext cx="10515600" cy="93115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2200" b="1" dirty="0">
                <a:latin typeface="+mn-lt"/>
              </a:rPr>
              <a:t>Digital Marketing Strategies aimed at converting casual riders into annual members.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668B5-C2D5-2978-A897-3315F993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000" dirty="0"/>
              <a:t>Run Ads on Digital Media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EE93287-18BF-E6A7-A206-D9086FD3802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3452262"/>
              </p:ext>
            </p:extLst>
          </p:nvPr>
        </p:nvGraphicFramePr>
        <p:xfrm>
          <a:off x="839788" y="2505074"/>
          <a:ext cx="5157787" cy="379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5B4FE-238E-8E9E-589B-BE0F7F658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000" dirty="0"/>
              <a:t>Run Ads on Mobile App (Divvy App)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A0B2F-3DD6-EA5B-C67F-12DCDFDFD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  <a:solidFill>
            <a:srgbClr val="00B0F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must create a pop-up form page as mean of advertisement on our Mobile App.</a:t>
            </a:r>
          </a:p>
          <a:p>
            <a:r>
              <a:rPr lang="en-US" sz="2000" dirty="0"/>
              <a:t>The Ads algorithm should be programmed to target casual user alone.</a:t>
            </a:r>
          </a:p>
          <a:p>
            <a:r>
              <a:rPr lang="en-US" sz="2000" dirty="0"/>
              <a:t>Form page should contain annotation of benefit of been a </a:t>
            </a:r>
            <a:r>
              <a:rPr lang="en-US" sz="2000" dirty="0" err="1"/>
              <a:t>Cylistic</a:t>
            </a:r>
            <a:r>
              <a:rPr lang="en-US" sz="2000" dirty="0"/>
              <a:t> member</a:t>
            </a:r>
          </a:p>
        </p:txBody>
      </p:sp>
    </p:spTree>
    <p:extLst>
      <p:ext uri="{BB962C8B-B14F-4D97-AF65-F5344CB8AC3E}">
        <p14:creationId xmlns:p14="http://schemas.microsoft.com/office/powerpoint/2010/main" val="369549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BBDB5-067E-C293-022A-C14A9BC7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+mn-lt"/>
              </a:rPr>
              <a:t>My Recommendation</a:t>
            </a:r>
            <a:br>
              <a:rPr lang="en-US" sz="3600" b="1">
                <a:solidFill>
                  <a:schemeClr val="tx2"/>
                </a:solidFill>
                <a:latin typeface="+mn-lt"/>
              </a:rPr>
            </a:br>
            <a:r>
              <a:rPr lang="en-US" sz="3600" b="1">
                <a:solidFill>
                  <a:schemeClr val="tx2"/>
                </a:solidFill>
                <a:latin typeface="+mn-lt"/>
              </a:rPr>
              <a:t>In summary;</a:t>
            </a:r>
          </a:p>
        </p:txBody>
      </p:sp>
      <p:pic>
        <p:nvPicPr>
          <p:cNvPr id="7" name="Graphic 6" descr="Label">
            <a:extLst>
              <a:ext uri="{FF2B5EF4-FFF2-40B4-BE49-F238E27FC236}">
                <a16:creationId xmlns:a16="http://schemas.microsoft.com/office/drawing/2014/main" id="{EAB89148-3DCB-865C-6669-1C816DC4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2" y="1793847"/>
            <a:ext cx="3082954" cy="30829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1F24-BBC6-F8E2-C18C-D6A55258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Run an Advertisement on Mobile App directly to Casual riders only, Ads should include benefit of annual member.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Utilize casual rider data generated from the app to digitally reach them with  an advertisement to become an annual member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Cyclistic could use digital media to influence casual riders to become members with a pop-up phone on the app, an email marketing, bulk SMS campaign,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345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4000">
              <a:srgbClr val="00B0F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C948-FB42-330D-E0B6-9BCF6E35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0" y="3354114"/>
            <a:ext cx="4004770" cy="1312315"/>
          </a:xfrm>
        </p:spPr>
        <p:txBody>
          <a:bodyPr>
            <a:normAutofit fontScale="90000"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+mn-lt"/>
              </a:rPr>
              <a:t>Thank you.</a:t>
            </a:r>
            <a:br>
              <a:rPr lang="en-US" sz="3200" b="1" i="1" dirty="0">
                <a:solidFill>
                  <a:schemeClr val="bg1"/>
                </a:solidFill>
                <a:latin typeface="+mn-lt"/>
              </a:rPr>
            </a:br>
            <a:br>
              <a:rPr lang="en-US" sz="3200" b="1" i="1" dirty="0">
                <a:solidFill>
                  <a:schemeClr val="bg1"/>
                </a:solidFill>
                <a:latin typeface="+mn-lt"/>
              </a:rPr>
            </a:br>
            <a:r>
              <a:rPr lang="en-US" sz="3200" b="1" i="1" dirty="0">
                <a:solidFill>
                  <a:schemeClr val="bg1"/>
                </a:solidFill>
                <a:latin typeface="+mn-lt"/>
              </a:rPr>
              <a:t>Data presented by Scorefield Bello.</a:t>
            </a:r>
            <a:br>
              <a:rPr lang="en-US" sz="3200" b="1" i="1" dirty="0">
                <a:solidFill>
                  <a:schemeClr val="bg1"/>
                </a:solidFill>
                <a:latin typeface="+mn-lt"/>
              </a:rPr>
            </a:br>
            <a:r>
              <a:rPr lang="en-US" sz="3200" b="1" i="1" dirty="0">
                <a:solidFill>
                  <a:schemeClr val="bg1"/>
                </a:solidFill>
                <a:latin typeface="+mn-lt"/>
              </a:rPr>
              <a:t>@iamscorefield</a:t>
            </a:r>
          </a:p>
        </p:txBody>
      </p:sp>
    </p:spTree>
    <p:extLst>
      <p:ext uri="{BB962C8B-B14F-4D97-AF65-F5344CB8AC3E}">
        <p14:creationId xmlns:p14="http://schemas.microsoft.com/office/powerpoint/2010/main" val="342514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A2BA-5397-413C-83F7-EF048965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550" y="365125"/>
            <a:ext cx="5629274" cy="6197600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3200" b="1" dirty="0">
                <a:solidFill>
                  <a:schemeClr val="bg1"/>
                </a:solidFill>
                <a:latin typeface="+mn-lt"/>
              </a:rPr>
            </a:b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Solution</a:t>
            </a:r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new Marketing Strategy to convert casual riders into </a:t>
            </a:r>
            <a:b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members.</a:t>
            </a:r>
            <a:br>
              <a:rPr lang="en-US" sz="3200" b="1" dirty="0">
                <a:latin typeface="+mn-lt"/>
              </a:rPr>
            </a:br>
            <a:br>
              <a:rPr lang="en-US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6CC7DC-F20B-F57E-2613-C74EB56A1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712168"/>
              </p:ext>
            </p:extLst>
          </p:nvPr>
        </p:nvGraphicFramePr>
        <p:xfrm>
          <a:off x="257176" y="365124"/>
          <a:ext cx="5629274" cy="619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43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BDB5-067E-C293-022A-C14A9BC7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330" y="2303146"/>
            <a:ext cx="2545080" cy="3778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Analytics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1F24-BBC6-F8E2-C18C-D6A55258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30" y="2303146"/>
            <a:ext cx="6377940" cy="14116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How do annual members and casual riders use </a:t>
            </a:r>
            <a:r>
              <a:rPr lang="en-US" sz="2000" dirty="0" err="1"/>
              <a:t>Cyclistic</a:t>
            </a:r>
            <a:r>
              <a:rPr lang="en-US" sz="2000" dirty="0"/>
              <a:t> bikes differently?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Why would casual riders buy </a:t>
            </a:r>
            <a:r>
              <a:rPr lang="en-US" sz="2000" dirty="0" err="1"/>
              <a:t>Cyclistic</a:t>
            </a:r>
            <a:r>
              <a:rPr lang="en-US" sz="2000" dirty="0"/>
              <a:t> annual memberships?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How can </a:t>
            </a:r>
            <a:r>
              <a:rPr lang="en-US" sz="2000" dirty="0" err="1"/>
              <a:t>Cyclistic</a:t>
            </a:r>
            <a:r>
              <a:rPr lang="en-US" sz="2000" dirty="0"/>
              <a:t> use digital media to influence casual riders to become members? </a:t>
            </a:r>
          </a:p>
        </p:txBody>
      </p:sp>
    </p:spTree>
    <p:extLst>
      <p:ext uri="{BB962C8B-B14F-4D97-AF65-F5344CB8AC3E}">
        <p14:creationId xmlns:p14="http://schemas.microsoft.com/office/powerpoint/2010/main" val="323521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BDB5-067E-C293-022A-C14A9BC7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330" y="2303146"/>
            <a:ext cx="2545080" cy="3778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Analytics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1F24-BBC6-F8E2-C18C-D6A55258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30" y="2303146"/>
            <a:ext cx="6377940" cy="13544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How do annual members and casual riders use </a:t>
            </a:r>
            <a:r>
              <a:rPr lang="en-US" sz="2000" dirty="0" err="1"/>
              <a:t>Cyclistic</a:t>
            </a:r>
            <a:r>
              <a:rPr lang="en-US" sz="2000" dirty="0"/>
              <a:t> bikes differently?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711200" dist="520700" dir="9600000" sx="96000" sy="96000" algn="ctr" rotWithShape="0">
                    <a:schemeClr val="bg1">
                      <a:alpha val="49000"/>
                    </a:schemeClr>
                  </a:outerShdw>
                </a:effectLst>
              </a:rPr>
              <a:t>Why would casual riders buy </a:t>
            </a:r>
            <a:r>
              <a:rPr lang="en-US" sz="20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711200" dist="520700" dir="9600000" sx="96000" sy="96000" algn="ctr" rotWithShape="0">
                    <a:schemeClr val="bg1">
                      <a:alpha val="49000"/>
                    </a:schemeClr>
                  </a:outerShdw>
                </a:effectLst>
              </a:rPr>
              <a:t>Cyclistic</a:t>
            </a: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711200" dist="520700" dir="9600000" sx="96000" sy="96000" algn="ctr" rotWithShape="0">
                    <a:schemeClr val="bg1">
                      <a:alpha val="49000"/>
                    </a:schemeClr>
                  </a:outerShdw>
                </a:effectLst>
              </a:rPr>
              <a:t> annual</a:t>
            </a: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660400" dist="444500" sx="50000" sy="50000" algn="ctr" rotWithShape="0">
                    <a:schemeClr val="tx1">
                      <a:alpha val="56000"/>
                    </a:schemeClr>
                  </a:outerShdw>
                </a:effectLst>
              </a:rPr>
              <a:t> </a:t>
            </a: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711200" dist="520700" dir="9600000" sx="96000" sy="96000" algn="ctr" rotWithShape="0">
                    <a:schemeClr val="bg1">
                      <a:alpha val="49000"/>
                    </a:schemeClr>
                  </a:outerShdw>
                </a:effectLst>
              </a:rPr>
              <a:t>memberships?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635000" dist="38100" sx="50000" sy="50000" algn="ctr" rotWithShape="0">
                    <a:schemeClr val="bg2">
                      <a:alpha val="60000"/>
                    </a:schemeClr>
                  </a:outerShdw>
                </a:effectLst>
              </a:rPr>
              <a:t>How can </a:t>
            </a:r>
            <a:r>
              <a:rPr lang="en-US" sz="20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635000" dist="38100" sx="50000" sy="50000" algn="ctr" rotWithShape="0">
                    <a:schemeClr val="bg2">
                      <a:alpha val="60000"/>
                    </a:schemeClr>
                  </a:outerShdw>
                </a:effectLst>
              </a:rPr>
              <a:t>Cyclistic</a:t>
            </a: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635000" dist="38100" sx="50000" sy="50000" algn="ctr" rotWithShape="0">
                    <a:schemeClr val="bg2">
                      <a:alpha val="60000"/>
                    </a:schemeClr>
                  </a:outerShdw>
                </a:effectLst>
              </a:rPr>
              <a:t> use digital media to influence casual riders to become members? </a:t>
            </a:r>
          </a:p>
        </p:txBody>
      </p:sp>
    </p:spTree>
    <p:extLst>
      <p:ext uri="{BB962C8B-B14F-4D97-AF65-F5344CB8AC3E}">
        <p14:creationId xmlns:p14="http://schemas.microsoft.com/office/powerpoint/2010/main" val="15864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DC42C-18A9-2F97-7D2C-75688EB3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Rides Trend by USERS</a:t>
            </a:r>
            <a:b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casual riders ride length have been upward rising through day of week since the last 12 months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E4209F2-1CAA-7A24-81F0-A73684CBE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077066"/>
            <a:ext cx="7347537" cy="47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0666-D815-90CF-838E-8FF2229C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Max Trend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EB242B1-2894-9B0B-9058-DC99D3D94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64" y="1160980"/>
            <a:ext cx="6355160" cy="48185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4DF8-E414-56B0-F103-99C5CBF9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6490"/>
            <a:ext cx="3932237" cy="2367455"/>
          </a:xfrm>
        </p:spPr>
        <p:txBody>
          <a:bodyPr/>
          <a:lstStyle/>
          <a:p>
            <a:r>
              <a:rPr lang="en-US" dirty="0"/>
              <a:t>Casual riders versus annual members;  MAX trend by weekdays of how ride users use </a:t>
            </a:r>
            <a:r>
              <a:rPr lang="en-US" dirty="0" err="1"/>
              <a:t>Cyclistic</a:t>
            </a:r>
            <a:r>
              <a:rPr lang="en-US" dirty="0"/>
              <a:t> bike  differently for the last 12 months</a:t>
            </a:r>
          </a:p>
        </p:txBody>
      </p:sp>
    </p:spTree>
    <p:extLst>
      <p:ext uri="{BB962C8B-B14F-4D97-AF65-F5344CB8AC3E}">
        <p14:creationId xmlns:p14="http://schemas.microsoft.com/office/powerpoint/2010/main" val="236816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0666-D815-90CF-838E-8FF2229C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Mode Trend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B242B1-2894-9B0B-9058-DC99D3D94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964" y="1160980"/>
            <a:ext cx="6355160" cy="48185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4DF8-E414-56B0-F103-99C5CBF9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6490"/>
            <a:ext cx="3932237" cy="2367455"/>
          </a:xfrm>
        </p:spPr>
        <p:txBody>
          <a:bodyPr/>
          <a:lstStyle/>
          <a:p>
            <a:r>
              <a:rPr lang="en-US" dirty="0"/>
              <a:t>For the last 12 months, Casual riders uses more time riding </a:t>
            </a:r>
            <a:r>
              <a:rPr lang="en-US" dirty="0" err="1"/>
              <a:t>Cyclistic</a:t>
            </a:r>
            <a:r>
              <a:rPr lang="en-US" dirty="0"/>
              <a:t> bike unlike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6860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BDB5-067E-C293-022A-C14A9BC7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330" y="2303146"/>
            <a:ext cx="2545080" cy="3778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Analytics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1F24-BBC6-F8E2-C18C-D6A55258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730" y="2303146"/>
            <a:ext cx="6377940" cy="14116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How do annual members and casual riders use </a:t>
            </a:r>
            <a:r>
              <a:rPr lang="en-US" sz="20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Cyclistic</a:t>
            </a: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 bikes differently?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Why would casual riders buy </a:t>
            </a:r>
            <a:r>
              <a:rPr lang="en-US" sz="2000" dirty="0" err="1"/>
              <a:t>Cyclistic</a:t>
            </a:r>
            <a:r>
              <a:rPr lang="en-US" sz="2000" dirty="0"/>
              <a:t> annual memberships?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How can </a:t>
            </a:r>
            <a:r>
              <a:rPr lang="en-US" sz="20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Cyclistic</a:t>
            </a:r>
            <a:r>
              <a:rPr lang="en-US" sz="2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 use digital media to influence casual riders to become members? </a:t>
            </a:r>
          </a:p>
        </p:txBody>
      </p:sp>
    </p:spTree>
    <p:extLst>
      <p:ext uri="{BB962C8B-B14F-4D97-AF65-F5344CB8AC3E}">
        <p14:creationId xmlns:p14="http://schemas.microsoft.com/office/powerpoint/2010/main" val="142161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0666-D815-90CF-838E-8FF2229C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15670" cy="16002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Annual Rides by Riders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B242B1-2894-9B0B-9058-DC99D3D94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9964" y="1160980"/>
            <a:ext cx="6355160" cy="48185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4DF8-E414-56B0-F103-99C5CBF9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6490"/>
            <a:ext cx="3932237" cy="2367455"/>
          </a:xfrm>
        </p:spPr>
        <p:txBody>
          <a:bodyPr/>
          <a:lstStyle/>
          <a:p>
            <a:r>
              <a:rPr lang="en-US" dirty="0"/>
              <a:t>Annual members have been rising categorically by percentage since the last previous twelve months </a:t>
            </a:r>
          </a:p>
        </p:txBody>
      </p:sp>
    </p:spTree>
    <p:extLst>
      <p:ext uri="{BB962C8B-B14F-4D97-AF65-F5344CB8AC3E}">
        <p14:creationId xmlns:p14="http://schemas.microsoft.com/office/powerpoint/2010/main" val="240373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499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Wingdings</vt:lpstr>
      <vt:lpstr>Office Theme</vt:lpstr>
      <vt:lpstr>Marketing Strategy to Convert Casual Riders to Annual Members Riders</vt:lpstr>
      <vt:lpstr> Solution   Design a new Marketing Strategy to convert casual riders into  annual members.  </vt:lpstr>
      <vt:lpstr>Analytics goal</vt:lpstr>
      <vt:lpstr>Analytics goal</vt:lpstr>
      <vt:lpstr>Rides Trend by USERS  casual riders ride length have been upward rising through day of week since the last 12 months </vt:lpstr>
      <vt:lpstr>Max Trend</vt:lpstr>
      <vt:lpstr>Mode Trend</vt:lpstr>
      <vt:lpstr>Analytics goal</vt:lpstr>
      <vt:lpstr>Annual Rides by Riders</vt:lpstr>
      <vt:lpstr>Riders rising trend  </vt:lpstr>
      <vt:lpstr>Thus,  the data trending visualization shows it’s possible to maximizing our annual member by converting casual rider to annual member, both increase in registration for the last twelve months. </vt:lpstr>
      <vt:lpstr>Analytics goal</vt:lpstr>
      <vt:lpstr>Digital Marketing Strategies aimed at converting casual riders into annual members.</vt:lpstr>
      <vt:lpstr>My Recommendation In summary;</vt:lpstr>
      <vt:lpstr>Thank you.  Data presented by Scorefield Bello. @iamscorefield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Strategy to Convert Casual Riders to Annual Members Riders</dc:title>
  <dc:creator>Scorefield Bello</dc:creator>
  <cp:lastModifiedBy>Scorefield Bello</cp:lastModifiedBy>
  <cp:revision>3</cp:revision>
  <dcterms:created xsi:type="dcterms:W3CDTF">2023-04-18T00:03:38Z</dcterms:created>
  <dcterms:modified xsi:type="dcterms:W3CDTF">2023-04-18T19:32:06Z</dcterms:modified>
</cp:coreProperties>
</file>