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0080625" cy="704056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4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489038"/>
            <a:ext cx="9071640" cy="75681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464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646169"/>
            <a:ext cx="9071640" cy="194768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964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779178"/>
            <a:ext cx="9071640" cy="194768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964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489038"/>
            <a:ext cx="9071640" cy="75681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464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646169"/>
            <a:ext cx="4426920" cy="194768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964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646169"/>
            <a:ext cx="4426920" cy="194768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964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779178"/>
            <a:ext cx="4426920" cy="194768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964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779178"/>
            <a:ext cx="4426920" cy="194768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964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489038"/>
            <a:ext cx="9071640" cy="75681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464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646169"/>
            <a:ext cx="2920680" cy="194768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964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646169"/>
            <a:ext cx="2920680" cy="194768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964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646169"/>
            <a:ext cx="2920680" cy="194768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964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779178"/>
            <a:ext cx="2920680" cy="194768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964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779178"/>
            <a:ext cx="2920680" cy="194768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964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779178"/>
            <a:ext cx="2920680" cy="194768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964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489038"/>
            <a:ext cx="9071640" cy="75681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464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3493461"/>
            <a:ext cx="9071640" cy="388633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2806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489038"/>
            <a:ext cx="9071640" cy="75681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464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646168"/>
            <a:ext cx="9071640" cy="408321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964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489038"/>
            <a:ext cx="9071640" cy="75681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464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646168"/>
            <a:ext cx="4426920" cy="408321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964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646168"/>
            <a:ext cx="4426920" cy="408321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964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489038"/>
            <a:ext cx="9071640" cy="75681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464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809136"/>
            <a:ext cx="9071640" cy="388633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2806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489038"/>
            <a:ext cx="9071640" cy="75681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464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646169"/>
            <a:ext cx="4426920" cy="194768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964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646168"/>
            <a:ext cx="4426920" cy="408321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964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779178"/>
            <a:ext cx="4426920" cy="194768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964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489038"/>
            <a:ext cx="9071640" cy="75681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464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646168"/>
            <a:ext cx="4426920" cy="408321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964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646169"/>
            <a:ext cx="4426920" cy="194768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964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779178"/>
            <a:ext cx="4426920" cy="194768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964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489038"/>
            <a:ext cx="9071640" cy="75681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464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646169"/>
            <a:ext cx="4426920" cy="194768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964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646169"/>
            <a:ext cx="4426920" cy="194768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964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779178"/>
            <a:ext cx="9071640" cy="194768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964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80044"/>
            <a:ext cx="9071640" cy="1174797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5464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646168"/>
            <a:ext cx="9071640" cy="408321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99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964" b="0" strike="noStrike" spc="-1">
                <a:latin typeface="Arial"/>
              </a:rPr>
              <a:t>Click to edit the outline text format</a:t>
            </a:r>
          </a:p>
          <a:p>
            <a:pPr marL="757728" lvl="1" indent="-284148">
              <a:spcBef>
                <a:spcPts val="140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472" b="0" strike="noStrike" spc="-1">
                <a:latin typeface="Arial"/>
              </a:rPr>
              <a:t>Second Outline Level</a:t>
            </a:r>
          </a:p>
          <a:p>
            <a:pPr marL="1136592" lvl="2" indent="-252576">
              <a:spcBef>
                <a:spcPts val="104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973" b="0" strike="noStrike" spc="-1">
                <a:latin typeface="Arial"/>
              </a:rPr>
              <a:t>Third Outline Level</a:t>
            </a:r>
          </a:p>
          <a:p>
            <a:pPr marL="1515456" lvl="3" indent="-189432">
              <a:spcBef>
                <a:spcPts val="69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82" b="0" strike="noStrike" spc="-1">
                <a:latin typeface="Arial"/>
              </a:rPr>
              <a:t>Fourth Outline Level</a:t>
            </a:r>
          </a:p>
          <a:p>
            <a:pPr marL="1894320" lvl="4" indent="-189432">
              <a:spcBef>
                <a:spcPts val="34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82" b="0" strike="noStrike" spc="-1">
                <a:latin typeface="Arial"/>
              </a:rPr>
              <a:t>Fifth Outline Level</a:t>
            </a:r>
          </a:p>
          <a:p>
            <a:pPr marL="2273184" lvl="5" indent="-189432">
              <a:spcBef>
                <a:spcPts val="34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82" b="0" strike="noStrike" spc="-1">
                <a:latin typeface="Arial"/>
              </a:rPr>
              <a:t>Sixth Outline Level</a:t>
            </a:r>
          </a:p>
          <a:p>
            <a:pPr marL="2652048" lvl="6" indent="-189432">
              <a:spcBef>
                <a:spcPts val="34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82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412606"/>
            <a:ext cx="2348280" cy="48494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228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412606"/>
            <a:ext cx="3195000" cy="48494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228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412606"/>
            <a:ext cx="2348280" cy="48494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6709FC86-740A-4423-9941-27160B583D26}" type="slidenum">
              <a:rPr lang="en-US" sz="1228" b="0" strike="noStrike" spc="-1">
                <a:latin typeface="Times New Roman"/>
              </a:rPr>
              <a:t>‹#›</a:t>
            </a:fld>
            <a:endParaRPr lang="en-US" sz="1228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801929" rtl="0" eaLnBrk="1" latinLnBrk="0" hangingPunct="1">
        <a:lnSpc>
          <a:spcPct val="90000"/>
        </a:lnSpc>
        <a:spcBef>
          <a:spcPct val="0"/>
        </a:spcBef>
        <a:buNone/>
        <a:defRPr sz="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8864" indent="-284148" algn="l" defTabSz="801929" rtl="0" eaLnBrk="1" latinLnBrk="0" hangingPunct="1">
        <a:lnSpc>
          <a:spcPct val="90000"/>
        </a:lnSpc>
        <a:spcBef>
          <a:spcPts val="1750"/>
        </a:spcBef>
        <a:buClr>
          <a:srgbClr val="000000"/>
        </a:buClr>
        <a:buSzPct val="45000"/>
        <a:buFont typeface="Wingdings" charset="2"/>
        <a:buChar char=""/>
        <a:defRPr sz="2456" kern="1200">
          <a:solidFill>
            <a:schemeClr val="tx1"/>
          </a:solidFill>
          <a:latin typeface="+mn-lt"/>
          <a:ea typeface="+mn-ea"/>
          <a:cs typeface="+mn-cs"/>
        </a:defRPr>
      </a:lvl1pPr>
      <a:lvl2pPr marL="601447" indent="-200482" algn="l" defTabSz="801929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2pPr>
      <a:lvl3pPr marL="1002411" indent="-200482" algn="l" defTabSz="801929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3pPr>
      <a:lvl4pPr marL="1403375" indent="-200482" algn="l" defTabSz="801929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804340" indent="-200482" algn="l" defTabSz="801929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205304" indent="-200482" algn="l" defTabSz="801929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606269" indent="-200482" algn="l" defTabSz="801929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3007233" indent="-200482" algn="l" defTabSz="801929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408197" indent="-200482" algn="l" defTabSz="801929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192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1pPr>
      <a:lvl2pPr marL="400964" algn="l" defTabSz="80192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2pPr>
      <a:lvl3pPr marL="801929" algn="l" defTabSz="80192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3pPr>
      <a:lvl4pPr marL="1202893" algn="l" defTabSz="80192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603858" algn="l" defTabSz="80192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004822" algn="l" defTabSz="80192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405786" algn="l" defTabSz="80192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2806751" algn="l" defTabSz="80192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207715" algn="l" defTabSz="80192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3082569" y="0"/>
            <a:ext cx="3914938" cy="947162"/>
          </a:xfrm>
          <a:prstGeom prst="rect">
            <a:avLst/>
          </a:prstGeom>
          <a:noFill/>
          <a:ln>
            <a:noFill/>
          </a:ln>
        </p:spPr>
        <p:txBody>
          <a:bodyPr lIns="78930" tIns="39465" rIns="78930" bIns="39465">
            <a:noAutofit/>
          </a:bodyPr>
          <a:lstStyle/>
          <a:p>
            <a:pPr algn="ctr"/>
            <a:r>
              <a:rPr lang="en-US" sz="3683" spc="-1" dirty="0" err="1">
                <a:latin typeface="Arial"/>
              </a:rPr>
              <a:t>团贷网事件时间表</a:t>
            </a:r>
            <a:endParaRPr lang="en-US" sz="3683" spc="-1" dirty="0">
              <a:latin typeface="Arial"/>
            </a:endParaRPr>
          </a:p>
          <a:p>
            <a:pPr algn="ctr"/>
            <a:r>
              <a:rPr lang="en-US" sz="789" spc="-1" dirty="0">
                <a:latin typeface="Arial"/>
              </a:rPr>
              <a:t>时间：2019年6月16日</a:t>
            </a:r>
          </a:p>
        </p:txBody>
      </p:sp>
      <p:sp>
        <p:nvSpPr>
          <p:cNvPr id="42" name="Line 2"/>
          <p:cNvSpPr/>
          <p:nvPr/>
        </p:nvSpPr>
        <p:spPr>
          <a:xfrm>
            <a:off x="5039407" y="1072187"/>
            <a:ext cx="0" cy="5707553"/>
          </a:xfrm>
          <a:prstGeom prst="line">
            <a:avLst/>
          </a:prstGeom>
          <a:ln w="29160">
            <a:solidFill>
              <a:srgbClr val="ED4C0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Line 3"/>
          <p:cNvSpPr/>
          <p:nvPr/>
        </p:nvSpPr>
        <p:spPr>
          <a:xfrm>
            <a:off x="3700435" y="1452315"/>
            <a:ext cx="1339603" cy="0"/>
          </a:xfrm>
          <a:prstGeom prst="line">
            <a:avLst/>
          </a:prstGeom>
          <a:ln>
            <a:solidFill>
              <a:srgbClr val="FF3838"/>
            </a:solidFill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TextShape 4"/>
          <p:cNvSpPr txBox="1"/>
          <p:nvPr/>
        </p:nvSpPr>
        <p:spPr>
          <a:xfrm>
            <a:off x="3840300" y="1199738"/>
            <a:ext cx="1077239" cy="221406"/>
          </a:xfrm>
          <a:prstGeom prst="rect">
            <a:avLst/>
          </a:prstGeom>
          <a:noFill/>
          <a:ln>
            <a:noFill/>
          </a:ln>
        </p:spPr>
        <p:txBody>
          <a:bodyPr lIns="78930" tIns="39465" rIns="78930" bIns="39465">
            <a:spAutoFit/>
          </a:bodyPr>
          <a:lstStyle/>
          <a:p>
            <a:pPr algn="r"/>
            <a:r>
              <a:rPr lang="en-US" sz="921" spc="-1" dirty="0">
                <a:solidFill>
                  <a:srgbClr val="FF3838"/>
                </a:solidFill>
                <a:latin typeface="Arial"/>
              </a:rPr>
              <a:t>2017年底至2019</a:t>
            </a:r>
            <a:endParaRPr lang="en-US" sz="921" spc="-1" dirty="0">
              <a:latin typeface="Arial"/>
            </a:endParaRPr>
          </a:p>
        </p:txBody>
      </p:sp>
      <p:sp>
        <p:nvSpPr>
          <p:cNvPr id="45" name="TextShape 5"/>
          <p:cNvSpPr txBox="1"/>
          <p:nvPr/>
        </p:nvSpPr>
        <p:spPr>
          <a:xfrm>
            <a:off x="0" y="1231311"/>
            <a:ext cx="3732007" cy="5578001"/>
          </a:xfrm>
          <a:prstGeom prst="rect">
            <a:avLst/>
          </a:prstGeom>
          <a:noFill/>
          <a:ln>
            <a:noFill/>
          </a:ln>
        </p:spPr>
        <p:txBody>
          <a:bodyPr wrap="square" lIns="78930" tIns="39465" rIns="78930" bIns="39465">
            <a:spAutoFit/>
          </a:bodyPr>
          <a:lstStyle/>
          <a:p>
            <a:pPr algn="r"/>
            <a:r>
              <a:rPr lang="en-US" sz="1228" spc="-1" dirty="0" err="1">
                <a:latin typeface="Arial"/>
              </a:rPr>
              <a:t>利益输送万和集团</a:t>
            </a:r>
            <a:br>
              <a:rPr lang="en-US" sz="1228" spc="-1" dirty="0">
                <a:latin typeface="Arial"/>
              </a:rPr>
            </a:br>
            <a:r>
              <a:rPr lang="en-US" sz="789" spc="-1" dirty="0">
                <a:latin typeface="Arial"/>
                <a:ea typeface="微软雅黑"/>
              </a:rPr>
              <a:t>实控股东万和集团为团贷网2017年底至2019年初的</a:t>
            </a:r>
            <a:r>
              <a:rPr lang="en-US" sz="789" spc="-1" dirty="0">
                <a:latin typeface="Arial"/>
              </a:rPr>
              <a:t>实控股东</a:t>
            </a:r>
          </a:p>
          <a:p>
            <a:pPr algn="r"/>
            <a:endParaRPr lang="en-US" sz="789" spc="-1" dirty="0">
              <a:latin typeface="Arial"/>
            </a:endParaRPr>
          </a:p>
          <a:p>
            <a:pPr algn="r"/>
            <a:endParaRPr lang="en-US" sz="789" spc="-1" dirty="0">
              <a:latin typeface="Arial"/>
            </a:endParaRPr>
          </a:p>
          <a:p>
            <a:pPr algn="r"/>
            <a:endParaRPr lang="en-US" sz="789" spc="-1" dirty="0">
              <a:latin typeface="Arial"/>
            </a:endParaRPr>
          </a:p>
          <a:p>
            <a:pPr algn="r"/>
            <a:r>
              <a:rPr lang="zh-CN" altLang="en-US" sz="1228" spc="-1" dirty="0"/>
              <a:t>万和集团剥离团贷网</a:t>
            </a:r>
            <a:br>
              <a:rPr lang="en-US" sz="1228" spc="-1" dirty="0">
                <a:latin typeface="Arial"/>
              </a:rPr>
            </a:br>
            <a:r>
              <a:rPr lang="zh-CN" altLang="en-US" sz="789" spc="-1" dirty="0"/>
              <a:t>拥有</a:t>
            </a:r>
            <a:r>
              <a:rPr lang="en-US" altLang="zh-CN" sz="789" spc="-1" dirty="0"/>
              <a:t>99%</a:t>
            </a:r>
            <a:r>
              <a:rPr lang="zh-CN" altLang="en-US" sz="789" spc="-1" dirty="0"/>
              <a:t>股权的万和集团违规转让全部团贷网股权</a:t>
            </a:r>
            <a:endParaRPr lang="en-US" sz="789" spc="-1" dirty="0">
              <a:latin typeface="Arial"/>
            </a:endParaRPr>
          </a:p>
          <a:p>
            <a:pPr algn="r"/>
            <a:r>
              <a:rPr lang="en-US" sz="600" spc="-1" dirty="0">
                <a:latin typeface="Arial"/>
              </a:rPr>
              <a:t> </a:t>
            </a:r>
          </a:p>
          <a:p>
            <a:pPr algn="r"/>
            <a:r>
              <a:rPr lang="en-US" sz="1228" spc="-1" dirty="0" err="1">
                <a:latin typeface="Arial"/>
              </a:rPr>
              <a:t>广州金融办</a:t>
            </a:r>
            <a:br>
              <a:rPr lang="en-US" sz="1228" spc="-1" dirty="0">
                <a:latin typeface="Arial"/>
              </a:rPr>
            </a:br>
            <a:r>
              <a:rPr lang="en-US" sz="789" spc="-1" dirty="0" err="1">
                <a:latin typeface="Arial"/>
              </a:rPr>
              <a:t>说明政府人员不允许宣传团贷网</a:t>
            </a:r>
            <a:endParaRPr lang="en-US" sz="789" spc="-1" dirty="0">
              <a:latin typeface="Arial"/>
            </a:endParaRPr>
          </a:p>
          <a:p>
            <a:pPr algn="r"/>
            <a:r>
              <a:rPr lang="en-US" sz="600" spc="-1" dirty="0"/>
              <a:t> </a:t>
            </a:r>
          </a:p>
          <a:p>
            <a:pPr algn="r"/>
            <a:r>
              <a:rPr lang="zh-CN" altLang="en-US" sz="1228" spc="-1" dirty="0"/>
              <a:t>荣获</a:t>
            </a:r>
            <a:r>
              <a:rPr lang="en-US" sz="1228" spc="-1" dirty="0">
                <a:latin typeface="Arial"/>
              </a:rPr>
              <a:t>3.15大奖</a:t>
            </a:r>
            <a:br>
              <a:rPr lang="en-US" sz="1228" spc="-1" dirty="0">
                <a:latin typeface="Arial"/>
              </a:rPr>
            </a:br>
            <a:r>
              <a:rPr lang="en-US" sz="789" spc="-1" dirty="0">
                <a:latin typeface="Arial"/>
              </a:rPr>
              <a:t>东莞政府继续颁发3.15大奖</a:t>
            </a:r>
          </a:p>
          <a:p>
            <a:pPr algn="r"/>
            <a:r>
              <a:rPr lang="en-US" sz="600" spc="-1" dirty="0"/>
              <a:t> </a:t>
            </a:r>
          </a:p>
          <a:p>
            <a:pPr algn="r"/>
            <a:r>
              <a:rPr lang="zh-CN" altLang="en-US" sz="1228" spc="-1" dirty="0"/>
              <a:t>唐军质押股权</a:t>
            </a:r>
            <a:r>
              <a:rPr lang="en-US" altLang="zh-CN" sz="1228" spc="-1" dirty="0"/>
              <a:t>40</a:t>
            </a:r>
            <a:r>
              <a:rPr lang="zh-CN" altLang="en-US" sz="1228" spc="-1" dirty="0"/>
              <a:t>亿</a:t>
            </a:r>
            <a:br>
              <a:rPr lang="en-US" sz="1228" spc="-1" dirty="0">
                <a:latin typeface="Arial"/>
              </a:rPr>
            </a:br>
            <a:r>
              <a:rPr lang="en-US" sz="789" spc="-1" dirty="0">
                <a:latin typeface="Arial"/>
              </a:rPr>
              <a:t>唐军3.20、3.21、3.26质押股权套现40亿</a:t>
            </a:r>
          </a:p>
          <a:p>
            <a:pPr algn="r"/>
            <a:r>
              <a:rPr lang="en-US" sz="600" spc="-1" dirty="0"/>
              <a:t> </a:t>
            </a:r>
          </a:p>
          <a:p>
            <a:pPr algn="r"/>
            <a:r>
              <a:rPr lang="en-US" sz="1228" spc="-1" dirty="0" err="1">
                <a:latin typeface="Arial"/>
              </a:rPr>
              <a:t>大户提前下车</a:t>
            </a:r>
            <a:br>
              <a:rPr lang="en-US" sz="1228" spc="-1" dirty="0">
                <a:latin typeface="Arial"/>
              </a:rPr>
            </a:br>
            <a:r>
              <a:rPr lang="en-US" sz="789" spc="-1" dirty="0">
                <a:latin typeface="Arial"/>
              </a:rPr>
              <a:t>3月23日前大户开会，唐军说他们能提前下车</a:t>
            </a:r>
          </a:p>
          <a:p>
            <a:pPr algn="r"/>
            <a:r>
              <a:rPr lang="en-US" sz="600" spc="-1" dirty="0"/>
              <a:t> </a:t>
            </a:r>
          </a:p>
          <a:p>
            <a:pPr algn="r"/>
            <a:r>
              <a:rPr lang="en-US" sz="1228" spc="-1" dirty="0" err="1">
                <a:latin typeface="Arial"/>
              </a:rPr>
              <a:t>万和集团</a:t>
            </a:r>
            <a:br>
              <a:rPr lang="en-US" sz="1228" spc="-1" dirty="0">
                <a:latin typeface="Arial"/>
              </a:rPr>
            </a:br>
            <a:r>
              <a:rPr lang="zh-CN" altLang="en-US" sz="789" spc="-1" dirty="0"/>
              <a:t>团贷网被立案的前</a:t>
            </a:r>
            <a:r>
              <a:rPr lang="en-US" altLang="zh-CN" sz="789" spc="-1" dirty="0"/>
              <a:t>1</a:t>
            </a:r>
            <a:r>
              <a:rPr lang="zh-CN" altLang="en-US" sz="789" spc="-1" dirty="0"/>
              <a:t>日（</a:t>
            </a:r>
            <a:r>
              <a:rPr lang="en-US" altLang="zh-CN" sz="789" spc="-1" dirty="0"/>
              <a:t>19.3.26</a:t>
            </a:r>
            <a:r>
              <a:rPr lang="zh-CN" altLang="en-US" sz="789" spc="-1" dirty="0"/>
              <a:t>）仍完成了一笔巨额交割</a:t>
            </a:r>
            <a:endParaRPr lang="en-US" sz="789" spc="-1" dirty="0">
              <a:latin typeface="Arial"/>
            </a:endParaRPr>
          </a:p>
          <a:p>
            <a:pPr algn="r"/>
            <a:r>
              <a:rPr lang="en-US" sz="600" spc="-1" dirty="0"/>
              <a:t> </a:t>
            </a:r>
          </a:p>
          <a:p>
            <a:pPr algn="r"/>
            <a:r>
              <a:rPr lang="en-US" sz="1228" spc="-1" dirty="0" err="1">
                <a:latin typeface="Arial"/>
              </a:rPr>
              <a:t>东莞政府</a:t>
            </a:r>
            <a:br>
              <a:rPr lang="en-US" sz="1228" spc="-1" dirty="0">
                <a:latin typeface="Arial"/>
              </a:rPr>
            </a:br>
            <a:r>
              <a:rPr lang="zh-CN" altLang="en-US" sz="789" spc="-1" dirty="0"/>
              <a:t>定性团贷网“涉嫌非法吸收公众存款” </a:t>
            </a:r>
          </a:p>
          <a:p>
            <a:pPr algn="r"/>
            <a:r>
              <a:rPr lang="zh-CN" altLang="en-US" sz="789" spc="-1" dirty="0"/>
              <a:t>无视借款合同关闭原还款通道</a:t>
            </a:r>
            <a:r>
              <a:rPr lang="en-US" altLang="zh-CN" sz="789" spc="-1" dirty="0"/>
              <a:t>,</a:t>
            </a:r>
            <a:r>
              <a:rPr lang="zh-CN" altLang="en-US" sz="789" spc="-1" dirty="0"/>
              <a:t>不给按良性清盘处置强行硬着陆</a:t>
            </a:r>
            <a:endParaRPr lang="en-US" sz="789" spc="-1" dirty="0">
              <a:latin typeface="Arial"/>
            </a:endParaRPr>
          </a:p>
          <a:p>
            <a:pPr algn="r"/>
            <a:r>
              <a:rPr lang="en-US" sz="600" spc="-1" dirty="0"/>
              <a:t> </a:t>
            </a:r>
          </a:p>
          <a:p>
            <a:pPr algn="r"/>
            <a:r>
              <a:rPr lang="en-US" sz="1228" spc="-1" dirty="0" err="1">
                <a:latin typeface="Arial"/>
              </a:rPr>
              <a:t>东莞政府</a:t>
            </a:r>
            <a:br>
              <a:rPr lang="en-US" sz="1228" spc="-1" dirty="0">
                <a:latin typeface="Arial"/>
              </a:rPr>
            </a:br>
            <a:r>
              <a:rPr lang="zh-CN" altLang="en-US" sz="789" spc="-1" dirty="0"/>
              <a:t>引导和要求出借人报案</a:t>
            </a:r>
            <a:endParaRPr lang="en-US" sz="789" spc="-1" dirty="0">
              <a:latin typeface="Arial"/>
            </a:endParaRPr>
          </a:p>
          <a:p>
            <a:pPr algn="r"/>
            <a:r>
              <a:rPr lang="en-US" sz="600" spc="-1" dirty="0"/>
              <a:t> </a:t>
            </a:r>
          </a:p>
          <a:p>
            <a:pPr algn="r"/>
            <a:r>
              <a:rPr lang="zh-CN" altLang="en-US" sz="1228" spc="-1" dirty="0"/>
              <a:t>派生科技开始了断崖式下跌</a:t>
            </a:r>
            <a:br>
              <a:rPr lang="en-US" sz="1228" spc="-1" dirty="0">
                <a:latin typeface="Arial"/>
              </a:rPr>
            </a:br>
            <a:r>
              <a:rPr lang="en-US" altLang="zh-CN" sz="789" spc="-1" dirty="0"/>
              <a:t>3.28</a:t>
            </a:r>
            <a:r>
              <a:rPr lang="zh-CN" altLang="en-US" sz="789" spc="-1" dirty="0"/>
              <a:t>日停牌，换掉法人，仅停牌</a:t>
            </a:r>
            <a:r>
              <a:rPr lang="en-US" altLang="zh-CN" sz="789" spc="-1" dirty="0"/>
              <a:t>2</a:t>
            </a:r>
            <a:r>
              <a:rPr lang="zh-CN" altLang="en-US" sz="789" spc="-1" dirty="0"/>
              <a:t>天后复盘，连续跌停</a:t>
            </a:r>
            <a:r>
              <a:rPr lang="en-US" altLang="zh-CN" sz="789" spc="-1" dirty="0"/>
              <a:t>10</a:t>
            </a:r>
            <a:r>
              <a:rPr lang="zh-CN" altLang="en-US" sz="789" spc="-1" dirty="0"/>
              <a:t>多天</a:t>
            </a:r>
            <a:br>
              <a:rPr lang="en-US" sz="789" spc="-1" dirty="0">
                <a:latin typeface="Arial"/>
              </a:rPr>
            </a:br>
            <a:r>
              <a:rPr lang="en-US" sz="789" spc="-1" dirty="0">
                <a:latin typeface="Arial"/>
              </a:rPr>
              <a:t>（仅停牌2天，直接换掉法人）</a:t>
            </a:r>
          </a:p>
          <a:p>
            <a:pPr algn="r"/>
            <a:r>
              <a:rPr lang="en-US" sz="600" spc="-1" dirty="0"/>
              <a:t> </a:t>
            </a:r>
          </a:p>
          <a:p>
            <a:pPr algn="r"/>
            <a:r>
              <a:rPr lang="en-US" sz="1228" spc="-1" dirty="0" err="1">
                <a:latin typeface="Arial"/>
              </a:rPr>
              <a:t>东莞政府</a:t>
            </a:r>
            <a:br>
              <a:rPr lang="en-US" sz="1228" spc="-1" dirty="0">
                <a:latin typeface="Arial"/>
              </a:rPr>
            </a:br>
            <a:r>
              <a:rPr lang="zh-CN" altLang="en-US" sz="789" spc="-1" dirty="0"/>
              <a:t>出动</a:t>
            </a:r>
            <a:r>
              <a:rPr lang="en-US" altLang="zh-CN" sz="789" spc="-1" dirty="0"/>
              <a:t>7000</a:t>
            </a:r>
            <a:r>
              <a:rPr lang="zh-CN" altLang="en-US" sz="789" spc="-1" dirty="0"/>
              <a:t>警力维稳，在交通要道等公共场所查验身份证</a:t>
            </a:r>
          </a:p>
          <a:p>
            <a:pPr algn="r"/>
            <a:r>
              <a:rPr lang="zh-CN" altLang="en-US" sz="789" spc="-1" dirty="0"/>
              <a:t>对上访维权百姓实施各种暴力阻截</a:t>
            </a:r>
            <a:endParaRPr lang="en-US" sz="789" spc="-1" dirty="0">
              <a:latin typeface="Arial"/>
            </a:endParaRPr>
          </a:p>
          <a:p>
            <a:pPr algn="r"/>
            <a:r>
              <a:rPr lang="en-US" sz="600" spc="-1" dirty="0"/>
              <a:t> </a:t>
            </a:r>
          </a:p>
          <a:p>
            <a:pPr algn="r"/>
            <a:r>
              <a:rPr lang="en-US" sz="1228" spc="-1" dirty="0" err="1">
                <a:latin typeface="Arial"/>
              </a:rPr>
              <a:t>广东政府</a:t>
            </a:r>
            <a:br>
              <a:rPr lang="en-US" sz="1228" spc="-1" dirty="0">
                <a:latin typeface="Arial"/>
              </a:rPr>
            </a:br>
            <a:r>
              <a:rPr lang="zh-CN" altLang="en-US" sz="789" spc="-1" dirty="0"/>
              <a:t>出动大批防暴警察和警车，在交通要道等公共场所查验身份证，拦截上访</a:t>
            </a:r>
          </a:p>
          <a:p>
            <a:pPr algn="r"/>
            <a:r>
              <a:rPr lang="zh-CN" altLang="en-US" sz="789" spc="-1" dirty="0"/>
              <a:t>上千名上访维权百姓被武力驱散，数人被关押，其中一人当场服药自杀</a:t>
            </a:r>
            <a:endParaRPr lang="en-US" sz="789" spc="-1" dirty="0">
              <a:latin typeface="Arial"/>
            </a:endParaRPr>
          </a:p>
        </p:txBody>
      </p:sp>
      <p:sp>
        <p:nvSpPr>
          <p:cNvPr id="46" name="Line 6"/>
          <p:cNvSpPr/>
          <p:nvPr/>
        </p:nvSpPr>
        <p:spPr>
          <a:xfrm flipH="1">
            <a:off x="5039407" y="2588910"/>
            <a:ext cx="1330132" cy="0"/>
          </a:xfrm>
          <a:prstGeom prst="line">
            <a:avLst/>
          </a:prstGeom>
          <a:ln>
            <a:solidFill>
              <a:srgbClr val="FF3838"/>
            </a:solidFill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Line 7"/>
          <p:cNvSpPr/>
          <p:nvPr/>
        </p:nvSpPr>
        <p:spPr>
          <a:xfrm>
            <a:off x="3700435" y="2872763"/>
            <a:ext cx="1338972" cy="0"/>
          </a:xfrm>
          <a:prstGeom prst="line">
            <a:avLst/>
          </a:prstGeom>
          <a:ln>
            <a:solidFill>
              <a:srgbClr val="FF3838"/>
            </a:solidFill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TextShape 14"/>
          <p:cNvSpPr txBox="1"/>
          <p:nvPr/>
        </p:nvSpPr>
        <p:spPr>
          <a:xfrm>
            <a:off x="6369539" y="2370117"/>
            <a:ext cx="3711086" cy="4491229"/>
          </a:xfrm>
          <a:prstGeom prst="rect">
            <a:avLst/>
          </a:prstGeom>
          <a:noFill/>
          <a:ln>
            <a:noFill/>
          </a:ln>
        </p:spPr>
        <p:txBody>
          <a:bodyPr wrap="square" lIns="78930" tIns="39465" rIns="78930" bIns="39465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28" spc="-1" dirty="0" err="1">
                <a:latin typeface="Arial"/>
              </a:rPr>
              <a:t>团贷网平台</a:t>
            </a:r>
            <a:endParaRPr lang="en-US" sz="1228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altLang="en-US" sz="789" spc="-1" dirty="0"/>
              <a:t>大批标的集中提前下车，还款套现</a:t>
            </a:r>
            <a:endParaRPr lang="en-US" sz="789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600" spc="-1" dirty="0">
                <a:latin typeface="Arial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228" spc="-1" dirty="0" err="1">
                <a:latin typeface="Arial"/>
              </a:rPr>
              <a:t>老周爆料</a:t>
            </a:r>
            <a:endParaRPr lang="en-US" sz="1228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altLang="en-US" sz="789" spc="-1" dirty="0"/>
              <a:t>红岭创投老周直播爆料团贷网内幕</a:t>
            </a:r>
            <a:endParaRPr lang="en-US" sz="789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789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789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789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789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789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28" spc="-1" dirty="0">
                <a:latin typeface="Arial"/>
              </a:rPr>
              <a:t>史玉柱套现8个亿</a:t>
            </a:r>
          </a:p>
          <a:p>
            <a:pPr>
              <a:lnSpc>
                <a:spcPct val="100000"/>
              </a:lnSpc>
            </a:pPr>
            <a:r>
              <a:rPr lang="en-US" sz="789" spc="-1" dirty="0">
                <a:latin typeface="Arial"/>
              </a:rPr>
              <a:t>史老板私人秘书高位套现8个亿</a:t>
            </a:r>
          </a:p>
          <a:p>
            <a:pPr>
              <a:lnSpc>
                <a:spcPct val="100000"/>
              </a:lnSpc>
            </a:pPr>
            <a:r>
              <a:rPr lang="en-US" sz="600" spc="-1" dirty="0">
                <a:latin typeface="Arial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228" spc="-1" dirty="0" err="1">
                <a:latin typeface="Arial"/>
              </a:rPr>
              <a:t>九鼎投资称已经退出</a:t>
            </a:r>
            <a:endParaRPr lang="en-US" sz="1228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789" spc="-1" dirty="0" err="1">
                <a:latin typeface="Arial"/>
              </a:rPr>
              <a:t>B轮融资九鼎投资发公告称已退出团贷网全部项目</a:t>
            </a:r>
            <a:endParaRPr lang="en-US" sz="789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600" spc="-1" dirty="0">
                <a:latin typeface="Arial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228" spc="-1" dirty="0" err="1">
                <a:latin typeface="Arial"/>
              </a:rPr>
              <a:t>小黄狗</a:t>
            </a:r>
            <a:endParaRPr lang="en-US" sz="1228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789" spc="-1" dirty="0" err="1">
                <a:latin typeface="Arial"/>
              </a:rPr>
              <a:t>暴雷第一天就澄清和团贷网没有任何资金来往</a:t>
            </a:r>
            <a:endParaRPr lang="en-US" sz="789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600" spc="-1" dirty="0">
                <a:latin typeface="Arial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228" spc="-1" dirty="0" err="1">
                <a:latin typeface="Arial"/>
              </a:rPr>
              <a:t>东莞政府</a:t>
            </a:r>
            <a:endParaRPr lang="en-US" sz="1228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789" spc="-1" dirty="0" err="1">
                <a:latin typeface="Arial"/>
                <a:ea typeface="微软雅黑"/>
              </a:rPr>
              <a:t>解散原有催收队伍，大力封堵qq微信群，</a:t>
            </a:r>
            <a:r>
              <a:rPr lang="en-US" sz="789" spc="-1" dirty="0" err="1">
                <a:latin typeface="Arial"/>
              </a:rPr>
              <a:t>电话或派人跟踪</a:t>
            </a:r>
            <a:endParaRPr lang="en-US" sz="789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789" spc="-1" dirty="0" err="1">
                <a:latin typeface="Arial"/>
              </a:rPr>
              <a:t>出借人及其家人，要求签署不能到各地上访承诺书</a:t>
            </a:r>
            <a:endParaRPr lang="en-US" sz="789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600" spc="-1" dirty="0">
                <a:latin typeface="Arial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228" spc="-1" dirty="0" err="1">
                <a:latin typeface="Arial"/>
              </a:rPr>
              <a:t>卧底，老赖散播谣言</a:t>
            </a:r>
            <a:endParaRPr lang="en-US" sz="1228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789" spc="-1" dirty="0">
                <a:latin typeface="Arial"/>
              </a:rPr>
              <a:t>400亿代收、线上线下、牛草、真假标，扰乱维权方向</a:t>
            </a:r>
          </a:p>
          <a:p>
            <a:pPr>
              <a:lnSpc>
                <a:spcPct val="100000"/>
              </a:lnSpc>
            </a:pPr>
            <a:r>
              <a:rPr lang="en-US" sz="600" spc="-1" dirty="0">
                <a:latin typeface="Arial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228" spc="-1" dirty="0" err="1">
                <a:latin typeface="Arial"/>
              </a:rPr>
              <a:t>东莞政府</a:t>
            </a:r>
            <a:endParaRPr lang="en-US" sz="1228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789" spc="-1" dirty="0" err="1">
                <a:latin typeface="Arial"/>
              </a:rPr>
              <a:t>发布团贷网是非法集资，东莞政府不买单</a:t>
            </a:r>
            <a:endParaRPr lang="en-US" sz="789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600" spc="-1" dirty="0">
                <a:latin typeface="Arial"/>
              </a:rPr>
              <a:t> </a:t>
            </a:r>
          </a:p>
          <a:p>
            <a:r>
              <a:rPr lang="en-US" sz="1228" spc="-1" dirty="0" err="1">
                <a:latin typeface="Arial"/>
              </a:rPr>
              <a:t>东莞政府</a:t>
            </a:r>
            <a:endParaRPr lang="en-US" sz="1228" spc="-1" dirty="0">
              <a:latin typeface="Arial"/>
            </a:endParaRPr>
          </a:p>
          <a:p>
            <a:r>
              <a:rPr lang="zh-CN" altLang="en-US" sz="789" spc="-1" dirty="0"/>
              <a:t>苦等公告两个月，所有公告未公布代收金额和任何“非吸”证据</a:t>
            </a:r>
            <a:r>
              <a:rPr lang="en-US" altLang="zh-CN" sz="789" spc="-1" dirty="0"/>
              <a:t>;</a:t>
            </a:r>
          </a:p>
          <a:p>
            <a:r>
              <a:rPr lang="zh-CN" altLang="en-US" sz="789" spc="-1" dirty="0"/>
              <a:t>只字未提涉案相关方，只在</a:t>
            </a:r>
            <a:r>
              <a:rPr lang="en-US" altLang="zh-CN" sz="789" spc="-1" dirty="0"/>
              <a:t>6.1</a:t>
            </a:r>
            <a:r>
              <a:rPr lang="zh-CN" altLang="en-US" sz="789" spc="-1" dirty="0"/>
              <a:t>暴力截访后公告变更“出借人”身份为“利益相关人”</a:t>
            </a:r>
            <a:endParaRPr lang="en-US" sz="789" spc="-1" dirty="0">
              <a:latin typeface="Arial"/>
            </a:endParaRPr>
          </a:p>
          <a:p>
            <a:endParaRPr lang="en-US" sz="789" spc="-1" dirty="0">
              <a:latin typeface="Arial"/>
            </a:endParaRPr>
          </a:p>
        </p:txBody>
      </p:sp>
      <p:sp>
        <p:nvSpPr>
          <p:cNvPr id="64" name="Line 24"/>
          <p:cNvSpPr/>
          <p:nvPr/>
        </p:nvSpPr>
        <p:spPr>
          <a:xfrm>
            <a:off x="3700435" y="2500580"/>
            <a:ext cx="1339603" cy="0"/>
          </a:xfrm>
          <a:prstGeom prst="line">
            <a:avLst/>
          </a:prstGeom>
          <a:ln>
            <a:solidFill>
              <a:srgbClr val="FF3838"/>
            </a:solidFill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81F4BA7-E884-4886-8CE4-EFA9310EAD9F}"/>
              </a:ext>
            </a:extLst>
          </p:cNvPr>
          <p:cNvGrpSpPr/>
          <p:nvPr/>
        </p:nvGrpSpPr>
        <p:grpSpPr>
          <a:xfrm>
            <a:off x="5039723" y="2812675"/>
            <a:ext cx="1326658" cy="221406"/>
            <a:chOff x="5039723" y="2763247"/>
            <a:chExt cx="1326658" cy="221406"/>
          </a:xfrm>
        </p:grpSpPr>
        <p:sp>
          <p:nvSpPr>
            <p:cNvPr id="55" name="Line 15"/>
            <p:cNvSpPr/>
            <p:nvPr/>
          </p:nvSpPr>
          <p:spPr>
            <a:xfrm flipH="1">
              <a:off x="5039723" y="2873059"/>
              <a:ext cx="126604" cy="0"/>
            </a:xfrm>
            <a:prstGeom prst="line">
              <a:avLst/>
            </a:prstGeom>
            <a:ln>
              <a:solidFill>
                <a:srgbClr val="FF3838"/>
              </a:solidFill>
              <a:tailEnd type="oval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" name="TextShape 33"/>
            <p:cNvSpPr txBox="1"/>
            <p:nvPr/>
          </p:nvSpPr>
          <p:spPr>
            <a:xfrm>
              <a:off x="5197899" y="2763247"/>
              <a:ext cx="1099024" cy="221406"/>
            </a:xfrm>
            <a:prstGeom prst="rect">
              <a:avLst/>
            </a:prstGeom>
            <a:noFill/>
            <a:ln>
              <a:noFill/>
            </a:ln>
          </p:spPr>
          <p:txBody>
            <a:bodyPr lIns="78930" tIns="39465" rIns="78930" bIns="39465">
              <a:spAutoFit/>
            </a:bodyPr>
            <a:lstStyle/>
            <a:p>
              <a:r>
                <a:rPr lang="en-US" sz="921" spc="-1" dirty="0">
                  <a:solidFill>
                    <a:srgbClr val="FF3838"/>
                  </a:solidFill>
                  <a:latin typeface="Arial"/>
                </a:rPr>
                <a:t>3月15日</a:t>
              </a:r>
              <a:endParaRPr lang="en-US" sz="921" spc="-1" dirty="0">
                <a:latin typeface="Arial"/>
              </a:endParaRPr>
            </a:p>
          </p:txBody>
        </p:sp>
        <p:sp>
          <p:nvSpPr>
            <p:cNvPr id="74" name="Line 34"/>
            <p:cNvSpPr/>
            <p:nvPr/>
          </p:nvSpPr>
          <p:spPr>
            <a:xfrm>
              <a:off x="5879224" y="2873059"/>
              <a:ext cx="487157" cy="0"/>
            </a:xfrm>
            <a:prstGeom prst="line">
              <a:avLst/>
            </a:prstGeom>
            <a:ln>
              <a:solidFill>
                <a:srgbClr val="FF3838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1" name="CustomShape 41"/>
          <p:cNvSpPr/>
          <p:nvPr/>
        </p:nvSpPr>
        <p:spPr>
          <a:xfrm>
            <a:off x="5924056" y="884018"/>
            <a:ext cx="1136595" cy="315721"/>
          </a:xfrm>
          <a:custGeom>
            <a:avLst/>
            <a:gdLst/>
            <a:ahLst/>
            <a:cxnLst/>
            <a:rect l="0" t="0" r="r" b="b"/>
            <a:pathLst>
              <a:path w="3601" h="1002">
                <a:moveTo>
                  <a:pt x="166" y="0"/>
                </a:moveTo>
                <a:cubicBezTo>
                  <a:pt x="83" y="0"/>
                  <a:pt x="0" y="83"/>
                  <a:pt x="0" y="166"/>
                </a:cubicBezTo>
                <a:lnTo>
                  <a:pt x="0" y="834"/>
                </a:lnTo>
                <a:cubicBezTo>
                  <a:pt x="0" y="917"/>
                  <a:pt x="83" y="1001"/>
                  <a:pt x="166" y="1001"/>
                </a:cubicBezTo>
                <a:lnTo>
                  <a:pt x="3434" y="1001"/>
                </a:lnTo>
                <a:cubicBezTo>
                  <a:pt x="3517" y="1001"/>
                  <a:pt x="3600" y="917"/>
                  <a:pt x="3600" y="834"/>
                </a:cubicBezTo>
                <a:lnTo>
                  <a:pt x="3600" y="166"/>
                </a:lnTo>
                <a:cubicBezTo>
                  <a:pt x="3600" y="83"/>
                  <a:pt x="3517" y="0"/>
                  <a:pt x="3434" y="0"/>
                </a:cubicBezTo>
                <a:lnTo>
                  <a:pt x="166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78930" tIns="39465" rIns="78930" bIns="39465" anchor="ctr">
            <a:noAutofit/>
          </a:bodyPr>
          <a:lstStyle/>
          <a:p>
            <a:pPr algn="ctr"/>
            <a:r>
              <a:rPr lang="en-US" sz="789" spc="-1">
                <a:latin typeface="Arial"/>
              </a:rPr>
              <a:t>广东万和集团有限公司</a:t>
            </a:r>
          </a:p>
        </p:txBody>
      </p:sp>
      <p:sp>
        <p:nvSpPr>
          <p:cNvPr id="82" name="CustomShape 42"/>
          <p:cNvSpPr/>
          <p:nvPr/>
        </p:nvSpPr>
        <p:spPr>
          <a:xfrm>
            <a:off x="5924056" y="1421059"/>
            <a:ext cx="1136595" cy="315721"/>
          </a:xfrm>
          <a:custGeom>
            <a:avLst/>
            <a:gdLst/>
            <a:ahLst/>
            <a:cxnLst/>
            <a:rect l="0" t="0" r="r" b="b"/>
            <a:pathLst>
              <a:path w="3601" h="1002">
                <a:moveTo>
                  <a:pt x="166" y="0"/>
                </a:moveTo>
                <a:cubicBezTo>
                  <a:pt x="83" y="0"/>
                  <a:pt x="0" y="83"/>
                  <a:pt x="0" y="166"/>
                </a:cubicBezTo>
                <a:lnTo>
                  <a:pt x="0" y="834"/>
                </a:lnTo>
                <a:cubicBezTo>
                  <a:pt x="0" y="917"/>
                  <a:pt x="83" y="1001"/>
                  <a:pt x="166" y="1001"/>
                </a:cubicBezTo>
                <a:lnTo>
                  <a:pt x="3434" y="1001"/>
                </a:lnTo>
                <a:cubicBezTo>
                  <a:pt x="3517" y="1001"/>
                  <a:pt x="3600" y="917"/>
                  <a:pt x="3600" y="834"/>
                </a:cubicBezTo>
                <a:lnTo>
                  <a:pt x="3600" y="166"/>
                </a:lnTo>
                <a:cubicBezTo>
                  <a:pt x="3600" y="83"/>
                  <a:pt x="3517" y="0"/>
                  <a:pt x="3434" y="0"/>
                </a:cubicBezTo>
                <a:lnTo>
                  <a:pt x="166" y="0"/>
                </a:lnTo>
              </a:path>
            </a:pathLst>
          </a:custGeom>
          <a:solidFill>
            <a:srgbClr val="FF6D6D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78930" tIns="39465" rIns="78930" bIns="39465" anchor="ctr">
            <a:noAutofit/>
          </a:bodyPr>
          <a:lstStyle/>
          <a:p>
            <a:pPr algn="ctr"/>
            <a:r>
              <a:rPr lang="en-US" sz="789" spc="-1">
                <a:latin typeface="Arial"/>
              </a:rPr>
              <a:t>北京派生科技有限公司</a:t>
            </a:r>
          </a:p>
        </p:txBody>
      </p:sp>
      <p:sp>
        <p:nvSpPr>
          <p:cNvPr id="83" name="Line 43"/>
          <p:cNvSpPr/>
          <p:nvPr/>
        </p:nvSpPr>
        <p:spPr>
          <a:xfrm>
            <a:off x="6492354" y="1199738"/>
            <a:ext cx="0" cy="221005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TextShape 44"/>
          <p:cNvSpPr txBox="1"/>
          <p:nvPr/>
        </p:nvSpPr>
        <p:spPr>
          <a:xfrm>
            <a:off x="6436787" y="1198794"/>
            <a:ext cx="560720" cy="180947"/>
          </a:xfrm>
          <a:prstGeom prst="rect">
            <a:avLst/>
          </a:prstGeom>
          <a:noFill/>
          <a:ln>
            <a:noFill/>
          </a:ln>
        </p:spPr>
        <p:txBody>
          <a:bodyPr lIns="78930" tIns="39465" rIns="78930" bIns="39465">
            <a:spAutoFit/>
          </a:bodyPr>
          <a:lstStyle/>
          <a:p>
            <a:r>
              <a:rPr lang="en-US" sz="658" spc="-1">
                <a:latin typeface="Arial"/>
              </a:rPr>
              <a:t>100%控股</a:t>
            </a:r>
          </a:p>
        </p:txBody>
      </p:sp>
      <p:sp>
        <p:nvSpPr>
          <p:cNvPr id="85" name="CustomShape 45"/>
          <p:cNvSpPr/>
          <p:nvPr/>
        </p:nvSpPr>
        <p:spPr>
          <a:xfrm>
            <a:off x="5924056" y="1958100"/>
            <a:ext cx="1136595" cy="315721"/>
          </a:xfrm>
          <a:custGeom>
            <a:avLst/>
            <a:gdLst/>
            <a:ahLst/>
            <a:cxnLst/>
            <a:rect l="0" t="0" r="r" b="b"/>
            <a:pathLst>
              <a:path w="3601" h="1002">
                <a:moveTo>
                  <a:pt x="166" y="0"/>
                </a:moveTo>
                <a:cubicBezTo>
                  <a:pt x="83" y="0"/>
                  <a:pt x="0" y="83"/>
                  <a:pt x="0" y="166"/>
                </a:cubicBezTo>
                <a:lnTo>
                  <a:pt x="0" y="834"/>
                </a:lnTo>
                <a:cubicBezTo>
                  <a:pt x="0" y="917"/>
                  <a:pt x="83" y="1001"/>
                  <a:pt x="166" y="1001"/>
                </a:cubicBezTo>
                <a:lnTo>
                  <a:pt x="3434" y="1001"/>
                </a:lnTo>
                <a:cubicBezTo>
                  <a:pt x="3517" y="1001"/>
                  <a:pt x="3600" y="917"/>
                  <a:pt x="3600" y="834"/>
                </a:cubicBezTo>
                <a:lnTo>
                  <a:pt x="3600" y="166"/>
                </a:lnTo>
                <a:cubicBezTo>
                  <a:pt x="3600" y="83"/>
                  <a:pt x="3517" y="0"/>
                  <a:pt x="3434" y="0"/>
                </a:cubicBezTo>
                <a:lnTo>
                  <a:pt x="166" y="0"/>
                </a:lnTo>
              </a:path>
            </a:pathLst>
          </a:cu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78930" tIns="39465" rIns="78930" bIns="39465" anchor="ctr">
            <a:noAutofit/>
          </a:bodyPr>
          <a:lstStyle/>
          <a:p>
            <a:pPr algn="ctr"/>
            <a:r>
              <a:rPr lang="en-US" sz="789" spc="-1">
                <a:latin typeface="Arial"/>
              </a:rPr>
              <a:t>东莞团贷网互联网</a:t>
            </a:r>
          </a:p>
          <a:p>
            <a:pPr algn="ctr"/>
            <a:r>
              <a:rPr lang="en-US" sz="789" spc="-1">
                <a:latin typeface="Arial"/>
              </a:rPr>
              <a:t>科技服务有限公司</a:t>
            </a:r>
          </a:p>
        </p:txBody>
      </p:sp>
      <p:sp>
        <p:nvSpPr>
          <p:cNvPr id="86" name="Line 46"/>
          <p:cNvSpPr/>
          <p:nvPr/>
        </p:nvSpPr>
        <p:spPr>
          <a:xfrm>
            <a:off x="6492354" y="1736464"/>
            <a:ext cx="0" cy="221005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TextShape 47"/>
          <p:cNvSpPr txBox="1"/>
          <p:nvPr/>
        </p:nvSpPr>
        <p:spPr>
          <a:xfrm>
            <a:off x="6436787" y="1735835"/>
            <a:ext cx="631442" cy="180947"/>
          </a:xfrm>
          <a:prstGeom prst="rect">
            <a:avLst/>
          </a:prstGeom>
          <a:noFill/>
          <a:ln>
            <a:noFill/>
          </a:ln>
        </p:spPr>
        <p:txBody>
          <a:bodyPr lIns="78930" tIns="39465" rIns="78930" bIns="39465">
            <a:spAutoFit/>
          </a:bodyPr>
          <a:lstStyle/>
          <a:p>
            <a:r>
              <a:rPr lang="en-US" sz="658" spc="-1">
                <a:latin typeface="Arial"/>
              </a:rPr>
              <a:t>99.74%持股</a:t>
            </a:r>
          </a:p>
        </p:txBody>
      </p:sp>
      <p:sp>
        <p:nvSpPr>
          <p:cNvPr id="88" name="CustomShape 48"/>
          <p:cNvSpPr/>
          <p:nvPr/>
        </p:nvSpPr>
        <p:spPr>
          <a:xfrm>
            <a:off x="7786809" y="663329"/>
            <a:ext cx="1136595" cy="315721"/>
          </a:xfrm>
          <a:custGeom>
            <a:avLst/>
            <a:gdLst/>
            <a:ahLst/>
            <a:cxnLst/>
            <a:rect l="0" t="0" r="r" b="b"/>
            <a:pathLst>
              <a:path w="3601" h="1002">
                <a:moveTo>
                  <a:pt x="166" y="0"/>
                </a:moveTo>
                <a:cubicBezTo>
                  <a:pt x="83" y="0"/>
                  <a:pt x="0" y="83"/>
                  <a:pt x="0" y="166"/>
                </a:cubicBezTo>
                <a:lnTo>
                  <a:pt x="0" y="834"/>
                </a:lnTo>
                <a:cubicBezTo>
                  <a:pt x="0" y="917"/>
                  <a:pt x="83" y="1001"/>
                  <a:pt x="166" y="1001"/>
                </a:cubicBezTo>
                <a:lnTo>
                  <a:pt x="3434" y="1001"/>
                </a:lnTo>
                <a:cubicBezTo>
                  <a:pt x="3517" y="1001"/>
                  <a:pt x="3600" y="917"/>
                  <a:pt x="3600" y="834"/>
                </a:cubicBezTo>
                <a:lnTo>
                  <a:pt x="3600" y="166"/>
                </a:lnTo>
                <a:cubicBezTo>
                  <a:pt x="3600" y="83"/>
                  <a:pt x="3517" y="0"/>
                  <a:pt x="3434" y="0"/>
                </a:cubicBezTo>
                <a:lnTo>
                  <a:pt x="166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78930" tIns="39465" rIns="78930" bIns="39465" anchor="ctr">
            <a:noAutofit/>
          </a:bodyPr>
          <a:lstStyle/>
          <a:p>
            <a:pPr algn="ctr"/>
            <a:r>
              <a:rPr lang="en-US" sz="789" spc="-1">
                <a:latin typeface="Arial"/>
              </a:rPr>
              <a:t>广东鸿特精密技术</a:t>
            </a:r>
          </a:p>
          <a:p>
            <a:pPr algn="ctr"/>
            <a:r>
              <a:rPr lang="en-US" sz="789" spc="-1">
                <a:latin typeface="Arial"/>
              </a:rPr>
              <a:t>股份有限公司</a:t>
            </a:r>
          </a:p>
        </p:txBody>
      </p:sp>
      <p:sp>
        <p:nvSpPr>
          <p:cNvPr id="89" name="CustomShape 49"/>
          <p:cNvSpPr/>
          <p:nvPr/>
        </p:nvSpPr>
        <p:spPr>
          <a:xfrm>
            <a:off x="8007814" y="1042510"/>
            <a:ext cx="915590" cy="251945"/>
          </a:xfrm>
          <a:custGeom>
            <a:avLst/>
            <a:gdLst/>
            <a:ahLst/>
            <a:cxnLst/>
            <a:rect l="0" t="0" r="r" b="b"/>
            <a:pathLst>
              <a:path w="2902" h="800">
                <a:moveTo>
                  <a:pt x="133" y="0"/>
                </a:moveTo>
                <a:cubicBezTo>
                  <a:pt x="66" y="0"/>
                  <a:pt x="0" y="66"/>
                  <a:pt x="0" y="133"/>
                </a:cubicBezTo>
                <a:lnTo>
                  <a:pt x="0" y="665"/>
                </a:lnTo>
                <a:cubicBezTo>
                  <a:pt x="0" y="732"/>
                  <a:pt x="66" y="799"/>
                  <a:pt x="133" y="799"/>
                </a:cubicBezTo>
                <a:lnTo>
                  <a:pt x="2767" y="799"/>
                </a:lnTo>
                <a:cubicBezTo>
                  <a:pt x="2834" y="799"/>
                  <a:pt x="2901" y="732"/>
                  <a:pt x="2901" y="665"/>
                </a:cubicBezTo>
                <a:lnTo>
                  <a:pt x="2901" y="133"/>
                </a:lnTo>
                <a:cubicBezTo>
                  <a:pt x="2901" y="66"/>
                  <a:pt x="2834" y="0"/>
                  <a:pt x="2767" y="0"/>
                </a:cubicBezTo>
                <a:lnTo>
                  <a:pt x="133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78930" tIns="39465" rIns="78930" bIns="39465" anchor="ctr">
            <a:noAutofit/>
          </a:bodyPr>
          <a:lstStyle/>
          <a:p>
            <a:pPr algn="ctr"/>
            <a:r>
              <a:rPr lang="en-US" sz="658" spc="-1">
                <a:latin typeface="Arial"/>
              </a:rPr>
              <a:t>广东鸿特互联网科技</a:t>
            </a:r>
          </a:p>
          <a:p>
            <a:pPr algn="ctr"/>
            <a:r>
              <a:rPr lang="en-US" sz="658" spc="-1">
                <a:latin typeface="Arial"/>
              </a:rPr>
              <a:t>服务有限公司</a:t>
            </a:r>
          </a:p>
        </p:txBody>
      </p:sp>
      <p:sp>
        <p:nvSpPr>
          <p:cNvPr id="90" name="CustomShape 50"/>
          <p:cNvSpPr/>
          <p:nvPr/>
        </p:nvSpPr>
        <p:spPr>
          <a:xfrm>
            <a:off x="8008130" y="1358546"/>
            <a:ext cx="915590" cy="251945"/>
          </a:xfrm>
          <a:custGeom>
            <a:avLst/>
            <a:gdLst/>
            <a:ahLst/>
            <a:cxnLst/>
            <a:rect l="0" t="0" r="r" b="b"/>
            <a:pathLst>
              <a:path w="2902" h="800">
                <a:moveTo>
                  <a:pt x="133" y="0"/>
                </a:moveTo>
                <a:cubicBezTo>
                  <a:pt x="66" y="0"/>
                  <a:pt x="0" y="66"/>
                  <a:pt x="0" y="133"/>
                </a:cubicBezTo>
                <a:lnTo>
                  <a:pt x="0" y="665"/>
                </a:lnTo>
                <a:cubicBezTo>
                  <a:pt x="0" y="732"/>
                  <a:pt x="66" y="799"/>
                  <a:pt x="133" y="799"/>
                </a:cubicBezTo>
                <a:lnTo>
                  <a:pt x="2767" y="799"/>
                </a:lnTo>
                <a:cubicBezTo>
                  <a:pt x="2834" y="799"/>
                  <a:pt x="2901" y="732"/>
                  <a:pt x="2901" y="665"/>
                </a:cubicBezTo>
                <a:lnTo>
                  <a:pt x="2901" y="133"/>
                </a:lnTo>
                <a:cubicBezTo>
                  <a:pt x="2901" y="66"/>
                  <a:pt x="2834" y="0"/>
                  <a:pt x="2767" y="0"/>
                </a:cubicBezTo>
                <a:lnTo>
                  <a:pt x="133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78930" tIns="39465" rIns="78930" bIns="39465" anchor="ctr">
            <a:noAutofit/>
          </a:bodyPr>
          <a:lstStyle/>
          <a:p>
            <a:pPr algn="ctr"/>
            <a:r>
              <a:rPr lang="en-US" sz="658" spc="-1">
                <a:latin typeface="Arial"/>
              </a:rPr>
              <a:t>广东鸿特资产</a:t>
            </a:r>
          </a:p>
          <a:p>
            <a:pPr algn="ctr"/>
            <a:r>
              <a:rPr lang="en-US" sz="658" spc="-1">
                <a:latin typeface="Arial"/>
              </a:rPr>
              <a:t>管理有限公司</a:t>
            </a:r>
          </a:p>
        </p:txBody>
      </p:sp>
      <p:sp>
        <p:nvSpPr>
          <p:cNvPr id="91" name="CustomShape 51"/>
          <p:cNvSpPr/>
          <p:nvPr/>
        </p:nvSpPr>
        <p:spPr>
          <a:xfrm>
            <a:off x="8008445" y="1674583"/>
            <a:ext cx="915590" cy="251945"/>
          </a:xfrm>
          <a:custGeom>
            <a:avLst/>
            <a:gdLst/>
            <a:ahLst/>
            <a:cxnLst/>
            <a:rect l="0" t="0" r="r" b="b"/>
            <a:pathLst>
              <a:path w="2902" h="800">
                <a:moveTo>
                  <a:pt x="133" y="0"/>
                </a:moveTo>
                <a:cubicBezTo>
                  <a:pt x="66" y="0"/>
                  <a:pt x="0" y="66"/>
                  <a:pt x="0" y="133"/>
                </a:cubicBezTo>
                <a:lnTo>
                  <a:pt x="0" y="665"/>
                </a:lnTo>
                <a:cubicBezTo>
                  <a:pt x="0" y="732"/>
                  <a:pt x="66" y="799"/>
                  <a:pt x="133" y="799"/>
                </a:cubicBezTo>
                <a:lnTo>
                  <a:pt x="2767" y="799"/>
                </a:lnTo>
                <a:cubicBezTo>
                  <a:pt x="2834" y="799"/>
                  <a:pt x="2901" y="732"/>
                  <a:pt x="2901" y="665"/>
                </a:cubicBezTo>
                <a:lnTo>
                  <a:pt x="2901" y="133"/>
                </a:lnTo>
                <a:cubicBezTo>
                  <a:pt x="2901" y="66"/>
                  <a:pt x="2834" y="0"/>
                  <a:pt x="2767" y="0"/>
                </a:cubicBezTo>
                <a:lnTo>
                  <a:pt x="133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78930" tIns="39465" rIns="78930" bIns="39465" anchor="ctr">
            <a:noAutofit/>
          </a:bodyPr>
          <a:lstStyle/>
          <a:p>
            <a:pPr algn="ctr"/>
            <a:r>
              <a:rPr lang="en-US" sz="658" spc="-1">
                <a:latin typeface="Arial"/>
                <a:ea typeface="微软雅黑"/>
              </a:rPr>
              <a:t>广东鸿特</a:t>
            </a:r>
            <a:r>
              <a:rPr lang="en-US" sz="658" spc="-1">
                <a:latin typeface="Arial"/>
              </a:rPr>
              <a:t>普惠金融</a:t>
            </a:r>
          </a:p>
          <a:p>
            <a:pPr algn="ctr"/>
            <a:r>
              <a:rPr lang="en-US" sz="658" spc="-1">
                <a:latin typeface="Arial"/>
              </a:rPr>
              <a:t>服务有限公司</a:t>
            </a:r>
          </a:p>
        </p:txBody>
      </p:sp>
      <p:sp>
        <p:nvSpPr>
          <p:cNvPr id="92" name="CustomShape 52"/>
          <p:cNvSpPr/>
          <p:nvPr/>
        </p:nvSpPr>
        <p:spPr>
          <a:xfrm>
            <a:off x="7786809" y="2147848"/>
            <a:ext cx="1136595" cy="315721"/>
          </a:xfrm>
          <a:custGeom>
            <a:avLst/>
            <a:gdLst/>
            <a:ahLst/>
            <a:cxnLst/>
            <a:rect l="0" t="0" r="r" b="b"/>
            <a:pathLst>
              <a:path w="3601" h="1002">
                <a:moveTo>
                  <a:pt x="166" y="0"/>
                </a:moveTo>
                <a:cubicBezTo>
                  <a:pt x="83" y="0"/>
                  <a:pt x="0" y="83"/>
                  <a:pt x="0" y="166"/>
                </a:cubicBezTo>
                <a:lnTo>
                  <a:pt x="0" y="834"/>
                </a:lnTo>
                <a:cubicBezTo>
                  <a:pt x="0" y="917"/>
                  <a:pt x="83" y="1001"/>
                  <a:pt x="166" y="1001"/>
                </a:cubicBezTo>
                <a:lnTo>
                  <a:pt x="3434" y="1001"/>
                </a:lnTo>
                <a:cubicBezTo>
                  <a:pt x="3517" y="1001"/>
                  <a:pt x="3600" y="917"/>
                  <a:pt x="3600" y="834"/>
                </a:cubicBezTo>
                <a:lnTo>
                  <a:pt x="3600" y="166"/>
                </a:lnTo>
                <a:cubicBezTo>
                  <a:pt x="3600" y="83"/>
                  <a:pt x="3517" y="0"/>
                  <a:pt x="3434" y="0"/>
                </a:cubicBezTo>
                <a:lnTo>
                  <a:pt x="166" y="0"/>
                </a:lnTo>
              </a:path>
            </a:pathLst>
          </a:cu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78930" tIns="39465" rIns="78930" bIns="39465" anchor="ctr">
            <a:noAutofit/>
          </a:bodyPr>
          <a:lstStyle/>
          <a:p>
            <a:pPr algn="ctr"/>
            <a:r>
              <a:rPr lang="en-US" sz="789" spc="-1">
                <a:latin typeface="Arial"/>
              </a:rPr>
              <a:t>团贷网</a:t>
            </a:r>
          </a:p>
        </p:txBody>
      </p:sp>
      <p:sp>
        <p:nvSpPr>
          <p:cNvPr id="93" name="Line 53"/>
          <p:cNvSpPr/>
          <p:nvPr/>
        </p:nvSpPr>
        <p:spPr>
          <a:xfrm>
            <a:off x="8449823" y="1925896"/>
            <a:ext cx="0" cy="221005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TextShape 54"/>
          <p:cNvSpPr txBox="1"/>
          <p:nvPr/>
        </p:nvSpPr>
        <p:spPr>
          <a:xfrm>
            <a:off x="8394256" y="1925583"/>
            <a:ext cx="747943" cy="180947"/>
          </a:xfrm>
          <a:prstGeom prst="rect">
            <a:avLst/>
          </a:prstGeom>
          <a:noFill/>
          <a:ln>
            <a:noFill/>
          </a:ln>
        </p:spPr>
        <p:txBody>
          <a:bodyPr lIns="78930" tIns="39465" rIns="78930" bIns="39465">
            <a:spAutoFit/>
          </a:bodyPr>
          <a:lstStyle/>
          <a:p>
            <a:r>
              <a:rPr lang="en-US" sz="658" spc="-1">
                <a:latin typeface="Arial"/>
              </a:rPr>
              <a:t>资产端（部分）</a:t>
            </a:r>
          </a:p>
        </p:txBody>
      </p:sp>
      <p:sp>
        <p:nvSpPr>
          <p:cNvPr id="95" name="Line 55"/>
          <p:cNvSpPr/>
          <p:nvPr/>
        </p:nvSpPr>
        <p:spPr>
          <a:xfrm>
            <a:off x="7881525" y="979050"/>
            <a:ext cx="0" cy="85213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Line 56"/>
          <p:cNvSpPr/>
          <p:nvPr/>
        </p:nvSpPr>
        <p:spPr>
          <a:xfrm>
            <a:off x="7881525" y="1831180"/>
            <a:ext cx="12692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Line 57"/>
          <p:cNvSpPr/>
          <p:nvPr/>
        </p:nvSpPr>
        <p:spPr>
          <a:xfrm>
            <a:off x="7881525" y="1483887"/>
            <a:ext cx="126604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Line 58"/>
          <p:cNvSpPr/>
          <p:nvPr/>
        </p:nvSpPr>
        <p:spPr>
          <a:xfrm>
            <a:off x="7881526" y="1199739"/>
            <a:ext cx="126288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TextShape 59"/>
          <p:cNvSpPr txBox="1"/>
          <p:nvPr/>
        </p:nvSpPr>
        <p:spPr>
          <a:xfrm>
            <a:off x="7636526" y="1104391"/>
            <a:ext cx="242789" cy="585930"/>
          </a:xfrm>
          <a:prstGeom prst="rect">
            <a:avLst/>
          </a:prstGeom>
          <a:noFill/>
          <a:ln>
            <a:noFill/>
          </a:ln>
        </p:spPr>
        <p:txBody>
          <a:bodyPr lIns="78930" tIns="39465" rIns="78930" bIns="39465">
            <a:spAutoFit/>
          </a:bodyPr>
          <a:lstStyle/>
          <a:p>
            <a:r>
              <a:rPr lang="en-US" sz="658" spc="-1">
                <a:latin typeface="Arial"/>
              </a:rPr>
              <a:t>全</a:t>
            </a:r>
            <a:br>
              <a:rPr sz="1579"/>
            </a:br>
            <a:r>
              <a:rPr lang="en-US" sz="658" spc="-1">
                <a:latin typeface="Arial"/>
              </a:rPr>
              <a:t>资</a:t>
            </a:r>
            <a:br>
              <a:rPr sz="1579"/>
            </a:br>
            <a:r>
              <a:rPr lang="en-US" sz="658" spc="-1">
                <a:latin typeface="Arial"/>
              </a:rPr>
              <a:t>子</a:t>
            </a:r>
            <a:br>
              <a:rPr sz="1579"/>
            </a:br>
            <a:r>
              <a:rPr lang="en-US" sz="658" spc="-1">
                <a:latin typeface="Arial"/>
              </a:rPr>
              <a:t>公</a:t>
            </a:r>
            <a:br>
              <a:rPr sz="1579"/>
            </a:br>
            <a:r>
              <a:rPr lang="en-US" sz="658" spc="-1">
                <a:latin typeface="Arial"/>
              </a:rPr>
              <a:t>司</a:t>
            </a:r>
          </a:p>
        </p:txBody>
      </p:sp>
      <p:sp>
        <p:nvSpPr>
          <p:cNvPr id="100" name="Line 60"/>
          <p:cNvSpPr/>
          <p:nvPr/>
        </p:nvSpPr>
        <p:spPr>
          <a:xfrm flipV="1">
            <a:off x="6871219" y="820874"/>
            <a:ext cx="0" cy="6314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Line 61"/>
          <p:cNvSpPr/>
          <p:nvPr/>
        </p:nvSpPr>
        <p:spPr>
          <a:xfrm>
            <a:off x="6871219" y="820874"/>
            <a:ext cx="91559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TextShape 62"/>
          <p:cNvSpPr txBox="1"/>
          <p:nvPr/>
        </p:nvSpPr>
        <p:spPr>
          <a:xfrm>
            <a:off x="7036657" y="630812"/>
            <a:ext cx="579663" cy="180947"/>
          </a:xfrm>
          <a:prstGeom prst="rect">
            <a:avLst/>
          </a:prstGeom>
          <a:noFill/>
          <a:ln>
            <a:noFill/>
          </a:ln>
        </p:spPr>
        <p:txBody>
          <a:bodyPr lIns="78930" tIns="39465" rIns="78930" bIns="39465">
            <a:spAutoFit/>
          </a:bodyPr>
          <a:lstStyle/>
          <a:p>
            <a:r>
              <a:rPr lang="en-US" sz="658" spc="-1">
                <a:latin typeface="Arial"/>
              </a:rPr>
              <a:t>上市子公司</a:t>
            </a:r>
          </a:p>
        </p:txBody>
      </p:sp>
      <p:sp>
        <p:nvSpPr>
          <p:cNvPr id="103" name="TextShape 63"/>
          <p:cNvSpPr txBox="1"/>
          <p:nvPr/>
        </p:nvSpPr>
        <p:spPr>
          <a:xfrm>
            <a:off x="5227598" y="1032581"/>
            <a:ext cx="617550" cy="1024511"/>
          </a:xfrm>
          <a:prstGeom prst="rect">
            <a:avLst/>
          </a:prstGeom>
          <a:noFill/>
          <a:ln>
            <a:noFill/>
          </a:ln>
        </p:spPr>
        <p:txBody>
          <a:bodyPr wrap="square" lIns="78930" tIns="39465" rIns="78930" bIns="39465">
            <a:spAutoFit/>
          </a:bodyPr>
          <a:lstStyle/>
          <a:p>
            <a:r>
              <a:rPr lang="zh-CN" altLang="en-US" sz="877" spc="-1" dirty="0">
                <a:latin typeface="Arial"/>
              </a:rPr>
              <a:t>注</a:t>
            </a:r>
            <a:r>
              <a:rPr lang="en-US" sz="877" spc="-1" dirty="0">
                <a:latin typeface="Arial"/>
              </a:rPr>
              <a:t>：</a:t>
            </a:r>
          </a:p>
          <a:p>
            <a:r>
              <a:rPr lang="en-US" sz="877" spc="-1" dirty="0" err="1">
                <a:latin typeface="Arial"/>
              </a:rPr>
              <a:t>广东万和</a:t>
            </a:r>
            <a:endParaRPr lang="en-US" sz="877" spc="-1" dirty="0">
              <a:latin typeface="Arial"/>
            </a:endParaRPr>
          </a:p>
          <a:p>
            <a:r>
              <a:rPr lang="en-US" sz="877" spc="-1" dirty="0" err="1">
                <a:latin typeface="Arial"/>
              </a:rPr>
              <a:t>集团与团</a:t>
            </a:r>
            <a:endParaRPr lang="en-US" sz="877" spc="-1" dirty="0">
              <a:latin typeface="Arial"/>
            </a:endParaRPr>
          </a:p>
          <a:p>
            <a:r>
              <a:rPr lang="en-US" sz="877" spc="-1" dirty="0" err="1">
                <a:latin typeface="Arial"/>
              </a:rPr>
              <a:t>贷网及其</a:t>
            </a:r>
            <a:endParaRPr lang="en-US" sz="877" spc="-1" dirty="0">
              <a:latin typeface="Arial"/>
            </a:endParaRPr>
          </a:p>
          <a:p>
            <a:r>
              <a:rPr lang="en-US" sz="877" spc="-1" dirty="0" err="1">
                <a:latin typeface="Arial"/>
              </a:rPr>
              <a:t>相关资产</a:t>
            </a:r>
            <a:endParaRPr lang="en-US" sz="877" spc="-1" dirty="0">
              <a:latin typeface="Arial"/>
            </a:endParaRPr>
          </a:p>
          <a:p>
            <a:r>
              <a:rPr lang="en-US" sz="877" spc="-1" dirty="0" err="1">
                <a:latin typeface="Arial"/>
              </a:rPr>
              <a:t>端的股权</a:t>
            </a:r>
            <a:endParaRPr lang="en-US" sz="877" spc="-1" dirty="0">
              <a:latin typeface="Arial"/>
            </a:endParaRPr>
          </a:p>
          <a:p>
            <a:r>
              <a:rPr lang="en-US" sz="877" spc="-1" dirty="0" err="1">
                <a:latin typeface="Arial"/>
              </a:rPr>
              <a:t>关系图</a:t>
            </a:r>
            <a:endParaRPr lang="en-US" sz="877" spc="-1" dirty="0">
              <a:latin typeface="Arial"/>
            </a:endParaRPr>
          </a:p>
        </p:txBody>
      </p:sp>
      <p:sp>
        <p:nvSpPr>
          <p:cNvPr id="104" name="CustomShape 64"/>
          <p:cNvSpPr/>
          <p:nvPr/>
        </p:nvSpPr>
        <p:spPr>
          <a:xfrm>
            <a:off x="4661173" y="4075804"/>
            <a:ext cx="820874" cy="69458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1464" y="4340"/>
                </a:moveTo>
                <a:lnTo>
                  <a:pt x="9722" y="1887"/>
                </a:lnTo>
                <a:lnTo>
                  <a:pt x="8548" y="6383"/>
                </a:lnTo>
                <a:lnTo>
                  <a:pt x="4503" y="3626"/>
                </a:lnTo>
                <a:lnTo>
                  <a:pt x="5373" y="7816"/>
                </a:lnTo>
                <a:lnTo>
                  <a:pt x="1174" y="8270"/>
                </a:lnTo>
                <a:lnTo>
                  <a:pt x="3934" y="11592"/>
                </a:lnTo>
                <a:lnTo>
                  <a:pt x="0" y="12875"/>
                </a:lnTo>
                <a:lnTo>
                  <a:pt x="3329" y="15372"/>
                </a:lnTo>
                <a:lnTo>
                  <a:pt x="1283" y="17824"/>
                </a:lnTo>
                <a:lnTo>
                  <a:pt x="4804" y="18239"/>
                </a:lnTo>
                <a:lnTo>
                  <a:pt x="4918" y="21600"/>
                </a:lnTo>
                <a:lnTo>
                  <a:pt x="7525" y="18125"/>
                </a:lnTo>
                <a:lnTo>
                  <a:pt x="8698" y="19712"/>
                </a:lnTo>
                <a:lnTo>
                  <a:pt x="9871" y="17371"/>
                </a:lnTo>
                <a:lnTo>
                  <a:pt x="11614" y="18844"/>
                </a:lnTo>
                <a:lnTo>
                  <a:pt x="12178" y="15937"/>
                </a:lnTo>
                <a:lnTo>
                  <a:pt x="14943" y="17371"/>
                </a:lnTo>
                <a:lnTo>
                  <a:pt x="14640" y="14348"/>
                </a:lnTo>
                <a:lnTo>
                  <a:pt x="18878" y="15632"/>
                </a:lnTo>
                <a:lnTo>
                  <a:pt x="16382" y="12311"/>
                </a:lnTo>
                <a:lnTo>
                  <a:pt x="18270" y="11292"/>
                </a:lnTo>
                <a:lnTo>
                  <a:pt x="16986" y="9404"/>
                </a:lnTo>
                <a:lnTo>
                  <a:pt x="21600" y="6646"/>
                </a:lnTo>
                <a:lnTo>
                  <a:pt x="16382" y="6533"/>
                </a:lnTo>
                <a:lnTo>
                  <a:pt x="18005" y="3172"/>
                </a:lnTo>
                <a:lnTo>
                  <a:pt x="14524" y="5778"/>
                </a:lnTo>
                <a:lnTo>
                  <a:pt x="14789" y="0"/>
                </a:lnTo>
                <a:lnTo>
                  <a:pt x="11464" y="4340"/>
                </a:lnTo>
                <a:close/>
              </a:path>
            </a:pathLst>
          </a:custGeom>
          <a:solidFill>
            <a:srgbClr val="FFFF00"/>
          </a:solidFill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7139" tIns="47674" rIns="87139" bIns="47674" anchor="ctr">
            <a:noAutofit/>
          </a:bodyPr>
          <a:lstStyle/>
          <a:p>
            <a:pPr algn="ctr"/>
            <a:r>
              <a:rPr lang="en-US" sz="1579" spc="-1">
                <a:solidFill>
                  <a:srgbClr val="CE181E"/>
                </a:solidFill>
                <a:latin typeface="Arial"/>
              </a:rPr>
              <a:t>暴雷</a:t>
            </a:r>
            <a:endParaRPr lang="en-US" sz="1579" spc="-1">
              <a:latin typeface="Arial"/>
            </a:endParaRPr>
          </a:p>
        </p:txBody>
      </p:sp>
      <p:sp>
        <p:nvSpPr>
          <p:cNvPr id="110" name="Line 70"/>
          <p:cNvSpPr/>
          <p:nvPr/>
        </p:nvSpPr>
        <p:spPr>
          <a:xfrm>
            <a:off x="6808075" y="2273820"/>
            <a:ext cx="0" cy="6251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Line 71"/>
          <p:cNvSpPr/>
          <p:nvPr/>
        </p:nvSpPr>
        <p:spPr>
          <a:xfrm>
            <a:off x="6808075" y="2336333"/>
            <a:ext cx="978734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TextShape 72"/>
          <p:cNvSpPr txBox="1"/>
          <p:nvPr/>
        </p:nvSpPr>
        <p:spPr>
          <a:xfrm>
            <a:off x="7131373" y="2146587"/>
            <a:ext cx="579663" cy="180947"/>
          </a:xfrm>
          <a:prstGeom prst="rect">
            <a:avLst/>
          </a:prstGeom>
          <a:noFill/>
          <a:ln>
            <a:noFill/>
          </a:ln>
        </p:spPr>
        <p:txBody>
          <a:bodyPr lIns="78930" tIns="39465" rIns="78930" bIns="39465">
            <a:spAutoFit/>
          </a:bodyPr>
          <a:lstStyle/>
          <a:p>
            <a:r>
              <a:rPr lang="en-US" sz="658" spc="-1">
                <a:latin typeface="Arial"/>
              </a:rPr>
              <a:t>运营主体</a:t>
            </a:r>
          </a:p>
        </p:txBody>
      </p:sp>
      <p:sp>
        <p:nvSpPr>
          <p:cNvPr id="113" name="TextShape 4">
            <a:extLst>
              <a:ext uri="{FF2B5EF4-FFF2-40B4-BE49-F238E27FC236}">
                <a16:creationId xmlns:a16="http://schemas.microsoft.com/office/drawing/2014/main" id="{BA3445A6-4D10-4B3C-AEA1-01C0D1957814}"/>
              </a:ext>
            </a:extLst>
          </p:cNvPr>
          <p:cNvSpPr txBox="1"/>
          <p:nvPr/>
        </p:nvSpPr>
        <p:spPr>
          <a:xfrm>
            <a:off x="3841678" y="1672352"/>
            <a:ext cx="1077239" cy="221406"/>
          </a:xfrm>
          <a:prstGeom prst="rect">
            <a:avLst/>
          </a:prstGeom>
          <a:noFill/>
          <a:ln>
            <a:noFill/>
          </a:ln>
        </p:spPr>
        <p:txBody>
          <a:bodyPr lIns="78930" tIns="39465" rIns="78930" bIns="39465">
            <a:spAutoFit/>
          </a:bodyPr>
          <a:lstStyle/>
          <a:p>
            <a:pPr algn="r"/>
            <a:r>
              <a:rPr lang="en-US" sz="921" spc="-1" dirty="0">
                <a:solidFill>
                  <a:srgbClr val="FF3838"/>
                </a:solidFill>
              </a:rPr>
              <a:t>2019</a:t>
            </a:r>
            <a:endParaRPr lang="en-US" sz="921" spc="-1" dirty="0">
              <a:latin typeface="Arial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C5D6F47-C2BA-4208-87C4-B35EE2DA941B}"/>
              </a:ext>
            </a:extLst>
          </p:cNvPr>
          <p:cNvGrpSpPr/>
          <p:nvPr/>
        </p:nvGrpSpPr>
        <p:grpSpPr>
          <a:xfrm>
            <a:off x="3732007" y="2004422"/>
            <a:ext cx="1308031" cy="221406"/>
            <a:chOff x="3548520" y="2285535"/>
            <a:chExt cx="1491480" cy="252457"/>
          </a:xfrm>
        </p:grpSpPr>
        <p:sp>
          <p:nvSpPr>
            <p:cNvPr id="63" name="Line 23"/>
            <p:cNvSpPr/>
            <p:nvPr/>
          </p:nvSpPr>
          <p:spPr>
            <a:xfrm>
              <a:off x="4900320" y="2391438"/>
              <a:ext cx="139680" cy="0"/>
            </a:xfrm>
            <a:prstGeom prst="line">
              <a:avLst/>
            </a:prstGeom>
            <a:ln>
              <a:solidFill>
                <a:srgbClr val="FF3838"/>
              </a:solidFill>
              <a:tailEnd type="oval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" name="Line 25"/>
            <p:cNvSpPr/>
            <p:nvPr/>
          </p:nvSpPr>
          <p:spPr>
            <a:xfrm>
              <a:off x="3548520" y="2391438"/>
              <a:ext cx="555480" cy="0"/>
            </a:xfrm>
            <a:prstGeom prst="line">
              <a:avLst/>
            </a:prstGeom>
            <a:ln>
              <a:solidFill>
                <a:srgbClr val="FF3838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" name="TextShape 4">
              <a:extLst>
                <a:ext uri="{FF2B5EF4-FFF2-40B4-BE49-F238E27FC236}">
                  <a16:creationId xmlns:a16="http://schemas.microsoft.com/office/drawing/2014/main" id="{07EEB4BA-245D-4024-988C-F6BC5A809A18}"/>
                </a:ext>
              </a:extLst>
            </p:cNvPr>
            <p:cNvSpPr txBox="1"/>
            <p:nvPr/>
          </p:nvSpPr>
          <p:spPr>
            <a:xfrm>
              <a:off x="3675140" y="2285535"/>
              <a:ext cx="1228320" cy="252457"/>
            </a:xfrm>
            <a:prstGeom prst="rect">
              <a:avLst/>
            </a:prstGeom>
            <a:noFill/>
            <a:ln>
              <a:noFill/>
            </a:ln>
          </p:spPr>
          <p:txBody>
            <a:bodyPr lIns="78930" tIns="39465" rIns="78930" bIns="39465">
              <a:spAutoFit/>
            </a:bodyPr>
            <a:lstStyle/>
            <a:p>
              <a:pPr algn="r"/>
              <a:r>
                <a:rPr lang="en-US" altLang="zh-CN" sz="921" spc="-1" dirty="0">
                  <a:solidFill>
                    <a:srgbClr val="FF3838"/>
                  </a:solidFill>
                </a:rPr>
                <a:t>1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月</a:t>
              </a:r>
              <a:r>
                <a:rPr lang="en-US" altLang="zh-CN" sz="921" spc="-1" dirty="0">
                  <a:solidFill>
                    <a:srgbClr val="FF3838"/>
                  </a:solidFill>
                </a:rPr>
                <a:t>16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日</a:t>
              </a:r>
              <a:endParaRPr lang="en-US" sz="921" spc="-1" dirty="0">
                <a:latin typeface="Arial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12C19FE-5127-45F8-A2BE-5C0133D2B4D7}"/>
              </a:ext>
            </a:extLst>
          </p:cNvPr>
          <p:cNvGrpSpPr/>
          <p:nvPr/>
        </p:nvGrpSpPr>
        <p:grpSpPr>
          <a:xfrm>
            <a:off x="3732323" y="3195235"/>
            <a:ext cx="1307084" cy="221406"/>
            <a:chOff x="3548880" y="3305200"/>
            <a:chExt cx="1490400" cy="252457"/>
          </a:xfrm>
        </p:grpSpPr>
        <p:sp>
          <p:nvSpPr>
            <p:cNvPr id="48" name="Line 8"/>
            <p:cNvSpPr/>
            <p:nvPr/>
          </p:nvSpPr>
          <p:spPr>
            <a:xfrm>
              <a:off x="4900320" y="3411862"/>
              <a:ext cx="138960" cy="0"/>
            </a:xfrm>
            <a:prstGeom prst="line">
              <a:avLst/>
            </a:prstGeom>
            <a:ln>
              <a:solidFill>
                <a:srgbClr val="FF3838"/>
              </a:solidFill>
              <a:tailEnd type="oval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" name="Line 26"/>
            <p:cNvSpPr/>
            <p:nvPr/>
          </p:nvSpPr>
          <p:spPr>
            <a:xfrm>
              <a:off x="3548880" y="3432022"/>
              <a:ext cx="123120" cy="0"/>
            </a:xfrm>
            <a:prstGeom prst="line">
              <a:avLst/>
            </a:prstGeom>
            <a:ln>
              <a:solidFill>
                <a:srgbClr val="FF3838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" name="TextShape 4">
              <a:extLst>
                <a:ext uri="{FF2B5EF4-FFF2-40B4-BE49-F238E27FC236}">
                  <a16:creationId xmlns:a16="http://schemas.microsoft.com/office/drawing/2014/main" id="{19682C4D-EFA3-45B2-BB18-0A84D2BCABE9}"/>
                </a:ext>
              </a:extLst>
            </p:cNvPr>
            <p:cNvSpPr txBox="1"/>
            <p:nvPr/>
          </p:nvSpPr>
          <p:spPr>
            <a:xfrm>
              <a:off x="3676712" y="3305200"/>
              <a:ext cx="1228320" cy="252457"/>
            </a:xfrm>
            <a:prstGeom prst="rect">
              <a:avLst/>
            </a:prstGeom>
            <a:noFill/>
            <a:ln>
              <a:noFill/>
            </a:ln>
          </p:spPr>
          <p:txBody>
            <a:bodyPr lIns="78930" tIns="39465" rIns="78930" bIns="39465">
              <a:spAutoFit/>
            </a:bodyPr>
            <a:lstStyle/>
            <a:p>
              <a:pPr algn="r"/>
              <a:r>
                <a:rPr lang="en-US" altLang="zh-CN" sz="921" spc="-1" dirty="0">
                  <a:solidFill>
                    <a:srgbClr val="FF3838"/>
                  </a:solidFill>
                </a:rPr>
                <a:t>3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月</a:t>
              </a:r>
              <a:r>
                <a:rPr lang="en-US" altLang="zh-CN" sz="921" spc="-1" dirty="0">
                  <a:solidFill>
                    <a:srgbClr val="FF3838"/>
                  </a:solidFill>
                </a:rPr>
                <a:t>20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日</a:t>
              </a:r>
              <a:r>
                <a:rPr lang="en-US" altLang="zh-CN" sz="921" spc="-1" dirty="0">
                  <a:solidFill>
                    <a:srgbClr val="FF3838"/>
                  </a:solidFill>
                </a:rPr>
                <a:t>~26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日</a:t>
              </a:r>
              <a:endParaRPr lang="en-US" sz="921" spc="-1" dirty="0">
                <a:latin typeface="Arial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F8B4794-2E67-4A9C-93C7-2F4DAB9EDBEC}"/>
              </a:ext>
            </a:extLst>
          </p:cNvPr>
          <p:cNvGrpSpPr/>
          <p:nvPr/>
        </p:nvGrpSpPr>
        <p:grpSpPr>
          <a:xfrm>
            <a:off x="3732323" y="3535492"/>
            <a:ext cx="1307084" cy="221406"/>
            <a:chOff x="3548880" y="3664997"/>
            <a:chExt cx="1490400" cy="252457"/>
          </a:xfrm>
        </p:grpSpPr>
        <p:sp>
          <p:nvSpPr>
            <p:cNvPr id="49" name="Line 9"/>
            <p:cNvSpPr/>
            <p:nvPr/>
          </p:nvSpPr>
          <p:spPr>
            <a:xfrm>
              <a:off x="4900320" y="3789011"/>
              <a:ext cx="138960" cy="0"/>
            </a:xfrm>
            <a:prstGeom prst="line">
              <a:avLst/>
            </a:prstGeom>
            <a:ln>
              <a:solidFill>
                <a:srgbClr val="FF3838"/>
              </a:solidFill>
              <a:tailEnd type="oval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" name="Line 27"/>
            <p:cNvSpPr/>
            <p:nvPr/>
          </p:nvSpPr>
          <p:spPr>
            <a:xfrm>
              <a:off x="3548880" y="3792025"/>
              <a:ext cx="555480" cy="0"/>
            </a:xfrm>
            <a:prstGeom prst="line">
              <a:avLst/>
            </a:prstGeom>
            <a:ln>
              <a:solidFill>
                <a:srgbClr val="FF3838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" name="TextShape 4">
              <a:extLst>
                <a:ext uri="{FF2B5EF4-FFF2-40B4-BE49-F238E27FC236}">
                  <a16:creationId xmlns:a16="http://schemas.microsoft.com/office/drawing/2014/main" id="{7DE7F83E-2AB0-4CB1-A803-8FD846250CB6}"/>
                </a:ext>
              </a:extLst>
            </p:cNvPr>
            <p:cNvSpPr txBox="1"/>
            <p:nvPr/>
          </p:nvSpPr>
          <p:spPr>
            <a:xfrm>
              <a:off x="3678282" y="3664997"/>
              <a:ext cx="1228320" cy="252457"/>
            </a:xfrm>
            <a:prstGeom prst="rect">
              <a:avLst/>
            </a:prstGeom>
            <a:noFill/>
            <a:ln>
              <a:noFill/>
            </a:ln>
          </p:spPr>
          <p:txBody>
            <a:bodyPr lIns="78930" tIns="39465" rIns="78930" bIns="39465">
              <a:spAutoFit/>
            </a:bodyPr>
            <a:lstStyle/>
            <a:p>
              <a:pPr algn="r"/>
              <a:r>
                <a:rPr lang="en-US" altLang="zh-CN" sz="921" spc="-1" dirty="0">
                  <a:solidFill>
                    <a:srgbClr val="FF3838"/>
                  </a:solidFill>
                </a:rPr>
                <a:t>3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月</a:t>
              </a:r>
              <a:r>
                <a:rPr lang="en-US" altLang="zh-CN" sz="921" spc="-1" dirty="0">
                  <a:solidFill>
                    <a:srgbClr val="FF3838"/>
                  </a:solidFill>
                </a:rPr>
                <a:t>23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日</a:t>
              </a:r>
              <a:endParaRPr lang="en-US" sz="921" spc="-1" dirty="0">
                <a:latin typeface="Arial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ADC8DC6-2254-4311-98B9-A246611A88C3}"/>
              </a:ext>
            </a:extLst>
          </p:cNvPr>
          <p:cNvGrpSpPr/>
          <p:nvPr/>
        </p:nvGrpSpPr>
        <p:grpSpPr>
          <a:xfrm>
            <a:off x="3732639" y="3971094"/>
            <a:ext cx="1306768" cy="221406"/>
            <a:chOff x="3549240" y="4020795"/>
            <a:chExt cx="1490040" cy="252457"/>
          </a:xfrm>
        </p:grpSpPr>
        <p:sp>
          <p:nvSpPr>
            <p:cNvPr id="50" name="Line 10"/>
            <p:cNvSpPr/>
            <p:nvPr/>
          </p:nvSpPr>
          <p:spPr>
            <a:xfrm>
              <a:off x="4900320" y="4167863"/>
              <a:ext cx="138960" cy="0"/>
            </a:xfrm>
            <a:prstGeom prst="line">
              <a:avLst/>
            </a:prstGeom>
            <a:ln>
              <a:solidFill>
                <a:srgbClr val="FF3838"/>
              </a:solidFill>
              <a:tailEnd type="oval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" name="Line 28"/>
            <p:cNvSpPr/>
            <p:nvPr/>
          </p:nvSpPr>
          <p:spPr>
            <a:xfrm>
              <a:off x="3549240" y="4152023"/>
              <a:ext cx="555480" cy="0"/>
            </a:xfrm>
            <a:prstGeom prst="line">
              <a:avLst/>
            </a:prstGeom>
            <a:ln>
              <a:solidFill>
                <a:srgbClr val="FF3838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" name="TextShape 4">
              <a:extLst>
                <a:ext uri="{FF2B5EF4-FFF2-40B4-BE49-F238E27FC236}">
                  <a16:creationId xmlns:a16="http://schemas.microsoft.com/office/drawing/2014/main" id="{0F21DD37-27AA-44BF-84B9-BDB410B7F1AD}"/>
                </a:ext>
              </a:extLst>
            </p:cNvPr>
            <p:cNvSpPr txBox="1"/>
            <p:nvPr/>
          </p:nvSpPr>
          <p:spPr>
            <a:xfrm>
              <a:off x="3676712" y="4020795"/>
              <a:ext cx="1228320" cy="252457"/>
            </a:xfrm>
            <a:prstGeom prst="rect">
              <a:avLst/>
            </a:prstGeom>
            <a:noFill/>
            <a:ln>
              <a:noFill/>
            </a:ln>
          </p:spPr>
          <p:txBody>
            <a:bodyPr lIns="78930" tIns="39465" rIns="78930" bIns="39465">
              <a:spAutoFit/>
            </a:bodyPr>
            <a:lstStyle/>
            <a:p>
              <a:pPr algn="r"/>
              <a:r>
                <a:rPr lang="en-US" altLang="zh-CN" sz="921" spc="-1" dirty="0">
                  <a:solidFill>
                    <a:srgbClr val="FF3838"/>
                  </a:solidFill>
                </a:rPr>
                <a:t>3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月</a:t>
              </a:r>
              <a:r>
                <a:rPr lang="en-US" altLang="zh-CN" sz="921" spc="-1" dirty="0">
                  <a:solidFill>
                    <a:srgbClr val="FF3838"/>
                  </a:solidFill>
                </a:rPr>
                <a:t>26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日</a:t>
              </a:r>
              <a:endParaRPr lang="en-US" sz="921" spc="-1" dirty="0">
                <a:latin typeface="Arial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D3B15FA-B750-4916-9DC0-1AE9E889F3CE}"/>
              </a:ext>
            </a:extLst>
          </p:cNvPr>
          <p:cNvGrpSpPr/>
          <p:nvPr/>
        </p:nvGrpSpPr>
        <p:grpSpPr>
          <a:xfrm>
            <a:off x="3732954" y="4334924"/>
            <a:ext cx="1306453" cy="221406"/>
            <a:chOff x="3549600" y="4388685"/>
            <a:chExt cx="1489680" cy="252457"/>
          </a:xfrm>
        </p:grpSpPr>
        <p:sp>
          <p:nvSpPr>
            <p:cNvPr id="51" name="Line 11"/>
            <p:cNvSpPr/>
            <p:nvPr/>
          </p:nvSpPr>
          <p:spPr>
            <a:xfrm>
              <a:off x="4900320" y="4515021"/>
              <a:ext cx="138960" cy="0"/>
            </a:xfrm>
            <a:prstGeom prst="line">
              <a:avLst/>
            </a:prstGeom>
            <a:ln>
              <a:solidFill>
                <a:srgbClr val="FF3838"/>
              </a:solidFill>
              <a:tailEnd type="oval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" name="Line 29"/>
            <p:cNvSpPr/>
            <p:nvPr/>
          </p:nvSpPr>
          <p:spPr>
            <a:xfrm>
              <a:off x="3549600" y="4518035"/>
              <a:ext cx="555480" cy="0"/>
            </a:xfrm>
            <a:prstGeom prst="line">
              <a:avLst/>
            </a:prstGeom>
            <a:ln>
              <a:solidFill>
                <a:srgbClr val="FF3838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" name="TextShape 4">
              <a:extLst>
                <a:ext uri="{FF2B5EF4-FFF2-40B4-BE49-F238E27FC236}">
                  <a16:creationId xmlns:a16="http://schemas.microsoft.com/office/drawing/2014/main" id="{323853DB-52C1-4A09-9662-5E101DB0103A}"/>
                </a:ext>
              </a:extLst>
            </p:cNvPr>
            <p:cNvSpPr txBox="1"/>
            <p:nvPr/>
          </p:nvSpPr>
          <p:spPr>
            <a:xfrm>
              <a:off x="3676679" y="4388685"/>
              <a:ext cx="1228320" cy="252457"/>
            </a:xfrm>
            <a:prstGeom prst="rect">
              <a:avLst/>
            </a:prstGeom>
            <a:noFill/>
            <a:ln>
              <a:noFill/>
            </a:ln>
          </p:spPr>
          <p:txBody>
            <a:bodyPr lIns="78930" tIns="39465" rIns="78930" bIns="39465">
              <a:spAutoFit/>
            </a:bodyPr>
            <a:lstStyle/>
            <a:p>
              <a:pPr algn="r"/>
              <a:r>
                <a:rPr lang="en-US" altLang="zh-CN" sz="921" spc="-1" dirty="0">
                  <a:solidFill>
                    <a:srgbClr val="FF3838"/>
                  </a:solidFill>
                </a:rPr>
                <a:t>3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月</a:t>
              </a:r>
              <a:r>
                <a:rPr lang="en-US" altLang="zh-CN" sz="921" spc="-1" dirty="0">
                  <a:solidFill>
                    <a:srgbClr val="FF3838"/>
                  </a:solidFill>
                </a:rPr>
                <a:t>28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日</a:t>
              </a:r>
              <a:endParaRPr lang="en-US" sz="921" spc="-1" dirty="0">
                <a:latin typeface="Arial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296D28E-035A-48B6-BB1E-16563887612F}"/>
              </a:ext>
            </a:extLst>
          </p:cNvPr>
          <p:cNvGrpSpPr/>
          <p:nvPr/>
        </p:nvGrpSpPr>
        <p:grpSpPr>
          <a:xfrm>
            <a:off x="3732323" y="4904907"/>
            <a:ext cx="1307084" cy="221406"/>
            <a:chOff x="3548880" y="4860133"/>
            <a:chExt cx="1490400" cy="252457"/>
          </a:xfrm>
        </p:grpSpPr>
        <p:sp>
          <p:nvSpPr>
            <p:cNvPr id="52" name="Line 12"/>
            <p:cNvSpPr/>
            <p:nvPr/>
          </p:nvSpPr>
          <p:spPr>
            <a:xfrm>
              <a:off x="4900320" y="4979611"/>
              <a:ext cx="138960" cy="0"/>
            </a:xfrm>
            <a:prstGeom prst="line">
              <a:avLst/>
            </a:prstGeom>
            <a:ln>
              <a:solidFill>
                <a:srgbClr val="FF3838"/>
              </a:solidFill>
              <a:tailEnd type="oval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" name="Line 30"/>
            <p:cNvSpPr/>
            <p:nvPr/>
          </p:nvSpPr>
          <p:spPr>
            <a:xfrm>
              <a:off x="3548880" y="4963771"/>
              <a:ext cx="123120" cy="0"/>
            </a:xfrm>
            <a:prstGeom prst="line">
              <a:avLst/>
            </a:prstGeom>
            <a:ln>
              <a:solidFill>
                <a:srgbClr val="FF3838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" name="TextShape 4">
              <a:extLst>
                <a:ext uri="{FF2B5EF4-FFF2-40B4-BE49-F238E27FC236}">
                  <a16:creationId xmlns:a16="http://schemas.microsoft.com/office/drawing/2014/main" id="{D0CF2A79-DC1E-454D-889C-4D1150F599B0}"/>
                </a:ext>
              </a:extLst>
            </p:cNvPr>
            <p:cNvSpPr txBox="1"/>
            <p:nvPr/>
          </p:nvSpPr>
          <p:spPr>
            <a:xfrm>
              <a:off x="3676680" y="4860133"/>
              <a:ext cx="1228320" cy="252457"/>
            </a:xfrm>
            <a:prstGeom prst="rect">
              <a:avLst/>
            </a:prstGeom>
            <a:noFill/>
            <a:ln>
              <a:noFill/>
            </a:ln>
          </p:spPr>
          <p:txBody>
            <a:bodyPr lIns="78930" tIns="39465" rIns="78930" bIns="39465">
              <a:spAutoFit/>
            </a:bodyPr>
            <a:lstStyle/>
            <a:p>
              <a:pPr algn="r"/>
              <a:r>
                <a:rPr lang="en-US" altLang="zh-CN" sz="921" spc="-1" dirty="0">
                  <a:solidFill>
                    <a:srgbClr val="FF3838"/>
                  </a:solidFill>
                </a:rPr>
                <a:t>3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月</a:t>
              </a:r>
              <a:r>
                <a:rPr lang="en-US" altLang="zh-CN" sz="921" spc="-1" dirty="0">
                  <a:solidFill>
                    <a:srgbClr val="FF3838"/>
                  </a:solidFill>
                </a:rPr>
                <a:t>28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日</a:t>
              </a:r>
              <a:r>
                <a:rPr lang="en-US" altLang="zh-CN" sz="921" spc="-1" dirty="0">
                  <a:solidFill>
                    <a:srgbClr val="FF3838"/>
                  </a:solidFill>
                </a:rPr>
                <a:t>~30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日</a:t>
              </a:r>
              <a:endParaRPr lang="en-US" sz="921" spc="-1" dirty="0">
                <a:latin typeface="Arial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E4E5C78-6201-49AA-ABA3-F1989942B0F9}"/>
              </a:ext>
            </a:extLst>
          </p:cNvPr>
          <p:cNvGrpSpPr/>
          <p:nvPr/>
        </p:nvGrpSpPr>
        <p:grpSpPr>
          <a:xfrm>
            <a:off x="3733270" y="5310335"/>
            <a:ext cx="1306137" cy="221406"/>
            <a:chOff x="3549960" y="5492609"/>
            <a:chExt cx="1489320" cy="252457"/>
          </a:xfrm>
        </p:grpSpPr>
        <p:sp>
          <p:nvSpPr>
            <p:cNvPr id="53" name="Line 13"/>
            <p:cNvSpPr/>
            <p:nvPr/>
          </p:nvSpPr>
          <p:spPr>
            <a:xfrm>
              <a:off x="4900320" y="5631840"/>
              <a:ext cx="138960" cy="0"/>
            </a:xfrm>
            <a:prstGeom prst="line">
              <a:avLst/>
            </a:prstGeom>
            <a:ln>
              <a:solidFill>
                <a:srgbClr val="FF3838"/>
              </a:solidFill>
              <a:tailEnd type="oval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" name="Line 31"/>
            <p:cNvSpPr/>
            <p:nvPr/>
          </p:nvSpPr>
          <p:spPr>
            <a:xfrm>
              <a:off x="3549960" y="5616000"/>
              <a:ext cx="555480" cy="0"/>
            </a:xfrm>
            <a:prstGeom prst="line">
              <a:avLst/>
            </a:prstGeom>
            <a:ln>
              <a:solidFill>
                <a:srgbClr val="FF3838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" name="TextShape 4">
              <a:extLst>
                <a:ext uri="{FF2B5EF4-FFF2-40B4-BE49-F238E27FC236}">
                  <a16:creationId xmlns:a16="http://schemas.microsoft.com/office/drawing/2014/main" id="{1074918C-20F3-452E-ADE1-B80FB59864CE}"/>
                </a:ext>
              </a:extLst>
            </p:cNvPr>
            <p:cNvSpPr txBox="1"/>
            <p:nvPr/>
          </p:nvSpPr>
          <p:spPr>
            <a:xfrm>
              <a:off x="3676680" y="5492609"/>
              <a:ext cx="1228320" cy="252457"/>
            </a:xfrm>
            <a:prstGeom prst="rect">
              <a:avLst/>
            </a:prstGeom>
            <a:noFill/>
            <a:ln>
              <a:noFill/>
            </a:ln>
          </p:spPr>
          <p:txBody>
            <a:bodyPr lIns="78930" tIns="39465" rIns="78930" bIns="39465">
              <a:spAutoFit/>
            </a:bodyPr>
            <a:lstStyle/>
            <a:p>
              <a:pPr algn="r"/>
              <a:r>
                <a:rPr lang="en-US" altLang="zh-CN" sz="921" spc="-1" dirty="0">
                  <a:solidFill>
                    <a:srgbClr val="FF3838"/>
                  </a:solidFill>
                </a:rPr>
                <a:t>4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月</a:t>
              </a:r>
              <a:r>
                <a:rPr lang="en-US" altLang="zh-CN" sz="921" spc="-1" dirty="0">
                  <a:solidFill>
                    <a:srgbClr val="FF3838"/>
                  </a:solidFill>
                </a:rPr>
                <a:t>1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日</a:t>
              </a:r>
              <a:endParaRPr lang="en-US" sz="921" spc="-1" dirty="0">
                <a:latin typeface="Arial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693A8EF-FD42-450F-9751-B82F61600D87}"/>
              </a:ext>
            </a:extLst>
          </p:cNvPr>
          <p:cNvGrpSpPr/>
          <p:nvPr/>
        </p:nvGrpSpPr>
        <p:grpSpPr>
          <a:xfrm>
            <a:off x="3733586" y="5791091"/>
            <a:ext cx="1305821" cy="221406"/>
            <a:chOff x="3550320" y="6069171"/>
            <a:chExt cx="1488960" cy="252457"/>
          </a:xfrm>
        </p:grpSpPr>
        <p:sp>
          <p:nvSpPr>
            <p:cNvPr id="58" name="Line 18"/>
            <p:cNvSpPr/>
            <p:nvPr/>
          </p:nvSpPr>
          <p:spPr>
            <a:xfrm>
              <a:off x="4900320" y="6207840"/>
              <a:ext cx="138960" cy="0"/>
            </a:xfrm>
            <a:prstGeom prst="line">
              <a:avLst/>
            </a:prstGeom>
            <a:ln>
              <a:solidFill>
                <a:srgbClr val="FF3838"/>
              </a:solidFill>
              <a:tailEnd type="oval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" name="Line 32"/>
            <p:cNvSpPr/>
            <p:nvPr/>
          </p:nvSpPr>
          <p:spPr>
            <a:xfrm>
              <a:off x="3550320" y="6192000"/>
              <a:ext cx="555480" cy="0"/>
            </a:xfrm>
            <a:prstGeom prst="line">
              <a:avLst/>
            </a:prstGeom>
            <a:ln>
              <a:solidFill>
                <a:srgbClr val="FF3838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" name="TextShape 4">
              <a:extLst>
                <a:ext uri="{FF2B5EF4-FFF2-40B4-BE49-F238E27FC236}">
                  <a16:creationId xmlns:a16="http://schemas.microsoft.com/office/drawing/2014/main" id="{07886311-89A7-4124-BC68-EB25BA1D407F}"/>
                </a:ext>
              </a:extLst>
            </p:cNvPr>
            <p:cNvSpPr txBox="1"/>
            <p:nvPr/>
          </p:nvSpPr>
          <p:spPr>
            <a:xfrm>
              <a:off x="3676680" y="6069171"/>
              <a:ext cx="1228320" cy="252457"/>
            </a:xfrm>
            <a:prstGeom prst="rect">
              <a:avLst/>
            </a:prstGeom>
            <a:noFill/>
            <a:ln>
              <a:noFill/>
            </a:ln>
          </p:spPr>
          <p:txBody>
            <a:bodyPr lIns="78930" tIns="39465" rIns="78930" bIns="39465">
              <a:spAutoFit/>
            </a:bodyPr>
            <a:lstStyle/>
            <a:p>
              <a:pPr algn="r"/>
              <a:r>
                <a:rPr lang="en-US" altLang="zh-CN" sz="921" spc="-1" dirty="0">
                  <a:solidFill>
                    <a:srgbClr val="FF3838"/>
                  </a:solidFill>
                </a:rPr>
                <a:t>4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月</a:t>
              </a:r>
              <a:r>
                <a:rPr lang="en-US" altLang="zh-CN" sz="921" spc="-1" dirty="0">
                  <a:solidFill>
                    <a:srgbClr val="FF3838"/>
                  </a:solidFill>
                </a:rPr>
                <a:t>6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日</a:t>
              </a:r>
              <a:endParaRPr lang="en-US" sz="921" spc="-1" dirty="0">
                <a:latin typeface="Arial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7DCA728-C821-4765-9960-51DFB59C344B}"/>
              </a:ext>
            </a:extLst>
          </p:cNvPr>
          <p:cNvGrpSpPr/>
          <p:nvPr/>
        </p:nvGrpSpPr>
        <p:grpSpPr>
          <a:xfrm>
            <a:off x="3733902" y="6369011"/>
            <a:ext cx="1305505" cy="221406"/>
            <a:chOff x="3550680" y="6709959"/>
            <a:chExt cx="1488600" cy="252457"/>
          </a:xfrm>
        </p:grpSpPr>
        <p:sp>
          <p:nvSpPr>
            <p:cNvPr id="107" name="Line 67"/>
            <p:cNvSpPr/>
            <p:nvPr/>
          </p:nvSpPr>
          <p:spPr>
            <a:xfrm>
              <a:off x="3550680" y="6830573"/>
              <a:ext cx="555480" cy="0"/>
            </a:xfrm>
            <a:prstGeom prst="line">
              <a:avLst/>
            </a:prstGeom>
            <a:ln>
              <a:solidFill>
                <a:srgbClr val="FF3838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" name="Line 68"/>
            <p:cNvSpPr/>
            <p:nvPr/>
          </p:nvSpPr>
          <p:spPr>
            <a:xfrm>
              <a:off x="4900320" y="6829267"/>
              <a:ext cx="138960" cy="0"/>
            </a:xfrm>
            <a:prstGeom prst="line">
              <a:avLst/>
            </a:prstGeom>
            <a:ln>
              <a:solidFill>
                <a:srgbClr val="FF3838"/>
              </a:solidFill>
              <a:tailEnd type="oval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" name="TextShape 4">
              <a:extLst>
                <a:ext uri="{FF2B5EF4-FFF2-40B4-BE49-F238E27FC236}">
                  <a16:creationId xmlns:a16="http://schemas.microsoft.com/office/drawing/2014/main" id="{E78B1990-E8ED-4279-BDC8-451A3099669A}"/>
                </a:ext>
              </a:extLst>
            </p:cNvPr>
            <p:cNvSpPr txBox="1"/>
            <p:nvPr/>
          </p:nvSpPr>
          <p:spPr>
            <a:xfrm>
              <a:off x="3676680" y="6709959"/>
              <a:ext cx="1228320" cy="252457"/>
            </a:xfrm>
            <a:prstGeom prst="rect">
              <a:avLst/>
            </a:prstGeom>
            <a:noFill/>
            <a:ln>
              <a:noFill/>
            </a:ln>
          </p:spPr>
          <p:txBody>
            <a:bodyPr lIns="78930" tIns="39465" rIns="78930" bIns="39465">
              <a:spAutoFit/>
            </a:bodyPr>
            <a:lstStyle/>
            <a:p>
              <a:pPr algn="r"/>
              <a:r>
                <a:rPr lang="en-US" altLang="zh-CN" sz="921" spc="-1" dirty="0">
                  <a:solidFill>
                    <a:srgbClr val="FF3838"/>
                  </a:solidFill>
                </a:rPr>
                <a:t>6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月</a:t>
              </a:r>
              <a:r>
                <a:rPr lang="en-US" altLang="zh-CN" sz="921" spc="-1" dirty="0">
                  <a:solidFill>
                    <a:srgbClr val="FF3838"/>
                  </a:solidFill>
                </a:rPr>
                <a:t>1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日</a:t>
              </a:r>
              <a:endParaRPr lang="en-US" sz="921" spc="-1" dirty="0">
                <a:latin typeface="Arial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4C31A69-3FE0-4446-8086-6510FC23B264}"/>
              </a:ext>
            </a:extLst>
          </p:cNvPr>
          <p:cNvGrpSpPr/>
          <p:nvPr/>
        </p:nvGrpSpPr>
        <p:grpSpPr>
          <a:xfrm>
            <a:off x="5040039" y="3783160"/>
            <a:ext cx="1294455" cy="221406"/>
            <a:chOff x="5040039" y="3684306"/>
            <a:chExt cx="1294455" cy="221406"/>
          </a:xfrm>
        </p:grpSpPr>
        <p:sp>
          <p:nvSpPr>
            <p:cNvPr id="56" name="Line 16"/>
            <p:cNvSpPr/>
            <p:nvPr/>
          </p:nvSpPr>
          <p:spPr>
            <a:xfrm flipH="1">
              <a:off x="5040039" y="3788649"/>
              <a:ext cx="126288" cy="0"/>
            </a:xfrm>
            <a:prstGeom prst="line">
              <a:avLst/>
            </a:prstGeom>
            <a:ln>
              <a:solidFill>
                <a:srgbClr val="FF3838"/>
              </a:solidFill>
              <a:tailEnd type="oval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" name="Line 39"/>
            <p:cNvSpPr/>
            <p:nvPr/>
          </p:nvSpPr>
          <p:spPr>
            <a:xfrm>
              <a:off x="6226517" y="3788649"/>
              <a:ext cx="107977" cy="0"/>
            </a:xfrm>
            <a:prstGeom prst="line">
              <a:avLst/>
            </a:prstGeom>
            <a:ln>
              <a:solidFill>
                <a:srgbClr val="FF3838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" name="TextShape 33">
              <a:extLst>
                <a:ext uri="{FF2B5EF4-FFF2-40B4-BE49-F238E27FC236}">
                  <a16:creationId xmlns:a16="http://schemas.microsoft.com/office/drawing/2014/main" id="{874ADE0A-B061-47BD-A41C-75A651CD862D}"/>
                </a:ext>
              </a:extLst>
            </p:cNvPr>
            <p:cNvSpPr txBox="1"/>
            <p:nvPr/>
          </p:nvSpPr>
          <p:spPr>
            <a:xfrm>
              <a:off x="5197899" y="3684306"/>
              <a:ext cx="1099024" cy="221406"/>
            </a:xfrm>
            <a:prstGeom prst="rect">
              <a:avLst/>
            </a:prstGeom>
            <a:noFill/>
            <a:ln>
              <a:noFill/>
            </a:ln>
          </p:spPr>
          <p:txBody>
            <a:bodyPr lIns="78930" tIns="39465" rIns="78930" bIns="39465">
              <a:spAutoFit/>
            </a:bodyPr>
            <a:lstStyle/>
            <a:p>
              <a:r>
                <a:rPr lang="en-US" altLang="zh-CN" sz="921" spc="-1" dirty="0">
                  <a:solidFill>
                    <a:srgbClr val="FF3838"/>
                  </a:solidFill>
                </a:rPr>
                <a:t>3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月</a:t>
              </a:r>
              <a:r>
                <a:rPr lang="en-US" altLang="zh-CN" sz="921" spc="-1" dirty="0">
                  <a:solidFill>
                    <a:srgbClr val="FF3838"/>
                  </a:solidFill>
                </a:rPr>
                <a:t>22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日</a:t>
              </a:r>
              <a:r>
                <a:rPr lang="en-US" altLang="zh-CN" sz="921" spc="-1" dirty="0">
                  <a:solidFill>
                    <a:srgbClr val="FF3838"/>
                  </a:solidFill>
                </a:rPr>
                <a:t>~27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日</a:t>
              </a:r>
              <a:endParaRPr lang="en-US" sz="921" spc="-1" dirty="0">
                <a:latin typeface="Arial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8637CF-2653-472D-A3E4-AE70F7650151}"/>
              </a:ext>
            </a:extLst>
          </p:cNvPr>
          <p:cNvGrpSpPr/>
          <p:nvPr/>
        </p:nvGrpSpPr>
        <p:grpSpPr>
          <a:xfrm>
            <a:off x="5040354" y="4277734"/>
            <a:ext cx="1326343" cy="221406"/>
            <a:chOff x="5040354" y="3997642"/>
            <a:chExt cx="1326343" cy="221406"/>
          </a:xfrm>
        </p:grpSpPr>
        <p:sp>
          <p:nvSpPr>
            <p:cNvPr id="57" name="Line 17"/>
            <p:cNvSpPr/>
            <p:nvPr/>
          </p:nvSpPr>
          <p:spPr>
            <a:xfrm flipH="1">
              <a:off x="5040354" y="4104370"/>
              <a:ext cx="125973" cy="0"/>
            </a:xfrm>
            <a:prstGeom prst="line">
              <a:avLst/>
            </a:prstGeom>
            <a:ln>
              <a:solidFill>
                <a:srgbClr val="FF3838"/>
              </a:solidFill>
              <a:tailEnd type="oval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" name="Line 35"/>
            <p:cNvSpPr/>
            <p:nvPr/>
          </p:nvSpPr>
          <p:spPr>
            <a:xfrm>
              <a:off x="5879540" y="4104370"/>
              <a:ext cx="487157" cy="0"/>
            </a:xfrm>
            <a:prstGeom prst="line">
              <a:avLst/>
            </a:prstGeom>
            <a:ln>
              <a:solidFill>
                <a:srgbClr val="FF3838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" name="TextShape 33">
              <a:extLst>
                <a:ext uri="{FF2B5EF4-FFF2-40B4-BE49-F238E27FC236}">
                  <a16:creationId xmlns:a16="http://schemas.microsoft.com/office/drawing/2014/main" id="{850F0BC3-6433-4FA4-99E9-53CF2D62AAD0}"/>
                </a:ext>
              </a:extLst>
            </p:cNvPr>
            <p:cNvSpPr txBox="1"/>
            <p:nvPr/>
          </p:nvSpPr>
          <p:spPr>
            <a:xfrm>
              <a:off x="5197899" y="3997642"/>
              <a:ext cx="1099024" cy="221406"/>
            </a:xfrm>
            <a:prstGeom prst="rect">
              <a:avLst/>
            </a:prstGeom>
            <a:noFill/>
            <a:ln>
              <a:noFill/>
            </a:ln>
          </p:spPr>
          <p:txBody>
            <a:bodyPr lIns="78930" tIns="39465" rIns="78930" bIns="39465">
              <a:spAutoFit/>
            </a:bodyPr>
            <a:lstStyle/>
            <a:p>
              <a:r>
                <a:rPr lang="en-US" altLang="zh-CN" sz="921" spc="-1" dirty="0">
                  <a:solidFill>
                    <a:srgbClr val="FF3838"/>
                  </a:solidFill>
                </a:rPr>
                <a:t>3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月</a:t>
              </a:r>
              <a:r>
                <a:rPr lang="en-US" altLang="zh-CN" sz="921" spc="-1" dirty="0">
                  <a:solidFill>
                    <a:srgbClr val="FF3838"/>
                  </a:solidFill>
                </a:rPr>
                <a:t>28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日</a:t>
              </a:r>
              <a:endParaRPr lang="en-US" sz="921" spc="-1" dirty="0">
                <a:latin typeface="Arial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33CFE2-08E4-45F1-8256-8E64C5F4D865}"/>
              </a:ext>
            </a:extLst>
          </p:cNvPr>
          <p:cNvGrpSpPr/>
          <p:nvPr/>
        </p:nvGrpSpPr>
        <p:grpSpPr>
          <a:xfrm>
            <a:off x="5040670" y="4574152"/>
            <a:ext cx="1326343" cy="221406"/>
            <a:chOff x="5040670" y="4376440"/>
            <a:chExt cx="1326343" cy="221406"/>
          </a:xfrm>
        </p:grpSpPr>
        <p:sp>
          <p:nvSpPr>
            <p:cNvPr id="59" name="Line 19"/>
            <p:cNvSpPr/>
            <p:nvPr/>
          </p:nvSpPr>
          <p:spPr>
            <a:xfrm flipH="1">
              <a:off x="5040670" y="4483235"/>
              <a:ext cx="125657" cy="0"/>
            </a:xfrm>
            <a:prstGeom prst="line">
              <a:avLst/>
            </a:prstGeom>
            <a:ln>
              <a:solidFill>
                <a:srgbClr val="FF3838"/>
              </a:solidFill>
              <a:tailEnd type="oval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" name="Line 36"/>
            <p:cNvSpPr/>
            <p:nvPr/>
          </p:nvSpPr>
          <p:spPr>
            <a:xfrm>
              <a:off x="5879856" y="4483235"/>
              <a:ext cx="487157" cy="0"/>
            </a:xfrm>
            <a:prstGeom prst="line">
              <a:avLst/>
            </a:prstGeom>
            <a:ln>
              <a:solidFill>
                <a:srgbClr val="FF3838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" name="TextShape 33">
              <a:extLst>
                <a:ext uri="{FF2B5EF4-FFF2-40B4-BE49-F238E27FC236}">
                  <a16:creationId xmlns:a16="http://schemas.microsoft.com/office/drawing/2014/main" id="{26C64D4B-9533-45EA-81A3-6D1181370353}"/>
                </a:ext>
              </a:extLst>
            </p:cNvPr>
            <p:cNvSpPr txBox="1"/>
            <p:nvPr/>
          </p:nvSpPr>
          <p:spPr>
            <a:xfrm>
              <a:off x="5197899" y="4376440"/>
              <a:ext cx="1099024" cy="221406"/>
            </a:xfrm>
            <a:prstGeom prst="rect">
              <a:avLst/>
            </a:prstGeom>
            <a:noFill/>
            <a:ln>
              <a:noFill/>
            </a:ln>
          </p:spPr>
          <p:txBody>
            <a:bodyPr lIns="78930" tIns="39465" rIns="78930" bIns="39465">
              <a:spAutoFit/>
            </a:bodyPr>
            <a:lstStyle/>
            <a:p>
              <a:r>
                <a:rPr lang="en-US" altLang="zh-CN" sz="921" spc="-1" dirty="0">
                  <a:solidFill>
                    <a:srgbClr val="FF3838"/>
                  </a:solidFill>
                </a:rPr>
                <a:t>3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月</a:t>
              </a:r>
              <a:r>
                <a:rPr lang="en-US" altLang="zh-CN" sz="921" spc="-1" dirty="0">
                  <a:solidFill>
                    <a:srgbClr val="FF3838"/>
                  </a:solidFill>
                </a:rPr>
                <a:t>29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日</a:t>
              </a:r>
              <a:endParaRPr lang="en-US" sz="921" spc="-1" dirty="0">
                <a:latin typeface="Arial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1D5F81-CD0D-4612-810A-A404268B77F7}"/>
              </a:ext>
            </a:extLst>
          </p:cNvPr>
          <p:cNvGrpSpPr/>
          <p:nvPr/>
        </p:nvGrpSpPr>
        <p:grpSpPr>
          <a:xfrm>
            <a:off x="5040986" y="5018935"/>
            <a:ext cx="1293508" cy="221406"/>
            <a:chOff x="5040986" y="4697653"/>
            <a:chExt cx="1293508" cy="221406"/>
          </a:xfrm>
        </p:grpSpPr>
        <p:sp>
          <p:nvSpPr>
            <p:cNvPr id="60" name="Line 20"/>
            <p:cNvSpPr/>
            <p:nvPr/>
          </p:nvSpPr>
          <p:spPr>
            <a:xfrm flipH="1">
              <a:off x="5040986" y="4798955"/>
              <a:ext cx="125341" cy="0"/>
            </a:xfrm>
            <a:prstGeom prst="line">
              <a:avLst/>
            </a:prstGeom>
            <a:ln>
              <a:solidFill>
                <a:srgbClr val="FF3838"/>
              </a:solidFill>
              <a:tailEnd type="oval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" name="Line 40"/>
            <p:cNvSpPr/>
            <p:nvPr/>
          </p:nvSpPr>
          <p:spPr>
            <a:xfrm>
              <a:off x="6296923" y="4798955"/>
              <a:ext cx="37571" cy="0"/>
            </a:xfrm>
            <a:prstGeom prst="line">
              <a:avLst/>
            </a:prstGeom>
            <a:ln>
              <a:solidFill>
                <a:srgbClr val="FF3838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" name="TextShape 33">
              <a:extLst>
                <a:ext uri="{FF2B5EF4-FFF2-40B4-BE49-F238E27FC236}">
                  <a16:creationId xmlns:a16="http://schemas.microsoft.com/office/drawing/2014/main" id="{05130A2F-4774-46D6-9B78-5531F8F9BF1B}"/>
                </a:ext>
              </a:extLst>
            </p:cNvPr>
            <p:cNvSpPr txBox="1"/>
            <p:nvPr/>
          </p:nvSpPr>
          <p:spPr>
            <a:xfrm>
              <a:off x="5197899" y="4697653"/>
              <a:ext cx="1028618" cy="22140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8930" tIns="39465" rIns="78930" bIns="39465">
              <a:spAutoFit/>
            </a:bodyPr>
            <a:lstStyle/>
            <a:p>
              <a:r>
                <a:rPr lang="en-US" altLang="zh-CN" sz="921" spc="-1" dirty="0">
                  <a:solidFill>
                    <a:srgbClr val="FF3838"/>
                  </a:solidFill>
                </a:rPr>
                <a:t>3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月</a:t>
              </a:r>
              <a:r>
                <a:rPr lang="en-US" altLang="zh-CN" sz="921" spc="-1" dirty="0">
                  <a:solidFill>
                    <a:srgbClr val="FF3838"/>
                  </a:solidFill>
                </a:rPr>
                <a:t>29~5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月</a:t>
              </a:r>
              <a:r>
                <a:rPr lang="en-US" altLang="zh-CN" sz="921" spc="-1" dirty="0">
                  <a:solidFill>
                    <a:srgbClr val="FF3838"/>
                  </a:solidFill>
                </a:rPr>
                <a:t>30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日</a:t>
              </a:r>
              <a:endParaRPr lang="en-US" sz="921" spc="-1" dirty="0">
                <a:latin typeface="Arial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E75D825-D98A-40C3-9004-841EFFF9C2FA}"/>
              </a:ext>
            </a:extLst>
          </p:cNvPr>
          <p:cNvGrpSpPr/>
          <p:nvPr/>
        </p:nvGrpSpPr>
        <p:grpSpPr>
          <a:xfrm>
            <a:off x="5040986" y="5888826"/>
            <a:ext cx="1326658" cy="221406"/>
            <a:chOff x="5040986" y="5460450"/>
            <a:chExt cx="1326658" cy="221406"/>
          </a:xfrm>
        </p:grpSpPr>
        <p:sp>
          <p:nvSpPr>
            <p:cNvPr id="62" name="Line 22"/>
            <p:cNvSpPr/>
            <p:nvPr/>
          </p:nvSpPr>
          <p:spPr>
            <a:xfrm flipH="1">
              <a:off x="5040986" y="5556685"/>
              <a:ext cx="125341" cy="0"/>
            </a:xfrm>
            <a:prstGeom prst="line">
              <a:avLst/>
            </a:prstGeom>
            <a:ln>
              <a:solidFill>
                <a:srgbClr val="FF3838"/>
              </a:solidFill>
              <a:tailEnd type="oval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" name="Line 38"/>
            <p:cNvSpPr/>
            <p:nvPr/>
          </p:nvSpPr>
          <p:spPr>
            <a:xfrm>
              <a:off x="5797768" y="5556685"/>
              <a:ext cx="569876" cy="0"/>
            </a:xfrm>
            <a:prstGeom prst="line">
              <a:avLst/>
            </a:prstGeom>
            <a:ln>
              <a:solidFill>
                <a:srgbClr val="FF3838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" name="TextShape 33">
              <a:extLst>
                <a:ext uri="{FF2B5EF4-FFF2-40B4-BE49-F238E27FC236}">
                  <a16:creationId xmlns:a16="http://schemas.microsoft.com/office/drawing/2014/main" id="{E0795789-9E99-4B39-A100-AFBAA478918B}"/>
                </a:ext>
              </a:extLst>
            </p:cNvPr>
            <p:cNvSpPr txBox="1"/>
            <p:nvPr/>
          </p:nvSpPr>
          <p:spPr>
            <a:xfrm>
              <a:off x="5203926" y="5460450"/>
              <a:ext cx="1099024" cy="221406"/>
            </a:xfrm>
            <a:prstGeom prst="rect">
              <a:avLst/>
            </a:prstGeom>
            <a:noFill/>
            <a:ln>
              <a:noFill/>
            </a:ln>
          </p:spPr>
          <p:txBody>
            <a:bodyPr lIns="78930" tIns="39465" rIns="78930" bIns="39465">
              <a:spAutoFit/>
            </a:bodyPr>
            <a:lstStyle/>
            <a:p>
              <a:r>
                <a:rPr lang="en-US" altLang="zh-CN" sz="921" spc="-1" dirty="0">
                  <a:solidFill>
                    <a:srgbClr val="FF3838"/>
                  </a:solidFill>
                </a:rPr>
                <a:t>5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月</a:t>
              </a:r>
              <a:r>
                <a:rPr lang="en-US" altLang="zh-CN" sz="921" spc="-1" dirty="0">
                  <a:solidFill>
                    <a:srgbClr val="FF3838"/>
                  </a:solidFill>
                </a:rPr>
                <a:t>1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日</a:t>
              </a:r>
              <a:endParaRPr lang="en-US" sz="921" spc="-1" dirty="0">
                <a:latin typeface="Arial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A7A1019-CAAA-46B8-80BC-AD3C614B59A4}"/>
              </a:ext>
            </a:extLst>
          </p:cNvPr>
          <p:cNvGrpSpPr/>
          <p:nvPr/>
        </p:nvGrpSpPr>
        <p:grpSpPr>
          <a:xfrm>
            <a:off x="5040986" y="5473779"/>
            <a:ext cx="1326342" cy="221406"/>
            <a:chOff x="5040986" y="5136024"/>
            <a:chExt cx="1326342" cy="221406"/>
          </a:xfrm>
        </p:grpSpPr>
        <p:sp>
          <p:nvSpPr>
            <p:cNvPr id="61" name="Line 21"/>
            <p:cNvSpPr/>
            <p:nvPr/>
          </p:nvSpPr>
          <p:spPr>
            <a:xfrm flipH="1">
              <a:off x="5040986" y="5240965"/>
              <a:ext cx="125341" cy="0"/>
            </a:xfrm>
            <a:prstGeom prst="line">
              <a:avLst/>
            </a:prstGeom>
            <a:ln>
              <a:solidFill>
                <a:srgbClr val="FF3838"/>
              </a:solidFill>
              <a:tailEnd type="oval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" name="Line 37"/>
            <p:cNvSpPr/>
            <p:nvPr/>
          </p:nvSpPr>
          <p:spPr>
            <a:xfrm>
              <a:off x="5880171" y="5240965"/>
              <a:ext cx="487157" cy="0"/>
            </a:xfrm>
            <a:prstGeom prst="line">
              <a:avLst/>
            </a:prstGeom>
            <a:ln>
              <a:solidFill>
                <a:srgbClr val="FF3838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" name="TextShape 33">
              <a:extLst>
                <a:ext uri="{FF2B5EF4-FFF2-40B4-BE49-F238E27FC236}">
                  <a16:creationId xmlns:a16="http://schemas.microsoft.com/office/drawing/2014/main" id="{FB306B09-46C7-4F67-AF24-4B596DB75051}"/>
                </a:ext>
              </a:extLst>
            </p:cNvPr>
            <p:cNvSpPr txBox="1"/>
            <p:nvPr/>
          </p:nvSpPr>
          <p:spPr>
            <a:xfrm>
              <a:off x="5197899" y="5136024"/>
              <a:ext cx="1099024" cy="221406"/>
            </a:xfrm>
            <a:prstGeom prst="rect">
              <a:avLst/>
            </a:prstGeom>
            <a:noFill/>
            <a:ln>
              <a:noFill/>
            </a:ln>
          </p:spPr>
          <p:txBody>
            <a:bodyPr lIns="78930" tIns="39465" rIns="78930" bIns="39465">
              <a:spAutoFit/>
            </a:bodyPr>
            <a:lstStyle/>
            <a:p>
              <a:r>
                <a:rPr lang="en-US" altLang="zh-CN" sz="921" spc="-1" dirty="0">
                  <a:solidFill>
                    <a:srgbClr val="FF3838"/>
                  </a:solidFill>
                </a:rPr>
                <a:t>4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月</a:t>
              </a:r>
              <a:r>
                <a:rPr lang="en-US" altLang="zh-CN" sz="921" spc="-1" dirty="0">
                  <a:solidFill>
                    <a:srgbClr val="FF3838"/>
                  </a:solidFill>
                </a:rPr>
                <a:t>~5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月</a:t>
              </a:r>
              <a:endParaRPr lang="en-US" sz="921" spc="-1" dirty="0">
                <a:latin typeface="Arial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DF5B058-D93F-4435-9934-E03DBE577294}"/>
              </a:ext>
            </a:extLst>
          </p:cNvPr>
          <p:cNvGrpSpPr/>
          <p:nvPr/>
        </p:nvGrpSpPr>
        <p:grpSpPr>
          <a:xfrm>
            <a:off x="5041301" y="6293106"/>
            <a:ext cx="1326659" cy="221406"/>
            <a:chOff x="5041301" y="5798833"/>
            <a:chExt cx="1326659" cy="221406"/>
          </a:xfrm>
        </p:grpSpPr>
        <p:sp>
          <p:nvSpPr>
            <p:cNvPr id="105" name="Line 65"/>
            <p:cNvSpPr/>
            <p:nvPr/>
          </p:nvSpPr>
          <p:spPr>
            <a:xfrm>
              <a:off x="5860912" y="5903978"/>
              <a:ext cx="507048" cy="0"/>
            </a:xfrm>
            <a:prstGeom prst="line">
              <a:avLst/>
            </a:prstGeom>
            <a:ln>
              <a:solidFill>
                <a:srgbClr val="FF3838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" name="Line 66"/>
            <p:cNvSpPr/>
            <p:nvPr/>
          </p:nvSpPr>
          <p:spPr>
            <a:xfrm flipH="1">
              <a:off x="5041301" y="5903978"/>
              <a:ext cx="125341" cy="0"/>
            </a:xfrm>
            <a:prstGeom prst="line">
              <a:avLst/>
            </a:prstGeom>
            <a:ln>
              <a:solidFill>
                <a:srgbClr val="FF3838"/>
              </a:solidFill>
              <a:tailEnd type="oval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" name="TextShape 33">
              <a:extLst>
                <a:ext uri="{FF2B5EF4-FFF2-40B4-BE49-F238E27FC236}">
                  <a16:creationId xmlns:a16="http://schemas.microsoft.com/office/drawing/2014/main" id="{495C49E8-D15E-4932-983D-8A9E59C010DC}"/>
                </a:ext>
              </a:extLst>
            </p:cNvPr>
            <p:cNvSpPr txBox="1"/>
            <p:nvPr/>
          </p:nvSpPr>
          <p:spPr>
            <a:xfrm>
              <a:off x="5204093" y="5798833"/>
              <a:ext cx="1099024" cy="221406"/>
            </a:xfrm>
            <a:prstGeom prst="rect">
              <a:avLst/>
            </a:prstGeom>
            <a:noFill/>
            <a:ln>
              <a:noFill/>
            </a:ln>
          </p:spPr>
          <p:txBody>
            <a:bodyPr lIns="78930" tIns="39465" rIns="78930" bIns="39465">
              <a:spAutoFit/>
            </a:bodyPr>
            <a:lstStyle/>
            <a:p>
              <a:r>
                <a:rPr lang="en-US" altLang="zh-CN" sz="921" spc="-1" dirty="0">
                  <a:solidFill>
                    <a:srgbClr val="FF3838"/>
                  </a:solidFill>
                </a:rPr>
                <a:t>5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月</a:t>
              </a:r>
              <a:r>
                <a:rPr lang="en-US" altLang="zh-CN" sz="921" spc="-1" dirty="0">
                  <a:solidFill>
                    <a:srgbClr val="FF3838"/>
                  </a:solidFill>
                </a:rPr>
                <a:t>24</a:t>
              </a:r>
              <a:r>
                <a:rPr lang="zh-CN" altLang="en-US" sz="921" spc="-1" dirty="0">
                  <a:solidFill>
                    <a:srgbClr val="FF3838"/>
                  </a:solidFill>
                </a:rPr>
                <a:t>日</a:t>
              </a:r>
              <a:endParaRPr lang="en-US" sz="921" spc="-1" dirty="0">
                <a:latin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717</TotalTime>
  <Words>274</Words>
  <Application>Microsoft Office PowerPoint</Application>
  <PresentationFormat>Custom</PresentationFormat>
  <Paragraphs>108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Symbol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Ying, David</dc:creator>
  <dc:description/>
  <cp:lastModifiedBy>Ying, David</cp:lastModifiedBy>
  <cp:revision>459</cp:revision>
  <dcterms:created xsi:type="dcterms:W3CDTF">2019-06-15T14:38:33Z</dcterms:created>
  <dcterms:modified xsi:type="dcterms:W3CDTF">2019-06-17T06:48:17Z</dcterms:modified>
  <dc:language>en-US</dc:language>
</cp:coreProperties>
</file>