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70405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0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779178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493461"/>
            <a:ext cx="9071640" cy="38863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8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907164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09136"/>
            <a:ext cx="9071640" cy="38863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8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0044"/>
            <a:ext cx="9071640" cy="117479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464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907164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9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964" b="0" strike="noStrike" spc="-1">
                <a:latin typeface="Arial"/>
              </a:rPr>
              <a:t>Click to edit the outline text format</a:t>
            </a:r>
          </a:p>
          <a:p>
            <a:pPr marL="757728" lvl="1" indent="-284148">
              <a:spcBef>
                <a:spcPts val="140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72" b="0" strike="noStrike" spc="-1">
                <a:latin typeface="Arial"/>
              </a:rPr>
              <a:t>Second Outline Level</a:t>
            </a:r>
          </a:p>
          <a:p>
            <a:pPr marL="1136592" lvl="2" indent="-252576">
              <a:spcBef>
                <a:spcPts val="10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73" b="0" strike="noStrike" spc="-1">
                <a:latin typeface="Arial"/>
              </a:rPr>
              <a:t>Third Outline Level</a:t>
            </a:r>
          </a:p>
          <a:p>
            <a:pPr marL="1515456" lvl="3" indent="-189432">
              <a:spcBef>
                <a:spcPts val="6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82" b="0" strike="noStrike" spc="-1">
                <a:latin typeface="Arial"/>
              </a:rPr>
              <a:t>Fourth Outline Level</a:t>
            </a:r>
          </a:p>
          <a:p>
            <a:pPr marL="1894320" lvl="4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Fifth Outline Level</a:t>
            </a:r>
          </a:p>
          <a:p>
            <a:pPr marL="2273184" lvl="5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Sixth Outline Level</a:t>
            </a:r>
          </a:p>
          <a:p>
            <a:pPr marL="2652048" lvl="6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412606"/>
            <a:ext cx="234828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228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412606"/>
            <a:ext cx="319500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228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412606"/>
            <a:ext cx="234828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709FC86-740A-4423-9941-27160B583D26}" type="slidenum">
              <a:rPr lang="en-US" sz="1228" b="0" strike="noStrike" spc="-1">
                <a:latin typeface="Times New Roman"/>
              </a:rPr>
              <a:t>‹#›</a:t>
            </a:fld>
            <a:endParaRPr lang="en-US" sz="1228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864" indent="-284148" algn="l" defTabSz="801929" rtl="0" eaLnBrk="1" latinLnBrk="0" hangingPunct="1">
        <a:lnSpc>
          <a:spcPct val="90000"/>
        </a:lnSpc>
        <a:spcBef>
          <a:spcPts val="1750"/>
        </a:spcBef>
        <a:buClr>
          <a:srgbClr val="000000"/>
        </a:buClr>
        <a:buSzPct val="45000"/>
        <a:buFont typeface="Wingdings" charset="2"/>
        <a:buChar char="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082569" y="0"/>
            <a:ext cx="3914938" cy="947162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noAutofit/>
          </a:bodyPr>
          <a:lstStyle/>
          <a:p>
            <a:pPr algn="ctr"/>
            <a:r>
              <a:rPr lang="en-US" sz="3683" spc="-1" dirty="0" err="1">
                <a:latin typeface="Arial"/>
              </a:rPr>
              <a:t>团贷网事件时间表</a:t>
            </a:r>
            <a:endParaRPr lang="en-US" sz="3683" spc="-1" dirty="0">
              <a:latin typeface="Arial"/>
            </a:endParaRPr>
          </a:p>
          <a:p>
            <a:pPr algn="ctr"/>
            <a:r>
              <a:rPr lang="en-US" sz="789" spc="-1" dirty="0">
                <a:latin typeface="Arial"/>
              </a:rPr>
              <a:t>时间：2019年6月16日</a:t>
            </a:r>
          </a:p>
        </p:txBody>
      </p:sp>
      <p:sp>
        <p:nvSpPr>
          <p:cNvPr id="42" name="Line 2"/>
          <p:cNvSpPr/>
          <p:nvPr/>
        </p:nvSpPr>
        <p:spPr>
          <a:xfrm>
            <a:off x="5039407" y="1072187"/>
            <a:ext cx="0" cy="5707553"/>
          </a:xfrm>
          <a:prstGeom prst="line">
            <a:avLst/>
          </a:prstGeom>
          <a:ln w="29160">
            <a:solidFill>
              <a:srgbClr val="ED4C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3700435" y="1452315"/>
            <a:ext cx="1339603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3840300" y="1199738"/>
            <a:ext cx="1077239" cy="221406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pPr algn="r"/>
            <a:r>
              <a:rPr lang="en-US" sz="921" spc="-1" dirty="0">
                <a:solidFill>
                  <a:srgbClr val="FF3838"/>
                </a:solidFill>
                <a:latin typeface="Arial"/>
              </a:rPr>
              <a:t>2017年底至2019</a:t>
            </a:r>
            <a:endParaRPr lang="en-US" sz="921" spc="-1" dirty="0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623736" y="1231311"/>
            <a:ext cx="3108271" cy="5670334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pPr algn="r"/>
            <a:r>
              <a:rPr lang="en-US" sz="1228" spc="-1" dirty="0" err="1">
                <a:latin typeface="Arial"/>
              </a:rPr>
              <a:t>利益输送万和集团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  <a:ea typeface="微软雅黑"/>
              </a:rPr>
              <a:t>实控股东万和集团为团贷网2017年底至2019年初的</a:t>
            </a:r>
            <a:r>
              <a:rPr lang="en-US" sz="789" spc="-1" dirty="0">
                <a:latin typeface="Arial"/>
              </a:rPr>
              <a:t>实控股东</a:t>
            </a: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r>
              <a:rPr lang="en-US" sz="1228" spc="-1" dirty="0">
                <a:latin typeface="Arial"/>
              </a:rPr>
              <a:t>有99%股权万和剥离团贷网</a:t>
            </a:r>
            <a:br>
              <a:rPr lang="en-US" sz="1228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违规转让全部团贷网股权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>
                <a:latin typeface="Arial"/>
              </a:rPr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广州金融办</a:t>
            </a:r>
            <a:br>
              <a:rPr lang="en-US" sz="1228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说明政府人员不允许宣传团贷网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>
                <a:latin typeface="Arial"/>
              </a:rPr>
              <a:t>3.15大奖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东莞政府继续颁发3.15大奖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>
                <a:latin typeface="Arial"/>
              </a:rPr>
              <a:t>质押股权40亿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唐军3.20、3.21、3.26质押股权套现40亿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大户提前下车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3月23日前大户开会，唐军说他们能提前下车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万和集团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团贷网被立案的前1日即2019年3月26日仍完成了一笔付款交割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强行定义为“涉嫌非法吸收公众存款”关闭原还款通道</a:t>
            </a:r>
            <a:br>
              <a:rPr lang="en-US" sz="789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建立统一账号，无视借款合同，实行硬着陆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东莞政府诱导报案</a:t>
            </a:r>
            <a:br>
              <a:rPr lang="en-US" sz="1228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为把团贷网坐实，通过电话等催促借款人报案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派生科技猛跌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3.28日期停牌，4.1神速复盘连续跌停10多天</a:t>
            </a:r>
            <a:br>
              <a:rPr lang="en-US" sz="789" spc="-1" dirty="0">
                <a:latin typeface="Arial"/>
              </a:rPr>
            </a:br>
            <a:r>
              <a:rPr lang="en-US" sz="789" spc="-1" dirty="0">
                <a:latin typeface="Arial"/>
              </a:rPr>
              <a:t>（仅停牌2天，直接换掉法人）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东莞出动7000警力维稳，车站高铁地铁各种截访</a:t>
            </a:r>
            <a:br>
              <a:rPr lang="en-US" sz="789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查身份证是团贷网出借人直接带走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广东政府</a:t>
            </a:r>
            <a:br>
              <a:rPr lang="en-US" sz="1228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广东省政府出动大批防暴警察和警车，千名上访递交诉求书的难友</a:t>
            </a:r>
            <a:br>
              <a:rPr lang="en-US" sz="789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被武力驱散，数人被关押，其中一人当场服药自杀</a:t>
            </a:r>
            <a:endParaRPr lang="en-US" sz="789" spc="-1" dirty="0">
              <a:latin typeface="Arial"/>
            </a:endParaRPr>
          </a:p>
        </p:txBody>
      </p:sp>
      <p:sp>
        <p:nvSpPr>
          <p:cNvPr id="46" name="Line 6"/>
          <p:cNvSpPr/>
          <p:nvPr/>
        </p:nvSpPr>
        <p:spPr>
          <a:xfrm flipH="1">
            <a:off x="5039407" y="2588910"/>
            <a:ext cx="1330132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7"/>
          <p:cNvSpPr/>
          <p:nvPr/>
        </p:nvSpPr>
        <p:spPr>
          <a:xfrm>
            <a:off x="3700435" y="2872763"/>
            <a:ext cx="1338972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Shape 14"/>
          <p:cNvSpPr txBox="1"/>
          <p:nvPr/>
        </p:nvSpPr>
        <p:spPr>
          <a:xfrm>
            <a:off x="6369539" y="2370117"/>
            <a:ext cx="2825701" cy="4369786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团贷网平台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三月份标的集中提前还款，为腐败分子提前下车套现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老周爆料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红岭创投老周直播爆料团贷网内幕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28" spc="-1" dirty="0">
                <a:latin typeface="Arial"/>
              </a:rPr>
              <a:t>史玉柱套现8个亿</a:t>
            </a:r>
          </a:p>
          <a:p>
            <a:pPr>
              <a:lnSpc>
                <a:spcPct val="100000"/>
              </a:lnSpc>
            </a:pPr>
            <a:r>
              <a:rPr lang="en-US" sz="789" spc="-1" dirty="0">
                <a:latin typeface="Arial"/>
              </a:rPr>
              <a:t>史老板私人秘书高位套现8个亿</a:t>
            </a: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九鼎投资称已经退出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B轮融资九鼎投资发公告称已退出团贷网全部项目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小黄狗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暴雷第一天就澄清和团贷网没有任何资金来往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  <a:ea typeface="微软雅黑"/>
              </a:rPr>
              <a:t>解散原有催收队伍，大力封堵qq微信群，</a:t>
            </a:r>
            <a:r>
              <a:rPr lang="en-US" sz="789" spc="-1" dirty="0" err="1">
                <a:latin typeface="Arial"/>
              </a:rPr>
              <a:t>电话或派人跟踪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出借人及其家人，要求签署不能到各地上访承诺书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卧底，老赖散播谣言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>
                <a:latin typeface="Arial"/>
              </a:rPr>
              <a:t>400亿代收、线上线下、牛草、真假标，扰乱维权方向</a:t>
            </a: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发布团贷网是非法集资，东莞政府不买单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r>
              <a:rPr lang="en-US" sz="789" spc="-1" dirty="0">
                <a:latin typeface="Arial"/>
              </a:rPr>
              <a:t>苦等公告一个月，公告12里只字未提涉案相关方和万和集团</a:t>
            </a:r>
          </a:p>
          <a:p>
            <a:endParaRPr lang="en-US" sz="789" spc="-1" dirty="0">
              <a:latin typeface="Arial"/>
            </a:endParaRPr>
          </a:p>
        </p:txBody>
      </p:sp>
      <p:sp>
        <p:nvSpPr>
          <p:cNvPr id="64" name="Line 24"/>
          <p:cNvSpPr/>
          <p:nvPr/>
        </p:nvSpPr>
        <p:spPr>
          <a:xfrm>
            <a:off x="3700435" y="2500580"/>
            <a:ext cx="1339603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1F4BA7-E884-4886-8CE4-EFA9310EAD9F}"/>
              </a:ext>
            </a:extLst>
          </p:cNvPr>
          <p:cNvGrpSpPr/>
          <p:nvPr/>
        </p:nvGrpSpPr>
        <p:grpSpPr>
          <a:xfrm>
            <a:off x="5039723" y="2812675"/>
            <a:ext cx="1326658" cy="221406"/>
            <a:chOff x="5039723" y="2763247"/>
            <a:chExt cx="1326658" cy="221406"/>
          </a:xfrm>
        </p:grpSpPr>
        <p:sp>
          <p:nvSpPr>
            <p:cNvPr id="55" name="Line 15"/>
            <p:cNvSpPr/>
            <p:nvPr/>
          </p:nvSpPr>
          <p:spPr>
            <a:xfrm flipH="1">
              <a:off x="5039723" y="2873059"/>
              <a:ext cx="126604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TextShape 33"/>
            <p:cNvSpPr txBox="1"/>
            <p:nvPr/>
          </p:nvSpPr>
          <p:spPr>
            <a:xfrm>
              <a:off x="5197899" y="2763247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sz="921" spc="-1" dirty="0">
                  <a:solidFill>
                    <a:srgbClr val="FF3838"/>
                  </a:solidFill>
                  <a:latin typeface="Arial"/>
                </a:rPr>
                <a:t>3月15日</a:t>
              </a:r>
              <a:endParaRPr lang="en-US" sz="921" spc="-1" dirty="0">
                <a:latin typeface="Arial"/>
              </a:endParaRPr>
            </a:p>
          </p:txBody>
        </p:sp>
        <p:sp>
          <p:nvSpPr>
            <p:cNvPr id="74" name="Line 34"/>
            <p:cNvSpPr/>
            <p:nvPr/>
          </p:nvSpPr>
          <p:spPr>
            <a:xfrm>
              <a:off x="5879224" y="2873059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" name="CustomShape 41"/>
          <p:cNvSpPr/>
          <p:nvPr/>
        </p:nvSpPr>
        <p:spPr>
          <a:xfrm>
            <a:off x="5924056" y="884018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广东万和集团有限公司</a:t>
            </a:r>
          </a:p>
        </p:txBody>
      </p:sp>
      <p:sp>
        <p:nvSpPr>
          <p:cNvPr id="82" name="CustomShape 42"/>
          <p:cNvSpPr/>
          <p:nvPr/>
        </p:nvSpPr>
        <p:spPr>
          <a:xfrm>
            <a:off x="5924056" y="1421059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北京派生科技有限公司</a:t>
            </a:r>
          </a:p>
        </p:txBody>
      </p:sp>
      <p:sp>
        <p:nvSpPr>
          <p:cNvPr id="83" name="Line 43"/>
          <p:cNvSpPr/>
          <p:nvPr/>
        </p:nvSpPr>
        <p:spPr>
          <a:xfrm>
            <a:off x="6492354" y="1199738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44"/>
          <p:cNvSpPr txBox="1"/>
          <p:nvPr/>
        </p:nvSpPr>
        <p:spPr>
          <a:xfrm>
            <a:off x="6436787" y="1198794"/>
            <a:ext cx="560720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100%控股</a:t>
            </a:r>
          </a:p>
        </p:txBody>
      </p:sp>
      <p:sp>
        <p:nvSpPr>
          <p:cNvPr id="85" name="CustomShape 45"/>
          <p:cNvSpPr/>
          <p:nvPr/>
        </p:nvSpPr>
        <p:spPr>
          <a:xfrm>
            <a:off x="5924056" y="1958100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东莞团贷网互联网</a:t>
            </a:r>
          </a:p>
          <a:p>
            <a:pPr algn="ctr"/>
            <a:r>
              <a:rPr lang="en-US" sz="789" spc="-1">
                <a:latin typeface="Arial"/>
              </a:rPr>
              <a:t>科技服务有限公司</a:t>
            </a:r>
          </a:p>
        </p:txBody>
      </p:sp>
      <p:sp>
        <p:nvSpPr>
          <p:cNvPr id="86" name="Line 46"/>
          <p:cNvSpPr/>
          <p:nvPr/>
        </p:nvSpPr>
        <p:spPr>
          <a:xfrm>
            <a:off x="6492354" y="1736464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7"/>
          <p:cNvSpPr txBox="1"/>
          <p:nvPr/>
        </p:nvSpPr>
        <p:spPr>
          <a:xfrm>
            <a:off x="6436787" y="1735835"/>
            <a:ext cx="631442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99.74%持股</a:t>
            </a:r>
          </a:p>
        </p:txBody>
      </p:sp>
      <p:sp>
        <p:nvSpPr>
          <p:cNvPr id="88" name="CustomShape 48"/>
          <p:cNvSpPr/>
          <p:nvPr/>
        </p:nvSpPr>
        <p:spPr>
          <a:xfrm>
            <a:off x="7786809" y="663329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广东鸿特精密技术</a:t>
            </a:r>
          </a:p>
          <a:p>
            <a:pPr algn="ctr"/>
            <a:r>
              <a:rPr lang="en-US" sz="789" spc="-1">
                <a:latin typeface="Arial"/>
              </a:rPr>
              <a:t>股份有限公司</a:t>
            </a:r>
          </a:p>
        </p:txBody>
      </p:sp>
      <p:sp>
        <p:nvSpPr>
          <p:cNvPr id="89" name="CustomShape 49"/>
          <p:cNvSpPr/>
          <p:nvPr/>
        </p:nvSpPr>
        <p:spPr>
          <a:xfrm>
            <a:off x="8007814" y="1042510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</a:rPr>
              <a:t>广东鸿特互联网科技</a:t>
            </a:r>
          </a:p>
          <a:p>
            <a:pPr algn="ctr"/>
            <a:r>
              <a:rPr lang="en-US" sz="658" spc="-1">
                <a:latin typeface="Arial"/>
              </a:rPr>
              <a:t>服务有限公司</a:t>
            </a:r>
          </a:p>
        </p:txBody>
      </p:sp>
      <p:sp>
        <p:nvSpPr>
          <p:cNvPr id="90" name="CustomShape 50"/>
          <p:cNvSpPr/>
          <p:nvPr/>
        </p:nvSpPr>
        <p:spPr>
          <a:xfrm>
            <a:off x="8008130" y="1358546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</a:rPr>
              <a:t>广东鸿特资产</a:t>
            </a:r>
          </a:p>
          <a:p>
            <a:pPr algn="ctr"/>
            <a:r>
              <a:rPr lang="en-US" sz="658" spc="-1">
                <a:latin typeface="Arial"/>
              </a:rPr>
              <a:t>管理有限公司</a:t>
            </a:r>
          </a:p>
        </p:txBody>
      </p:sp>
      <p:sp>
        <p:nvSpPr>
          <p:cNvPr id="91" name="CustomShape 51"/>
          <p:cNvSpPr/>
          <p:nvPr/>
        </p:nvSpPr>
        <p:spPr>
          <a:xfrm>
            <a:off x="8008445" y="1674583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  <a:ea typeface="微软雅黑"/>
              </a:rPr>
              <a:t>广东鸿特</a:t>
            </a:r>
            <a:r>
              <a:rPr lang="en-US" sz="658" spc="-1">
                <a:latin typeface="Arial"/>
              </a:rPr>
              <a:t>普惠金融</a:t>
            </a:r>
          </a:p>
          <a:p>
            <a:pPr algn="ctr"/>
            <a:r>
              <a:rPr lang="en-US" sz="658" spc="-1">
                <a:latin typeface="Arial"/>
              </a:rPr>
              <a:t>服务有限公司</a:t>
            </a:r>
          </a:p>
        </p:txBody>
      </p:sp>
      <p:sp>
        <p:nvSpPr>
          <p:cNvPr id="92" name="CustomShape 52"/>
          <p:cNvSpPr/>
          <p:nvPr/>
        </p:nvSpPr>
        <p:spPr>
          <a:xfrm>
            <a:off x="7786809" y="2147848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团贷网</a:t>
            </a:r>
          </a:p>
        </p:txBody>
      </p:sp>
      <p:sp>
        <p:nvSpPr>
          <p:cNvPr id="93" name="Line 53"/>
          <p:cNvSpPr/>
          <p:nvPr/>
        </p:nvSpPr>
        <p:spPr>
          <a:xfrm>
            <a:off x="8449823" y="1925896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54"/>
          <p:cNvSpPr txBox="1"/>
          <p:nvPr/>
        </p:nvSpPr>
        <p:spPr>
          <a:xfrm>
            <a:off x="8394256" y="1925583"/>
            <a:ext cx="74794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资产端（部分）</a:t>
            </a:r>
          </a:p>
        </p:txBody>
      </p:sp>
      <p:sp>
        <p:nvSpPr>
          <p:cNvPr id="95" name="Line 55"/>
          <p:cNvSpPr/>
          <p:nvPr/>
        </p:nvSpPr>
        <p:spPr>
          <a:xfrm>
            <a:off x="7881525" y="979050"/>
            <a:ext cx="0" cy="8521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56"/>
          <p:cNvSpPr/>
          <p:nvPr/>
        </p:nvSpPr>
        <p:spPr>
          <a:xfrm>
            <a:off x="7881525" y="1831180"/>
            <a:ext cx="126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>
            <a:off x="7881525" y="1483887"/>
            <a:ext cx="12660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58"/>
          <p:cNvSpPr/>
          <p:nvPr/>
        </p:nvSpPr>
        <p:spPr>
          <a:xfrm>
            <a:off x="7881526" y="1199739"/>
            <a:ext cx="12628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Shape 59"/>
          <p:cNvSpPr txBox="1"/>
          <p:nvPr/>
        </p:nvSpPr>
        <p:spPr>
          <a:xfrm>
            <a:off x="7636526" y="1104391"/>
            <a:ext cx="242789" cy="585930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全</a:t>
            </a:r>
            <a:br>
              <a:rPr sz="1579"/>
            </a:br>
            <a:r>
              <a:rPr lang="en-US" sz="658" spc="-1">
                <a:latin typeface="Arial"/>
              </a:rPr>
              <a:t>资</a:t>
            </a:r>
            <a:br>
              <a:rPr sz="1579"/>
            </a:br>
            <a:r>
              <a:rPr lang="en-US" sz="658" spc="-1">
                <a:latin typeface="Arial"/>
              </a:rPr>
              <a:t>子</a:t>
            </a:r>
            <a:br>
              <a:rPr sz="1579"/>
            </a:br>
            <a:r>
              <a:rPr lang="en-US" sz="658" spc="-1">
                <a:latin typeface="Arial"/>
              </a:rPr>
              <a:t>公</a:t>
            </a:r>
            <a:br>
              <a:rPr sz="1579"/>
            </a:br>
            <a:r>
              <a:rPr lang="en-US" sz="658" spc="-1">
                <a:latin typeface="Arial"/>
              </a:rPr>
              <a:t>司</a:t>
            </a:r>
          </a:p>
        </p:txBody>
      </p:sp>
      <p:sp>
        <p:nvSpPr>
          <p:cNvPr id="100" name="Line 60"/>
          <p:cNvSpPr/>
          <p:nvPr/>
        </p:nvSpPr>
        <p:spPr>
          <a:xfrm flipV="1">
            <a:off x="6871219" y="820874"/>
            <a:ext cx="0" cy="631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61"/>
          <p:cNvSpPr/>
          <p:nvPr/>
        </p:nvSpPr>
        <p:spPr>
          <a:xfrm>
            <a:off x="6871219" y="820874"/>
            <a:ext cx="91559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62"/>
          <p:cNvSpPr txBox="1"/>
          <p:nvPr/>
        </p:nvSpPr>
        <p:spPr>
          <a:xfrm>
            <a:off x="7036657" y="630812"/>
            <a:ext cx="57966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上市子公司</a:t>
            </a:r>
          </a:p>
        </p:txBody>
      </p:sp>
      <p:sp>
        <p:nvSpPr>
          <p:cNvPr id="103" name="TextShape 63"/>
          <p:cNvSpPr txBox="1"/>
          <p:nvPr/>
        </p:nvSpPr>
        <p:spPr>
          <a:xfrm>
            <a:off x="5227598" y="1032581"/>
            <a:ext cx="617550" cy="1024511"/>
          </a:xfrm>
          <a:prstGeom prst="rect">
            <a:avLst/>
          </a:prstGeom>
          <a:noFill/>
          <a:ln>
            <a:noFill/>
          </a:ln>
        </p:spPr>
        <p:txBody>
          <a:bodyPr wrap="square" lIns="78930" tIns="39465" rIns="78930" bIns="39465">
            <a:spAutoFit/>
          </a:bodyPr>
          <a:lstStyle/>
          <a:p>
            <a:r>
              <a:rPr lang="zh-CN" altLang="en-US" sz="877" spc="-1" dirty="0">
                <a:latin typeface="Arial"/>
              </a:rPr>
              <a:t>注</a:t>
            </a:r>
            <a:r>
              <a:rPr lang="en-US" sz="877" spc="-1" dirty="0">
                <a:latin typeface="Arial"/>
              </a:rPr>
              <a:t>：</a:t>
            </a:r>
          </a:p>
          <a:p>
            <a:r>
              <a:rPr lang="en-US" sz="877" spc="-1" dirty="0" err="1">
                <a:latin typeface="Arial"/>
              </a:rPr>
              <a:t>广东万和</a:t>
            </a:r>
            <a:endParaRPr lang="en-US" sz="877" spc="-1" dirty="0">
              <a:latin typeface="Arial"/>
            </a:endParaRPr>
          </a:p>
          <a:p>
            <a:r>
              <a:rPr lang="en-US" sz="877" spc="-1" dirty="0" err="1">
                <a:latin typeface="Arial"/>
              </a:rPr>
              <a:t>集团与团</a:t>
            </a:r>
            <a:endParaRPr lang="en-US" sz="877" spc="-1" dirty="0">
              <a:latin typeface="Arial"/>
            </a:endParaRPr>
          </a:p>
          <a:p>
            <a:r>
              <a:rPr lang="en-US" sz="877" spc="-1" dirty="0" err="1">
                <a:latin typeface="Arial"/>
              </a:rPr>
              <a:t>贷网及其</a:t>
            </a:r>
            <a:endParaRPr lang="en-US" sz="877" spc="-1" dirty="0">
              <a:latin typeface="Arial"/>
            </a:endParaRPr>
          </a:p>
          <a:p>
            <a:r>
              <a:rPr lang="en-US" sz="877" spc="-1" dirty="0" err="1">
                <a:latin typeface="Arial"/>
              </a:rPr>
              <a:t>相关资产</a:t>
            </a:r>
            <a:endParaRPr lang="en-US" sz="877" spc="-1" dirty="0">
              <a:latin typeface="Arial"/>
            </a:endParaRPr>
          </a:p>
          <a:p>
            <a:r>
              <a:rPr lang="en-US" sz="877" spc="-1" dirty="0" err="1">
                <a:latin typeface="Arial"/>
              </a:rPr>
              <a:t>端的股权</a:t>
            </a:r>
            <a:endParaRPr lang="en-US" sz="877" spc="-1" dirty="0">
              <a:latin typeface="Arial"/>
            </a:endParaRPr>
          </a:p>
          <a:p>
            <a:r>
              <a:rPr lang="en-US" sz="877" spc="-1" dirty="0" err="1">
                <a:latin typeface="Arial"/>
              </a:rPr>
              <a:t>关系图</a:t>
            </a:r>
            <a:endParaRPr lang="en-US" sz="877" spc="-1" dirty="0">
              <a:latin typeface="Arial"/>
            </a:endParaRPr>
          </a:p>
        </p:txBody>
      </p:sp>
      <p:sp>
        <p:nvSpPr>
          <p:cNvPr id="104" name="CustomShape 64"/>
          <p:cNvSpPr/>
          <p:nvPr/>
        </p:nvSpPr>
        <p:spPr>
          <a:xfrm>
            <a:off x="4661173" y="4075804"/>
            <a:ext cx="820874" cy="694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7139" tIns="47674" rIns="87139" bIns="47674" anchor="ctr">
            <a:noAutofit/>
          </a:bodyPr>
          <a:lstStyle/>
          <a:p>
            <a:pPr algn="ctr"/>
            <a:r>
              <a:rPr lang="en-US" sz="1579" spc="-1">
                <a:solidFill>
                  <a:srgbClr val="CE181E"/>
                </a:solidFill>
                <a:latin typeface="Arial"/>
              </a:rPr>
              <a:t>暴雷</a:t>
            </a:r>
            <a:endParaRPr lang="en-US" sz="1579" spc="-1">
              <a:latin typeface="Arial"/>
            </a:endParaRPr>
          </a:p>
        </p:txBody>
      </p:sp>
      <p:sp>
        <p:nvSpPr>
          <p:cNvPr id="110" name="Line 70"/>
          <p:cNvSpPr/>
          <p:nvPr/>
        </p:nvSpPr>
        <p:spPr>
          <a:xfrm>
            <a:off x="6808075" y="2273820"/>
            <a:ext cx="0" cy="625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71"/>
          <p:cNvSpPr/>
          <p:nvPr/>
        </p:nvSpPr>
        <p:spPr>
          <a:xfrm>
            <a:off x="6808075" y="2336333"/>
            <a:ext cx="97873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TextShape 72"/>
          <p:cNvSpPr txBox="1"/>
          <p:nvPr/>
        </p:nvSpPr>
        <p:spPr>
          <a:xfrm>
            <a:off x="7131373" y="2146587"/>
            <a:ext cx="57966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运营主体</a:t>
            </a:r>
          </a:p>
        </p:txBody>
      </p:sp>
      <p:sp>
        <p:nvSpPr>
          <p:cNvPr id="113" name="TextShape 4">
            <a:extLst>
              <a:ext uri="{FF2B5EF4-FFF2-40B4-BE49-F238E27FC236}">
                <a16:creationId xmlns:a16="http://schemas.microsoft.com/office/drawing/2014/main" id="{BA3445A6-4D10-4B3C-AEA1-01C0D1957814}"/>
              </a:ext>
            </a:extLst>
          </p:cNvPr>
          <p:cNvSpPr txBox="1"/>
          <p:nvPr/>
        </p:nvSpPr>
        <p:spPr>
          <a:xfrm>
            <a:off x="3841678" y="1672352"/>
            <a:ext cx="1077239" cy="221406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pPr algn="r"/>
            <a:r>
              <a:rPr lang="en-US" sz="921" spc="-1" dirty="0">
                <a:solidFill>
                  <a:srgbClr val="FF3838"/>
                </a:solidFill>
              </a:rPr>
              <a:t>2019</a:t>
            </a:r>
            <a:endParaRPr lang="en-US" sz="921" spc="-1" dirty="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5D6F47-C2BA-4208-87C4-B35EE2DA941B}"/>
              </a:ext>
            </a:extLst>
          </p:cNvPr>
          <p:cNvGrpSpPr/>
          <p:nvPr/>
        </p:nvGrpSpPr>
        <p:grpSpPr>
          <a:xfrm>
            <a:off x="3732007" y="2004422"/>
            <a:ext cx="1308031" cy="221406"/>
            <a:chOff x="3548520" y="2285535"/>
            <a:chExt cx="1491480" cy="252457"/>
          </a:xfrm>
        </p:grpSpPr>
        <p:sp>
          <p:nvSpPr>
            <p:cNvPr id="63" name="Line 23"/>
            <p:cNvSpPr/>
            <p:nvPr/>
          </p:nvSpPr>
          <p:spPr>
            <a:xfrm>
              <a:off x="4900320" y="2391438"/>
              <a:ext cx="13968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25"/>
            <p:cNvSpPr/>
            <p:nvPr/>
          </p:nvSpPr>
          <p:spPr>
            <a:xfrm>
              <a:off x="3548520" y="2391438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TextShape 4">
              <a:extLst>
                <a:ext uri="{FF2B5EF4-FFF2-40B4-BE49-F238E27FC236}">
                  <a16:creationId xmlns:a16="http://schemas.microsoft.com/office/drawing/2014/main" id="{07EEB4BA-245D-4024-988C-F6BC5A809A18}"/>
                </a:ext>
              </a:extLst>
            </p:cNvPr>
            <p:cNvSpPr txBox="1"/>
            <p:nvPr/>
          </p:nvSpPr>
          <p:spPr>
            <a:xfrm>
              <a:off x="3675140" y="2285535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2C19FE-5127-45F8-A2BE-5C0133D2B4D7}"/>
              </a:ext>
            </a:extLst>
          </p:cNvPr>
          <p:cNvGrpSpPr/>
          <p:nvPr/>
        </p:nvGrpSpPr>
        <p:grpSpPr>
          <a:xfrm>
            <a:off x="3732323" y="3195235"/>
            <a:ext cx="1307084" cy="221406"/>
            <a:chOff x="3548880" y="3305200"/>
            <a:chExt cx="1490400" cy="252457"/>
          </a:xfrm>
        </p:grpSpPr>
        <p:sp>
          <p:nvSpPr>
            <p:cNvPr id="48" name="Line 8"/>
            <p:cNvSpPr/>
            <p:nvPr/>
          </p:nvSpPr>
          <p:spPr>
            <a:xfrm>
              <a:off x="4900320" y="3411862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26"/>
            <p:cNvSpPr/>
            <p:nvPr/>
          </p:nvSpPr>
          <p:spPr>
            <a:xfrm>
              <a:off x="3548880" y="3432022"/>
              <a:ext cx="12312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TextShape 4">
              <a:extLst>
                <a:ext uri="{FF2B5EF4-FFF2-40B4-BE49-F238E27FC236}">
                  <a16:creationId xmlns:a16="http://schemas.microsoft.com/office/drawing/2014/main" id="{19682C4D-EFA3-45B2-BB18-0A84D2BCABE9}"/>
                </a:ext>
              </a:extLst>
            </p:cNvPr>
            <p:cNvSpPr txBox="1"/>
            <p:nvPr/>
          </p:nvSpPr>
          <p:spPr>
            <a:xfrm>
              <a:off x="3676712" y="3305200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~26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8B4794-2E67-4A9C-93C7-2F4DAB9EDBEC}"/>
              </a:ext>
            </a:extLst>
          </p:cNvPr>
          <p:cNvGrpSpPr/>
          <p:nvPr/>
        </p:nvGrpSpPr>
        <p:grpSpPr>
          <a:xfrm>
            <a:off x="3732323" y="3535492"/>
            <a:ext cx="1307084" cy="221406"/>
            <a:chOff x="3548880" y="3664997"/>
            <a:chExt cx="1490400" cy="252457"/>
          </a:xfrm>
        </p:grpSpPr>
        <p:sp>
          <p:nvSpPr>
            <p:cNvPr id="49" name="Line 9"/>
            <p:cNvSpPr/>
            <p:nvPr/>
          </p:nvSpPr>
          <p:spPr>
            <a:xfrm>
              <a:off x="4900320" y="3789011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27"/>
            <p:cNvSpPr/>
            <p:nvPr/>
          </p:nvSpPr>
          <p:spPr>
            <a:xfrm>
              <a:off x="3548880" y="3792025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TextShape 4">
              <a:extLst>
                <a:ext uri="{FF2B5EF4-FFF2-40B4-BE49-F238E27FC236}">
                  <a16:creationId xmlns:a16="http://schemas.microsoft.com/office/drawing/2014/main" id="{7DE7F83E-2AB0-4CB1-A803-8FD846250CB6}"/>
                </a:ext>
              </a:extLst>
            </p:cNvPr>
            <p:cNvSpPr txBox="1"/>
            <p:nvPr/>
          </p:nvSpPr>
          <p:spPr>
            <a:xfrm>
              <a:off x="3678282" y="3664997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C8DC6-2254-4311-98B9-A246611A88C3}"/>
              </a:ext>
            </a:extLst>
          </p:cNvPr>
          <p:cNvGrpSpPr/>
          <p:nvPr/>
        </p:nvGrpSpPr>
        <p:grpSpPr>
          <a:xfrm>
            <a:off x="3732639" y="3971094"/>
            <a:ext cx="1306768" cy="221406"/>
            <a:chOff x="3549240" y="4020795"/>
            <a:chExt cx="1490040" cy="252457"/>
          </a:xfrm>
        </p:grpSpPr>
        <p:sp>
          <p:nvSpPr>
            <p:cNvPr id="50" name="Line 10"/>
            <p:cNvSpPr/>
            <p:nvPr/>
          </p:nvSpPr>
          <p:spPr>
            <a:xfrm>
              <a:off x="4900320" y="4167863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28"/>
            <p:cNvSpPr/>
            <p:nvPr/>
          </p:nvSpPr>
          <p:spPr>
            <a:xfrm>
              <a:off x="3549240" y="4152023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TextShape 4">
              <a:extLst>
                <a:ext uri="{FF2B5EF4-FFF2-40B4-BE49-F238E27FC236}">
                  <a16:creationId xmlns:a16="http://schemas.microsoft.com/office/drawing/2014/main" id="{0F21DD37-27AA-44BF-84B9-BDB410B7F1AD}"/>
                </a:ext>
              </a:extLst>
            </p:cNvPr>
            <p:cNvSpPr txBox="1"/>
            <p:nvPr/>
          </p:nvSpPr>
          <p:spPr>
            <a:xfrm>
              <a:off x="3676712" y="4020795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3B15FA-B750-4916-9DC0-1AE9E889F3CE}"/>
              </a:ext>
            </a:extLst>
          </p:cNvPr>
          <p:cNvGrpSpPr/>
          <p:nvPr/>
        </p:nvGrpSpPr>
        <p:grpSpPr>
          <a:xfrm>
            <a:off x="3732954" y="4334924"/>
            <a:ext cx="1306453" cy="221406"/>
            <a:chOff x="3549600" y="4388685"/>
            <a:chExt cx="1489680" cy="252457"/>
          </a:xfrm>
        </p:grpSpPr>
        <p:sp>
          <p:nvSpPr>
            <p:cNvPr id="51" name="Line 11"/>
            <p:cNvSpPr/>
            <p:nvPr/>
          </p:nvSpPr>
          <p:spPr>
            <a:xfrm>
              <a:off x="4900320" y="4515021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29"/>
            <p:cNvSpPr/>
            <p:nvPr/>
          </p:nvSpPr>
          <p:spPr>
            <a:xfrm>
              <a:off x="3549600" y="4518035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TextShape 4">
              <a:extLst>
                <a:ext uri="{FF2B5EF4-FFF2-40B4-BE49-F238E27FC236}">
                  <a16:creationId xmlns:a16="http://schemas.microsoft.com/office/drawing/2014/main" id="{323853DB-52C1-4A09-9662-5E101DB0103A}"/>
                </a:ext>
              </a:extLst>
            </p:cNvPr>
            <p:cNvSpPr txBox="1"/>
            <p:nvPr/>
          </p:nvSpPr>
          <p:spPr>
            <a:xfrm>
              <a:off x="3676679" y="4388685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96D28E-035A-48B6-BB1E-16563887612F}"/>
              </a:ext>
            </a:extLst>
          </p:cNvPr>
          <p:cNvGrpSpPr/>
          <p:nvPr/>
        </p:nvGrpSpPr>
        <p:grpSpPr>
          <a:xfrm>
            <a:off x="3732323" y="4904907"/>
            <a:ext cx="1307084" cy="221406"/>
            <a:chOff x="3548880" y="4860133"/>
            <a:chExt cx="1490400" cy="252457"/>
          </a:xfrm>
        </p:grpSpPr>
        <p:sp>
          <p:nvSpPr>
            <p:cNvPr id="52" name="Line 12"/>
            <p:cNvSpPr/>
            <p:nvPr/>
          </p:nvSpPr>
          <p:spPr>
            <a:xfrm>
              <a:off x="4900320" y="4979611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30"/>
            <p:cNvSpPr/>
            <p:nvPr/>
          </p:nvSpPr>
          <p:spPr>
            <a:xfrm>
              <a:off x="3548880" y="4963771"/>
              <a:ext cx="12312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TextShape 4">
              <a:extLst>
                <a:ext uri="{FF2B5EF4-FFF2-40B4-BE49-F238E27FC236}">
                  <a16:creationId xmlns:a16="http://schemas.microsoft.com/office/drawing/2014/main" id="{D0CF2A79-DC1E-454D-889C-4D1150F599B0}"/>
                </a:ext>
              </a:extLst>
            </p:cNvPr>
            <p:cNvSpPr txBox="1"/>
            <p:nvPr/>
          </p:nvSpPr>
          <p:spPr>
            <a:xfrm>
              <a:off x="3676680" y="4860133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~30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4E5C78-6201-49AA-ABA3-F1989942B0F9}"/>
              </a:ext>
            </a:extLst>
          </p:cNvPr>
          <p:cNvGrpSpPr/>
          <p:nvPr/>
        </p:nvGrpSpPr>
        <p:grpSpPr>
          <a:xfrm>
            <a:off x="3733270" y="5310335"/>
            <a:ext cx="1306137" cy="221406"/>
            <a:chOff x="3549960" y="5492609"/>
            <a:chExt cx="1489320" cy="252457"/>
          </a:xfrm>
        </p:grpSpPr>
        <p:sp>
          <p:nvSpPr>
            <p:cNvPr id="53" name="Line 13"/>
            <p:cNvSpPr/>
            <p:nvPr/>
          </p:nvSpPr>
          <p:spPr>
            <a:xfrm>
              <a:off x="4900320" y="5631840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31"/>
            <p:cNvSpPr/>
            <p:nvPr/>
          </p:nvSpPr>
          <p:spPr>
            <a:xfrm>
              <a:off x="3549960" y="5616000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TextShape 4">
              <a:extLst>
                <a:ext uri="{FF2B5EF4-FFF2-40B4-BE49-F238E27FC236}">
                  <a16:creationId xmlns:a16="http://schemas.microsoft.com/office/drawing/2014/main" id="{1074918C-20F3-452E-ADE1-B80FB59864CE}"/>
                </a:ext>
              </a:extLst>
            </p:cNvPr>
            <p:cNvSpPr txBox="1"/>
            <p:nvPr/>
          </p:nvSpPr>
          <p:spPr>
            <a:xfrm>
              <a:off x="3676680" y="5492609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93A8EF-FD42-450F-9751-B82F61600D87}"/>
              </a:ext>
            </a:extLst>
          </p:cNvPr>
          <p:cNvGrpSpPr/>
          <p:nvPr/>
        </p:nvGrpSpPr>
        <p:grpSpPr>
          <a:xfrm>
            <a:off x="3733586" y="5791091"/>
            <a:ext cx="1305821" cy="221406"/>
            <a:chOff x="3550320" y="6069171"/>
            <a:chExt cx="1488960" cy="252457"/>
          </a:xfrm>
        </p:grpSpPr>
        <p:sp>
          <p:nvSpPr>
            <p:cNvPr id="58" name="Line 18"/>
            <p:cNvSpPr/>
            <p:nvPr/>
          </p:nvSpPr>
          <p:spPr>
            <a:xfrm>
              <a:off x="4900320" y="6207840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32"/>
            <p:cNvSpPr/>
            <p:nvPr/>
          </p:nvSpPr>
          <p:spPr>
            <a:xfrm>
              <a:off x="3550320" y="6192000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TextShape 4">
              <a:extLst>
                <a:ext uri="{FF2B5EF4-FFF2-40B4-BE49-F238E27FC236}">
                  <a16:creationId xmlns:a16="http://schemas.microsoft.com/office/drawing/2014/main" id="{07886311-89A7-4124-BC68-EB25BA1D407F}"/>
                </a:ext>
              </a:extLst>
            </p:cNvPr>
            <p:cNvSpPr txBox="1"/>
            <p:nvPr/>
          </p:nvSpPr>
          <p:spPr>
            <a:xfrm>
              <a:off x="3676680" y="6069171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CA728-C821-4765-9960-51DFB59C344B}"/>
              </a:ext>
            </a:extLst>
          </p:cNvPr>
          <p:cNvGrpSpPr/>
          <p:nvPr/>
        </p:nvGrpSpPr>
        <p:grpSpPr>
          <a:xfrm>
            <a:off x="3733902" y="6369011"/>
            <a:ext cx="1305505" cy="221406"/>
            <a:chOff x="3550680" y="6709959"/>
            <a:chExt cx="1488600" cy="252457"/>
          </a:xfrm>
        </p:grpSpPr>
        <p:sp>
          <p:nvSpPr>
            <p:cNvPr id="107" name="Line 67"/>
            <p:cNvSpPr/>
            <p:nvPr/>
          </p:nvSpPr>
          <p:spPr>
            <a:xfrm>
              <a:off x="3550680" y="6830573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68"/>
            <p:cNvSpPr/>
            <p:nvPr/>
          </p:nvSpPr>
          <p:spPr>
            <a:xfrm>
              <a:off x="4900320" y="6829267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TextShape 4">
              <a:extLst>
                <a:ext uri="{FF2B5EF4-FFF2-40B4-BE49-F238E27FC236}">
                  <a16:creationId xmlns:a16="http://schemas.microsoft.com/office/drawing/2014/main" id="{E78B1990-E8ED-4279-BDC8-451A3099669A}"/>
                </a:ext>
              </a:extLst>
            </p:cNvPr>
            <p:cNvSpPr txBox="1"/>
            <p:nvPr/>
          </p:nvSpPr>
          <p:spPr>
            <a:xfrm>
              <a:off x="3676680" y="6709959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C31A69-3FE0-4446-8086-6510FC23B264}"/>
              </a:ext>
            </a:extLst>
          </p:cNvPr>
          <p:cNvGrpSpPr/>
          <p:nvPr/>
        </p:nvGrpSpPr>
        <p:grpSpPr>
          <a:xfrm>
            <a:off x="5040039" y="3783160"/>
            <a:ext cx="1294455" cy="221406"/>
            <a:chOff x="5040039" y="3684306"/>
            <a:chExt cx="1294455" cy="221406"/>
          </a:xfrm>
        </p:grpSpPr>
        <p:sp>
          <p:nvSpPr>
            <p:cNvPr id="56" name="Line 16"/>
            <p:cNvSpPr/>
            <p:nvPr/>
          </p:nvSpPr>
          <p:spPr>
            <a:xfrm flipH="1">
              <a:off x="5040039" y="3788649"/>
              <a:ext cx="126288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39"/>
            <p:cNvSpPr/>
            <p:nvPr/>
          </p:nvSpPr>
          <p:spPr>
            <a:xfrm>
              <a:off x="6226517" y="3788649"/>
              <a:ext cx="10797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TextShape 33">
              <a:extLst>
                <a:ext uri="{FF2B5EF4-FFF2-40B4-BE49-F238E27FC236}">
                  <a16:creationId xmlns:a16="http://schemas.microsoft.com/office/drawing/2014/main" id="{874ADE0A-B061-47BD-A41C-75A651CD862D}"/>
                </a:ext>
              </a:extLst>
            </p:cNvPr>
            <p:cNvSpPr txBox="1"/>
            <p:nvPr/>
          </p:nvSpPr>
          <p:spPr>
            <a:xfrm>
              <a:off x="5197899" y="3684306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22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~27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8637CF-2653-472D-A3E4-AE70F7650151}"/>
              </a:ext>
            </a:extLst>
          </p:cNvPr>
          <p:cNvGrpSpPr/>
          <p:nvPr/>
        </p:nvGrpSpPr>
        <p:grpSpPr>
          <a:xfrm>
            <a:off x="5040354" y="4277734"/>
            <a:ext cx="1326343" cy="221406"/>
            <a:chOff x="5040354" y="3997642"/>
            <a:chExt cx="1326343" cy="221406"/>
          </a:xfrm>
        </p:grpSpPr>
        <p:sp>
          <p:nvSpPr>
            <p:cNvPr id="57" name="Line 17"/>
            <p:cNvSpPr/>
            <p:nvPr/>
          </p:nvSpPr>
          <p:spPr>
            <a:xfrm flipH="1">
              <a:off x="5040354" y="4104370"/>
              <a:ext cx="125973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35"/>
            <p:cNvSpPr/>
            <p:nvPr/>
          </p:nvSpPr>
          <p:spPr>
            <a:xfrm>
              <a:off x="5879540" y="4104370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TextShape 33">
              <a:extLst>
                <a:ext uri="{FF2B5EF4-FFF2-40B4-BE49-F238E27FC236}">
                  <a16:creationId xmlns:a16="http://schemas.microsoft.com/office/drawing/2014/main" id="{850F0BC3-6433-4FA4-99E9-53CF2D62AAD0}"/>
                </a:ext>
              </a:extLst>
            </p:cNvPr>
            <p:cNvSpPr txBox="1"/>
            <p:nvPr/>
          </p:nvSpPr>
          <p:spPr>
            <a:xfrm>
              <a:off x="5197899" y="3997642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33CFE2-08E4-45F1-8256-8E64C5F4D865}"/>
              </a:ext>
            </a:extLst>
          </p:cNvPr>
          <p:cNvGrpSpPr/>
          <p:nvPr/>
        </p:nvGrpSpPr>
        <p:grpSpPr>
          <a:xfrm>
            <a:off x="5040670" y="4574152"/>
            <a:ext cx="1326343" cy="221406"/>
            <a:chOff x="5040670" y="4376440"/>
            <a:chExt cx="1326343" cy="221406"/>
          </a:xfrm>
        </p:grpSpPr>
        <p:sp>
          <p:nvSpPr>
            <p:cNvPr id="59" name="Line 19"/>
            <p:cNvSpPr/>
            <p:nvPr/>
          </p:nvSpPr>
          <p:spPr>
            <a:xfrm flipH="1">
              <a:off x="5040670" y="4483235"/>
              <a:ext cx="125657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36"/>
            <p:cNvSpPr/>
            <p:nvPr/>
          </p:nvSpPr>
          <p:spPr>
            <a:xfrm>
              <a:off x="5879856" y="4483235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TextShape 33">
              <a:extLst>
                <a:ext uri="{FF2B5EF4-FFF2-40B4-BE49-F238E27FC236}">
                  <a16:creationId xmlns:a16="http://schemas.microsoft.com/office/drawing/2014/main" id="{26C64D4B-9533-45EA-81A3-6D1181370353}"/>
                </a:ext>
              </a:extLst>
            </p:cNvPr>
            <p:cNvSpPr txBox="1"/>
            <p:nvPr/>
          </p:nvSpPr>
          <p:spPr>
            <a:xfrm>
              <a:off x="5197899" y="4376440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29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D5F81-CD0D-4612-810A-A404268B77F7}"/>
              </a:ext>
            </a:extLst>
          </p:cNvPr>
          <p:cNvGrpSpPr/>
          <p:nvPr/>
        </p:nvGrpSpPr>
        <p:grpSpPr>
          <a:xfrm>
            <a:off x="5040986" y="5018935"/>
            <a:ext cx="1293508" cy="221406"/>
            <a:chOff x="5040986" y="4697653"/>
            <a:chExt cx="1293508" cy="221406"/>
          </a:xfrm>
        </p:grpSpPr>
        <p:sp>
          <p:nvSpPr>
            <p:cNvPr id="60" name="Line 20"/>
            <p:cNvSpPr/>
            <p:nvPr/>
          </p:nvSpPr>
          <p:spPr>
            <a:xfrm flipH="1">
              <a:off x="5040986" y="479895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40"/>
            <p:cNvSpPr/>
            <p:nvPr/>
          </p:nvSpPr>
          <p:spPr>
            <a:xfrm>
              <a:off x="6296923" y="4798955"/>
              <a:ext cx="37571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TextShape 33">
              <a:extLst>
                <a:ext uri="{FF2B5EF4-FFF2-40B4-BE49-F238E27FC236}">
                  <a16:creationId xmlns:a16="http://schemas.microsoft.com/office/drawing/2014/main" id="{05130A2F-4774-46D6-9B78-5531F8F9BF1B}"/>
                </a:ext>
              </a:extLst>
            </p:cNvPr>
            <p:cNvSpPr txBox="1"/>
            <p:nvPr/>
          </p:nvSpPr>
          <p:spPr>
            <a:xfrm>
              <a:off x="5197899" y="4697653"/>
              <a:ext cx="1028618" cy="22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29~5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30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75D825-D98A-40C3-9004-841EFFF9C2FA}"/>
              </a:ext>
            </a:extLst>
          </p:cNvPr>
          <p:cNvGrpSpPr/>
          <p:nvPr/>
        </p:nvGrpSpPr>
        <p:grpSpPr>
          <a:xfrm>
            <a:off x="5040986" y="5888826"/>
            <a:ext cx="1326658" cy="221406"/>
            <a:chOff x="5040986" y="5460450"/>
            <a:chExt cx="1326658" cy="221406"/>
          </a:xfrm>
        </p:grpSpPr>
        <p:sp>
          <p:nvSpPr>
            <p:cNvPr id="62" name="Line 22"/>
            <p:cNvSpPr/>
            <p:nvPr/>
          </p:nvSpPr>
          <p:spPr>
            <a:xfrm flipH="1">
              <a:off x="5040986" y="555668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38"/>
            <p:cNvSpPr/>
            <p:nvPr/>
          </p:nvSpPr>
          <p:spPr>
            <a:xfrm>
              <a:off x="5797768" y="5556685"/>
              <a:ext cx="569876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TextShape 33">
              <a:extLst>
                <a:ext uri="{FF2B5EF4-FFF2-40B4-BE49-F238E27FC236}">
                  <a16:creationId xmlns:a16="http://schemas.microsoft.com/office/drawing/2014/main" id="{E0795789-9E99-4B39-A100-AFBAA478918B}"/>
                </a:ext>
              </a:extLst>
            </p:cNvPr>
            <p:cNvSpPr txBox="1"/>
            <p:nvPr/>
          </p:nvSpPr>
          <p:spPr>
            <a:xfrm>
              <a:off x="5203926" y="5460450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7A1019-CAAA-46B8-80BC-AD3C614B59A4}"/>
              </a:ext>
            </a:extLst>
          </p:cNvPr>
          <p:cNvGrpSpPr/>
          <p:nvPr/>
        </p:nvGrpSpPr>
        <p:grpSpPr>
          <a:xfrm>
            <a:off x="5040986" y="5473779"/>
            <a:ext cx="1326342" cy="221406"/>
            <a:chOff x="5040986" y="5136024"/>
            <a:chExt cx="1326342" cy="221406"/>
          </a:xfrm>
        </p:grpSpPr>
        <p:sp>
          <p:nvSpPr>
            <p:cNvPr id="61" name="Line 21"/>
            <p:cNvSpPr/>
            <p:nvPr/>
          </p:nvSpPr>
          <p:spPr>
            <a:xfrm flipH="1">
              <a:off x="5040986" y="524096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37"/>
            <p:cNvSpPr/>
            <p:nvPr/>
          </p:nvSpPr>
          <p:spPr>
            <a:xfrm>
              <a:off x="5880171" y="5240965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TextShape 33">
              <a:extLst>
                <a:ext uri="{FF2B5EF4-FFF2-40B4-BE49-F238E27FC236}">
                  <a16:creationId xmlns:a16="http://schemas.microsoft.com/office/drawing/2014/main" id="{FB306B09-46C7-4F67-AF24-4B596DB75051}"/>
                </a:ext>
              </a:extLst>
            </p:cNvPr>
            <p:cNvSpPr txBox="1"/>
            <p:nvPr/>
          </p:nvSpPr>
          <p:spPr>
            <a:xfrm>
              <a:off x="5197899" y="5136024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5B058-D93F-4435-9934-E03DBE577294}"/>
              </a:ext>
            </a:extLst>
          </p:cNvPr>
          <p:cNvGrpSpPr/>
          <p:nvPr/>
        </p:nvGrpSpPr>
        <p:grpSpPr>
          <a:xfrm>
            <a:off x="5041301" y="6293106"/>
            <a:ext cx="1326659" cy="221406"/>
            <a:chOff x="5041301" y="5798833"/>
            <a:chExt cx="1326659" cy="221406"/>
          </a:xfrm>
        </p:grpSpPr>
        <p:sp>
          <p:nvSpPr>
            <p:cNvPr id="105" name="Line 65"/>
            <p:cNvSpPr/>
            <p:nvPr/>
          </p:nvSpPr>
          <p:spPr>
            <a:xfrm>
              <a:off x="5860912" y="5903978"/>
              <a:ext cx="507048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66"/>
            <p:cNvSpPr/>
            <p:nvPr/>
          </p:nvSpPr>
          <p:spPr>
            <a:xfrm flipH="1">
              <a:off x="5041301" y="5903978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TextShape 33">
              <a:extLst>
                <a:ext uri="{FF2B5EF4-FFF2-40B4-BE49-F238E27FC236}">
                  <a16:creationId xmlns:a16="http://schemas.microsoft.com/office/drawing/2014/main" id="{495C49E8-D15E-4932-983D-8A9E59C010DC}"/>
                </a:ext>
              </a:extLst>
            </p:cNvPr>
            <p:cNvSpPr txBox="1"/>
            <p:nvPr/>
          </p:nvSpPr>
          <p:spPr>
            <a:xfrm>
              <a:off x="5204093" y="5798833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037CA9A-78E6-4E8E-84CB-1A4CD84459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61957" y="3497125"/>
            <a:ext cx="7955848" cy="3401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EE3BA-6FB2-4125-801C-20C5E002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57" y="926515"/>
            <a:ext cx="7955848" cy="5344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187</Words>
  <Application>Microsoft Office PowerPoint</Application>
  <PresentationFormat>Custom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Ying, David</dc:creator>
  <dc:description/>
  <cp:lastModifiedBy>Ying, David</cp:lastModifiedBy>
  <cp:revision>440</cp:revision>
  <dcterms:created xsi:type="dcterms:W3CDTF">2019-06-15T14:38:33Z</dcterms:created>
  <dcterms:modified xsi:type="dcterms:W3CDTF">2019-06-17T06:17:34Z</dcterms:modified>
  <dc:language>en-US</dc:language>
</cp:coreProperties>
</file>