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429" r:id="rId3"/>
    <p:sldId id="436" r:id="rId4"/>
    <p:sldId id="430" r:id="rId5"/>
    <p:sldId id="435" r:id="rId6"/>
    <p:sldId id="439" r:id="rId7"/>
    <p:sldId id="438" r:id="rId8"/>
    <p:sldId id="461" r:id="rId9"/>
    <p:sldId id="432" r:id="rId10"/>
    <p:sldId id="440" r:id="rId11"/>
    <p:sldId id="450" r:id="rId12"/>
    <p:sldId id="437" r:id="rId13"/>
    <p:sldId id="462" r:id="rId14"/>
    <p:sldId id="459" r:id="rId15"/>
    <p:sldId id="455" r:id="rId16"/>
    <p:sldId id="456" r:id="rId17"/>
    <p:sldId id="434" r:id="rId18"/>
    <p:sldId id="441" r:id="rId19"/>
    <p:sldId id="457" r:id="rId20"/>
    <p:sldId id="45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Fundamentals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of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Elementary Probability Theory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Theorem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), prove that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)  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letters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envelopes.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letter, there is a unique envelope in which it should be placed.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careless postman places the letters randomly into envelopes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(</a:t>
                </a:r>
                <a:r>
                  <a:rPr lang="en-US" sz="2000" dirty="0"/>
                  <a:t>one letter in each envelope).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probability that </a:t>
                </a:r>
                <a:r>
                  <a:rPr lang="en-US" sz="2000" u="sng" dirty="0"/>
                  <a:t>no letter is placed correctly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into the envelope meant for it) ?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Partition</a:t>
            </a:r>
            <a:r>
              <a:rPr lang="en-US" sz="3200" b="1" dirty="0" smtClean="0">
                <a:solidFill>
                  <a:srgbClr val="002060"/>
                </a:solidFill>
              </a:rPr>
              <a:t> of sample space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Application of this </a:t>
                </a:r>
                <a:r>
                  <a:rPr lang="en-US" sz="1800" b="1" dirty="0"/>
                  <a:t>technique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in calculate probability </a:t>
                </a:r>
                <a:r>
                  <a:rPr lang="en-US" sz="1800" dirty="0"/>
                  <a:t>of some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which </a:t>
                </a:r>
                <a:r>
                  <a:rPr lang="en-US" sz="1800" dirty="0"/>
                  <a:t>otherwise is quite difficult </a:t>
                </a:r>
                <a:r>
                  <a:rPr lang="en-US" sz="1800" dirty="0" smtClean="0"/>
                  <a:t>to calculate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Don’t trust me. No problem, the </a:t>
                </a:r>
                <a:r>
                  <a:rPr lang="en-US" sz="1800" dirty="0"/>
                  <a:t>exercise on  the following slide will  convince you.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1071" t="-602" r="-571" b="-7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9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Partition</a:t>
            </a:r>
            <a:r>
              <a:rPr lang="en-US" sz="3200" b="1" dirty="0" smtClean="0">
                <a:solidFill>
                  <a:srgbClr val="002060"/>
                </a:solidFill>
              </a:rPr>
              <a:t> of sample space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1071" t="-602" b="-59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9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sticks each of different heights. </a:t>
                </a:r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vacant slots arranged along a line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and numbered from 1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as we move from left to right.  </a:t>
                </a:r>
              </a:p>
              <a:p>
                <a:r>
                  <a:rPr lang="en-US" sz="2000" dirty="0" smtClean="0"/>
                  <a:t>The sticks  are placed into the slots according to a uniformly random permutation. </a:t>
                </a:r>
              </a:p>
              <a:p>
                <a:r>
                  <a:rPr lang="en-US" sz="2000" dirty="0" smtClean="0"/>
                  <a:t>A stick placed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th slot is said to be a dominating stick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its height is largest among all sticks placed in slots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Find 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th slot </a:t>
                </a:r>
                <a:r>
                  <a:rPr lang="en-US" sz="2000" dirty="0" smtClean="0"/>
                  <a:t>contains a dominating stick.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Can </a:t>
                </a:r>
                <a:r>
                  <a:rPr lang="en-US" sz="2000" dirty="0"/>
                  <a:t>you give suitable reason to justify the validity of the above equation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In particular, give justification for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numerator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denominator in this equation.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67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1 6"/>
          <p:cNvSpPr/>
          <p:nvPr/>
        </p:nvSpPr>
        <p:spPr>
          <a:xfrm>
            <a:off x="3581400" y="1524000"/>
            <a:ext cx="5029200" cy="765048"/>
          </a:xfrm>
          <a:prstGeom prst="borderCallout1">
            <a:avLst>
              <a:gd name="adj1" fmla="val 49359"/>
              <a:gd name="adj2" fmla="val -129"/>
              <a:gd name="adj3" fmla="val 14842"/>
              <a:gd name="adj4" fmla="val -248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Given that event </a:t>
            </a:r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en-US" u="sng" dirty="0">
                <a:solidFill>
                  <a:schemeClr val="tx1"/>
                </a:solidFill>
              </a:rPr>
              <a:t> has happened, what is the probability that event </a:t>
            </a:r>
            <a:r>
              <a:rPr lang="en-US" b="1" u="sng" dirty="0">
                <a:solidFill>
                  <a:schemeClr val="tx1"/>
                </a:solidFill>
              </a:rPr>
              <a:t>A</a:t>
            </a:r>
            <a:r>
              <a:rPr lang="en-US" u="sng" dirty="0">
                <a:solidFill>
                  <a:schemeClr val="tx1"/>
                </a:solidFill>
              </a:rPr>
              <a:t> has also happened </a:t>
            </a:r>
            <a:r>
              <a:rPr lang="en-US" u="sng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</a:t>
            </a:r>
            <a:r>
              <a:rPr lang="en-US" sz="3600" b="1" dirty="0"/>
              <a:t>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Happening of event 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, has reduced the sample space to only </a:t>
                </a:r>
                <a:r>
                  <a:rPr lang="en-US" sz="2000" b="1" dirty="0"/>
                  <a:t>B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elementary events we are concerned with are elements of set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54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grpSp>
          <p:nvGrpSpPr>
            <p:cNvPr id="66" name="Group 65"/>
            <p:cNvGrpSpPr/>
            <p:nvPr/>
          </p:nvGrpSpPr>
          <p:grpSpPr>
            <a:xfrm>
              <a:off x="4476750" y="3238500"/>
              <a:ext cx="1486178" cy="1017032"/>
              <a:chOff x="4476750" y="3238500"/>
              <a:chExt cx="1486178" cy="101703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76750" y="3238500"/>
                <a:ext cx="1409700" cy="8763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638800" y="38862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78" name="Oval 77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Independent </a:t>
            </a:r>
            <a:r>
              <a:rPr lang="en-US" sz="4000" b="1" dirty="0" smtClean="0"/>
              <a:t>Events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are said to be independent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happening of one of them has </a:t>
                </a:r>
                <a:r>
                  <a:rPr lang="en-US" sz="2000" u="sng" dirty="0" smtClean="0"/>
                  <a:t>no influence </a:t>
                </a:r>
                <a:r>
                  <a:rPr lang="en-US" sz="2000" dirty="0" smtClean="0"/>
                  <a:t>on the probability of the another event.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Mathematically, it means that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   and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)=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equation also compactly captures independence of two events.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Can two independent events ever be disjoint 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886200"/>
            <a:ext cx="2409825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∩ 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) ·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Two fair dice are rolled. Show that the event that their sum is 7 is independent of the score shown by the first </a:t>
                </a:r>
                <a:r>
                  <a:rPr lang="en-US" sz="2000" dirty="0" smtClean="0"/>
                  <a:t>dice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be a probability space where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= 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,…,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 smtClean="0"/>
                  <a:t>} for a given prime number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 smtClean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and each elementary event has probability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/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i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</a:t>
                </a:r>
                <a:r>
                  <a:rPr lang="en-US" sz="2000" i="1" dirty="0" smtClean="0"/>
                  <a:t>       </a:t>
                </a:r>
                <a:r>
                  <a:rPr lang="en-US" sz="2000" dirty="0" smtClean="0"/>
                  <a:t>Show that if two events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 smtClean="0"/>
                  <a:t> defined over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are independent,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then at least one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either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 or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Elementary probability theory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/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so simple that you </a:t>
            </a:r>
            <a:r>
              <a:rPr lang="en-US" b="1" dirty="0">
                <a:solidFill>
                  <a:schemeClr val="tx1"/>
                </a:solidFill>
              </a:rPr>
              <a:t>underestimate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its</a:t>
            </a:r>
            <a:r>
              <a:rPr lang="en-US" dirty="0">
                <a:solidFill>
                  <a:srgbClr val="FF0000"/>
                </a:solidFill>
              </a:rPr>
              <a:t> elegance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power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Coin</a:t>
            </a:r>
            <a:r>
              <a:rPr lang="en-US" sz="4000" b="1" dirty="0" smtClean="0"/>
              <a:t> toss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There are 5 coins:</a:t>
            </a:r>
          </a:p>
          <a:p>
            <a:r>
              <a:rPr lang="en-US" sz="2000" dirty="0"/>
              <a:t>2 normal </a:t>
            </a:r>
            <a:r>
              <a:rPr lang="en-US" sz="2000" dirty="0" smtClean="0"/>
              <a:t>coins</a:t>
            </a:r>
          </a:p>
          <a:p>
            <a:r>
              <a:rPr lang="en-US" sz="2000" dirty="0" smtClean="0"/>
              <a:t>2 double-headed coins</a:t>
            </a:r>
          </a:p>
          <a:p>
            <a:r>
              <a:rPr lang="en-US" sz="2000" dirty="0" smtClean="0"/>
              <a:t>1 double-tailed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Experiment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 coin is picked uniformly randomly and tossed.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Outcome</a:t>
            </a:r>
            <a:r>
              <a:rPr lang="en-US" sz="2000" dirty="0" smtClean="0"/>
              <a:t>: head</a:t>
            </a:r>
          </a:p>
          <a:p>
            <a:pPr marL="0" indent="0">
              <a:buNone/>
            </a:pPr>
            <a:r>
              <a:rPr lang="en-US" sz="2000" dirty="0" smtClean="0"/>
              <a:t>The same coin is tossed again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Outcome</a:t>
            </a:r>
            <a:r>
              <a:rPr lang="en-US" sz="2000" dirty="0" smtClean="0"/>
              <a:t>: head</a:t>
            </a:r>
          </a:p>
          <a:p>
            <a:pPr marL="0" indent="0">
              <a:buNone/>
            </a:pPr>
            <a:r>
              <a:rPr lang="en-US" sz="2000" dirty="0" smtClean="0"/>
              <a:t>The coin is thrown.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nother coin is picked uniformly randomly and tossed.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32766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5200" y="4343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5867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Elementary probability theory</a:t>
            </a:r>
            <a:br>
              <a:rPr lang="en-US" sz="3200" b="1" dirty="0" smtClean="0"/>
            </a:br>
            <a:r>
              <a:rPr lang="en-US" sz="3200" b="1" dirty="0" smtClean="0"/>
              <a:t>(Relevant for CS648)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shall mainly deal with </a:t>
            </a:r>
            <a:r>
              <a:rPr lang="en-US" sz="2000" b="1" dirty="0" smtClean="0"/>
              <a:t>discrete probability theory </a:t>
            </a:r>
            <a:r>
              <a:rPr lang="en-US" sz="2000" dirty="0" smtClean="0"/>
              <a:t>in this course.</a:t>
            </a:r>
          </a:p>
          <a:p>
            <a:r>
              <a:rPr lang="en-US" sz="2000" dirty="0" smtClean="0"/>
              <a:t>We shall take the </a:t>
            </a:r>
            <a:r>
              <a:rPr lang="en-US" sz="2000" b="1" dirty="0" smtClean="0"/>
              <a:t>set theoretic approach </a:t>
            </a:r>
            <a:r>
              <a:rPr lang="en-US" sz="2000" dirty="0" smtClean="0"/>
              <a:t>to explain probability theory.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Consider any random experiment 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T</a:t>
            </a:r>
            <a:r>
              <a:rPr lang="en-US" sz="2000" dirty="0" smtClean="0"/>
              <a:t>ossing a coin 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Throwing a dice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Selecting a number randomly uniformly from [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..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How to capture the following facts in the theory of probability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Outcome will always be from a </a:t>
            </a:r>
            <a:r>
              <a:rPr lang="en-US" sz="2000" u="sng" dirty="0" smtClean="0"/>
              <a:t>specified set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“Likelihood” of each possible outcome is non-negative.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may be interested in a collection of outcomes.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Probability Space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ordered pair (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 where</a:t>
                </a:r>
              </a:p>
              <a:p>
                <a:r>
                  <a:rPr lang="el-GR" sz="20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the set of </a:t>
                </a:r>
                <a:r>
                  <a:rPr lang="en-US" sz="2000" u="sng" dirty="0" smtClean="0"/>
                  <a:t>all possible outcomes</a:t>
                </a:r>
                <a:r>
                  <a:rPr lang="en-US" sz="2000" dirty="0" smtClean="0"/>
                  <a:t> of the random experiment</a:t>
                </a:r>
              </a:p>
              <a:p>
                <a:r>
                  <a:rPr lang="en-US" sz="2000" b="1" dirty="0" smtClean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 smtClean="0">
                    <a:sym typeface="Wingdings" pitchFamily="2" charset="2"/>
                  </a:rPr>
                  <a:t>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 smtClean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 smtClean="0"/>
                  <a:t>P(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 smtClean="0"/>
                  <a:t>) ≥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for each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 smtClean="0"/>
                  <a:t>ϵ</a:t>
                </a:r>
                <a:r>
                  <a:rPr lang="en-US" sz="1800" dirty="0" smtClean="0"/>
                  <a:t>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800" b="1" dirty="0" smtClean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Elements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dirty="0" smtClean="0"/>
                  <a:t>are called </a:t>
                </a:r>
                <a:r>
                  <a:rPr lang="en-US" sz="2000" b="1" dirty="0" smtClean="0"/>
                  <a:t>elementary events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6757" y="6107668"/>
            <a:ext cx="20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</a:t>
            </a:r>
            <a:r>
              <a:rPr lang="en-US" sz="2000" b="1" dirty="0"/>
              <a:t>sample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Event in a Probability Space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An event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in a probability 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 a </a:t>
                </a:r>
                <a:r>
                  <a:rPr lang="en-US" sz="2000" u="sng" dirty="0" smtClean="0"/>
                  <a:t>subset</a:t>
                </a:r>
                <a:r>
                  <a:rPr lang="en-US" sz="2000" dirty="0" smtClean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probability of </a:t>
                </a:r>
                <a:r>
                  <a:rPr lang="en-US" sz="2000" dirty="0"/>
                  <a:t>event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is defined as </a:t>
                </a:r>
              </a:p>
              <a:p>
                <a:pPr marL="457200" lvl="1" indent="0">
                  <a:buNone/>
                </a:pPr>
                <a:r>
                  <a:rPr lang="en-US" sz="180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sake of compact notation, we extend </a:t>
                </a:r>
                <a:r>
                  <a:rPr lang="en-US" sz="2000" b="1" dirty="0" smtClean="0"/>
                  <a:t>P </a:t>
                </a:r>
                <a:r>
                  <a:rPr lang="en-US" sz="2000" dirty="0" smtClean="0"/>
                  <a:t>for events as described above.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4267200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0" t="-8333" r="-136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What is the sample space for the </a:t>
            </a:r>
            <a:r>
              <a:rPr lang="en-US" sz="2000" dirty="0" smtClean="0"/>
              <a:t>experiments:</a:t>
            </a:r>
          </a:p>
          <a:p>
            <a:r>
              <a:rPr lang="en-US" sz="2000" dirty="0" smtClean="0"/>
              <a:t> Toss  </a:t>
            </a:r>
            <a:r>
              <a:rPr lang="en-US" sz="2000" dirty="0"/>
              <a:t>a coin 5 </a:t>
            </a:r>
            <a:r>
              <a:rPr lang="en-US" sz="2000" dirty="0" smtClean="0"/>
              <a:t>times</a:t>
            </a:r>
            <a:endParaRPr lang="en-US" sz="2000" dirty="0"/>
          </a:p>
          <a:p>
            <a:r>
              <a:rPr lang="en-US" sz="2000" dirty="0" smtClean="0"/>
              <a:t> Throw a dice 3 times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randomized algorithm can also be viewed as a random experiment.</a:t>
            </a:r>
          </a:p>
          <a:p>
            <a:pPr marL="0" indent="0">
              <a:buNone/>
            </a:pPr>
            <a:r>
              <a:rPr lang="en-US" sz="2000" dirty="0"/>
              <a:t>What is the sample space associated with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Randomized Quick sort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Rand-</a:t>
            </a:r>
            <a:r>
              <a:rPr lang="en-US" sz="2000" b="1" dirty="0" err="1" smtClean="0">
                <a:solidFill>
                  <a:srgbClr val="00B050"/>
                </a:solidFill>
              </a:rPr>
              <a:t>approx</a:t>
            </a:r>
            <a:r>
              <a:rPr lang="en-US" sz="2000" b="1" dirty="0" smtClean="0">
                <a:solidFill>
                  <a:srgbClr val="00B050"/>
                </a:solidFill>
              </a:rPr>
              <a:t>-median</a:t>
            </a:r>
            <a:r>
              <a:rPr lang="en-US" sz="2000" dirty="0" smtClean="0"/>
              <a:t> algorithm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Important Advice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the following slides, we shall state well known </a:t>
            </a:r>
            <a:r>
              <a:rPr lang="en-US" sz="2400" dirty="0" smtClean="0"/>
              <a:t>equations (highlighted in yellow boxes) from probability theory.</a:t>
            </a:r>
          </a:p>
          <a:p>
            <a:r>
              <a:rPr lang="en-US" sz="2400" dirty="0" smtClean="0"/>
              <a:t>You should </a:t>
            </a:r>
            <a:r>
              <a:rPr lang="en-US" sz="2400" b="1" dirty="0" smtClean="0">
                <a:solidFill>
                  <a:srgbClr val="C00000"/>
                </a:solidFill>
              </a:rPr>
              <a:t>internalize </a:t>
            </a:r>
            <a:r>
              <a:rPr lang="en-US" sz="2400" b="1" dirty="0">
                <a:solidFill>
                  <a:srgbClr val="C00000"/>
                </a:solidFill>
              </a:rPr>
              <a:t>them fully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shall use them crucially in this </a:t>
            </a:r>
            <a:r>
              <a:rPr lang="en-US" sz="2400" dirty="0" smtClean="0"/>
              <a:t>course.</a:t>
            </a:r>
          </a:p>
          <a:p>
            <a:r>
              <a:rPr lang="en-US" sz="2400" dirty="0" smtClean="0"/>
              <a:t>Make sincere attempts to solve </a:t>
            </a:r>
            <a:r>
              <a:rPr lang="en-US" sz="2400" b="1" dirty="0" smtClean="0">
                <a:solidFill>
                  <a:srgbClr val="C00000"/>
                </a:solidFill>
              </a:rPr>
              <a:t>exercises</a:t>
            </a:r>
            <a:r>
              <a:rPr lang="en-US" sz="2400" dirty="0" smtClean="0"/>
              <a:t> that follow.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two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prove it by showing the following: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ach </a:t>
                </a:r>
                <a:r>
                  <a:rPr lang="el-GR" sz="2000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B  </a:t>
                </a:r>
                <a:r>
                  <a:rPr lang="en-US" sz="1800" dirty="0" smtClean="0"/>
                  <a:t>contributes exactly </a:t>
                </a:r>
                <a:r>
                  <a:rPr lang="en-US" sz="1800" b="1" dirty="0" smtClean="0"/>
                  <a:t>P(</a:t>
                </a:r>
                <a:r>
                  <a:rPr lang="el-GR" sz="1800" b="1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 smtClean="0"/>
                  <a:t>) </a:t>
                </a:r>
                <a:r>
                  <a:rPr lang="en-US" sz="1800" dirty="0" smtClean="0"/>
                  <a:t>in the right hand side.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504"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three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three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A₁,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₂, A₃,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prove </a:t>
                </a:r>
                <a:r>
                  <a:rPr lang="en-US" sz="2000" dirty="0" smtClean="0"/>
                  <a:t>this equation as well </a:t>
                </a:r>
                <a:r>
                  <a:rPr lang="en-US" sz="2000" dirty="0"/>
                  <a:t>by showing the following: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Each </a:t>
                </a:r>
                <a:r>
                  <a:rPr lang="el-GR" sz="2000" dirty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₁ </a:t>
                </a:r>
                <a:r>
                  <a:rPr lang="en-US" sz="1800" dirty="0">
                    <a:solidFill>
                      <a:srgbClr val="C00000"/>
                    </a:solidFill>
                  </a:rPr>
                  <a:t>U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800" dirty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₃ </a:t>
                </a:r>
                <a:r>
                  <a:rPr lang="en-US" sz="1800" dirty="0" smtClean="0"/>
                  <a:t>contributes </a:t>
                </a:r>
                <a:r>
                  <a:rPr lang="en-US" sz="1800" dirty="0"/>
                  <a:t>exactly </a:t>
                </a: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dirty="0"/>
                  <a:t>in the right hand side</a:t>
                </a:r>
                <a:r>
                  <a:rPr lang="en-US" sz="18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05200" y="2727115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5200" y="372163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26670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91000" y="3124200"/>
            <a:ext cx="1316144" cy="1017032"/>
            <a:chOff x="4629150" y="3238500"/>
            <a:chExt cx="1316144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38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31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1496</Words>
  <Application>Microsoft Office PowerPoint</Application>
  <PresentationFormat>On-screen Show (4:3)</PresentationFormat>
  <Paragraphs>295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Randomized Algorithms CS648 </vt:lpstr>
      <vt:lpstr>Elementary probability theory  </vt:lpstr>
      <vt:lpstr>Elementary probability theory (Relevant for CS648)</vt:lpstr>
      <vt:lpstr>Probability Space</vt:lpstr>
      <vt:lpstr>Event in a Probability Space</vt:lpstr>
      <vt:lpstr>Exercises</vt:lpstr>
      <vt:lpstr>An Important Advice</vt:lpstr>
      <vt:lpstr>Union of two Events</vt:lpstr>
      <vt:lpstr>Union of three Events</vt:lpstr>
      <vt:lpstr>Theorem</vt:lpstr>
      <vt:lpstr>Exercise</vt:lpstr>
      <vt:lpstr>Partition of sample space </vt:lpstr>
      <vt:lpstr>Partition of sample space </vt:lpstr>
      <vt:lpstr>Exercise</vt:lpstr>
      <vt:lpstr>Conditional Probability </vt:lpstr>
      <vt:lpstr>Conditional Probability </vt:lpstr>
      <vt:lpstr>Independent Events</vt:lpstr>
      <vt:lpstr>Exercises</vt:lpstr>
      <vt:lpstr>Fun with probability</vt:lpstr>
      <vt:lpstr>Coin toss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469</cp:revision>
  <dcterms:created xsi:type="dcterms:W3CDTF">2011-12-03T04:13:03Z</dcterms:created>
  <dcterms:modified xsi:type="dcterms:W3CDTF">2018-07-31T11:55:25Z</dcterms:modified>
</cp:coreProperties>
</file>