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8"/>
  </p:notesMasterIdLst>
  <p:sldIdLst>
    <p:sldId id="274" r:id="rId2"/>
    <p:sldId id="492" r:id="rId3"/>
    <p:sldId id="538" r:id="rId4"/>
    <p:sldId id="495" r:id="rId5"/>
    <p:sldId id="520" r:id="rId6"/>
    <p:sldId id="497" r:id="rId7"/>
    <p:sldId id="511" r:id="rId8"/>
    <p:sldId id="542" r:id="rId9"/>
    <p:sldId id="540" r:id="rId10"/>
    <p:sldId id="496" r:id="rId11"/>
    <p:sldId id="442" r:id="rId12"/>
    <p:sldId id="443" r:id="rId13"/>
    <p:sldId id="444" r:id="rId14"/>
    <p:sldId id="447" r:id="rId15"/>
    <p:sldId id="448" r:id="rId16"/>
    <p:sldId id="445" r:id="rId17"/>
    <p:sldId id="446" r:id="rId18"/>
    <p:sldId id="526" r:id="rId19"/>
    <p:sldId id="521" r:id="rId20"/>
    <p:sldId id="522" r:id="rId21"/>
    <p:sldId id="537" r:id="rId22"/>
    <p:sldId id="527" r:id="rId23"/>
    <p:sldId id="528" r:id="rId24"/>
    <p:sldId id="529" r:id="rId25"/>
    <p:sldId id="531" r:id="rId26"/>
    <p:sldId id="532" r:id="rId27"/>
    <p:sldId id="533" r:id="rId28"/>
    <p:sldId id="534" r:id="rId29"/>
    <p:sldId id="535" r:id="rId30"/>
    <p:sldId id="536" r:id="rId31"/>
    <p:sldId id="494" r:id="rId32"/>
    <p:sldId id="428" r:id="rId33"/>
    <p:sldId id="525" r:id="rId34"/>
    <p:sldId id="431" r:id="rId35"/>
    <p:sldId id="432" r:id="rId36"/>
    <p:sldId id="433" r:id="rId37"/>
    <p:sldId id="438" r:id="rId38"/>
    <p:sldId id="518" r:id="rId39"/>
    <p:sldId id="439" r:id="rId40"/>
    <p:sldId id="440" r:id="rId41"/>
    <p:sldId id="519" r:id="rId42"/>
    <p:sldId id="543" r:id="rId43"/>
    <p:sldId id="544" r:id="rId44"/>
    <p:sldId id="545" r:id="rId45"/>
    <p:sldId id="451" r:id="rId46"/>
    <p:sldId id="44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9" autoAdjust="0"/>
    <p:restoredTop sz="94676" autoAdjust="0"/>
  </p:normalViewPr>
  <p:slideViewPr>
    <p:cSldViewPr>
      <p:cViewPr>
        <p:scale>
          <a:sx n="118" d="100"/>
          <a:sy n="118" d="100"/>
        </p:scale>
        <p:origin x="-2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B6BDD-1E00-4795-9A29-6A72763B2189}" type="doc">
      <dgm:prSet loTypeId="urn:microsoft.com/office/officeart/2005/8/layout/cycle8" loCatId="cycle" qsTypeId="urn:microsoft.com/office/officeart/2005/8/quickstyle/3d3" qsCatId="3D" csTypeId="urn:microsoft.com/office/officeart/2005/8/colors/colorful1" csCatId="colorful" phldr="1"/>
      <dgm:spPr/>
    </dgm:pt>
    <dgm:pt modelId="{1E686F14-9579-4804-8F99-1962B15776E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Efficiency</a:t>
          </a:r>
          <a:endParaRPr lang="en-US" dirty="0">
            <a:solidFill>
              <a:schemeClr val="bg1"/>
            </a:solidFill>
          </a:endParaRPr>
        </a:p>
      </dgm:t>
    </dgm:pt>
    <dgm:pt modelId="{6722ACE5-6DFD-4E2C-BDA4-D604C108D092}" type="parTrans" cxnId="{E8412EF3-90E9-4579-936C-FAD0F9FA2CA7}">
      <dgm:prSet/>
      <dgm:spPr/>
      <dgm:t>
        <a:bodyPr/>
        <a:lstStyle/>
        <a:p>
          <a:endParaRPr lang="en-US"/>
        </a:p>
      </dgm:t>
    </dgm:pt>
    <dgm:pt modelId="{37F74C8D-6AD4-44CB-BD43-3DFFCFADDC2C}" type="sibTrans" cxnId="{E8412EF3-90E9-4579-936C-FAD0F9FA2CA7}">
      <dgm:prSet/>
      <dgm:spPr/>
      <dgm:t>
        <a:bodyPr/>
        <a:lstStyle/>
        <a:p>
          <a:endParaRPr lang="en-US"/>
        </a:p>
      </dgm:t>
    </dgm:pt>
    <dgm:pt modelId="{2C93330D-79FD-4BDD-BEA9-93D62107BD39}">
      <dgm:prSet phldrT="[Text]"/>
      <dgm:spPr/>
      <dgm:t>
        <a:bodyPr/>
        <a:lstStyle/>
        <a:p>
          <a:r>
            <a:rPr lang="en-US" dirty="0" smtClean="0">
              <a:solidFill>
                <a:srgbClr val="006C31"/>
              </a:solidFill>
            </a:rPr>
            <a:t>Simplicity</a:t>
          </a:r>
          <a:endParaRPr lang="en-US" dirty="0">
            <a:solidFill>
              <a:srgbClr val="006C31"/>
            </a:solidFill>
          </a:endParaRPr>
        </a:p>
      </dgm:t>
    </dgm:pt>
    <dgm:pt modelId="{B6BBF40E-78F7-4FEA-BF3B-62C11AA36C11}" type="parTrans" cxnId="{998FF550-66C8-4F0F-9724-DD7ACE17AB14}">
      <dgm:prSet/>
      <dgm:spPr/>
      <dgm:t>
        <a:bodyPr/>
        <a:lstStyle/>
        <a:p>
          <a:endParaRPr lang="en-US"/>
        </a:p>
      </dgm:t>
    </dgm:pt>
    <dgm:pt modelId="{0F605B6F-BB61-4B42-9F1B-D40EEBC424FE}" type="sibTrans" cxnId="{998FF550-66C8-4F0F-9724-DD7ACE17AB14}">
      <dgm:prSet/>
      <dgm:spPr/>
      <dgm:t>
        <a:bodyPr/>
        <a:lstStyle/>
        <a:p>
          <a:endParaRPr lang="en-US"/>
        </a:p>
      </dgm:t>
    </dgm:pt>
    <dgm:pt modelId="{6FB4DA39-245A-490A-B539-5A5E1B268A48}">
      <dgm:prSet phldrT="[Text]"/>
      <dgm:spPr/>
      <dgm:t>
        <a:bodyPr/>
        <a:lstStyle/>
        <a:p>
          <a:endParaRPr lang="en-US" dirty="0"/>
        </a:p>
      </dgm:t>
    </dgm:pt>
    <dgm:pt modelId="{A58E3B13-1CDC-4E6D-8C10-E3A889661DFA}" type="parTrans" cxnId="{B1C72DDF-732D-4927-9C25-962CE4F78F84}">
      <dgm:prSet/>
      <dgm:spPr/>
      <dgm:t>
        <a:bodyPr/>
        <a:lstStyle/>
        <a:p>
          <a:endParaRPr lang="en-US"/>
        </a:p>
      </dgm:t>
    </dgm:pt>
    <dgm:pt modelId="{6D171B0D-64ED-410C-BDDB-8261259258E6}" type="sibTrans" cxnId="{B1C72DDF-732D-4927-9C25-962CE4F78F84}">
      <dgm:prSet/>
      <dgm:spPr/>
      <dgm:t>
        <a:bodyPr/>
        <a:lstStyle/>
        <a:p>
          <a:endParaRPr lang="en-US"/>
        </a:p>
      </dgm:t>
    </dgm:pt>
    <dgm:pt modelId="{FEE955E6-741B-4480-B338-7A6A9CD4582A}" type="pres">
      <dgm:prSet presAssocID="{D61B6BDD-1E00-4795-9A29-6A72763B2189}" presName="compositeShape" presStyleCnt="0">
        <dgm:presLayoutVars>
          <dgm:chMax val="7"/>
          <dgm:dir/>
          <dgm:resizeHandles val="exact"/>
        </dgm:presLayoutVars>
      </dgm:prSet>
      <dgm:spPr/>
    </dgm:pt>
    <dgm:pt modelId="{6B0B8B33-B97D-4381-A774-E606AE33560C}" type="pres">
      <dgm:prSet presAssocID="{D61B6BDD-1E00-4795-9A29-6A72763B2189}" presName="wedge1" presStyleLbl="node1" presStyleIdx="0" presStyleCnt="3"/>
      <dgm:spPr/>
      <dgm:t>
        <a:bodyPr/>
        <a:lstStyle/>
        <a:p>
          <a:endParaRPr lang="en-US"/>
        </a:p>
      </dgm:t>
    </dgm:pt>
    <dgm:pt modelId="{4B99114A-1F74-4F8F-958B-F2DDBC35F996}" type="pres">
      <dgm:prSet presAssocID="{D61B6BDD-1E00-4795-9A29-6A72763B2189}" presName="dummy1a" presStyleCnt="0"/>
      <dgm:spPr/>
    </dgm:pt>
    <dgm:pt modelId="{D107C7F6-A569-4142-BC20-3081FB65D3BC}" type="pres">
      <dgm:prSet presAssocID="{D61B6BDD-1E00-4795-9A29-6A72763B2189}" presName="dummy1b" presStyleCnt="0"/>
      <dgm:spPr/>
    </dgm:pt>
    <dgm:pt modelId="{790B308B-97B2-40B4-8026-1FB990E5AD1F}" type="pres">
      <dgm:prSet presAssocID="{D61B6BDD-1E00-4795-9A29-6A72763B218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4ADB6-D0D3-4C48-8E91-2F86543E2A27}" type="pres">
      <dgm:prSet presAssocID="{D61B6BDD-1E00-4795-9A29-6A72763B2189}" presName="wedge2" presStyleLbl="node1" presStyleIdx="1" presStyleCnt="3"/>
      <dgm:spPr/>
      <dgm:t>
        <a:bodyPr/>
        <a:lstStyle/>
        <a:p>
          <a:endParaRPr lang="en-US"/>
        </a:p>
      </dgm:t>
    </dgm:pt>
    <dgm:pt modelId="{595E54D1-5DC9-4008-8229-1ABD60D404EB}" type="pres">
      <dgm:prSet presAssocID="{D61B6BDD-1E00-4795-9A29-6A72763B2189}" presName="dummy2a" presStyleCnt="0"/>
      <dgm:spPr/>
    </dgm:pt>
    <dgm:pt modelId="{83AAA6D5-1DB0-4724-8D74-CFAB984185F2}" type="pres">
      <dgm:prSet presAssocID="{D61B6BDD-1E00-4795-9A29-6A72763B2189}" presName="dummy2b" presStyleCnt="0"/>
      <dgm:spPr/>
    </dgm:pt>
    <dgm:pt modelId="{60B27050-E357-417F-A4C6-C471DE6E8E82}" type="pres">
      <dgm:prSet presAssocID="{D61B6BDD-1E00-4795-9A29-6A72763B218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E3159-B2D2-48AD-BC72-69E842B78D2B}" type="pres">
      <dgm:prSet presAssocID="{D61B6BDD-1E00-4795-9A29-6A72763B2189}" presName="wedge3" presStyleLbl="node1" presStyleIdx="2" presStyleCnt="3"/>
      <dgm:spPr/>
      <dgm:t>
        <a:bodyPr/>
        <a:lstStyle/>
        <a:p>
          <a:endParaRPr lang="en-US"/>
        </a:p>
      </dgm:t>
    </dgm:pt>
    <dgm:pt modelId="{02A950C3-A1E0-4A3A-B921-A7DFE0F754EF}" type="pres">
      <dgm:prSet presAssocID="{D61B6BDD-1E00-4795-9A29-6A72763B2189}" presName="dummy3a" presStyleCnt="0"/>
      <dgm:spPr/>
    </dgm:pt>
    <dgm:pt modelId="{948EC8B1-AA58-4D24-AAE7-4E8E8C6F9A64}" type="pres">
      <dgm:prSet presAssocID="{D61B6BDD-1E00-4795-9A29-6A72763B2189}" presName="dummy3b" presStyleCnt="0"/>
      <dgm:spPr/>
    </dgm:pt>
    <dgm:pt modelId="{D8E95D9D-86EF-44CA-8245-190A8A7D0909}" type="pres">
      <dgm:prSet presAssocID="{D61B6BDD-1E00-4795-9A29-6A72763B218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FEF99-F266-45EF-B81E-E93A9872CEB4}" type="pres">
      <dgm:prSet presAssocID="{37F74C8D-6AD4-44CB-BD43-3DFFCFADDC2C}" presName="arrowWedge1" presStyleLbl="fgSibTrans2D1" presStyleIdx="0" presStyleCnt="3"/>
      <dgm:spPr/>
    </dgm:pt>
    <dgm:pt modelId="{313A1D76-3554-4C59-821C-9EFB84974396}" type="pres">
      <dgm:prSet presAssocID="{0F605B6F-BB61-4B42-9F1B-D40EEBC424FE}" presName="arrowWedge2" presStyleLbl="fgSibTrans2D1" presStyleIdx="1" presStyleCnt="3"/>
      <dgm:spPr/>
    </dgm:pt>
    <dgm:pt modelId="{9D4E42A9-693F-45F6-9258-1DD0B0F0D2B3}" type="pres">
      <dgm:prSet presAssocID="{6D171B0D-64ED-410C-BDDB-8261259258E6}" presName="arrowWedge3" presStyleLbl="fgSibTrans2D1" presStyleIdx="2" presStyleCnt="3" custLinFactNeighborY="-53"/>
      <dgm:spPr/>
    </dgm:pt>
  </dgm:ptLst>
  <dgm:cxnLst>
    <dgm:cxn modelId="{66B6195F-04CC-4043-864C-E97E0039F1D6}" type="presOf" srcId="{1E686F14-9579-4804-8F99-1962B15776E3}" destId="{790B308B-97B2-40B4-8026-1FB990E5AD1F}" srcOrd="1" destOrd="0" presId="urn:microsoft.com/office/officeart/2005/8/layout/cycle8"/>
    <dgm:cxn modelId="{AD6865B7-9075-4736-B0AD-AB667ED30A98}" type="presOf" srcId="{2C93330D-79FD-4BDD-BEA9-93D62107BD39}" destId="{60B27050-E357-417F-A4C6-C471DE6E8E82}" srcOrd="1" destOrd="0" presId="urn:microsoft.com/office/officeart/2005/8/layout/cycle8"/>
    <dgm:cxn modelId="{951F9C8D-D259-4241-9FE5-8010208C4717}" type="presOf" srcId="{6FB4DA39-245A-490A-B539-5A5E1B268A48}" destId="{984E3159-B2D2-48AD-BC72-69E842B78D2B}" srcOrd="0" destOrd="0" presId="urn:microsoft.com/office/officeart/2005/8/layout/cycle8"/>
    <dgm:cxn modelId="{998FF550-66C8-4F0F-9724-DD7ACE17AB14}" srcId="{D61B6BDD-1E00-4795-9A29-6A72763B2189}" destId="{2C93330D-79FD-4BDD-BEA9-93D62107BD39}" srcOrd="1" destOrd="0" parTransId="{B6BBF40E-78F7-4FEA-BF3B-62C11AA36C11}" sibTransId="{0F605B6F-BB61-4B42-9F1B-D40EEBC424FE}"/>
    <dgm:cxn modelId="{E8412EF3-90E9-4579-936C-FAD0F9FA2CA7}" srcId="{D61B6BDD-1E00-4795-9A29-6A72763B2189}" destId="{1E686F14-9579-4804-8F99-1962B15776E3}" srcOrd="0" destOrd="0" parTransId="{6722ACE5-6DFD-4E2C-BDA4-D604C108D092}" sibTransId="{37F74C8D-6AD4-44CB-BD43-3DFFCFADDC2C}"/>
    <dgm:cxn modelId="{4B32F35A-401E-41E3-A8A8-D941AA08F42F}" type="presOf" srcId="{1E686F14-9579-4804-8F99-1962B15776E3}" destId="{6B0B8B33-B97D-4381-A774-E606AE33560C}" srcOrd="0" destOrd="0" presId="urn:microsoft.com/office/officeart/2005/8/layout/cycle8"/>
    <dgm:cxn modelId="{B97F8D9D-C7D5-471B-B3D9-34CD54A9DCDC}" type="presOf" srcId="{6FB4DA39-245A-490A-B539-5A5E1B268A48}" destId="{D8E95D9D-86EF-44CA-8245-190A8A7D0909}" srcOrd="1" destOrd="0" presId="urn:microsoft.com/office/officeart/2005/8/layout/cycle8"/>
    <dgm:cxn modelId="{5EBDE3AF-A60C-476B-A16D-C798FBD0F5C5}" type="presOf" srcId="{D61B6BDD-1E00-4795-9A29-6A72763B2189}" destId="{FEE955E6-741B-4480-B338-7A6A9CD4582A}" srcOrd="0" destOrd="0" presId="urn:microsoft.com/office/officeart/2005/8/layout/cycle8"/>
    <dgm:cxn modelId="{895C2FA1-9A78-4DA9-B989-B368E2112A94}" type="presOf" srcId="{2C93330D-79FD-4BDD-BEA9-93D62107BD39}" destId="{3E04ADB6-D0D3-4C48-8E91-2F86543E2A27}" srcOrd="0" destOrd="0" presId="urn:microsoft.com/office/officeart/2005/8/layout/cycle8"/>
    <dgm:cxn modelId="{B1C72DDF-732D-4927-9C25-962CE4F78F84}" srcId="{D61B6BDD-1E00-4795-9A29-6A72763B2189}" destId="{6FB4DA39-245A-490A-B539-5A5E1B268A48}" srcOrd="2" destOrd="0" parTransId="{A58E3B13-1CDC-4E6D-8C10-E3A889661DFA}" sibTransId="{6D171B0D-64ED-410C-BDDB-8261259258E6}"/>
    <dgm:cxn modelId="{30FC592A-558C-4F9D-8726-AC564694E576}" type="presParOf" srcId="{FEE955E6-741B-4480-B338-7A6A9CD4582A}" destId="{6B0B8B33-B97D-4381-A774-E606AE33560C}" srcOrd="0" destOrd="0" presId="urn:microsoft.com/office/officeart/2005/8/layout/cycle8"/>
    <dgm:cxn modelId="{E821F98C-2641-44BD-BDD5-983E9DBF15CA}" type="presParOf" srcId="{FEE955E6-741B-4480-B338-7A6A9CD4582A}" destId="{4B99114A-1F74-4F8F-958B-F2DDBC35F996}" srcOrd="1" destOrd="0" presId="urn:microsoft.com/office/officeart/2005/8/layout/cycle8"/>
    <dgm:cxn modelId="{391BA032-E7C8-40AF-BECB-A3FBFCD767E3}" type="presParOf" srcId="{FEE955E6-741B-4480-B338-7A6A9CD4582A}" destId="{D107C7F6-A569-4142-BC20-3081FB65D3BC}" srcOrd="2" destOrd="0" presId="urn:microsoft.com/office/officeart/2005/8/layout/cycle8"/>
    <dgm:cxn modelId="{C756A02D-B799-475E-9CD4-A423FD7E6614}" type="presParOf" srcId="{FEE955E6-741B-4480-B338-7A6A9CD4582A}" destId="{790B308B-97B2-40B4-8026-1FB990E5AD1F}" srcOrd="3" destOrd="0" presId="urn:microsoft.com/office/officeart/2005/8/layout/cycle8"/>
    <dgm:cxn modelId="{DB31162B-E4CD-4EDF-BC13-5D960F95A93B}" type="presParOf" srcId="{FEE955E6-741B-4480-B338-7A6A9CD4582A}" destId="{3E04ADB6-D0D3-4C48-8E91-2F86543E2A27}" srcOrd="4" destOrd="0" presId="urn:microsoft.com/office/officeart/2005/8/layout/cycle8"/>
    <dgm:cxn modelId="{641D94ED-BE95-448E-A83E-CF55E3F83F24}" type="presParOf" srcId="{FEE955E6-741B-4480-B338-7A6A9CD4582A}" destId="{595E54D1-5DC9-4008-8229-1ABD60D404EB}" srcOrd="5" destOrd="0" presId="urn:microsoft.com/office/officeart/2005/8/layout/cycle8"/>
    <dgm:cxn modelId="{8574DB53-BA49-41F4-A5BA-C96128F7E9F3}" type="presParOf" srcId="{FEE955E6-741B-4480-B338-7A6A9CD4582A}" destId="{83AAA6D5-1DB0-4724-8D74-CFAB984185F2}" srcOrd="6" destOrd="0" presId="urn:microsoft.com/office/officeart/2005/8/layout/cycle8"/>
    <dgm:cxn modelId="{381C5C5F-850E-4D32-ADF1-E844C21B5348}" type="presParOf" srcId="{FEE955E6-741B-4480-B338-7A6A9CD4582A}" destId="{60B27050-E357-417F-A4C6-C471DE6E8E82}" srcOrd="7" destOrd="0" presId="urn:microsoft.com/office/officeart/2005/8/layout/cycle8"/>
    <dgm:cxn modelId="{8AFEC38E-C32F-4C57-8419-B93E9129908B}" type="presParOf" srcId="{FEE955E6-741B-4480-B338-7A6A9CD4582A}" destId="{984E3159-B2D2-48AD-BC72-69E842B78D2B}" srcOrd="8" destOrd="0" presId="urn:microsoft.com/office/officeart/2005/8/layout/cycle8"/>
    <dgm:cxn modelId="{45757080-EE14-4894-8EDC-E0B39623A897}" type="presParOf" srcId="{FEE955E6-741B-4480-B338-7A6A9CD4582A}" destId="{02A950C3-A1E0-4A3A-B921-A7DFE0F754EF}" srcOrd="9" destOrd="0" presId="urn:microsoft.com/office/officeart/2005/8/layout/cycle8"/>
    <dgm:cxn modelId="{0F3A6156-33F9-42FD-BE83-5885FDFCA5EA}" type="presParOf" srcId="{FEE955E6-741B-4480-B338-7A6A9CD4582A}" destId="{948EC8B1-AA58-4D24-AAE7-4E8E8C6F9A64}" srcOrd="10" destOrd="0" presId="urn:microsoft.com/office/officeart/2005/8/layout/cycle8"/>
    <dgm:cxn modelId="{502F978C-7D86-4B20-9E9E-DD8ABD5877D5}" type="presParOf" srcId="{FEE955E6-741B-4480-B338-7A6A9CD4582A}" destId="{D8E95D9D-86EF-44CA-8245-190A8A7D0909}" srcOrd="11" destOrd="0" presId="urn:microsoft.com/office/officeart/2005/8/layout/cycle8"/>
    <dgm:cxn modelId="{5D616C24-A8B5-4F2A-983F-D14FC679D30C}" type="presParOf" srcId="{FEE955E6-741B-4480-B338-7A6A9CD4582A}" destId="{023FEF99-F266-45EF-B81E-E93A9872CEB4}" srcOrd="12" destOrd="0" presId="urn:microsoft.com/office/officeart/2005/8/layout/cycle8"/>
    <dgm:cxn modelId="{9264A285-576F-471D-8131-D13CF8290814}" type="presParOf" srcId="{FEE955E6-741B-4480-B338-7A6A9CD4582A}" destId="{313A1D76-3554-4C59-821C-9EFB84974396}" srcOrd="13" destOrd="0" presId="urn:microsoft.com/office/officeart/2005/8/layout/cycle8"/>
    <dgm:cxn modelId="{4399A6BA-720D-47B2-9C73-4EACCD1E0BB5}" type="presParOf" srcId="{FEE955E6-741B-4480-B338-7A6A9CD4582A}" destId="{9D4E42A9-693F-45F6-9258-1DD0B0F0D2B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9998BC-788D-4CAF-96D0-A3D14C641DF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5DF045-3F8C-4E00-838E-DB532BD06CA2}">
      <dgm:prSet phldrT="[Text]"/>
      <dgm:spPr/>
      <dgm:t>
        <a:bodyPr/>
        <a:lstStyle/>
        <a:p>
          <a:endParaRPr lang="en-US" dirty="0"/>
        </a:p>
      </dgm:t>
    </dgm:pt>
    <dgm:pt modelId="{8A2A5374-D49A-435E-8922-5C8AB2971BBE}" type="parTrans" cxnId="{2C63F01D-69EE-4135-84A4-4654592E4CEA}">
      <dgm:prSet/>
      <dgm:spPr/>
      <dgm:t>
        <a:bodyPr/>
        <a:lstStyle/>
        <a:p>
          <a:endParaRPr lang="en-US"/>
        </a:p>
      </dgm:t>
    </dgm:pt>
    <dgm:pt modelId="{C6B32785-7466-4545-8002-4E34B6054A75}" type="sibTrans" cxnId="{2C63F01D-69EE-4135-84A4-4654592E4CEA}">
      <dgm:prSet/>
      <dgm:spPr/>
      <dgm:t>
        <a:bodyPr/>
        <a:lstStyle/>
        <a:p>
          <a:endParaRPr lang="en-US"/>
        </a:p>
      </dgm:t>
    </dgm:pt>
    <dgm:pt modelId="{7078C315-9448-491C-8B96-1E2E71D20A26}">
      <dgm:prSet phldrT="[Text]" custT="1"/>
      <dgm:spPr/>
      <dgm:t>
        <a:bodyPr/>
        <a:lstStyle/>
        <a:p>
          <a:r>
            <a:rPr lang="en-US" sz="2000" dirty="0" smtClean="0"/>
            <a:t>Formal analysis</a:t>
          </a:r>
          <a:endParaRPr lang="en-US" sz="2000" dirty="0"/>
        </a:p>
      </dgm:t>
    </dgm:pt>
    <dgm:pt modelId="{9DE8724F-30DA-4ED2-B476-EA34331B4CA5}" type="parTrans" cxnId="{689DD691-E431-4988-906E-779B6D6DC64B}">
      <dgm:prSet/>
      <dgm:spPr/>
      <dgm:t>
        <a:bodyPr/>
        <a:lstStyle/>
        <a:p>
          <a:endParaRPr lang="en-US"/>
        </a:p>
      </dgm:t>
    </dgm:pt>
    <dgm:pt modelId="{B96CB9FB-CFCD-4DF3-A1D3-1F544E2C0523}" type="sibTrans" cxnId="{689DD691-E431-4988-906E-779B6D6DC64B}">
      <dgm:prSet/>
      <dgm:spPr/>
      <dgm:t>
        <a:bodyPr/>
        <a:lstStyle/>
        <a:p>
          <a:endParaRPr lang="en-US"/>
        </a:p>
      </dgm:t>
    </dgm:pt>
    <dgm:pt modelId="{0771A1FD-452C-4E66-8173-9B3DF7DD9FF1}">
      <dgm:prSet phldrT="[Text]" custT="1"/>
      <dgm:spPr/>
      <dgm:t>
        <a:bodyPr/>
        <a:lstStyle/>
        <a:p>
          <a:r>
            <a:rPr lang="en-US" sz="2000" dirty="0" smtClean="0"/>
            <a:t>Formal proof of correctness</a:t>
          </a:r>
          <a:endParaRPr lang="en-US" sz="2000" dirty="0"/>
        </a:p>
      </dgm:t>
    </dgm:pt>
    <dgm:pt modelId="{22E77F8A-B16D-4297-84B3-AA3D8AA84956}" type="parTrans" cxnId="{F443FB65-B4D6-4B1B-AB25-DF3543B554E6}">
      <dgm:prSet/>
      <dgm:spPr/>
      <dgm:t>
        <a:bodyPr/>
        <a:lstStyle/>
        <a:p>
          <a:endParaRPr lang="en-US"/>
        </a:p>
      </dgm:t>
    </dgm:pt>
    <dgm:pt modelId="{0A7443F9-90DF-4DDD-A52E-B313C5C86696}" type="sibTrans" cxnId="{F443FB65-B4D6-4B1B-AB25-DF3543B554E6}">
      <dgm:prSet/>
      <dgm:spPr/>
      <dgm:t>
        <a:bodyPr/>
        <a:lstStyle/>
        <a:p>
          <a:endParaRPr lang="en-US"/>
        </a:p>
      </dgm:t>
    </dgm:pt>
    <dgm:pt modelId="{1495F407-E321-4496-A8DF-5D17E74359BF}">
      <dgm:prSet phldrT="[Text]" custT="1"/>
      <dgm:spPr/>
      <dgm:t>
        <a:bodyPr/>
        <a:lstStyle/>
        <a:p>
          <a:r>
            <a:rPr lang="en-US" sz="2000" dirty="0" smtClean="0"/>
            <a:t>Basic algorithm paradigms</a:t>
          </a:r>
          <a:endParaRPr lang="en-US" sz="2000" dirty="0"/>
        </a:p>
      </dgm:t>
    </dgm:pt>
    <dgm:pt modelId="{45B3E944-654A-4C1C-9B38-D0214AD4FFB7}" type="parTrans" cxnId="{9381BF54-6589-45DC-A816-593191B9877E}">
      <dgm:prSet/>
      <dgm:spPr/>
      <dgm:t>
        <a:bodyPr/>
        <a:lstStyle/>
        <a:p>
          <a:endParaRPr lang="en-US"/>
        </a:p>
      </dgm:t>
    </dgm:pt>
    <dgm:pt modelId="{3024F094-EF28-4D5E-BA02-21B463B01A1D}" type="sibTrans" cxnId="{9381BF54-6589-45DC-A816-593191B9877E}">
      <dgm:prSet/>
      <dgm:spPr/>
      <dgm:t>
        <a:bodyPr/>
        <a:lstStyle/>
        <a:p>
          <a:endParaRPr lang="en-US"/>
        </a:p>
      </dgm:t>
    </dgm:pt>
    <dgm:pt modelId="{5FDB22EB-D7F0-4BCE-A863-8700CD8DB064}" type="pres">
      <dgm:prSet presAssocID="{289998BC-788D-4CAF-96D0-A3D14C641DF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A2ED1-032F-4B6C-B186-C33C577A6FFD}" type="pres">
      <dgm:prSet presAssocID="{AA5DF045-3F8C-4E00-838E-DB532BD06CA2}" presName="root1" presStyleCnt="0"/>
      <dgm:spPr/>
    </dgm:pt>
    <dgm:pt modelId="{DA81835D-8E03-4717-9090-5E3F5B3AA660}" type="pres">
      <dgm:prSet presAssocID="{AA5DF045-3F8C-4E00-838E-DB532BD06CA2}" presName="LevelOneTextNode" presStyleLbl="node0" presStyleIdx="0" presStyleCnt="1" custScaleX="528643" custScaleY="8606" custLinFactNeighborX="-53075" custLinFactNeighborY="-162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8044D6-F73B-4004-9DFF-60A28B2099BE}" type="pres">
      <dgm:prSet presAssocID="{AA5DF045-3F8C-4E00-838E-DB532BD06CA2}" presName="level2hierChild" presStyleCnt="0"/>
      <dgm:spPr/>
    </dgm:pt>
    <dgm:pt modelId="{D12E7D44-4D02-427F-8A2B-488819650A24}" type="pres">
      <dgm:prSet presAssocID="{9DE8724F-30DA-4ED2-B476-EA34331B4CA5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3F39AC85-9D42-440E-913D-5F7ED793040E}" type="pres">
      <dgm:prSet presAssocID="{9DE8724F-30DA-4ED2-B476-EA34331B4CA5}" presName="connTx" presStyleLbl="parChTrans1D2" presStyleIdx="0" presStyleCnt="3"/>
      <dgm:spPr/>
      <dgm:t>
        <a:bodyPr/>
        <a:lstStyle/>
        <a:p>
          <a:endParaRPr lang="en-US"/>
        </a:p>
      </dgm:t>
    </dgm:pt>
    <dgm:pt modelId="{1A38FDCF-D623-433A-BBD0-FA1E56A0D554}" type="pres">
      <dgm:prSet presAssocID="{7078C315-9448-491C-8B96-1E2E71D20A26}" presName="root2" presStyleCnt="0"/>
      <dgm:spPr/>
    </dgm:pt>
    <dgm:pt modelId="{EDE10186-119C-4211-94EB-DA04D469B322}" type="pres">
      <dgm:prSet presAssocID="{7078C315-9448-491C-8B96-1E2E71D20A26}" presName="LevelTwoTextNode" presStyleLbl="node2" presStyleIdx="0" presStyleCnt="3" custLinFactNeighborY="-777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3D91EF-8DE6-4DDB-AE46-934F9F2281DC}" type="pres">
      <dgm:prSet presAssocID="{7078C315-9448-491C-8B96-1E2E71D20A26}" presName="level3hierChild" presStyleCnt="0"/>
      <dgm:spPr/>
    </dgm:pt>
    <dgm:pt modelId="{8504ED0A-88FB-49DC-A0FD-021DD5EEE75B}" type="pres">
      <dgm:prSet presAssocID="{22E77F8A-B16D-4297-84B3-AA3D8AA84956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4FE17F0-52F7-4454-904D-8A3B15D655DD}" type="pres">
      <dgm:prSet presAssocID="{22E77F8A-B16D-4297-84B3-AA3D8AA84956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3C8D2F2-CE22-4407-A9A3-9BC9CAF9FE52}" type="pres">
      <dgm:prSet presAssocID="{0771A1FD-452C-4E66-8173-9B3DF7DD9FF1}" presName="root2" presStyleCnt="0"/>
      <dgm:spPr/>
    </dgm:pt>
    <dgm:pt modelId="{4A21A74F-57E8-4CF8-A5E1-D8C4080A75AE}" type="pres">
      <dgm:prSet presAssocID="{0771A1FD-452C-4E66-8173-9B3DF7DD9FF1}" presName="LevelTwoTextNode" presStyleLbl="node2" presStyleIdx="1" presStyleCnt="3" custLinFactNeighborY="-777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27ACFE-5FE6-41A7-AFC9-CD5A0DE48605}" type="pres">
      <dgm:prSet presAssocID="{0771A1FD-452C-4E66-8173-9B3DF7DD9FF1}" presName="level3hierChild" presStyleCnt="0"/>
      <dgm:spPr/>
    </dgm:pt>
    <dgm:pt modelId="{1A800FD6-FC21-4372-8466-37EE93D6C23B}" type="pres">
      <dgm:prSet presAssocID="{45B3E944-654A-4C1C-9B38-D0214AD4FFB7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4EAC19A-7844-4824-A94C-AFF82347D87E}" type="pres">
      <dgm:prSet presAssocID="{45B3E944-654A-4C1C-9B38-D0214AD4FFB7}" presName="connTx" presStyleLbl="parChTrans1D2" presStyleIdx="2" presStyleCnt="3"/>
      <dgm:spPr/>
      <dgm:t>
        <a:bodyPr/>
        <a:lstStyle/>
        <a:p>
          <a:endParaRPr lang="en-US"/>
        </a:p>
      </dgm:t>
    </dgm:pt>
    <dgm:pt modelId="{8A2D5A3F-CCFE-4B81-84DF-FE54E97F40FA}" type="pres">
      <dgm:prSet presAssocID="{1495F407-E321-4496-A8DF-5D17E74359BF}" presName="root2" presStyleCnt="0"/>
      <dgm:spPr/>
    </dgm:pt>
    <dgm:pt modelId="{713E8602-F688-44B2-B544-518A7C47FDD0}" type="pres">
      <dgm:prSet presAssocID="{1495F407-E321-4496-A8DF-5D17E74359BF}" presName="LevelTwoTextNode" presStyleLbl="node2" presStyleIdx="2" presStyleCnt="3" custLinFactNeighborY="-777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5B095F-7FA2-4205-AB7F-AA4CC55EC149}" type="pres">
      <dgm:prSet presAssocID="{1495F407-E321-4496-A8DF-5D17E74359BF}" presName="level3hierChild" presStyleCnt="0"/>
      <dgm:spPr/>
    </dgm:pt>
  </dgm:ptLst>
  <dgm:cxnLst>
    <dgm:cxn modelId="{856DD928-B5EF-4E2C-8BBB-7905DA3A21A9}" type="presOf" srcId="{7078C315-9448-491C-8B96-1E2E71D20A26}" destId="{EDE10186-119C-4211-94EB-DA04D469B322}" srcOrd="0" destOrd="0" presId="urn:microsoft.com/office/officeart/2008/layout/HorizontalMultiLevelHierarchy"/>
    <dgm:cxn modelId="{500BCDCC-FD95-4077-B4A0-D5CB56D50F16}" type="presOf" srcId="{9DE8724F-30DA-4ED2-B476-EA34331B4CA5}" destId="{D12E7D44-4D02-427F-8A2B-488819650A24}" srcOrd="0" destOrd="0" presId="urn:microsoft.com/office/officeart/2008/layout/HorizontalMultiLevelHierarchy"/>
    <dgm:cxn modelId="{7EDCF449-1E4F-415F-95B1-1F6337428CBC}" type="presOf" srcId="{9DE8724F-30DA-4ED2-B476-EA34331B4CA5}" destId="{3F39AC85-9D42-440E-913D-5F7ED793040E}" srcOrd="1" destOrd="0" presId="urn:microsoft.com/office/officeart/2008/layout/HorizontalMultiLevelHierarchy"/>
    <dgm:cxn modelId="{13BA9190-EACC-44AB-B094-E642AB205AAF}" type="presOf" srcId="{45B3E944-654A-4C1C-9B38-D0214AD4FFB7}" destId="{1A800FD6-FC21-4372-8466-37EE93D6C23B}" srcOrd="0" destOrd="0" presId="urn:microsoft.com/office/officeart/2008/layout/HorizontalMultiLevelHierarchy"/>
    <dgm:cxn modelId="{BE97C047-DE7E-4DF5-A940-2D39733E6D57}" type="presOf" srcId="{0771A1FD-452C-4E66-8173-9B3DF7DD9FF1}" destId="{4A21A74F-57E8-4CF8-A5E1-D8C4080A75AE}" srcOrd="0" destOrd="0" presId="urn:microsoft.com/office/officeart/2008/layout/HorizontalMultiLevelHierarchy"/>
    <dgm:cxn modelId="{F443FB65-B4D6-4B1B-AB25-DF3543B554E6}" srcId="{AA5DF045-3F8C-4E00-838E-DB532BD06CA2}" destId="{0771A1FD-452C-4E66-8173-9B3DF7DD9FF1}" srcOrd="1" destOrd="0" parTransId="{22E77F8A-B16D-4297-84B3-AA3D8AA84956}" sibTransId="{0A7443F9-90DF-4DDD-A52E-B313C5C86696}"/>
    <dgm:cxn modelId="{2C63F01D-69EE-4135-84A4-4654592E4CEA}" srcId="{289998BC-788D-4CAF-96D0-A3D14C641DF3}" destId="{AA5DF045-3F8C-4E00-838E-DB532BD06CA2}" srcOrd="0" destOrd="0" parTransId="{8A2A5374-D49A-435E-8922-5C8AB2971BBE}" sibTransId="{C6B32785-7466-4545-8002-4E34B6054A75}"/>
    <dgm:cxn modelId="{2CFEA2F4-A3C2-4E54-AFAA-0D3140BB64F1}" type="presOf" srcId="{1495F407-E321-4496-A8DF-5D17E74359BF}" destId="{713E8602-F688-44B2-B544-518A7C47FDD0}" srcOrd="0" destOrd="0" presId="urn:microsoft.com/office/officeart/2008/layout/HorizontalMultiLevelHierarchy"/>
    <dgm:cxn modelId="{689DD691-E431-4988-906E-779B6D6DC64B}" srcId="{AA5DF045-3F8C-4E00-838E-DB532BD06CA2}" destId="{7078C315-9448-491C-8B96-1E2E71D20A26}" srcOrd="0" destOrd="0" parTransId="{9DE8724F-30DA-4ED2-B476-EA34331B4CA5}" sibTransId="{B96CB9FB-CFCD-4DF3-A1D3-1F544E2C0523}"/>
    <dgm:cxn modelId="{F1E14EE0-DA28-4A04-A328-EC956A3D920F}" type="presOf" srcId="{45B3E944-654A-4C1C-9B38-D0214AD4FFB7}" destId="{C4EAC19A-7844-4824-A94C-AFF82347D87E}" srcOrd="1" destOrd="0" presId="urn:microsoft.com/office/officeart/2008/layout/HorizontalMultiLevelHierarchy"/>
    <dgm:cxn modelId="{7068B563-15D7-4EAF-AE62-718DCBB7746C}" type="presOf" srcId="{22E77F8A-B16D-4297-84B3-AA3D8AA84956}" destId="{8504ED0A-88FB-49DC-A0FD-021DD5EEE75B}" srcOrd="0" destOrd="0" presId="urn:microsoft.com/office/officeart/2008/layout/HorizontalMultiLevelHierarchy"/>
    <dgm:cxn modelId="{9381BF54-6589-45DC-A816-593191B9877E}" srcId="{AA5DF045-3F8C-4E00-838E-DB532BD06CA2}" destId="{1495F407-E321-4496-A8DF-5D17E74359BF}" srcOrd="2" destOrd="0" parTransId="{45B3E944-654A-4C1C-9B38-D0214AD4FFB7}" sibTransId="{3024F094-EF28-4D5E-BA02-21B463B01A1D}"/>
    <dgm:cxn modelId="{9ED31E84-65A9-41C6-9369-7D358F536CEF}" type="presOf" srcId="{22E77F8A-B16D-4297-84B3-AA3D8AA84956}" destId="{74FE17F0-52F7-4454-904D-8A3B15D655DD}" srcOrd="1" destOrd="0" presId="urn:microsoft.com/office/officeart/2008/layout/HorizontalMultiLevelHierarchy"/>
    <dgm:cxn modelId="{A2B75CBA-FED5-4E49-8E77-740BEF9ABF1D}" type="presOf" srcId="{AA5DF045-3F8C-4E00-838E-DB532BD06CA2}" destId="{DA81835D-8E03-4717-9090-5E3F5B3AA660}" srcOrd="0" destOrd="0" presId="urn:microsoft.com/office/officeart/2008/layout/HorizontalMultiLevelHierarchy"/>
    <dgm:cxn modelId="{8E7E299A-8D6A-4F6E-B687-E6D6E657DE7E}" type="presOf" srcId="{289998BC-788D-4CAF-96D0-A3D14C641DF3}" destId="{5FDB22EB-D7F0-4BCE-A863-8700CD8DB064}" srcOrd="0" destOrd="0" presId="urn:microsoft.com/office/officeart/2008/layout/HorizontalMultiLevelHierarchy"/>
    <dgm:cxn modelId="{A42B8874-47C4-4D76-AEC1-C35511450EFA}" type="presParOf" srcId="{5FDB22EB-D7F0-4BCE-A863-8700CD8DB064}" destId="{5BBA2ED1-032F-4B6C-B186-C33C577A6FFD}" srcOrd="0" destOrd="0" presId="urn:microsoft.com/office/officeart/2008/layout/HorizontalMultiLevelHierarchy"/>
    <dgm:cxn modelId="{783C61C2-3A23-4900-AED9-3ECECE2638E2}" type="presParOf" srcId="{5BBA2ED1-032F-4B6C-B186-C33C577A6FFD}" destId="{DA81835D-8E03-4717-9090-5E3F5B3AA660}" srcOrd="0" destOrd="0" presId="urn:microsoft.com/office/officeart/2008/layout/HorizontalMultiLevelHierarchy"/>
    <dgm:cxn modelId="{E75724CE-BAF4-4816-B10C-9A60F421830C}" type="presParOf" srcId="{5BBA2ED1-032F-4B6C-B186-C33C577A6FFD}" destId="{238044D6-F73B-4004-9DFF-60A28B2099BE}" srcOrd="1" destOrd="0" presId="urn:microsoft.com/office/officeart/2008/layout/HorizontalMultiLevelHierarchy"/>
    <dgm:cxn modelId="{D6FE7FDC-2AED-40C5-9088-BF6E6FF45653}" type="presParOf" srcId="{238044D6-F73B-4004-9DFF-60A28B2099BE}" destId="{D12E7D44-4D02-427F-8A2B-488819650A24}" srcOrd="0" destOrd="0" presId="urn:microsoft.com/office/officeart/2008/layout/HorizontalMultiLevelHierarchy"/>
    <dgm:cxn modelId="{0BEE3DAC-9845-449C-8EA2-D146E74BB85C}" type="presParOf" srcId="{D12E7D44-4D02-427F-8A2B-488819650A24}" destId="{3F39AC85-9D42-440E-913D-5F7ED793040E}" srcOrd="0" destOrd="0" presId="urn:microsoft.com/office/officeart/2008/layout/HorizontalMultiLevelHierarchy"/>
    <dgm:cxn modelId="{50A32D57-0F6D-46EC-A3EB-1CF84450D277}" type="presParOf" srcId="{238044D6-F73B-4004-9DFF-60A28B2099BE}" destId="{1A38FDCF-D623-433A-BBD0-FA1E56A0D554}" srcOrd="1" destOrd="0" presId="urn:microsoft.com/office/officeart/2008/layout/HorizontalMultiLevelHierarchy"/>
    <dgm:cxn modelId="{C1E78379-D53F-439C-95BB-9A8C11683318}" type="presParOf" srcId="{1A38FDCF-D623-433A-BBD0-FA1E56A0D554}" destId="{EDE10186-119C-4211-94EB-DA04D469B322}" srcOrd="0" destOrd="0" presId="urn:microsoft.com/office/officeart/2008/layout/HorizontalMultiLevelHierarchy"/>
    <dgm:cxn modelId="{D381C730-0E22-43A8-B862-D8A666BF61DA}" type="presParOf" srcId="{1A38FDCF-D623-433A-BBD0-FA1E56A0D554}" destId="{4D3D91EF-8DE6-4DDB-AE46-934F9F2281DC}" srcOrd="1" destOrd="0" presId="urn:microsoft.com/office/officeart/2008/layout/HorizontalMultiLevelHierarchy"/>
    <dgm:cxn modelId="{653BCB45-66A0-4118-9185-76DE8FE30B27}" type="presParOf" srcId="{238044D6-F73B-4004-9DFF-60A28B2099BE}" destId="{8504ED0A-88FB-49DC-A0FD-021DD5EEE75B}" srcOrd="2" destOrd="0" presId="urn:microsoft.com/office/officeart/2008/layout/HorizontalMultiLevelHierarchy"/>
    <dgm:cxn modelId="{E3FEB0C4-B850-4C96-926A-B325AF5B5DC5}" type="presParOf" srcId="{8504ED0A-88FB-49DC-A0FD-021DD5EEE75B}" destId="{74FE17F0-52F7-4454-904D-8A3B15D655DD}" srcOrd="0" destOrd="0" presId="urn:microsoft.com/office/officeart/2008/layout/HorizontalMultiLevelHierarchy"/>
    <dgm:cxn modelId="{584422F0-96EE-4CCF-AFCD-47C96EA437EB}" type="presParOf" srcId="{238044D6-F73B-4004-9DFF-60A28B2099BE}" destId="{83C8D2F2-CE22-4407-A9A3-9BC9CAF9FE52}" srcOrd="3" destOrd="0" presId="urn:microsoft.com/office/officeart/2008/layout/HorizontalMultiLevelHierarchy"/>
    <dgm:cxn modelId="{821C704B-B79B-4BD3-960E-0F6F1CE3BE8F}" type="presParOf" srcId="{83C8D2F2-CE22-4407-A9A3-9BC9CAF9FE52}" destId="{4A21A74F-57E8-4CF8-A5E1-D8C4080A75AE}" srcOrd="0" destOrd="0" presId="urn:microsoft.com/office/officeart/2008/layout/HorizontalMultiLevelHierarchy"/>
    <dgm:cxn modelId="{1CC6EF1E-5A61-4236-8772-BFAC20B4CD19}" type="presParOf" srcId="{83C8D2F2-CE22-4407-A9A3-9BC9CAF9FE52}" destId="{A227ACFE-5FE6-41A7-AFC9-CD5A0DE48605}" srcOrd="1" destOrd="0" presId="urn:microsoft.com/office/officeart/2008/layout/HorizontalMultiLevelHierarchy"/>
    <dgm:cxn modelId="{3B38D26D-B46F-4997-9ACE-A5249ED7F475}" type="presParOf" srcId="{238044D6-F73B-4004-9DFF-60A28B2099BE}" destId="{1A800FD6-FC21-4372-8466-37EE93D6C23B}" srcOrd="4" destOrd="0" presId="urn:microsoft.com/office/officeart/2008/layout/HorizontalMultiLevelHierarchy"/>
    <dgm:cxn modelId="{CF55D819-43B1-41DD-9696-C95D1E84DC70}" type="presParOf" srcId="{1A800FD6-FC21-4372-8466-37EE93D6C23B}" destId="{C4EAC19A-7844-4824-A94C-AFF82347D87E}" srcOrd="0" destOrd="0" presId="urn:microsoft.com/office/officeart/2008/layout/HorizontalMultiLevelHierarchy"/>
    <dgm:cxn modelId="{19C0930B-72D1-4C6C-9BB1-7DA657F88340}" type="presParOf" srcId="{238044D6-F73B-4004-9DFF-60A28B2099BE}" destId="{8A2D5A3F-CCFE-4B81-84DF-FE54E97F40FA}" srcOrd="5" destOrd="0" presId="urn:microsoft.com/office/officeart/2008/layout/HorizontalMultiLevelHierarchy"/>
    <dgm:cxn modelId="{19D05936-7944-4BB8-A945-1A3CB88DBF14}" type="presParOf" srcId="{8A2D5A3F-CCFE-4B81-84DF-FE54E97F40FA}" destId="{713E8602-F688-44B2-B544-518A7C47FDD0}" srcOrd="0" destOrd="0" presId="urn:microsoft.com/office/officeart/2008/layout/HorizontalMultiLevelHierarchy"/>
    <dgm:cxn modelId="{84F37FCF-7661-4988-8009-503C560C302E}" type="presParOf" srcId="{8A2D5A3F-CCFE-4B81-84DF-FE54E97F40FA}" destId="{565B095F-7FA2-4205-AB7F-AA4CC55EC14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B8B33-B97D-4381-A774-E606AE33560C}">
      <dsp:nvSpPr>
        <dsp:cNvPr id="0" name=""/>
        <dsp:cNvSpPr/>
      </dsp:nvSpPr>
      <dsp:spPr>
        <a:xfrm>
          <a:off x="1542341" y="292226"/>
          <a:ext cx="3776472" cy="3776472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1"/>
              </a:solidFill>
            </a:rPr>
            <a:t>Efficiency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3532632" y="1092479"/>
        <a:ext cx="1348740" cy="1123950"/>
      </dsp:txXfrm>
    </dsp:sp>
    <dsp:sp modelId="{3E04ADB6-D0D3-4C48-8E91-2F86543E2A27}">
      <dsp:nvSpPr>
        <dsp:cNvPr id="0" name=""/>
        <dsp:cNvSpPr/>
      </dsp:nvSpPr>
      <dsp:spPr>
        <a:xfrm>
          <a:off x="1464564" y="427100"/>
          <a:ext cx="3776472" cy="3776472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6C31"/>
              </a:solidFill>
            </a:rPr>
            <a:t>Simplicity</a:t>
          </a:r>
          <a:endParaRPr lang="en-US" sz="2600" kern="1200" dirty="0">
            <a:solidFill>
              <a:srgbClr val="006C31"/>
            </a:solidFill>
          </a:endParaRPr>
        </a:p>
      </dsp:txBody>
      <dsp:txXfrm>
        <a:off x="2363723" y="2877312"/>
        <a:ext cx="2023110" cy="989076"/>
      </dsp:txXfrm>
    </dsp:sp>
    <dsp:sp modelId="{984E3159-B2D2-48AD-BC72-69E842B78D2B}">
      <dsp:nvSpPr>
        <dsp:cNvPr id="0" name=""/>
        <dsp:cNvSpPr/>
      </dsp:nvSpPr>
      <dsp:spPr>
        <a:xfrm>
          <a:off x="1386786" y="292226"/>
          <a:ext cx="3776472" cy="3776472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1824227" y="1092479"/>
        <a:ext cx="1348740" cy="1123950"/>
      </dsp:txXfrm>
    </dsp:sp>
    <dsp:sp modelId="{023FEF99-F266-45EF-B81E-E93A9872CEB4}">
      <dsp:nvSpPr>
        <dsp:cNvPr id="0" name=""/>
        <dsp:cNvSpPr/>
      </dsp:nvSpPr>
      <dsp:spPr>
        <a:xfrm>
          <a:off x="1308871" y="58445"/>
          <a:ext cx="4244035" cy="424403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A1D76-3554-4C59-821C-9EFB84974396}">
      <dsp:nvSpPr>
        <dsp:cNvPr id="0" name=""/>
        <dsp:cNvSpPr/>
      </dsp:nvSpPr>
      <dsp:spPr>
        <a:xfrm>
          <a:off x="1230782" y="193080"/>
          <a:ext cx="4244035" cy="424403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E42A9-693F-45F6-9258-1DD0B0F0D2B3}">
      <dsp:nvSpPr>
        <dsp:cNvPr id="0" name=""/>
        <dsp:cNvSpPr/>
      </dsp:nvSpPr>
      <dsp:spPr>
        <a:xfrm>
          <a:off x="1152693" y="56196"/>
          <a:ext cx="4244035" cy="424403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00FD6-FC21-4372-8466-37EE93D6C23B}">
      <dsp:nvSpPr>
        <dsp:cNvPr id="0" name=""/>
        <dsp:cNvSpPr/>
      </dsp:nvSpPr>
      <dsp:spPr>
        <a:xfrm>
          <a:off x="3877872" y="1302595"/>
          <a:ext cx="870542" cy="974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5271" y="0"/>
              </a:lnTo>
              <a:lnTo>
                <a:pt x="435271" y="974261"/>
              </a:lnTo>
              <a:lnTo>
                <a:pt x="870542" y="9742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0480" y="1757062"/>
        <a:ext cx="65326" cy="65326"/>
      </dsp:txXfrm>
    </dsp:sp>
    <dsp:sp modelId="{8504ED0A-88FB-49DC-A0FD-021DD5EEE75B}">
      <dsp:nvSpPr>
        <dsp:cNvPr id="0" name=""/>
        <dsp:cNvSpPr/>
      </dsp:nvSpPr>
      <dsp:spPr>
        <a:xfrm>
          <a:off x="3877872" y="1256875"/>
          <a:ext cx="870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271" y="45720"/>
              </a:lnTo>
              <a:lnTo>
                <a:pt x="435271" y="103041"/>
              </a:lnTo>
              <a:lnTo>
                <a:pt x="870542" y="1030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1333" y="1280784"/>
        <a:ext cx="43621" cy="43621"/>
      </dsp:txXfrm>
    </dsp:sp>
    <dsp:sp modelId="{D12E7D44-4D02-427F-8A2B-488819650A24}">
      <dsp:nvSpPr>
        <dsp:cNvPr id="0" name=""/>
        <dsp:cNvSpPr/>
      </dsp:nvSpPr>
      <dsp:spPr>
        <a:xfrm>
          <a:off x="3877872" y="442976"/>
          <a:ext cx="870542" cy="859618"/>
        </a:xfrm>
        <a:custGeom>
          <a:avLst/>
          <a:gdLst/>
          <a:ahLst/>
          <a:cxnLst/>
          <a:rect l="0" t="0" r="0" b="0"/>
          <a:pathLst>
            <a:path>
              <a:moveTo>
                <a:pt x="0" y="859618"/>
              </a:moveTo>
              <a:lnTo>
                <a:pt x="435271" y="859618"/>
              </a:lnTo>
              <a:lnTo>
                <a:pt x="435271" y="0"/>
              </a:lnTo>
              <a:lnTo>
                <a:pt x="87054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2558" y="842200"/>
        <a:ext cx="61171" cy="61171"/>
      </dsp:txXfrm>
    </dsp:sp>
    <dsp:sp modelId="{DA81835D-8E03-4717-9090-5E3F5B3AA660}">
      <dsp:nvSpPr>
        <dsp:cNvPr id="0" name=""/>
        <dsp:cNvSpPr/>
      </dsp:nvSpPr>
      <dsp:spPr>
        <a:xfrm rot="16200000">
          <a:off x="1772806" y="-636340"/>
          <a:ext cx="332260" cy="3877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/>
        </a:p>
      </dsp:txBody>
      <dsp:txXfrm>
        <a:off x="1772806" y="-636340"/>
        <a:ext cx="332260" cy="3877871"/>
      </dsp:txXfrm>
    </dsp:sp>
    <dsp:sp modelId="{EDE10186-119C-4211-94EB-DA04D469B322}">
      <dsp:nvSpPr>
        <dsp:cNvPr id="0" name=""/>
        <dsp:cNvSpPr/>
      </dsp:nvSpPr>
      <dsp:spPr>
        <a:xfrm>
          <a:off x="4748415" y="76200"/>
          <a:ext cx="2406050" cy="733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Formal analysis</a:t>
          </a:r>
          <a:endParaRPr lang="en-US" sz="2000" kern="1200" dirty="0"/>
        </a:p>
      </dsp:txBody>
      <dsp:txXfrm>
        <a:off x="4748415" y="76200"/>
        <a:ext cx="2406050" cy="733552"/>
      </dsp:txXfrm>
    </dsp:sp>
    <dsp:sp modelId="{4A21A74F-57E8-4CF8-A5E1-D8C4080A75AE}">
      <dsp:nvSpPr>
        <dsp:cNvPr id="0" name=""/>
        <dsp:cNvSpPr/>
      </dsp:nvSpPr>
      <dsp:spPr>
        <a:xfrm>
          <a:off x="4748415" y="993140"/>
          <a:ext cx="2406050" cy="733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Formal proof of correctness</a:t>
          </a:r>
          <a:endParaRPr lang="en-US" sz="2000" kern="1200" dirty="0"/>
        </a:p>
      </dsp:txBody>
      <dsp:txXfrm>
        <a:off x="4748415" y="993140"/>
        <a:ext cx="2406050" cy="733552"/>
      </dsp:txXfrm>
    </dsp:sp>
    <dsp:sp modelId="{713E8602-F688-44B2-B544-518A7C47FDD0}">
      <dsp:nvSpPr>
        <dsp:cNvPr id="0" name=""/>
        <dsp:cNvSpPr/>
      </dsp:nvSpPr>
      <dsp:spPr>
        <a:xfrm>
          <a:off x="4748415" y="1910080"/>
          <a:ext cx="2406050" cy="733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Basic algorithm paradigms</a:t>
          </a:r>
          <a:endParaRPr lang="en-US" sz="2000" kern="1200" dirty="0"/>
        </a:p>
      </dsp:txBody>
      <dsp:txXfrm>
        <a:off x="4748415" y="1910080"/>
        <a:ext cx="2406050" cy="733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</a:t>
            </a:r>
            <a:r>
              <a:rPr lang="en-US" sz="1200" b="1" dirty="0" smtClean="0">
                <a:solidFill>
                  <a:srgbClr val="002060"/>
                </a:solidFill>
              </a:rPr>
              <a:t>output</a:t>
            </a:r>
            <a:r>
              <a:rPr lang="en-US" sz="1200" dirty="0" smtClean="0"/>
              <a:t>  as well as the </a:t>
            </a:r>
            <a:r>
              <a:rPr lang="en-US" sz="1200" b="1" dirty="0" smtClean="0">
                <a:solidFill>
                  <a:srgbClr val="002060"/>
                </a:solidFill>
              </a:rPr>
              <a:t>running time </a:t>
            </a:r>
            <a:r>
              <a:rPr lang="en-US" sz="1200" dirty="0" smtClean="0"/>
              <a:t>are </a:t>
            </a:r>
            <a:r>
              <a:rPr lang="en-US" sz="1200" b="1" u="sng" dirty="0" smtClean="0"/>
              <a:t>functions</a:t>
            </a:r>
            <a:r>
              <a:rPr lang="en-US" sz="1200" u="sng" dirty="0" smtClean="0"/>
              <a:t> only of the </a:t>
            </a:r>
            <a:r>
              <a:rPr lang="en-US" sz="1200" b="1" u="sng" dirty="0" smtClean="0"/>
              <a:t>input</a:t>
            </a:r>
            <a:r>
              <a:rPr lang="en-US" sz="12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</a:t>
            </a:r>
            <a:r>
              <a:rPr lang="en-US" sz="1200" b="1" dirty="0" smtClean="0">
                <a:solidFill>
                  <a:srgbClr val="002060"/>
                </a:solidFill>
              </a:rPr>
              <a:t>output</a:t>
            </a:r>
            <a:r>
              <a:rPr lang="en-US" sz="1200" dirty="0" smtClean="0"/>
              <a:t>  as well as the </a:t>
            </a:r>
            <a:r>
              <a:rPr lang="en-US" sz="1200" b="1" dirty="0" smtClean="0">
                <a:solidFill>
                  <a:srgbClr val="002060"/>
                </a:solidFill>
              </a:rPr>
              <a:t>running time </a:t>
            </a:r>
            <a:r>
              <a:rPr lang="en-US" sz="1200" dirty="0" smtClean="0"/>
              <a:t>are </a:t>
            </a:r>
            <a:r>
              <a:rPr lang="en-US" sz="1200" b="1" u="sng" dirty="0" smtClean="0"/>
              <a:t>functions</a:t>
            </a:r>
            <a:r>
              <a:rPr lang="en-US" sz="1200" u="sng" dirty="0" smtClean="0"/>
              <a:t> only of the </a:t>
            </a:r>
            <a:r>
              <a:rPr lang="en-US" sz="1200" b="1" u="sng" dirty="0" smtClean="0"/>
              <a:t>input</a:t>
            </a:r>
            <a:r>
              <a:rPr lang="en-US" sz="12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</a:t>
            </a:r>
            <a:r>
              <a:rPr lang="en-US" sz="1200" b="1" dirty="0" smtClean="0">
                <a:solidFill>
                  <a:srgbClr val="002060"/>
                </a:solidFill>
              </a:rPr>
              <a:t>output</a:t>
            </a:r>
            <a:r>
              <a:rPr lang="en-US" sz="1200" dirty="0" smtClean="0"/>
              <a:t>  or the </a:t>
            </a:r>
            <a:r>
              <a:rPr lang="en-US" sz="1200" b="1" dirty="0" smtClean="0">
                <a:solidFill>
                  <a:srgbClr val="002060"/>
                </a:solidFill>
              </a:rPr>
              <a:t>running time </a:t>
            </a:r>
            <a:r>
              <a:rPr lang="en-US" sz="1200" dirty="0" smtClean="0"/>
              <a:t>are </a:t>
            </a:r>
            <a:r>
              <a:rPr lang="en-US" sz="1200" b="1" u="sng" dirty="0" smtClean="0"/>
              <a:t>functions</a:t>
            </a:r>
            <a:r>
              <a:rPr lang="en-US" sz="1200" u="sng" dirty="0" smtClean="0"/>
              <a:t> of the </a:t>
            </a:r>
            <a:r>
              <a:rPr lang="en-US" sz="1200" b="1" u="sng" dirty="0" smtClean="0"/>
              <a:t>input </a:t>
            </a:r>
            <a:r>
              <a:rPr lang="en-US" sz="1200" u="sng" dirty="0" smtClean="0"/>
              <a:t>and</a:t>
            </a:r>
            <a:r>
              <a:rPr lang="en-US" sz="1200" b="1" u="sng" dirty="0" smtClean="0"/>
              <a:t> random bits chosen </a:t>
            </a:r>
            <a:r>
              <a:rPr lang="en-US" sz="12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1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6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1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hyperlink" Target="http://dblp.uni-trier.de/db/journals/siamdm/siamdm14.html#DorHUZ01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Example 2 </a:t>
            </a:r>
            <a:r>
              <a:rPr lang="en-US" sz="3200" dirty="0" smtClean="0"/>
              <a:t>: 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randomized Quick Sort 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68" y="1129493"/>
            <a:ext cx="3056746" cy="305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1129492"/>
            <a:ext cx="2343150" cy="3056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95844" y="762000"/>
            <a:ext cx="20003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John von Neumann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4439" y="762000"/>
            <a:ext cx="14697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C. A. R. Hoare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4267200"/>
            <a:ext cx="18130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Merge Sort</a:t>
            </a:r>
            <a:r>
              <a:rPr lang="en-US" dirty="0" smtClean="0"/>
              <a:t>, 1945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267200"/>
            <a:ext cx="17556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Quick Sort</a:t>
            </a:r>
            <a:r>
              <a:rPr lang="en-US" dirty="0" smtClean="0"/>
              <a:t>, 1960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9531"/>
              </p:ext>
            </p:extLst>
          </p:nvPr>
        </p:nvGraphicFramePr>
        <p:xfrm>
          <a:off x="838200" y="4808220"/>
          <a:ext cx="7543800" cy="1437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057"/>
                <a:gridCol w="1770484"/>
                <a:gridCol w="2540259"/>
              </a:tblGrid>
              <a:tr h="41660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 Sort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 Sort</a:t>
                      </a:r>
                      <a:endParaRPr lang="en-IN" dirty="0"/>
                    </a:p>
                  </a:txBody>
                  <a:tcPr/>
                </a:tc>
              </a:tr>
              <a:tr h="490171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case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0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Worst case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95800" y="5269468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269468"/>
                <a:ext cx="10656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74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95800" y="5802868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802868"/>
                <a:ext cx="106567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4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77000" y="5802868"/>
                <a:ext cx="1141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802868"/>
                <a:ext cx="114165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64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69329" y="5281136"/>
                <a:ext cx="1530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1.39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29" y="5281136"/>
                <a:ext cx="153054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187" t="-8197" r="-63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8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/>
              <a:lstStyle/>
              <a:p>
                <a:r>
                  <a:rPr lang="en-US" sz="36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 smtClean="0"/>
                  <a:t>)</a:t>
                </a:r>
                <a:br>
                  <a:rPr lang="en-US" sz="3600" b="1" dirty="0" smtClean="0"/>
                </a:br>
                <a:r>
                  <a:rPr lang="en-US" sz="2400" dirty="0" smtClean="0"/>
                  <a:t>When </a:t>
                </a:r>
                <a:r>
                  <a:rPr lang="en-US" sz="2400" dirty="0"/>
                  <a:t>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stored in an array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 t="-2139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];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3"/>
                <a:stretch>
                  <a:fillRect l="-727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3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Quick sort </a:t>
            </a:r>
            <a:r>
              <a:rPr lang="en-US" sz="2800" b="1" dirty="0" smtClean="0"/>
              <a:t>versus </a:t>
            </a:r>
            <a:r>
              <a:rPr lang="en-US" sz="2800" b="1" dirty="0" smtClean="0">
                <a:solidFill>
                  <a:srgbClr val="006C31"/>
                </a:solidFill>
              </a:rPr>
              <a:t>Merge Sort</a:t>
            </a:r>
            <a:br>
              <a:rPr lang="en-US" sz="2800" b="1" dirty="0" smtClean="0">
                <a:solidFill>
                  <a:srgbClr val="006C31"/>
                </a:solidFill>
              </a:rPr>
            </a:br>
            <a:endParaRPr lang="en-IN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a random permutation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numbers.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No. of repetitions: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𝟏𝟎𝟎𝟎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Reasons:</a:t>
                </a:r>
              </a:p>
              <a:p>
                <a:r>
                  <a:rPr lang="en-US" sz="2000" b="1" dirty="0" smtClean="0"/>
                  <a:t>Overhead</a:t>
                </a:r>
                <a:r>
                  <a:rPr lang="en-US" sz="2000" dirty="0" smtClean="0"/>
                  <a:t> of copying in Merge Sort</a:t>
                </a:r>
              </a:p>
              <a:p>
                <a:r>
                  <a:rPr lang="en-US" sz="2000" i="1" dirty="0" smtClean="0"/>
                  <a:t>Cache</a:t>
                </a:r>
                <a:r>
                  <a:rPr lang="en-US" sz="2000" dirty="0" smtClean="0"/>
                  <a:t> misses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111" t="-625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30099"/>
              </p:ext>
            </p:extLst>
          </p:nvPr>
        </p:nvGraphicFramePr>
        <p:xfrm>
          <a:off x="1066800" y="2712720"/>
          <a:ext cx="7315200" cy="1021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29000"/>
                <a:gridCol w="1371600"/>
                <a:gridCol w="1219200"/>
                <a:gridCol w="1295400"/>
              </a:tblGrid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times </a:t>
                      </a:r>
                      <a:r>
                        <a:rPr lang="en-US" b="1" dirty="0" smtClean="0">
                          <a:solidFill>
                            <a:srgbClr val="006C31"/>
                          </a:solidFill>
                        </a:rPr>
                        <a:t>Merge</a:t>
                      </a:r>
                      <a:r>
                        <a:rPr lang="en-US" b="1" baseline="0" dirty="0" smtClean="0">
                          <a:solidFill>
                            <a:srgbClr val="006C31"/>
                          </a:solidFill>
                        </a:rPr>
                        <a:t> sort </a:t>
                      </a:r>
                      <a:r>
                        <a:rPr lang="en-US" baseline="0" dirty="0" smtClean="0"/>
                        <a:t>outperformed </a:t>
                      </a:r>
                      <a:r>
                        <a:rPr lang="en-US" b="1" baseline="0" dirty="0" smtClean="0">
                          <a:solidFill>
                            <a:srgbClr val="7030A0"/>
                          </a:solidFill>
                        </a:rPr>
                        <a:t>Quick sort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72000" y="2724388"/>
                <a:ext cx="1101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𝟏𝟎𝟎</m:t>
                      </m:r>
                    </m:oMath>
                  </m:oMathPara>
                </a14:m>
                <a:endParaRPr lang="en-IN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24388"/>
                <a:ext cx="1101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60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47158" y="2712720"/>
                <a:ext cx="1239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𝟏𝟎𝟎𝟎</m:t>
                      </m:r>
                    </m:oMath>
                  </m:oMathPara>
                </a14:m>
                <a:endParaRPr lang="en-IN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58" y="2712720"/>
                <a:ext cx="123944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10400" y="2724388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𝟏𝟎𝟎𝟎𝟎</m:t>
                      </m:r>
                    </m:oMath>
                  </m:oMathPara>
                </a14:m>
                <a:endParaRPr lang="en-IN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724388"/>
                <a:ext cx="13773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00600" y="3181588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181588"/>
                <a:ext cx="80502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91314" y="3169920"/>
                <a:ext cx="942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𝟎𝟐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314" y="3169920"/>
                <a:ext cx="94288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7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44193" y="3169920"/>
                <a:ext cx="5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93" y="3169920"/>
                <a:ext cx="58060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6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25525" y="849868"/>
            <a:ext cx="11798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 Practice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82752" y="2447389"/>
            <a:ext cx="730494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This table was reported as a part of an assignment by a student in the Data Structures course (taught in 2014).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71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16" grpId="0"/>
      <p:bldP spid="17" grpId="0"/>
      <p:bldP spid="18" grpId="0"/>
      <p:bldP spid="19" grpId="0"/>
      <p:bldP spid="20" grpId="0"/>
      <p:bldP spid="5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];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r>
                  <a:rPr lang="en-US" sz="2000" b="1" dirty="0" smtClean="0"/>
                  <a:t>Distribution sensitive</a:t>
                </a:r>
                <a:r>
                  <a:rPr lang="en-US" sz="2000" dirty="0" smtClean="0"/>
                  <a:t>: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</a:t>
                </a:r>
                <a:r>
                  <a:rPr lang="en-US" sz="1800" dirty="0" smtClean="0"/>
                  <a:t>Time taken </a:t>
                </a:r>
                <a:r>
                  <a:rPr lang="en-US" sz="1800" u="sng" dirty="0" smtClean="0"/>
                  <a:t>depends</a:t>
                </a:r>
                <a:r>
                  <a:rPr lang="en-US" sz="1800" dirty="0" smtClean="0"/>
                  <a:t> upon the </a:t>
                </a:r>
                <a:r>
                  <a:rPr lang="en-US" sz="1800" u="sng" dirty="0" smtClean="0"/>
                  <a:t>initial permutation </a:t>
                </a:r>
                <a:r>
                  <a:rPr lang="en-US" sz="1800" dirty="0" smtClean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2"/>
                <a:stretch>
                  <a:fillRect l="-727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00200" y="457200"/>
            <a:ext cx="61722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 serious problem with </a:t>
            </a:r>
            <a:r>
              <a:rPr lang="en-US" sz="2800" b="1" dirty="0" err="1" smtClean="0">
                <a:solidFill>
                  <a:srgbClr val="7030A0"/>
                </a:solidFill>
              </a:rPr>
              <a:t>QuickSort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an element selected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loud Callout 6"/>
          <p:cNvSpPr/>
          <p:nvPr/>
        </p:nvSpPr>
        <p:spPr>
          <a:xfrm>
            <a:off x="3581400" y="5181600"/>
            <a:ext cx="4572000" cy="1219200"/>
          </a:xfrm>
          <a:prstGeom prst="cloudCallout">
            <a:avLst>
              <a:gd name="adj1" fmla="val -30461"/>
              <a:gd name="adj2" fmla="val 809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make </a:t>
            </a:r>
            <a:r>
              <a:rPr lang="en-US" b="1" dirty="0" err="1" smtClean="0">
                <a:solidFill>
                  <a:srgbClr val="7030A0"/>
                </a:solidFill>
              </a:rPr>
              <a:t>QuickSort</a:t>
            </a:r>
            <a:r>
              <a:rPr lang="en-US" dirty="0" smtClean="0">
                <a:solidFill>
                  <a:schemeClr val="tx1"/>
                </a:solidFill>
              </a:rPr>
              <a:t> distribution insensitive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/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</a:rPr>
                  <a:t>Randomized</a:t>
                </a:r>
                <a:r>
                  <a:rPr lang="en-US" sz="3600" b="1" dirty="0" smtClean="0"/>
                  <a:t>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 smtClean="0"/>
                  <a:t>)</a:t>
                </a:r>
                <a:br>
                  <a:rPr lang="en-US" sz="3600" b="1" dirty="0" smtClean="0"/>
                </a:br>
                <a:r>
                  <a:rPr lang="en-US" sz="2400" dirty="0" smtClean="0"/>
                  <a:t>When </a:t>
                </a:r>
                <a:r>
                  <a:rPr lang="en-US" sz="2400" dirty="0"/>
                  <a:t>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stored in an array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 t="-2139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];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r>
                  <a:rPr lang="en-US" sz="2000" b="1" dirty="0" smtClean="0"/>
                  <a:t>Distribution </a:t>
                </a:r>
                <a:r>
                  <a:rPr lang="en-US" sz="2000" dirty="0" smtClean="0"/>
                  <a:t>insensitive: </a:t>
                </a:r>
                <a:r>
                  <a:rPr lang="en-US" sz="1800" dirty="0" smtClean="0"/>
                  <a:t>Time taken does </a:t>
                </a:r>
                <a:r>
                  <a:rPr lang="en-US" sz="1800" b="1" u="sng" dirty="0" smtClean="0"/>
                  <a:t>not</a:t>
                </a:r>
                <a:r>
                  <a:rPr lang="en-US" sz="1800" u="sng" dirty="0" smtClean="0"/>
                  <a:t> depend 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on initial </a:t>
                </a:r>
                <a:r>
                  <a:rPr lang="en-US" sz="1800" dirty="0"/>
                  <a:t>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.</a:t>
                </a:r>
                <a:endParaRPr lang="en-US" sz="2000" dirty="0"/>
              </a:p>
              <a:p>
                <a:r>
                  <a:rPr lang="en-US" sz="2000" dirty="0" smtClean="0"/>
                  <a:t>Time taken</a:t>
                </a:r>
                <a:r>
                  <a:rPr lang="en-US" sz="2000" b="1" dirty="0" smtClean="0"/>
                  <a:t> depends </a:t>
                </a:r>
                <a:r>
                  <a:rPr lang="en-US" sz="2000" dirty="0" smtClean="0"/>
                  <a:t>upon the </a:t>
                </a:r>
                <a:r>
                  <a:rPr lang="en-US" sz="2000" b="1" dirty="0" smtClean="0"/>
                  <a:t>random</a:t>
                </a:r>
                <a:r>
                  <a:rPr lang="en-US" sz="2000" dirty="0" smtClean="0"/>
                  <a:t> choices of pivot elements</a:t>
                </a:r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3"/>
                <a:stretch>
                  <a:fillRect l="-727" t="-615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an element selected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makes </a:t>
            </a:r>
            <a:r>
              <a:rPr lang="en-US" sz="3200" b="1" dirty="0" smtClean="0">
                <a:solidFill>
                  <a:srgbClr val="C00000"/>
                </a:solidFill>
              </a:rPr>
              <a:t>Randomized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Quick sort </a:t>
            </a:r>
            <a:r>
              <a:rPr lang="en-US" sz="3200" b="1" dirty="0" smtClean="0">
                <a:solidFill>
                  <a:srgbClr val="006C31"/>
                </a:solidFill>
              </a:rPr>
              <a:t>popular</a:t>
            </a:r>
            <a:r>
              <a:rPr lang="en-US" sz="3200" b="1" dirty="0" smtClean="0"/>
              <a:t> ?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Inference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increases</a:t>
                </a:r>
                <a:r>
                  <a:rPr lang="en-US" sz="2000" dirty="0"/>
                  <a:t>,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the chances of deviation from average case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19920"/>
                  </p:ext>
                </p:extLst>
              </p:nvPr>
            </p:nvGraphicFramePr>
            <p:xfrm>
              <a:off x="304800" y="2038328"/>
              <a:ext cx="8458199" cy="222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199"/>
                    <a:gridCol w="762000"/>
                    <a:gridCol w="762000"/>
                    <a:gridCol w="914400"/>
                    <a:gridCol w="914400"/>
                    <a:gridCol w="838200"/>
                  </a:tblGrid>
                  <a:tr h="65924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times run time exceeds  average by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19920"/>
                  </p:ext>
                </p:extLst>
              </p:nvPr>
            </p:nvGraphicFramePr>
            <p:xfrm>
              <a:off x="304800" y="2038328"/>
              <a:ext cx="8458199" cy="222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199"/>
                    <a:gridCol w="762000"/>
                    <a:gridCol w="762000"/>
                    <a:gridCol w="914400"/>
                    <a:gridCol w="914400"/>
                    <a:gridCol w="838200"/>
                  </a:tblGrid>
                  <a:tr h="65924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times run time exceeds  average by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33333" t="-4630" r="-192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33333" t="-4630" r="-92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12409" t="-4630" r="-730" b="-250000"/>
                          </a:stretch>
                        </a:blipFill>
                      </a:tcPr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73846" r="-98286" b="-3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78125" r="-98286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72308" r="-98286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79688" r="-98286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05200" y="1230868"/>
                <a:ext cx="260577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No. of repetitions =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𝟎𝟎𝟎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230868"/>
                <a:ext cx="260577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874" t="-8197" r="-32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2667000"/>
            <a:ext cx="53572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190</a:t>
            </a:r>
          </a:p>
          <a:p>
            <a:endParaRPr lang="en-US" sz="500" dirty="0" smtClean="0"/>
          </a:p>
          <a:p>
            <a:r>
              <a:rPr lang="en-US" dirty="0" smtClean="0"/>
              <a:t>28</a:t>
            </a:r>
          </a:p>
          <a:p>
            <a:endParaRPr lang="en-US" sz="800" dirty="0" smtClean="0"/>
          </a:p>
          <a:p>
            <a:r>
              <a:rPr lang="en-US" dirty="0" smtClean="0"/>
              <a:t>2</a:t>
            </a:r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4896" y="2667506"/>
            <a:ext cx="41870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49</a:t>
            </a:r>
          </a:p>
          <a:p>
            <a:endParaRPr lang="en-US" sz="500" dirty="0" smtClean="0"/>
          </a:p>
          <a:p>
            <a:r>
              <a:rPr lang="en-US" dirty="0" smtClean="0"/>
              <a:t>17</a:t>
            </a:r>
          </a:p>
          <a:p>
            <a:endParaRPr lang="en-US" sz="800" dirty="0" smtClean="0"/>
          </a:p>
          <a:p>
            <a:r>
              <a:rPr lang="en-US" dirty="0" smtClean="0"/>
              <a:t>1</a:t>
            </a:r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63096" y="2667000"/>
            <a:ext cx="41870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  <a:p>
            <a:endParaRPr lang="en-US" sz="500" dirty="0" smtClean="0"/>
          </a:p>
          <a:p>
            <a:r>
              <a:rPr lang="en-US" dirty="0" smtClean="0"/>
              <a:t>12</a:t>
            </a:r>
          </a:p>
          <a:p>
            <a:endParaRPr lang="en-US" sz="800" dirty="0" smtClean="0"/>
          </a:p>
          <a:p>
            <a:r>
              <a:rPr lang="en-US" dirty="0" smtClean="0"/>
              <a:t>1</a:t>
            </a:r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2667000"/>
            <a:ext cx="41870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</a:p>
          <a:p>
            <a:endParaRPr lang="en-US" sz="500" dirty="0" smtClean="0"/>
          </a:p>
          <a:p>
            <a:r>
              <a:rPr lang="en-US" dirty="0"/>
              <a:t>3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/>
              <a:t>0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53400" y="2667506"/>
            <a:ext cx="301686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  <a:p>
            <a:endParaRPr lang="en-US" sz="500" dirty="0" smtClean="0"/>
          </a:p>
          <a:p>
            <a:r>
              <a:rPr lang="en-US" dirty="0" smtClean="0"/>
              <a:t>0</a:t>
            </a:r>
          </a:p>
          <a:p>
            <a:endParaRPr lang="en-US" sz="800" dirty="0" smtClean="0"/>
          </a:p>
          <a:p>
            <a:r>
              <a:rPr lang="en-US" dirty="0"/>
              <a:t>0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916062" y="4558284"/>
            <a:ext cx="3237338" cy="3185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895600" y="563880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34868" y="6336268"/>
            <a:ext cx="26757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reliability</a:t>
            </a:r>
            <a:r>
              <a:rPr lang="en-US" dirty="0"/>
              <a:t> of quick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>
            <a:off x="7296731" y="5346192"/>
            <a:ext cx="323269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1752600"/>
            <a:ext cx="730494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This table was reported as a part of an assignment by a student in the Data Structures course (taught in 2014).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514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3" grpId="0" animBg="1"/>
      <p:bldP spid="4" grpId="0"/>
      <p:bldP spid="8" grpId="0"/>
      <p:bldP spid="9" grpId="0"/>
      <p:bldP spid="10" grpId="0"/>
      <p:bldP spid="12" grpId="0"/>
      <p:bldP spid="5" grpId="0" animBg="1"/>
      <p:bldP spid="13" grpId="0" animBg="1"/>
      <p:bldP spid="14" grpId="0" animBg="1"/>
      <p:bldP spid="15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analysis of Randomized </a:t>
            </a:r>
            <a:r>
              <a:rPr lang="en-US" sz="3200" b="1" dirty="0" smtClean="0">
                <a:solidFill>
                  <a:srgbClr val="7030A0"/>
                </a:solidFill>
              </a:rPr>
              <a:t>Quick sort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 </a:t>
                </a:r>
                <a:r>
                  <a:rPr lang="en-US" sz="2000" dirty="0" smtClean="0"/>
                  <a:t>[Colin </a:t>
                </a:r>
                <a:r>
                  <a:rPr lang="en-US" sz="2000" dirty="0" err="1" smtClean="0"/>
                  <a:t>McDiarmid</a:t>
                </a:r>
                <a:r>
                  <a:rPr lang="en-US" sz="2000" dirty="0" smtClean="0"/>
                  <a:t>,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1991</a:t>
                </a:r>
                <a:r>
                  <a:rPr lang="en-US" sz="2000" dirty="0" smtClean="0"/>
                  <a:t>]: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Prob. the run time of Randomized Quick sort exceeds average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I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IN" sz="2000" dirty="0" smtClean="0"/>
                  <a:t>=</a:t>
                </a:r>
                <a:r>
                  <a:rPr lang="en-IN" sz="2000" dirty="0" smtClean="0">
                    <a:solidFill>
                      <a:srgbClr val="0070C0"/>
                    </a:solidFill>
                  </a:rPr>
                  <a:t> </a:t>
                </a:r>
                <a:endParaRPr lang="en-IN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Prob. run time of Randomized quick sort  is </a:t>
                </a:r>
                <a:r>
                  <a:rPr lang="en-US" sz="2000" b="1" dirty="0" smtClean="0"/>
                  <a:t>double</a:t>
                </a:r>
                <a:r>
                  <a:rPr lang="en-US" sz="2000" dirty="0" smtClean="0"/>
                  <a:t> the average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IN" sz="2000" dirty="0" smtClean="0"/>
                  <a:t> is       </a:t>
                </a:r>
                <a:r>
                  <a:rPr lang="en-IN" sz="2000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IN" sz="2000" dirty="0" smtClean="0"/>
                  <a:t> </a:t>
                </a:r>
              </a:p>
              <a:p>
                <a:pPr marL="0" indent="0">
                  <a:buNone/>
                </a:pPr>
                <a:endParaRPr lang="en-IN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759" t="-674" r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0" y="2652661"/>
                <a:ext cx="138364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𝟏𝟎𝟎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652661"/>
                <a:ext cx="1383648" cy="471539"/>
              </a:xfrm>
              <a:prstGeom prst="rect">
                <a:avLst/>
              </a:prstGeom>
              <a:blipFill rotWithShape="1">
                <a:blip r:embed="rId3"/>
                <a:stretch>
                  <a:fillRect r="-528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0" y="3811344"/>
                <a:ext cx="846642" cy="37965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𝟏𝟓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811344"/>
                <a:ext cx="846642" cy="379656"/>
              </a:xfrm>
              <a:prstGeom prst="rect">
                <a:avLst/>
              </a:prstGeom>
              <a:blipFill rotWithShape="1">
                <a:blip r:embed="rId4"/>
                <a:stretch>
                  <a:fillRect t="-4762" r="-8633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72000" y="3581400"/>
            <a:ext cx="22860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3581400"/>
            <a:ext cx="22860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2743200"/>
            <a:ext cx="2667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5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/>
      <p:bldP spid="9" grpId="0" uiExpand="1" animBg="1"/>
      <p:bldP spid="4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2060"/>
                </a:solidFill>
              </a:rPr>
              <a:t>          Deterministic Algorithm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2133600"/>
            <a:ext cx="1524000" cy="236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431268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Algorithm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057400" y="2895600"/>
            <a:ext cx="1752600" cy="484632"/>
            <a:chOff x="2057400" y="2895600"/>
            <a:chExt cx="1752600" cy="484632"/>
          </a:xfrm>
        </p:grpSpPr>
        <p:sp>
          <p:nvSpPr>
            <p:cNvPr id="6" name="Right Arrow 5"/>
            <p:cNvSpPr/>
            <p:nvPr/>
          </p:nvSpPr>
          <p:spPr>
            <a:xfrm>
              <a:off x="28315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7400" y="29834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46192" y="2895600"/>
            <a:ext cx="1911930" cy="484632"/>
            <a:chOff x="5346192" y="2895600"/>
            <a:chExt cx="1911930" cy="484632"/>
          </a:xfrm>
        </p:grpSpPr>
        <p:sp>
          <p:nvSpPr>
            <p:cNvPr id="7" name="Right Arrow 6"/>
            <p:cNvSpPr/>
            <p:nvPr/>
          </p:nvSpPr>
          <p:spPr>
            <a:xfrm>
              <a:off x="53461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797" y="29718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43000" y="609600"/>
            <a:ext cx="259179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35129" y="5747266"/>
            <a:ext cx="68737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output</a:t>
            </a:r>
            <a:r>
              <a:rPr lang="en-US" dirty="0"/>
              <a:t>  as well as the </a:t>
            </a:r>
            <a:r>
              <a:rPr lang="en-US" b="1" dirty="0">
                <a:solidFill>
                  <a:srgbClr val="002060"/>
                </a:solidFill>
              </a:rPr>
              <a:t>running time </a:t>
            </a:r>
            <a:r>
              <a:rPr lang="en-US" dirty="0"/>
              <a:t>are </a:t>
            </a:r>
            <a:r>
              <a:rPr lang="en-US" b="1" u="sng" dirty="0"/>
              <a:t>functions</a:t>
            </a:r>
            <a:r>
              <a:rPr lang="en-US" u="sng" dirty="0"/>
              <a:t> only of the </a:t>
            </a:r>
            <a:r>
              <a:rPr lang="en-US" b="1" u="sng" dirty="0"/>
              <a:t>input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36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3" grpId="0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2060"/>
                </a:solidFill>
              </a:rPr>
              <a:t>          Deterministic </a:t>
            </a:r>
            <a:r>
              <a:rPr lang="en-US" sz="3200" b="1" dirty="0">
                <a:solidFill>
                  <a:srgbClr val="002060"/>
                </a:solidFill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2133600"/>
            <a:ext cx="1524000" cy="236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431268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Algorithm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057400" y="2895600"/>
            <a:ext cx="1752600" cy="484632"/>
            <a:chOff x="2057400" y="2895600"/>
            <a:chExt cx="1752600" cy="484632"/>
          </a:xfrm>
        </p:grpSpPr>
        <p:sp>
          <p:nvSpPr>
            <p:cNvPr id="6" name="Right Arrow 5"/>
            <p:cNvSpPr/>
            <p:nvPr/>
          </p:nvSpPr>
          <p:spPr>
            <a:xfrm>
              <a:off x="28315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7400" y="29834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46192" y="2895600"/>
            <a:ext cx="1911930" cy="484632"/>
            <a:chOff x="5346192" y="2895600"/>
            <a:chExt cx="1911930" cy="484632"/>
          </a:xfrm>
        </p:grpSpPr>
        <p:sp>
          <p:nvSpPr>
            <p:cNvPr id="7" name="Right Arrow 6"/>
            <p:cNvSpPr/>
            <p:nvPr/>
          </p:nvSpPr>
          <p:spPr>
            <a:xfrm>
              <a:off x="53461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797" y="29718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10000" y="2133600"/>
            <a:ext cx="1536192" cy="545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Random bits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7800" y="558225"/>
            <a:ext cx="2294603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Randomized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53200" y="5376446"/>
            <a:ext cx="1295547" cy="1147465"/>
            <a:chOff x="7467600" y="5410200"/>
            <a:chExt cx="1295547" cy="114746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5410200"/>
              <a:ext cx="971478" cy="72860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467600" y="6096000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Bernard MT Condensed" pitchFamily="18" charset="0"/>
                </a:rPr>
                <a:t>in Output</a:t>
              </a:r>
            </a:p>
            <a:p>
              <a:pPr algn="ctr"/>
              <a:r>
                <a:rPr lang="en-US" sz="1200" dirty="0" smtClean="0">
                  <a:latin typeface="Bernard MT Condensed" pitchFamily="18" charset="0"/>
                </a:rPr>
                <a:t>On a few occasions</a:t>
              </a:r>
              <a:endParaRPr lang="en-US" sz="1200" dirty="0">
                <a:latin typeface="Bernard MT Condensed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47800" y="5468135"/>
            <a:ext cx="1554913" cy="1313546"/>
            <a:chOff x="7553955" y="3200400"/>
            <a:chExt cx="1554913" cy="131354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681" y="3200400"/>
              <a:ext cx="996519" cy="79721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553955" y="3867615"/>
              <a:ext cx="1554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Gloucester MT Extra Condensed" pitchFamily="18" charset="0"/>
                </a:rPr>
                <a:t>Excess</a:t>
              </a:r>
              <a:r>
                <a:rPr lang="en-US" dirty="0" smtClean="0">
                  <a:latin typeface="Gloucester MT Extra Condensed" pitchFamily="18" charset="0"/>
                </a:rPr>
                <a:t> running time </a:t>
              </a:r>
            </a:p>
            <a:p>
              <a:r>
                <a:rPr lang="en-US" dirty="0" smtClean="0">
                  <a:latin typeface="Gloucester MT Extra Condensed" pitchFamily="18" charset="0"/>
                </a:rPr>
                <a:t>on a few occasions</a:t>
              </a:r>
              <a:endParaRPr lang="en-US" dirty="0">
                <a:latin typeface="Gloucester MT Extra Condensed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95800" y="5638800"/>
            <a:ext cx="45878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or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3245" y="4943475"/>
            <a:ext cx="88179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output</a:t>
            </a:r>
            <a:r>
              <a:rPr lang="en-US" dirty="0"/>
              <a:t>  as well as the </a:t>
            </a:r>
            <a:r>
              <a:rPr lang="en-US" b="1" dirty="0">
                <a:solidFill>
                  <a:srgbClr val="002060"/>
                </a:solidFill>
              </a:rPr>
              <a:t>running time </a:t>
            </a:r>
            <a:r>
              <a:rPr lang="en-US" dirty="0"/>
              <a:t>are </a:t>
            </a:r>
            <a:r>
              <a:rPr lang="en-US" b="1" u="sng" dirty="0"/>
              <a:t>functions</a:t>
            </a:r>
            <a:r>
              <a:rPr lang="en-US" u="sng" dirty="0"/>
              <a:t> </a:t>
            </a:r>
            <a:r>
              <a:rPr lang="en-US" u="sng" dirty="0" smtClean="0"/>
              <a:t> </a:t>
            </a:r>
            <a:r>
              <a:rPr lang="en-US" u="sng" dirty="0"/>
              <a:t>of the </a:t>
            </a:r>
            <a:r>
              <a:rPr lang="en-US" b="1" u="sng" dirty="0" smtClean="0"/>
              <a:t>input </a:t>
            </a:r>
            <a:r>
              <a:rPr lang="en-US" dirty="0" smtClean="0"/>
              <a:t>and</a:t>
            </a:r>
            <a:r>
              <a:rPr lang="en-US" u="sng" dirty="0" smtClean="0"/>
              <a:t> </a:t>
            </a:r>
            <a:r>
              <a:rPr lang="en-US" b="1" u="sng" dirty="0" smtClean="0"/>
              <a:t>random bits chosen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04800" y="5468135"/>
            <a:ext cx="978408" cy="886129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3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2060"/>
                </a:solidFill>
              </a:rPr>
              <a:t>          Deterministic Algorithm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2133600"/>
            <a:ext cx="1524000" cy="236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431268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Algorithm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057400" y="2895600"/>
            <a:ext cx="1752600" cy="484632"/>
            <a:chOff x="2057400" y="2895600"/>
            <a:chExt cx="1752600" cy="484632"/>
          </a:xfrm>
        </p:grpSpPr>
        <p:sp>
          <p:nvSpPr>
            <p:cNvPr id="6" name="Right Arrow 5"/>
            <p:cNvSpPr/>
            <p:nvPr/>
          </p:nvSpPr>
          <p:spPr>
            <a:xfrm>
              <a:off x="28315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7400" y="29834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46192" y="2895600"/>
            <a:ext cx="1911930" cy="484632"/>
            <a:chOff x="5346192" y="2895600"/>
            <a:chExt cx="1911930" cy="484632"/>
          </a:xfrm>
        </p:grpSpPr>
        <p:sp>
          <p:nvSpPr>
            <p:cNvPr id="7" name="Right Arrow 6"/>
            <p:cNvSpPr/>
            <p:nvPr/>
          </p:nvSpPr>
          <p:spPr>
            <a:xfrm>
              <a:off x="53461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797" y="29718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43000" y="609600"/>
            <a:ext cx="259179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35129" y="5747266"/>
            <a:ext cx="68737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output</a:t>
            </a:r>
            <a:r>
              <a:rPr lang="en-US" dirty="0"/>
              <a:t>  as well as the </a:t>
            </a:r>
            <a:r>
              <a:rPr lang="en-US" b="1" dirty="0">
                <a:solidFill>
                  <a:srgbClr val="002060"/>
                </a:solidFill>
              </a:rPr>
              <a:t>running time </a:t>
            </a:r>
            <a:r>
              <a:rPr lang="en-US" dirty="0"/>
              <a:t>are </a:t>
            </a:r>
            <a:r>
              <a:rPr lang="en-US" b="1" u="sng" dirty="0"/>
              <a:t>functions</a:t>
            </a:r>
            <a:r>
              <a:rPr lang="en-US" u="sng" dirty="0"/>
              <a:t> only of the </a:t>
            </a:r>
            <a:r>
              <a:rPr lang="en-US" b="1" u="sng" dirty="0"/>
              <a:t>input</a:t>
            </a:r>
            <a:r>
              <a:rPr lang="en-US" dirty="0"/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8296" y="5659398"/>
            <a:ext cx="2584704" cy="5128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76800" y="5638800"/>
            <a:ext cx="3118104" cy="5128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Still why to study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21253490"/>
              </p:ext>
            </p:extLst>
          </p:nvPr>
        </p:nvGraphicFramePr>
        <p:xfrm>
          <a:off x="1524000" y="1676400"/>
          <a:ext cx="6705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24200" y="3194447"/>
            <a:ext cx="17778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……….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Deterministic </a:t>
            </a:r>
            <a:r>
              <a:rPr lang="en-US" sz="1600" b="1" dirty="0" err="1" smtClean="0">
                <a:solidFill>
                  <a:schemeClr val="bg1"/>
                </a:solidFill>
              </a:rPr>
              <a:t>algo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23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0B8B33-B97D-4381-A774-E606AE335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>
                                            <p:graphicEl>
                                              <a:dgm id="{6B0B8B33-B97D-4381-A774-E606AE335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3FEF99-F266-45EF-B81E-E93A9872C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>
                                            <p:graphicEl>
                                              <a:dgm id="{023FEF99-F266-45EF-B81E-E93A9872C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04ADB6-D0D3-4C48-8E91-2F86543E2A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>
                                            <p:graphicEl>
                                              <a:dgm id="{3E04ADB6-D0D3-4C48-8E91-2F86543E2A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13A1D76-3554-4C59-821C-9EFB84974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>
                                            <p:graphicEl>
                                              <a:dgm id="{313A1D76-3554-4C59-821C-9EFB84974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84E3159-B2D2-48AD-BC72-69E842B78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>
                                            <p:graphicEl>
                                              <a:dgm id="{984E3159-B2D2-48AD-BC72-69E842B78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D4E42A9-693F-45F6-9258-1DD0B0F0D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8">
                                            <p:graphicEl>
                                              <a:dgm id="{9D4E42A9-693F-45F6-9258-1DD0B0F0D2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Types of Randomized Algorithms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Randomized </a:t>
            </a:r>
            <a:r>
              <a:rPr lang="en-US" sz="2000" b="1" dirty="0" smtClean="0">
                <a:solidFill>
                  <a:srgbClr val="C00000"/>
                </a:solidFill>
              </a:rPr>
              <a:t>Las Vegas </a:t>
            </a:r>
            <a:r>
              <a:rPr lang="en-US" sz="2000" b="1" dirty="0" smtClean="0"/>
              <a:t>Algorithms:</a:t>
            </a:r>
          </a:p>
          <a:p>
            <a:r>
              <a:rPr lang="en-US" sz="2000" dirty="0" smtClean="0"/>
              <a:t>Output is always correct</a:t>
            </a:r>
          </a:p>
          <a:p>
            <a:r>
              <a:rPr lang="en-US" sz="2000" dirty="0" smtClean="0"/>
              <a:t>Running time is a </a:t>
            </a:r>
            <a:r>
              <a:rPr lang="en-US" sz="2000" b="1" dirty="0" smtClean="0"/>
              <a:t>random variable</a:t>
            </a:r>
          </a:p>
          <a:p>
            <a:pPr marL="0" indent="0">
              <a:buNone/>
            </a:pPr>
            <a:r>
              <a:rPr lang="en-US" sz="2000" b="1" dirty="0" smtClean="0"/>
              <a:t>Example: </a:t>
            </a:r>
            <a:r>
              <a:rPr lang="en-US" sz="2000" dirty="0" smtClean="0">
                <a:solidFill>
                  <a:srgbClr val="002060"/>
                </a:solidFill>
              </a:rPr>
              <a:t>Randomized Quick Sort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Randomized </a:t>
            </a:r>
            <a:r>
              <a:rPr lang="en-US" sz="2000" b="1" dirty="0" smtClean="0">
                <a:solidFill>
                  <a:srgbClr val="C00000"/>
                </a:solidFill>
              </a:rPr>
              <a:t>Monte Carlo </a:t>
            </a:r>
            <a:r>
              <a:rPr lang="en-US" sz="2000" b="1" dirty="0"/>
              <a:t>Algorithms:</a:t>
            </a:r>
          </a:p>
          <a:p>
            <a:r>
              <a:rPr lang="en-US" sz="2000" dirty="0"/>
              <a:t>Output </a:t>
            </a:r>
            <a:r>
              <a:rPr lang="en-US" sz="2000" dirty="0" smtClean="0"/>
              <a:t>may be incorrect with some probability</a:t>
            </a:r>
            <a:endParaRPr lang="en-US" sz="2000" dirty="0"/>
          </a:p>
          <a:p>
            <a:r>
              <a:rPr lang="en-US" sz="2000" dirty="0"/>
              <a:t>Running time is </a:t>
            </a:r>
            <a:r>
              <a:rPr lang="en-US" sz="2000" dirty="0" smtClean="0"/>
              <a:t>deterministic.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Example: </a:t>
            </a:r>
            <a:r>
              <a:rPr lang="en-US" sz="2000" b="1" dirty="0" smtClean="0"/>
              <a:t>   </a:t>
            </a:r>
            <a:r>
              <a:rPr lang="en-US" sz="2000" dirty="0" smtClean="0"/>
              <a:t>Randomized algorithm for </a:t>
            </a:r>
            <a:r>
              <a:rPr lang="en-US" sz="2000" dirty="0" smtClean="0">
                <a:solidFill>
                  <a:srgbClr val="002060"/>
                </a:solidFill>
              </a:rPr>
              <a:t>approximate median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½ - Approximate median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A Randomized </a:t>
            </a:r>
            <a:r>
              <a:rPr lang="en-US" sz="2400" b="1" dirty="0" smtClean="0">
                <a:solidFill>
                  <a:srgbClr val="002060"/>
                </a:solidFill>
              </a:rPr>
              <a:t>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Rand-</a:t>
                </a:r>
                <a:r>
                  <a:rPr lang="en-US" sz="2000" b="1" dirty="0" err="1" smtClean="0">
                    <a:solidFill>
                      <a:srgbClr val="006C31"/>
                    </a:solidFill>
                  </a:rPr>
                  <a:t>Approx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-Median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])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Let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be a positive integer (to be fixed later on )</a:t>
                </a:r>
                <a:r>
                  <a:rPr lang="en-US" sz="2000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to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random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//returns a no. uniformly random from 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00B0F0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00B0F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 smtClean="0">
                    <a:sym typeface="Wingdings" pitchFamily="2" charset="2"/>
                  </a:rPr>
                  <a:t>U {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};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Sort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Report the median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Running time: 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05200" y="3048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33800" y="19050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A simple probability exercise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en-US" sz="2000" dirty="0" smtClean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 smtClean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 smtClean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:r>
                  <a:rPr lang="en-US" sz="1600" dirty="0" smtClean="0"/>
                  <a:t>HEADS</a:t>
                </a:r>
                <a:r>
                  <a:rPr lang="en-US" sz="2000" dirty="0" smtClean="0"/>
                  <a:t>]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¼ </a:t>
                </a:r>
              </a:p>
              <a:p>
                <a:pPr marL="0" indent="0" algn="just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:r>
                  <a:rPr lang="en-US" sz="1600" dirty="0" smtClean="0"/>
                  <a:t>TAILS</a:t>
                </a:r>
                <a:r>
                  <a:rPr lang="en-US" sz="2000" dirty="0"/>
                  <a:t>]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¾</a:t>
                </a:r>
                <a:endParaRPr lang="en-US" sz="2000" dirty="0" smtClean="0"/>
              </a:p>
              <a:p>
                <a:pPr marL="0" indent="0" algn="just">
                  <a:buNone/>
                </a:pPr>
                <a:r>
                  <a:rPr lang="en-US" sz="2000" dirty="0" smtClean="0"/>
                  <a:t>The coin is tossed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times. </a:t>
                </a:r>
              </a:p>
              <a:p>
                <a:pPr marL="0" indent="0" algn="just">
                  <a:buNone/>
                </a:pPr>
                <a:r>
                  <a:rPr lang="en-US" sz="2000" dirty="0" smtClean="0"/>
                  <a:t>              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[</a:t>
                </a:r>
                <a:r>
                  <a:rPr lang="en-US" sz="2000" b="1" dirty="0" err="1" smtClean="0"/>
                  <a:t>Stirling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approximation for Factorial: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! ≈</m:t>
                    </m:r>
                  </m:oMath>
                </a14:m>
                <a:r>
                  <a:rPr lang="en-US" sz="2000" dirty="0" smtClean="0"/>
                  <a:t>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 smtClean="0"/>
                  <a:t>        ]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026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066800"/>
            <a:ext cx="1541462" cy="242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33008" y="5269468"/>
                <a:ext cx="118699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08" y="5269468"/>
                <a:ext cx="11869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393" r="-28718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181600" y="1828800"/>
                <a:ext cx="3886200" cy="1146048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probability that we get </a:t>
                </a:r>
                <a:r>
                  <a:rPr lang="en-US" b="1" dirty="0">
                    <a:solidFill>
                      <a:schemeClr val="tx1"/>
                    </a:solidFill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/2 </m:t>
                    </m:r>
                  </m:oMath>
                </a14:m>
                <a:r>
                  <a:rPr lang="en-US" dirty="0"/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HEADS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828800"/>
                <a:ext cx="3886200" cy="1146048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8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2060"/>
                    </a:solidFill>
                  </a:rPr>
                  <a:t>P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robability of getting </a:t>
                </a:r>
                <a:br>
                  <a:rPr lang="en-US" sz="2800" b="1" dirty="0" smtClean="0">
                    <a:solidFill>
                      <a:srgbClr val="002060"/>
                    </a:solidFill>
                  </a:rPr>
                </a:br>
                <a:r>
                  <a:rPr lang="en-US" sz="2800" b="1" dirty="0" smtClean="0">
                    <a:solidFill>
                      <a:srgbClr val="002060"/>
                    </a:solidFill>
                  </a:rPr>
                  <a:t>“at least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/2 </m:t>
                    </m:r>
                  </m:oMath>
                </a14:m>
                <a:r>
                  <a:rPr lang="en-US" sz="2000" b="1" dirty="0"/>
                  <a:t>HEADS</a:t>
                </a:r>
                <a:r>
                  <a:rPr lang="en-US" sz="2800" dirty="0"/>
                  <a:t> 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 smtClean="0">
                    <a:solidFill>
                      <a:srgbClr val="002060"/>
                    </a:solidFill>
                  </a:rPr>
                  <a:t>tosses”</a:t>
                </a:r>
                <a:br>
                  <a:rPr lang="en-US" sz="2800" b="1" dirty="0" smtClean="0">
                    <a:solidFill>
                      <a:srgbClr val="00206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Probability of getting at least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/2 </m:t>
                    </m:r>
                  </m:oMath>
                </a14:m>
                <a:r>
                  <a:rPr lang="en-US" sz="2000" dirty="0" smtClean="0"/>
                  <a:t>heads: </a:t>
                </a: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2000" b="1" i="0" smtClean="0">
                            <a:latin typeface="Cambria Math"/>
                          </a:rPr>
                          <m:t>𝐏𝐫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[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HEADS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appear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in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tosses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</m:t>
                    </m:r>
                    <m:r>
                      <a:rPr lang="en-US" sz="200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(</m:t>
                        </m:r>
                        <m:f>
                          <m:fPr>
                            <m:type m:val="skw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 (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  <m:f>
                      <m:fPr>
                        <m:type m:val="skw"/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=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</m:t>
                    </m:r>
                    <m:r>
                      <a:rPr lang="en-US" sz="20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/5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1739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486400" y="4953000"/>
                <a:ext cx="3657600" cy="838200"/>
              </a:xfrm>
              <a:prstGeom prst="borderCallout2">
                <a:avLst>
                  <a:gd name="adj1" fmla="val 87142"/>
                  <a:gd name="adj2" fmla="val 154"/>
                  <a:gd name="adj3" fmla="val 88104"/>
                  <a:gd name="adj4" fmla="val -71454"/>
                  <a:gd name="adj5" fmla="val 45552"/>
                  <a:gd name="adj6" fmla="val -91205"/>
                </a:avLst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Using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Stirling</a:t>
                </a:r>
                <a:r>
                  <a:rPr lang="en-US" dirty="0" err="1">
                    <a:solidFill>
                      <a:schemeClr val="tx1"/>
                    </a:solidFill>
                  </a:rPr>
                  <a:t>’s</a:t>
                </a:r>
                <a:r>
                  <a:rPr lang="en-US" dirty="0">
                    <a:solidFill>
                      <a:schemeClr val="tx1"/>
                    </a:solidFill>
                  </a:rPr>
                  <a:t> approximation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953000"/>
                <a:ext cx="3657600" cy="838200"/>
              </a:xfrm>
              <a:prstGeom prst="borderCallout2">
                <a:avLst>
                  <a:gd name="adj1" fmla="val 87142"/>
                  <a:gd name="adj2" fmla="val 154"/>
                  <a:gd name="adj3" fmla="val 88104"/>
                  <a:gd name="adj4" fmla="val -71454"/>
                  <a:gd name="adj5" fmla="val 45552"/>
                  <a:gd name="adj6" fmla="val -91205"/>
                </a:avLst>
              </a:prstGeom>
              <a:blipFill rotWithShape="1">
                <a:blip r:embed="rId4"/>
                <a:stretch>
                  <a:fillRect t="-496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2 7"/>
              <p:cNvSpPr/>
              <p:nvPr/>
            </p:nvSpPr>
            <p:spPr>
              <a:xfrm>
                <a:off x="5486400" y="5867400"/>
                <a:ext cx="3124200" cy="649224"/>
              </a:xfrm>
              <a:prstGeom prst="borderCallout2">
                <a:avLst>
                  <a:gd name="adj1" fmla="val 88404"/>
                  <a:gd name="adj2" fmla="val 407"/>
                  <a:gd name="adj3" fmla="val 89365"/>
                  <a:gd name="adj4" fmla="val 133"/>
                  <a:gd name="adj5" fmla="val 90210"/>
                  <a:gd name="adj6" fmla="val 221"/>
                </a:avLst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Since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5/2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so …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2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867400"/>
                <a:ext cx="3124200" cy="649224"/>
              </a:xfrm>
              <a:prstGeom prst="borderCallout2">
                <a:avLst>
                  <a:gd name="adj1" fmla="val 88404"/>
                  <a:gd name="adj2" fmla="val 407"/>
                  <a:gd name="adj3" fmla="val 89365"/>
                  <a:gd name="adj4" fmla="val 133"/>
                  <a:gd name="adj5" fmla="val 90210"/>
                  <a:gd name="adj6" fmla="val 221"/>
                </a:avLst>
              </a:prstGeom>
              <a:blipFill rotWithShape="1">
                <a:blip r:embed="rId5"/>
                <a:stretch>
                  <a:fillRect t="-40909" b="-7636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ft Arrow 4"/>
              <p:cNvSpPr/>
              <p:nvPr/>
            </p:nvSpPr>
            <p:spPr>
              <a:xfrm>
                <a:off x="2743200" y="5638800"/>
                <a:ext cx="2895600" cy="609600"/>
              </a:xfrm>
              <a:prstGeom prst="left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Inverse exponential in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Lef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38800"/>
                <a:ext cx="2895600" cy="609600"/>
              </a:xfrm>
              <a:prstGeom prst="leftArrow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95400" y="1600200"/>
            <a:ext cx="106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22098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1336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8" grpId="0" animBg="1"/>
      <p:bldP spid="5" grpId="0" animBg="1"/>
      <p:bldP spid="5" grpId="1" animBg="1"/>
      <p:bldP spid="6" grpId="0" uiExpand="1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B050"/>
                </a:solidFill>
              </a:rPr>
              <a:t>Rand-</a:t>
            </a:r>
            <a:r>
              <a:rPr lang="en-US" sz="3200" b="1" dirty="0" err="1" smtClean="0">
                <a:solidFill>
                  <a:srgbClr val="00B050"/>
                </a:solidFill>
              </a:rPr>
              <a:t>approx</a:t>
            </a:r>
            <a:r>
              <a:rPr lang="en-US" sz="3200" b="1" dirty="0" smtClean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24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91200" y="1840468"/>
            <a:ext cx="776174" cy="826532"/>
            <a:chOff x="6172200" y="1143000"/>
            <a:chExt cx="776174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37" name="Right Brace 36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Quarter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Quarter</a:t>
              </a:r>
              <a:endParaRPr lang="en-US" dirty="0"/>
            </a:p>
          </p:txBody>
        </p:sp>
      </p:grpSp>
      <p:sp>
        <p:nvSpPr>
          <p:cNvPr id="55" name="Right Arrow 54"/>
          <p:cNvSpPr/>
          <p:nvPr/>
        </p:nvSpPr>
        <p:spPr>
          <a:xfrm>
            <a:off x="2895600" y="1828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Elements of </a:t>
            </a:r>
            <a:r>
              <a:rPr lang="en-US" sz="1600" b="1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77913" y="4495800"/>
            <a:ext cx="44276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Lets us consider an instance of sample set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78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B050"/>
                </a:solidFill>
              </a:rPr>
              <a:t>Rand-</a:t>
            </a:r>
            <a:r>
              <a:rPr lang="en-US" sz="3200" b="1" dirty="0" err="1" smtClean="0">
                <a:solidFill>
                  <a:srgbClr val="00B050"/>
                </a:solidFill>
              </a:rPr>
              <a:t>approx</a:t>
            </a:r>
            <a:r>
              <a:rPr lang="en-US" sz="3200" b="1" dirty="0" smtClean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4772025" y="2590800"/>
            <a:ext cx="333375" cy="39267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5" name="Right Brace 5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Quarter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Quarter</a:t>
              </a:r>
              <a:endParaRPr lang="en-US" dirty="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895600" y="1828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Elements of </a:t>
            </a:r>
            <a:r>
              <a:rPr lang="en-US" sz="1600" b="1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791200" y="1840468"/>
            <a:ext cx="776175" cy="826532"/>
            <a:chOff x="6172200" y="1143000"/>
            <a:chExt cx="776175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1 25"/>
          <p:cNvSpPr/>
          <p:nvPr/>
        </p:nvSpPr>
        <p:spPr>
          <a:xfrm>
            <a:off x="7029450" y="1752600"/>
            <a:ext cx="1276350" cy="445532"/>
          </a:xfrm>
          <a:prstGeom prst="borderCallout1">
            <a:avLst>
              <a:gd name="adj1" fmla="val 48785"/>
              <a:gd name="adj2" fmla="val -1388"/>
              <a:gd name="adj3" fmla="val 207610"/>
              <a:gd name="adj4" fmla="val -15191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Median of </a:t>
            </a:r>
            <a:r>
              <a:rPr lang="en-US" sz="1600" b="1" dirty="0" smtClean="0">
                <a:solidFill>
                  <a:srgbClr val="C00000"/>
                </a:solidFill>
              </a:rPr>
              <a:t>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847850" y="2743200"/>
            <a:ext cx="5715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124200" y="4419600"/>
            <a:ext cx="1800365" cy="990600"/>
            <a:chOff x="3124200" y="4419600"/>
            <a:chExt cx="1800365" cy="990600"/>
          </a:xfrm>
        </p:grpSpPr>
        <p:sp>
          <p:nvSpPr>
            <p:cNvPr id="28" name="Smiley Face 27"/>
            <p:cNvSpPr/>
            <p:nvPr/>
          </p:nvSpPr>
          <p:spPr>
            <a:xfrm>
              <a:off x="3705225" y="4419600"/>
              <a:ext cx="600075" cy="6096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4200" y="5040868"/>
              <a:ext cx="1800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Answer is correct</a:t>
              </a:r>
              <a:endParaRPr lang="en-US" dirty="0"/>
            </a:p>
          </p:txBody>
        </p:sp>
      </p:grpSp>
      <p:sp>
        <p:nvSpPr>
          <p:cNvPr id="49" name="Cloud Callout 48"/>
          <p:cNvSpPr/>
          <p:nvPr/>
        </p:nvSpPr>
        <p:spPr>
          <a:xfrm>
            <a:off x="1371600" y="5562600"/>
            <a:ext cx="6640846" cy="838200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When does </a:t>
            </a:r>
            <a:r>
              <a:rPr lang="en-US" b="1" dirty="0" smtClean="0">
                <a:solidFill>
                  <a:srgbClr val="00B050"/>
                </a:solidFill>
              </a:rPr>
              <a:t>Rand-</a:t>
            </a:r>
            <a:r>
              <a:rPr lang="en-US" b="1" dirty="0" err="1" smtClean="0">
                <a:solidFill>
                  <a:srgbClr val="00B050"/>
                </a:solidFill>
              </a:rPr>
              <a:t>approx</a:t>
            </a:r>
            <a:r>
              <a:rPr lang="en-US" b="1" dirty="0" smtClean="0">
                <a:solidFill>
                  <a:srgbClr val="00B050"/>
                </a:solidFill>
              </a:rPr>
              <a:t>-median </a:t>
            </a:r>
            <a:r>
              <a:rPr lang="en-US" dirty="0" smtClean="0">
                <a:solidFill>
                  <a:schemeClr val="tx1"/>
                </a:solidFill>
              </a:rPr>
              <a:t>make an error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9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6" grpId="0" animBg="1"/>
      <p:bldP spid="26" grpId="1" animBg="1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B050"/>
                </a:solidFill>
              </a:rPr>
              <a:t>Rand-</a:t>
            </a:r>
            <a:r>
              <a:rPr lang="en-US" sz="3200" b="1" dirty="0" err="1" smtClean="0">
                <a:solidFill>
                  <a:srgbClr val="00B050"/>
                </a:solidFill>
              </a:rPr>
              <a:t>approx</a:t>
            </a:r>
            <a:r>
              <a:rPr lang="en-US" sz="3200" b="1" dirty="0" smtClean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6296025" y="2590800"/>
            <a:ext cx="333375" cy="39267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5" name="Right Brace 5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Quarter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Quarter</a:t>
              </a:r>
              <a:endParaRPr lang="en-US" dirty="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895600" y="1828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Elements of </a:t>
            </a:r>
            <a:r>
              <a:rPr lang="en-US" sz="1600" b="1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791200" y="1840468"/>
            <a:ext cx="776175" cy="826532"/>
            <a:chOff x="6172200" y="1143000"/>
            <a:chExt cx="776175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1 25"/>
          <p:cNvSpPr/>
          <p:nvPr/>
        </p:nvSpPr>
        <p:spPr>
          <a:xfrm>
            <a:off x="7029450" y="1752600"/>
            <a:ext cx="1276350" cy="445532"/>
          </a:xfrm>
          <a:prstGeom prst="borderCallout1">
            <a:avLst>
              <a:gd name="adj1" fmla="val 48785"/>
              <a:gd name="adj2" fmla="val -1388"/>
              <a:gd name="adj3" fmla="val 187587"/>
              <a:gd name="adj4" fmla="val -418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Median of </a:t>
            </a:r>
            <a:r>
              <a:rPr lang="en-US" sz="1600" b="1" dirty="0" smtClean="0">
                <a:solidFill>
                  <a:srgbClr val="C00000"/>
                </a:solidFill>
              </a:rPr>
              <a:t>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847850" y="2743200"/>
            <a:ext cx="5715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124200" y="3657600"/>
            <a:ext cx="1975092" cy="990600"/>
            <a:chOff x="3124200" y="4419600"/>
            <a:chExt cx="1975092" cy="990600"/>
          </a:xfrm>
        </p:grpSpPr>
        <p:sp>
          <p:nvSpPr>
            <p:cNvPr id="49" name="Smiley Face 48"/>
            <p:cNvSpPr/>
            <p:nvPr/>
          </p:nvSpPr>
          <p:spPr>
            <a:xfrm>
              <a:off x="3705225" y="4419600"/>
              <a:ext cx="600075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24200" y="5040868"/>
              <a:ext cx="1975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Answer is incorrect</a:t>
              </a:r>
              <a:endParaRPr lang="en-US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5553074" y="4463534"/>
            <a:ext cx="3514726" cy="1175266"/>
          </a:xfrm>
          <a:prstGeom prst="cloudCallout">
            <a:avLst>
              <a:gd name="adj1" fmla="val -36409"/>
              <a:gd name="adj2" fmla="val 691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might have </a:t>
            </a:r>
            <a:r>
              <a:rPr lang="en-US" dirty="0" smtClean="0">
                <a:solidFill>
                  <a:schemeClr val="tx1"/>
                </a:solidFill>
              </a:rPr>
              <a:t>gone wrong with </a:t>
            </a:r>
            <a:r>
              <a:rPr lang="en-US" b="1" dirty="0" smtClean="0">
                <a:solidFill>
                  <a:srgbClr val="C00000"/>
                </a:solidFill>
              </a:rPr>
              <a:t>S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9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B050"/>
                </a:solidFill>
              </a:rPr>
              <a:t>Rand-</a:t>
            </a:r>
            <a:r>
              <a:rPr lang="en-US" sz="3200" b="1" dirty="0" err="1" smtClean="0">
                <a:solidFill>
                  <a:srgbClr val="00B050"/>
                </a:solidFill>
              </a:rPr>
              <a:t>approx</a:t>
            </a:r>
            <a:r>
              <a:rPr lang="en-US" sz="3200" b="1" dirty="0" smtClean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Observation: </a:t>
            </a:r>
            <a:r>
              <a:rPr lang="en-US" sz="2000" b="1" dirty="0" smtClean="0">
                <a:solidFill>
                  <a:srgbClr val="006C31"/>
                </a:solidFill>
              </a:rPr>
              <a:t>Rand-</a:t>
            </a:r>
            <a:r>
              <a:rPr lang="en-US" sz="2000" b="1" dirty="0" err="1" smtClean="0">
                <a:solidFill>
                  <a:srgbClr val="006C31"/>
                </a:solidFill>
              </a:rPr>
              <a:t>approx</a:t>
            </a:r>
            <a:r>
              <a:rPr lang="en-US" sz="2000" b="1" dirty="0" smtClean="0">
                <a:solidFill>
                  <a:srgbClr val="006C31"/>
                </a:solidFill>
              </a:rPr>
              <a:t>-median</a:t>
            </a:r>
            <a:r>
              <a:rPr lang="en-US" sz="2000" dirty="0" smtClean="0"/>
              <a:t> makes an error </a:t>
            </a:r>
            <a:r>
              <a:rPr lang="en-US" sz="2000" b="1" u="sng" dirty="0" smtClean="0"/>
              <a:t>only if  </a:t>
            </a:r>
          </a:p>
          <a:p>
            <a:pPr marL="0" indent="0">
              <a:buNone/>
            </a:pPr>
            <a:r>
              <a:rPr lang="en-US" sz="2000" dirty="0" smtClean="0"/>
              <a:t>                 ……………………………………………</a:t>
            </a:r>
            <a:r>
              <a:rPr lang="en-US" sz="2000" dirty="0" smtClean="0">
                <a:solidFill>
                  <a:srgbClr val="C00000"/>
                </a:solidFill>
              </a:rPr>
              <a:t>?</a:t>
            </a:r>
            <a:r>
              <a:rPr lang="en-US" sz="2000" dirty="0" smtClean="0"/>
              <a:t>....................................... </a:t>
            </a: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6296025" y="2590800"/>
            <a:ext cx="333375" cy="39267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5" name="Right Brace 5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Quarter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Quarter</a:t>
              </a:r>
              <a:endParaRPr lang="en-US" dirty="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895600" y="1828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Elements of </a:t>
            </a:r>
            <a:r>
              <a:rPr lang="en-US" sz="1600" b="1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791200" y="1840468"/>
            <a:ext cx="776175" cy="826532"/>
            <a:chOff x="6172200" y="1143000"/>
            <a:chExt cx="776175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1 25"/>
          <p:cNvSpPr/>
          <p:nvPr/>
        </p:nvSpPr>
        <p:spPr>
          <a:xfrm>
            <a:off x="7029450" y="1752600"/>
            <a:ext cx="1276350" cy="445532"/>
          </a:xfrm>
          <a:prstGeom prst="borderCallout1">
            <a:avLst>
              <a:gd name="adj1" fmla="val 48785"/>
              <a:gd name="adj2" fmla="val -1388"/>
              <a:gd name="adj3" fmla="val 187587"/>
              <a:gd name="adj4" fmla="val -418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Median of </a:t>
            </a:r>
            <a:r>
              <a:rPr lang="en-US" sz="1600" b="1" dirty="0" smtClean="0">
                <a:solidFill>
                  <a:srgbClr val="C00000"/>
                </a:solidFill>
              </a:rPr>
              <a:t>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847850" y="2743200"/>
            <a:ext cx="5715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54823" y="5574268"/>
                <a:ext cx="58555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 least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elements got sampled </a:t>
                </a:r>
                <a:r>
                  <a:rPr lang="en-US" dirty="0"/>
                  <a:t>from the </a:t>
                </a:r>
                <a:r>
                  <a:rPr lang="en-US" b="1" dirty="0"/>
                  <a:t>Right </a:t>
                </a:r>
                <a:r>
                  <a:rPr lang="en-US" dirty="0" smtClean="0"/>
                  <a:t>Quarter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23" y="5574268"/>
                <a:ext cx="58555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32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991578" y="5562600"/>
            <a:ext cx="18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(or </a:t>
            </a:r>
            <a:r>
              <a:rPr lang="en-US" b="1" dirty="0"/>
              <a:t>Left</a:t>
            </a:r>
            <a:r>
              <a:rPr lang="en-US" dirty="0"/>
              <a:t> Quarter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6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B050"/>
                </a:solidFill>
              </a:rPr>
              <a:t>Rand-</a:t>
            </a:r>
            <a:r>
              <a:rPr lang="en-US" sz="3200" b="1" dirty="0" err="1" smtClean="0">
                <a:solidFill>
                  <a:srgbClr val="00B050"/>
                </a:solidFill>
              </a:rPr>
              <a:t>approx</a:t>
            </a:r>
            <a:r>
              <a:rPr lang="en-US" sz="3200" b="1" dirty="0" smtClean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err="1" smtClean="0"/>
                  <a:t>Pr</a:t>
                </a:r>
                <a:r>
                  <a:rPr lang="en-US" sz="2000" dirty="0" smtClean="0"/>
                  <a:t>[ </a:t>
                </a:r>
                <a:r>
                  <a:rPr lang="en-US" sz="1800" dirty="0"/>
                  <a:t>A</a:t>
                </a:r>
                <a:r>
                  <a:rPr lang="en-US" sz="1800" dirty="0" smtClean="0"/>
                  <a:t>n element selected randomly  from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 smtClean="0"/>
                  <a:t> is from </a:t>
                </a:r>
                <a:r>
                  <a:rPr lang="en-US" sz="1800" b="1" dirty="0" smtClean="0"/>
                  <a:t>Right</a:t>
                </a:r>
                <a:r>
                  <a:rPr lang="en-US" sz="1800" dirty="0" smtClean="0"/>
                  <a:t> quarter</a:t>
                </a:r>
                <a:r>
                  <a:rPr lang="en-US" sz="2000" dirty="0" smtClean="0"/>
                  <a:t>] = 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??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err="1" smtClean="0"/>
                  <a:t>Pr</a:t>
                </a:r>
                <a:r>
                  <a:rPr lang="en-US" sz="2000" dirty="0" smtClean="0"/>
                  <a:t>[ </a:t>
                </a:r>
                <a:r>
                  <a:rPr lang="en-US" sz="1800" dirty="0" smtClean="0"/>
                  <a:t>Out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elements sampled from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 smtClean="0"/>
                  <a:t>, </a:t>
                </a:r>
                <a:r>
                  <a:rPr lang="en-US" sz="1800" u="sng" dirty="0" smtClean="0"/>
                  <a:t>at least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 are from </a:t>
                </a:r>
                <a:r>
                  <a:rPr lang="en-US" sz="1800" b="1" dirty="0"/>
                  <a:t>Right</a:t>
                </a:r>
                <a:r>
                  <a:rPr lang="en-US" sz="1800" dirty="0"/>
                  <a:t> quarter</a:t>
                </a:r>
                <a:r>
                  <a:rPr lang="en-US" sz="2000" dirty="0" smtClean="0"/>
                  <a:t>] =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func>
                          <m:func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0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func>
                      <m:func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914400" y="1828800"/>
            <a:ext cx="7086600" cy="990600"/>
            <a:chOff x="990600" y="1219200"/>
            <a:chExt cx="7086600" cy="990600"/>
          </a:xfrm>
        </p:grpSpPr>
        <p:sp>
          <p:nvSpPr>
            <p:cNvPr id="26" name="Right Arrow 25"/>
            <p:cNvSpPr/>
            <p:nvPr/>
          </p:nvSpPr>
          <p:spPr>
            <a:xfrm>
              <a:off x="2971800" y="1219200"/>
              <a:ext cx="2819400" cy="838200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</a:rPr>
                <a:t>Elements of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A</a:t>
              </a:r>
              <a:r>
                <a:rPr lang="en-US" sz="1600" dirty="0" smtClean="0">
                  <a:solidFill>
                    <a:srgbClr val="0070C0"/>
                  </a:solidFill>
                </a:rPr>
                <a:t> arranged in Increasing order of values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990600" y="2133600"/>
              <a:ext cx="7086600" cy="76200"/>
              <a:chOff x="990600" y="2133600"/>
              <a:chExt cx="7086600" cy="762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6002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9240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288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336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8384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1242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4290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7528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0576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624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6672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9720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2768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5816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8864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1912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4960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8008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1056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4104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7152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2954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906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0200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91200" y="1840468"/>
            <a:ext cx="776175" cy="826532"/>
            <a:chOff x="6172200" y="1143000"/>
            <a:chExt cx="776175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37" name="Right Brace 36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Quarter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Quarter</a:t>
              </a:r>
              <a:endParaRPr lang="en-US" dirty="0"/>
            </a:p>
          </p:txBody>
        </p:sp>
      </p:grpSp>
      <p:sp>
        <p:nvSpPr>
          <p:cNvPr id="27" name="Cloud Callout 26"/>
          <p:cNvSpPr/>
          <p:nvPr/>
        </p:nvSpPr>
        <p:spPr>
          <a:xfrm>
            <a:off x="4419600" y="5178552"/>
            <a:ext cx="4362450" cy="1298448"/>
          </a:xfrm>
          <a:prstGeom prst="cloudCallout">
            <a:avLst>
              <a:gd name="adj1" fmla="val 34099"/>
              <a:gd name="adj2" fmla="val 6593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Exactly the same as the </a:t>
            </a:r>
            <a:r>
              <a:rPr lang="en-US" b="1" dirty="0" smtClean="0">
                <a:solidFill>
                  <a:schemeClr val="tx1"/>
                </a:solidFill>
              </a:rPr>
              <a:t>coin tossing exercise</a:t>
            </a:r>
            <a:r>
              <a:rPr lang="en-US" dirty="0" smtClean="0">
                <a:solidFill>
                  <a:schemeClr val="tx1"/>
                </a:solidFill>
              </a:rPr>
              <a:t> we did 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81800" y="3821668"/>
            <a:ext cx="38504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¼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animBg="1"/>
      <p:bldP spid="27" grpId="1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00200"/>
            <a:ext cx="5715000" cy="5715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Rand-</a:t>
                </a:r>
                <a:r>
                  <a:rPr lang="en-US" sz="2000" b="1" dirty="0" err="1" smtClean="0">
                    <a:solidFill>
                      <a:srgbClr val="006C31"/>
                    </a:solidFill>
                  </a:rPr>
                  <a:t>approx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-median</a:t>
                </a:r>
                <a:r>
                  <a:rPr lang="en-US" sz="2000" dirty="0" smtClean="0"/>
                  <a:t> algorithm fails to report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½</a:t>
                </a:r>
                <a:r>
                  <a:rPr lang="en-US" sz="2000" dirty="0" smtClean="0"/>
                  <a:t> -approximate median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from array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..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] with probability at most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9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What makes </a:t>
            </a:r>
            <a:r>
              <a:rPr lang="en-US" sz="2800" b="1" dirty="0" smtClean="0">
                <a:solidFill>
                  <a:srgbClr val="C00000"/>
                </a:solidFill>
              </a:rPr>
              <a:t>Randomized</a:t>
            </a:r>
            <a:r>
              <a:rPr lang="en-US" sz="2800" b="1" dirty="0" smtClean="0"/>
              <a:t> Algorithms so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006C31"/>
                </a:solidFill>
              </a:rPr>
              <a:t>popular</a:t>
            </a:r>
            <a:r>
              <a:rPr lang="en-US" sz="2800" b="1" dirty="0" smtClean="0"/>
              <a:t> ?</a:t>
            </a:r>
            <a:br>
              <a:rPr lang="en-US" sz="2800" b="1" dirty="0" smtClean="0"/>
            </a:br>
            <a:endParaRPr lang="en-I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839200" cy="48307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 smtClean="0"/>
                  <a:t>[</a:t>
                </a:r>
                <a:r>
                  <a:rPr lang="en-US" sz="2000" dirty="0"/>
                  <a:t>A study by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Microsoft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𝟐𝟎𝟎𝟖</m:t>
                    </m:r>
                  </m:oMath>
                </a14:m>
                <a:r>
                  <a:rPr lang="en-US" sz="2000" dirty="0"/>
                  <a:t>]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Title:</a:t>
                </a:r>
                <a:r>
                  <a:rPr lang="en-US" sz="2000" dirty="0"/>
                  <a:t>  </a:t>
                </a:r>
                <a:r>
                  <a:rPr lang="en-IN" sz="1600" dirty="0"/>
                  <a:t>Cycles, Cells and Platters: An Empirical Analysis of </a:t>
                </a:r>
                <a:r>
                  <a:rPr lang="en-IN" sz="1600" b="1" dirty="0"/>
                  <a:t>Hardware Failures </a:t>
                </a:r>
                <a:r>
                  <a:rPr lang="en-IN" sz="1600" dirty="0"/>
                  <a:t>on a </a:t>
                </a:r>
                <a:r>
                  <a:rPr lang="en-IN" sz="1600" u="sng" dirty="0"/>
                  <a:t>Million Consumer PCs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Authors</a:t>
                </a:r>
                <a:r>
                  <a:rPr lang="en-US" sz="2000" dirty="0"/>
                  <a:t>: 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Edmund B. Nightingale</a:t>
                </a:r>
                <a:r>
                  <a:rPr lang="en-US" sz="1800" b="1" dirty="0"/>
                  <a:t>,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 John R. Douceur</a:t>
                </a:r>
                <a:r>
                  <a:rPr lang="en-US" sz="1800" b="1" dirty="0"/>
                  <a:t>,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 Vince </a:t>
                </a:r>
                <a:r>
                  <a:rPr lang="en-US" sz="1800" b="1" dirty="0" err="1">
                    <a:solidFill>
                      <a:srgbClr val="00B0F0"/>
                    </a:solidFill>
                  </a:rPr>
                  <a:t>Orgovan</a:t>
                </a:r>
                <a:endParaRPr lang="en-US" sz="1800" b="1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Available at </a:t>
                </a:r>
                <a:r>
                  <a:rPr lang="en-US" sz="2000" dirty="0"/>
                  <a:t>: </a:t>
                </a:r>
                <a:r>
                  <a:rPr lang="en-IN" sz="1800" dirty="0" smtClean="0"/>
                  <a:t>research.microsoft.com/pubs/144888/eurosys84-nightingale.pdf</a:t>
                </a:r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r>
                  <a:rPr lang="en-IN" sz="1800" dirty="0" smtClean="0"/>
                  <a:t> </a:t>
                </a:r>
                <a:endParaRPr lang="en-IN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839200" cy="4830763"/>
              </a:xfrm>
              <a:blipFill rotWithShape="1">
                <a:blip r:embed="rId2"/>
                <a:stretch>
                  <a:fillRect l="-759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4558284" y="2743200"/>
            <a:ext cx="699516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14610"/>
              </p:ext>
            </p:extLst>
          </p:nvPr>
        </p:nvGraphicFramePr>
        <p:xfrm>
          <a:off x="1371600" y="3744189"/>
          <a:ext cx="632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Probability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29400" y="4114800"/>
                <a:ext cx="91877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114800"/>
                <a:ext cx="918778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557" r="-11333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46846" y="4495990"/>
                <a:ext cx="1083886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𝟏𝟓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46" y="4495990"/>
                <a:ext cx="1083886" cy="379656"/>
              </a:xfrm>
              <a:prstGeom prst="rect">
                <a:avLst/>
              </a:prstGeom>
              <a:blipFill rotWithShape="1">
                <a:blip r:embed="rId4"/>
                <a:stretch>
                  <a:fillRect t="-4839" r="-618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36114" y="4878144"/>
                <a:ext cx="1083886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𝟏𝟐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14" y="4878144"/>
                <a:ext cx="1083886" cy="375552"/>
              </a:xfrm>
              <a:prstGeom prst="rect">
                <a:avLst/>
              </a:prstGeom>
              <a:blipFill rotWithShape="1">
                <a:blip r:embed="rId5"/>
                <a:stretch>
                  <a:fillRect t="-6452" r="-674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524000" y="4114800"/>
            <a:ext cx="483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desktop of RM301 </a:t>
            </a:r>
            <a:r>
              <a:rPr lang="en-US" b="1" dirty="0" smtClean="0"/>
              <a:t>crashes</a:t>
            </a:r>
            <a:r>
              <a:rPr lang="en-US" dirty="0" smtClean="0"/>
              <a:t> </a:t>
            </a:r>
            <a:r>
              <a:rPr lang="en-US" dirty="0"/>
              <a:t>during this </a:t>
            </a:r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4484132"/>
            <a:ext cx="483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Rand</a:t>
            </a:r>
            <a:r>
              <a:rPr lang="en-US" b="1" dirty="0" err="1" smtClean="0">
                <a:solidFill>
                  <a:srgbClr val="7030A0"/>
                </a:solidFill>
              </a:rPr>
              <a:t>Qsort</a:t>
            </a:r>
            <a:r>
              <a:rPr lang="en-US" dirty="0" smtClean="0"/>
              <a:t> takes time at least </a:t>
            </a:r>
            <a:r>
              <a:rPr lang="en-US" b="1" dirty="0" smtClean="0"/>
              <a:t>double</a:t>
            </a:r>
            <a:r>
              <a:rPr lang="en-US" dirty="0" smtClean="0"/>
              <a:t> the average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0" y="4876800"/>
                <a:ext cx="3905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b="1" dirty="0" err="1" smtClean="0">
                    <a:solidFill>
                      <a:srgbClr val="7030A0"/>
                    </a:solidFill>
                  </a:rPr>
                  <a:t>ApproxMedian</a:t>
                </a:r>
                <a:r>
                  <a:rPr lang="en-US" dirty="0" smtClean="0"/>
                  <a:t> returns </a:t>
                </a:r>
                <a:r>
                  <a:rPr lang="en-US" b="1" dirty="0" smtClean="0"/>
                  <a:t>wrong</a:t>
                </a:r>
                <a:r>
                  <a:rPr lang="en-US" dirty="0" smtClean="0"/>
                  <a:t> output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876800"/>
                <a:ext cx="390517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3912" y="4477912"/>
                <a:ext cx="1112741" cy="3755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12" y="4477912"/>
                <a:ext cx="1112741" cy="3755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531400" y="6059269"/>
            <a:ext cx="205376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Simplicity</a:t>
            </a:r>
            <a:endParaRPr 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9" name="Cross 18"/>
          <p:cNvSpPr/>
          <p:nvPr/>
        </p:nvSpPr>
        <p:spPr>
          <a:xfrm>
            <a:off x="2895600" y="6172200"/>
            <a:ext cx="457200" cy="457200"/>
          </a:xfrm>
          <a:prstGeom prst="plus">
            <a:avLst>
              <a:gd name="adj" fmla="val 4085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3" grpId="0" animBg="1"/>
      <p:bldP spid="10" grpId="0"/>
      <p:bldP spid="9" grpId="0"/>
      <p:bldP spid="12" grpId="0"/>
      <p:bldP spid="13" grpId="0"/>
      <p:bldP spid="14" grpId="0"/>
      <p:bldP spid="15" grpId="0"/>
      <p:bldP spid="16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                  </a:t>
            </a:r>
            <a:r>
              <a:rPr lang="en-US" sz="3200" dirty="0" err="1" smtClean="0">
                <a:solidFill>
                  <a:srgbClr val="0070C0"/>
                </a:solidFill>
              </a:rPr>
              <a:t>MotivatiNG</a:t>
            </a:r>
            <a:r>
              <a:rPr lang="en-US" sz="3200" dirty="0" smtClean="0">
                <a:solidFill>
                  <a:srgbClr val="0070C0"/>
                </a:solidFill>
              </a:rPr>
              <a:t> Examples </a:t>
            </a:r>
            <a:r>
              <a:rPr lang="en-US" sz="3200" dirty="0" smtClean="0"/>
              <a:t>for</a:t>
            </a:r>
            <a:br>
              <a:rPr lang="en-US" sz="3200" dirty="0" smtClean="0"/>
            </a:br>
            <a:r>
              <a:rPr lang="en-US" sz="3200" dirty="0" smtClean="0"/>
              <a:t>               randomized Algorithms 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Exact </a:t>
            </a:r>
            <a:r>
              <a:rPr lang="en-US" sz="3200" b="1" dirty="0" smtClean="0">
                <a:solidFill>
                  <a:srgbClr val="C00000"/>
                </a:solidFill>
              </a:rPr>
              <a:t>Median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Theorem**</a:t>
                </a:r>
                <a:r>
                  <a:rPr lang="en-US" sz="1800" dirty="0" smtClean="0"/>
                  <a:t>: Every deterministic algorithm for exact median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must perform at least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comparisons in the worst case.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 smtClean="0"/>
                  <a:t>: There is a randomized Las Vegas algorithm that computes exact </a:t>
                </a:r>
                <a:r>
                  <a:rPr lang="en-US" sz="1800" dirty="0"/>
                  <a:t>median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and performs only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𝑜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comparisons on expectation.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**</a:t>
                </a:r>
                <a:r>
                  <a:rPr lang="en-US" sz="1800" dirty="0" err="1" smtClean="0"/>
                  <a:t>Dorit</a:t>
                </a:r>
                <a:r>
                  <a:rPr lang="en-US" sz="1800" dirty="0" smtClean="0"/>
                  <a:t> </a:t>
                </a:r>
                <a:r>
                  <a:rPr lang="en-US" sz="1800" dirty="0" err="1"/>
                  <a:t>Dor</a:t>
                </a:r>
                <a:r>
                  <a:rPr lang="en-US" sz="1800" dirty="0"/>
                  <a:t>, </a:t>
                </a:r>
                <a:r>
                  <a:rPr lang="en-US" sz="1800" dirty="0" smtClean="0"/>
                  <a:t>Uri </a:t>
                </a:r>
                <a:r>
                  <a:rPr lang="en-US" sz="1800" dirty="0" err="1"/>
                  <a:t>Zwick</a:t>
                </a:r>
                <a:r>
                  <a:rPr lang="en-US" sz="1800" dirty="0"/>
                  <a:t>:</a:t>
                </a:r>
                <a:br>
                  <a:rPr lang="en-US" sz="1800" dirty="0"/>
                </a:br>
                <a:r>
                  <a:rPr lang="en-US" sz="1800" b="1" dirty="0"/>
                  <a:t>On Lower Bounds for Selecting the Median.</a:t>
                </a:r>
                <a:r>
                  <a:rPr lang="en-US" sz="1800" dirty="0"/>
                  <a:t> </a:t>
                </a:r>
              </a:p>
              <a:p>
                <a:pPr marL="0" indent="0">
                  <a:buNone/>
                </a:pPr>
                <a:r>
                  <a:rPr lang="en-US" sz="1800" dirty="0">
                    <a:hlinkClick r:id="rId2"/>
                  </a:rPr>
                  <a:t>SIAM J. Discrete Math. 14(3)</a:t>
                </a:r>
                <a:r>
                  <a:rPr lang="en-US" sz="1800" dirty="0"/>
                  <a:t>: </a:t>
                </a:r>
                <a:r>
                  <a:rPr lang="en-US" sz="1800" dirty="0" smtClean="0"/>
                  <a:t>312-325</a:t>
                </a:r>
                <a:r>
                  <a:rPr lang="en-US" sz="1800" dirty="0"/>
                  <a:t> (2001)</a:t>
                </a:r>
              </a:p>
              <a:p>
                <a:pPr marL="0" indent="0">
                  <a:buNone/>
                </a:pP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2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895600"/>
            <a:ext cx="101611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Project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6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3: </a:t>
            </a:r>
            <a:r>
              <a:rPr lang="en-US" sz="3600" b="1" dirty="0" smtClean="0">
                <a:solidFill>
                  <a:srgbClr val="0070C0"/>
                </a:solidFill>
              </a:rPr>
              <a:t>Smallest Enclosing circle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Problem definition: </a:t>
                </a:r>
                <a:r>
                  <a:rPr lang="en-US" sz="18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points in a plane,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compute the smallest radius circle that encloses all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point.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Applications: </a:t>
                </a:r>
                <a:r>
                  <a:rPr lang="en-US" sz="1800" dirty="0" smtClean="0"/>
                  <a:t>Facility location problem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Best deterministic algorithm : [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Megiddo, 1983</a:t>
                </a:r>
                <a:r>
                  <a:rPr lang="en-US" sz="2000" b="1" dirty="0" smtClean="0"/>
                  <a:t>] </a:t>
                </a:r>
                <a:endParaRPr lang="en-US" sz="1800" dirty="0" smtClean="0">
                  <a:solidFill>
                    <a:srgbClr val="002060"/>
                  </a:solidFill>
                </a:endParaRPr>
              </a:p>
              <a:p>
                <a:r>
                  <a:rPr lang="en-US" sz="1800" dirty="0" smtClean="0"/>
                  <a:t> </a:t>
                </a:r>
                <a:r>
                  <a:rPr lang="en-US" sz="18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)</a:t>
                </a:r>
                <a:r>
                  <a:rPr lang="en-US" sz="1800" dirty="0" smtClean="0"/>
                  <a:t> time complexity,  too </a:t>
                </a:r>
                <a:r>
                  <a:rPr lang="en-US" sz="1800" b="1" dirty="0" smtClean="0"/>
                  <a:t>complex</a:t>
                </a:r>
                <a:r>
                  <a:rPr lang="en-US" sz="1800" dirty="0" smtClean="0"/>
                  <a:t>, uses </a:t>
                </a:r>
                <a:r>
                  <a:rPr lang="en-US" sz="1800" b="1" dirty="0" smtClean="0"/>
                  <a:t>advanced geometry 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Randomized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Las Vegas</a:t>
                </a:r>
                <a:r>
                  <a:rPr lang="en-US" sz="2000" b="1" dirty="0" smtClean="0"/>
                  <a:t> algorithm: [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Welzl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, 1991</a:t>
                </a:r>
                <a:r>
                  <a:rPr lang="en-US" sz="2000" b="1" dirty="0" smtClean="0"/>
                  <a:t>]</a:t>
                </a:r>
              </a:p>
              <a:p>
                <a:r>
                  <a:rPr lang="en-US" sz="1800" b="1" dirty="0" smtClean="0"/>
                  <a:t>Average O(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dirty="0"/>
                  <a:t> time complexity,  too </a:t>
                </a:r>
                <a:r>
                  <a:rPr lang="en-US" sz="1800" b="1" dirty="0" smtClean="0"/>
                  <a:t>simple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uses </a:t>
                </a:r>
                <a:r>
                  <a:rPr lang="en-US" sz="1800" b="1" dirty="0" smtClean="0"/>
                  <a:t>elementary geometry  </a:t>
                </a:r>
                <a:endParaRPr lang="en-US" sz="1800" b="1" dirty="0"/>
              </a:p>
              <a:p>
                <a:endParaRPr lang="en-US" sz="16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1981200"/>
            <a:ext cx="18288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57600" y="2133600"/>
            <a:ext cx="1600200" cy="1447800"/>
            <a:chOff x="3657600" y="2133600"/>
            <a:chExt cx="1600200" cy="1447800"/>
          </a:xfrm>
        </p:grpSpPr>
        <p:sp>
          <p:nvSpPr>
            <p:cNvPr id="6" name="Oval 5"/>
            <p:cNvSpPr/>
            <p:nvPr/>
          </p:nvSpPr>
          <p:spPr>
            <a:xfrm>
              <a:off x="3657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81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10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2672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9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2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244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051688" y="5193268"/>
            <a:ext cx="101611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4572000"/>
            <a:ext cx="13335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67200" y="4572000"/>
            <a:ext cx="2590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24600" y="2250977"/>
                <a:ext cx="2379562" cy="37484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Simple exercise : </a:t>
                </a:r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250977"/>
                <a:ext cx="2379562" cy="374846"/>
              </a:xfrm>
              <a:prstGeom prst="rect">
                <a:avLst/>
              </a:prstGeom>
              <a:blipFill rotWithShape="1">
                <a:blip r:embed="rId3"/>
                <a:stretch>
                  <a:fillRect l="-2041" t="-4688" r="-2296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7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9" grpId="0" animBg="1"/>
      <p:bldP spid="5" grpId="0" animBg="1"/>
      <p:bldP spid="20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4: </a:t>
            </a:r>
            <a:r>
              <a:rPr lang="en-US" sz="3600" b="1" dirty="0" smtClean="0">
                <a:solidFill>
                  <a:srgbClr val="0070C0"/>
                </a:solidFill>
              </a:rPr>
              <a:t>minimum Cut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Problem definition: </a:t>
                </a:r>
                <a:r>
                  <a:rPr lang="en-US" sz="1800" dirty="0" smtClean="0"/>
                  <a:t>Given a connected graph </a:t>
                </a:r>
                <a:r>
                  <a:rPr lang="en-US" sz="1800" b="1" dirty="0" smtClean="0"/>
                  <a:t>G</a:t>
                </a:r>
                <a:r>
                  <a:rPr lang="en-US" sz="1800" dirty="0" smtClean="0"/>
                  <a:t>=(</a:t>
                </a:r>
                <a:r>
                  <a:rPr lang="en-US" sz="1800" b="1" dirty="0" smtClean="0"/>
                  <a:t>V</a:t>
                </a:r>
                <a:r>
                  <a:rPr lang="en-US" sz="1800" dirty="0" smtClean="0"/>
                  <a:t>,</a:t>
                </a:r>
                <a:r>
                  <a:rPr lang="en-US" sz="1800" b="1" dirty="0" smtClean="0"/>
                  <a:t>E</a:t>
                </a:r>
                <a:r>
                  <a:rPr lang="en-US" sz="1800" dirty="0" smtClean="0"/>
                  <a:t>) on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 smtClean="0"/>
                  <a:t> vertices and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1800" dirty="0" smtClean="0"/>
                  <a:t> edges, compute the smallest set of edges that will make G disconnected.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Best deterministic algorithm : [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Stoer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Wagner, 1997</a:t>
                </a:r>
                <a:r>
                  <a:rPr lang="en-US" sz="2000" b="1" dirty="0" smtClean="0"/>
                  <a:t>] </a:t>
                </a:r>
                <a:endParaRPr lang="en-US" sz="1800" dirty="0" smtClean="0">
                  <a:solidFill>
                    <a:srgbClr val="002060"/>
                  </a:solidFill>
                </a:endParaRPr>
              </a:p>
              <a:p>
                <a:r>
                  <a:rPr lang="en-US" sz="1800" dirty="0" smtClean="0"/>
                  <a:t> </a:t>
                </a:r>
                <a:r>
                  <a:rPr lang="en-US" sz="18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1800" b="1" dirty="0" smtClean="0"/>
                  <a:t>)</a:t>
                </a:r>
                <a:r>
                  <a:rPr lang="en-US" sz="1800" dirty="0" smtClean="0"/>
                  <a:t> time complexity.</a:t>
                </a:r>
                <a:r>
                  <a:rPr lang="en-US" sz="1800" b="1" dirty="0" smtClean="0"/>
                  <a:t> 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Randomized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Monte Carlo</a:t>
                </a:r>
                <a:r>
                  <a:rPr lang="en-US" sz="2000" b="1" dirty="0" smtClean="0"/>
                  <a:t> algorithm: [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Karger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, 1993</a:t>
                </a:r>
                <a:r>
                  <a:rPr lang="en-US" sz="2000" b="1" dirty="0" smtClean="0"/>
                  <a:t>]</a:t>
                </a:r>
              </a:p>
              <a:p>
                <a:r>
                  <a:rPr lang="en-US" sz="18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 log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)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time </a:t>
                </a:r>
                <a:r>
                  <a:rPr lang="en-US" sz="1800" dirty="0" smtClean="0"/>
                  <a:t>complexity. </a:t>
                </a:r>
              </a:p>
              <a:p>
                <a:r>
                  <a:rPr lang="en-US" sz="1800" dirty="0" smtClean="0"/>
                  <a:t>Error probability: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sz="1800" b="1" dirty="0" smtClean="0"/>
                  <a:t> for any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/>
                  <a:t> that we desire  </a:t>
                </a:r>
                <a:endParaRPr lang="en-US" sz="1800" b="1" dirty="0"/>
              </a:p>
              <a:p>
                <a:endParaRPr lang="en-US" sz="16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57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912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91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6" idx="3"/>
            <a:endCxn id="12" idx="0"/>
          </p:cNvCxnSpPr>
          <p:nvPr/>
        </p:nvCxnSpPr>
        <p:spPr>
          <a:xfrm flipH="1">
            <a:off x="3086100" y="2503441"/>
            <a:ext cx="582659" cy="39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0"/>
            <a:endCxn id="11" idx="7"/>
          </p:cNvCxnSpPr>
          <p:nvPr/>
        </p:nvCxnSpPr>
        <p:spPr>
          <a:xfrm flipH="1">
            <a:off x="4332241" y="2743200"/>
            <a:ext cx="49259" cy="773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0"/>
            <a:endCxn id="6" idx="7"/>
          </p:cNvCxnSpPr>
          <p:nvPr/>
        </p:nvCxnSpPr>
        <p:spPr>
          <a:xfrm flipV="1">
            <a:off x="3543300" y="2449559"/>
            <a:ext cx="179341" cy="113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6"/>
            <a:endCxn id="17" idx="1"/>
          </p:cNvCxnSpPr>
          <p:nvPr/>
        </p:nvCxnSpPr>
        <p:spPr>
          <a:xfrm>
            <a:off x="3733800" y="2476500"/>
            <a:ext cx="620759" cy="27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0"/>
            <a:endCxn id="9" idx="1"/>
          </p:cNvCxnSpPr>
          <p:nvPr/>
        </p:nvCxnSpPr>
        <p:spPr>
          <a:xfrm>
            <a:off x="3086100" y="2895600"/>
            <a:ext cx="430259" cy="69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0"/>
            <a:endCxn id="11" idx="0"/>
          </p:cNvCxnSpPr>
          <p:nvPr/>
        </p:nvCxnSpPr>
        <p:spPr>
          <a:xfrm flipV="1">
            <a:off x="3543300" y="3505200"/>
            <a:ext cx="76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5"/>
            <a:endCxn id="11" idx="4"/>
          </p:cNvCxnSpPr>
          <p:nvPr/>
        </p:nvCxnSpPr>
        <p:spPr>
          <a:xfrm>
            <a:off x="3722641" y="2503441"/>
            <a:ext cx="582659" cy="107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1"/>
            <a:endCxn id="9" idx="0"/>
          </p:cNvCxnSpPr>
          <p:nvPr/>
        </p:nvCxnSpPr>
        <p:spPr>
          <a:xfrm flipH="1">
            <a:off x="3543300" y="2754359"/>
            <a:ext cx="811259" cy="82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2"/>
            <a:endCxn id="17" idx="0"/>
          </p:cNvCxnSpPr>
          <p:nvPr/>
        </p:nvCxnSpPr>
        <p:spPr>
          <a:xfrm flipV="1">
            <a:off x="3048000" y="2743200"/>
            <a:ext cx="13335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0"/>
            <a:endCxn id="11" idx="0"/>
          </p:cNvCxnSpPr>
          <p:nvPr/>
        </p:nvCxnSpPr>
        <p:spPr>
          <a:xfrm>
            <a:off x="3086100" y="2895600"/>
            <a:ext cx="1219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0"/>
          </p:cNvCxnSpPr>
          <p:nvPr/>
        </p:nvCxnSpPr>
        <p:spPr>
          <a:xfrm>
            <a:off x="5219700" y="2743200"/>
            <a:ext cx="6477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6"/>
            <a:endCxn id="15" idx="6"/>
          </p:cNvCxnSpPr>
          <p:nvPr/>
        </p:nvCxnSpPr>
        <p:spPr>
          <a:xfrm>
            <a:off x="5867400" y="27813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" idx="0"/>
            <a:endCxn id="13" idx="7"/>
          </p:cNvCxnSpPr>
          <p:nvPr/>
        </p:nvCxnSpPr>
        <p:spPr>
          <a:xfrm>
            <a:off x="5219700" y="2743200"/>
            <a:ext cx="26941" cy="69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3" idx="0"/>
            <a:endCxn id="15" idx="6"/>
          </p:cNvCxnSpPr>
          <p:nvPr/>
        </p:nvCxnSpPr>
        <p:spPr>
          <a:xfrm>
            <a:off x="5219700" y="3429000"/>
            <a:ext cx="6477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0"/>
            <a:endCxn id="8" idx="0"/>
          </p:cNvCxnSpPr>
          <p:nvPr/>
        </p:nvCxnSpPr>
        <p:spPr>
          <a:xfrm>
            <a:off x="4381500" y="27432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6"/>
            <a:endCxn id="13" idx="7"/>
          </p:cNvCxnSpPr>
          <p:nvPr/>
        </p:nvCxnSpPr>
        <p:spPr>
          <a:xfrm flipV="1">
            <a:off x="4343400" y="3440159"/>
            <a:ext cx="903241" cy="10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7"/>
            <a:endCxn id="16" idx="1"/>
          </p:cNvCxnSpPr>
          <p:nvPr/>
        </p:nvCxnSpPr>
        <p:spPr>
          <a:xfrm flipV="1">
            <a:off x="5246641" y="2754359"/>
            <a:ext cx="555718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0"/>
            <a:endCxn id="15" idx="3"/>
          </p:cNvCxnSpPr>
          <p:nvPr/>
        </p:nvCxnSpPr>
        <p:spPr>
          <a:xfrm>
            <a:off x="5219700" y="2743200"/>
            <a:ext cx="582659" cy="750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95020" y="2476500"/>
            <a:ext cx="5580" cy="12573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5: </a:t>
            </a:r>
            <a:r>
              <a:rPr lang="en-US" sz="3600" b="1" dirty="0" err="1" smtClean="0">
                <a:solidFill>
                  <a:srgbClr val="0070C0"/>
                </a:solidFill>
              </a:rPr>
              <a:t>Primality</a:t>
            </a:r>
            <a:r>
              <a:rPr lang="en-US" sz="3600" b="1" dirty="0" smtClean="0">
                <a:solidFill>
                  <a:srgbClr val="0070C0"/>
                </a:solidFill>
              </a:rPr>
              <a:t> Testing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Problem definition: </a:t>
                </a:r>
                <a:r>
                  <a:rPr lang="en-US" sz="1800" dirty="0"/>
                  <a:t>Given </a:t>
                </a:r>
                <a:r>
                  <a:rPr lang="en-US" sz="1800" dirty="0" smtClean="0"/>
                  <a:t>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bit integer, determine if it is prime.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Applications: </a:t>
                </a:r>
              </a:p>
              <a:p>
                <a:r>
                  <a:rPr lang="en-US" sz="1800" b="1" dirty="0" smtClean="0">
                    <a:solidFill>
                      <a:srgbClr val="002060"/>
                    </a:solidFill>
                  </a:rPr>
                  <a:t>RSA-cryptosystem,</a:t>
                </a:r>
              </a:p>
              <a:p>
                <a:r>
                  <a:rPr lang="en-US" sz="1800" b="1" dirty="0" smtClean="0">
                    <a:solidFill>
                      <a:srgbClr val="002060"/>
                    </a:solidFill>
                  </a:rPr>
                  <a:t>Algebraic algorithms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1800" b="1" dirty="0"/>
                  <a:t>Best deterministic algorithm : </a:t>
                </a:r>
                <a:r>
                  <a:rPr lang="en-US" sz="1800" b="1" dirty="0" smtClean="0"/>
                  <a:t>[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Agrawal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Kayal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and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Saxena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, 2002</a:t>
                </a:r>
                <a:r>
                  <a:rPr lang="en-US" sz="1800" b="1" dirty="0" smtClean="0"/>
                  <a:t>] </a:t>
                </a:r>
                <a:endParaRPr lang="en-US" sz="1600" dirty="0">
                  <a:solidFill>
                    <a:srgbClr val="002060"/>
                  </a:solidFill>
                </a:endParaRPr>
              </a:p>
              <a:p>
                <a:r>
                  <a:rPr lang="en-US" sz="1600" dirty="0"/>
                  <a:t> </a:t>
                </a:r>
                <a:r>
                  <a:rPr lang="en-US" sz="1600" b="1" dirty="0"/>
                  <a:t>O</a:t>
                </a:r>
                <a:r>
                  <a:rPr lang="en-US" sz="1600" b="1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b="1" dirty="0" smtClean="0"/>
                  <a:t>)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time complexity.</a:t>
                </a:r>
                <a:r>
                  <a:rPr lang="en-US" sz="16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Randomized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Monte Carlo </a:t>
                </a:r>
                <a:r>
                  <a:rPr lang="en-US" sz="1800" b="1" dirty="0"/>
                  <a:t>algorithm: </a:t>
                </a:r>
                <a:r>
                  <a:rPr lang="en-US" sz="1800" b="1" dirty="0" smtClean="0"/>
                  <a:t>[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Rabin, 1980</a:t>
                </a:r>
                <a:r>
                  <a:rPr lang="en-US" sz="1800" b="1" dirty="0" smtClean="0"/>
                  <a:t>]</a:t>
                </a:r>
                <a:endParaRPr lang="en-US" sz="1800" b="1" dirty="0"/>
              </a:p>
              <a:p>
                <a:r>
                  <a:rPr lang="en-US" sz="16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)</a:t>
                </a:r>
                <a:r>
                  <a:rPr lang="en-US" sz="1600" dirty="0"/>
                  <a:t> time complexity. </a:t>
                </a:r>
              </a:p>
              <a:p>
                <a:r>
                  <a:rPr lang="en-US" sz="1600" dirty="0"/>
                  <a:t>Error probability: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1600" b="1" dirty="0"/>
                  <a:t> for any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/>
                  <a:t> that we desire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371600" y="5105400"/>
                <a:ext cx="63246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50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this probability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𝟏𝟓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105400"/>
                <a:ext cx="63246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7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241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Course Structure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87099775"/>
              </p:ext>
            </p:extLst>
          </p:nvPr>
        </p:nvGraphicFramePr>
        <p:xfrm>
          <a:off x="1219200" y="2438400"/>
          <a:ext cx="7543800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Prerequisites</a:t>
            </a:r>
            <a:r>
              <a:rPr lang="en-US" sz="4000" b="1" dirty="0"/>
              <a:t> </a:t>
            </a:r>
            <a:r>
              <a:rPr lang="en-US" sz="4000" b="1" dirty="0" smtClean="0"/>
              <a:t>for the course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727537"/>
            <a:ext cx="36745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Elementary knowledge of </a:t>
            </a:r>
            <a:r>
              <a:rPr lang="en-US" b="1" dirty="0" smtClean="0"/>
              <a:t>probability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105400" y="2209800"/>
            <a:ext cx="3505200" cy="30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199" y="3556337"/>
            <a:ext cx="388620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Good</a:t>
            </a:r>
            <a:r>
              <a:rPr lang="en-US" dirty="0" smtClean="0"/>
              <a:t> knowledge of </a:t>
            </a:r>
            <a:r>
              <a:rPr lang="en-US" b="1" dirty="0" smtClean="0"/>
              <a:t>algorithms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4775537"/>
            <a:ext cx="24908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Ability to work </a:t>
            </a:r>
            <a:r>
              <a:rPr lang="en-US" b="1" dirty="0" smtClean="0"/>
              <a:t>very hard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5373469"/>
            <a:ext cx="540186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Commitment to attend </a:t>
            </a:r>
            <a:r>
              <a:rPr lang="en-US" u="sng" dirty="0" smtClean="0"/>
              <a:t>all classes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unless you have any genuine personal/medical problem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338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2" grpId="0"/>
      <p:bldP spid="6" grpId="0" animBg="1"/>
      <p:bldP spid="9" grpId="0" animBg="1"/>
      <p:bldP spid="5" grpId="0" animBg="1"/>
      <p:bldP spid="10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Marks Breakup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000" b="1" dirty="0" smtClean="0"/>
              <a:t>Project: </a:t>
            </a:r>
          </a:p>
          <a:p>
            <a:r>
              <a:rPr lang="en-US" sz="2000" dirty="0" smtClean="0"/>
              <a:t>Optional (</a:t>
            </a:r>
            <a:r>
              <a:rPr lang="en-US" sz="2000" dirty="0"/>
              <a:t>To be done in groups of 2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/>
              <a:t>Assignments:</a:t>
            </a:r>
            <a:r>
              <a:rPr lang="en-US" sz="2000" dirty="0" smtClean="0"/>
              <a:t> </a:t>
            </a:r>
          </a:p>
          <a:p>
            <a:r>
              <a:rPr lang="en-US" sz="1800" dirty="0" smtClean="0"/>
              <a:t>All theoretical.</a:t>
            </a:r>
          </a:p>
          <a:p>
            <a:r>
              <a:rPr lang="en-US" sz="1800" dirty="0" smtClean="0"/>
              <a:t>To be done in groups of 2.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Passing criteria:</a:t>
            </a:r>
          </a:p>
          <a:p>
            <a:r>
              <a:rPr lang="en-US" sz="1600" dirty="0" smtClean="0"/>
              <a:t>At least </a:t>
            </a:r>
            <a:r>
              <a:rPr lang="en-US" sz="1600" dirty="0" smtClean="0">
                <a:solidFill>
                  <a:srgbClr val="0070C0"/>
                </a:solidFill>
              </a:rPr>
              <a:t>25%</a:t>
            </a:r>
            <a:r>
              <a:rPr lang="en-US" sz="1600" dirty="0" smtClean="0"/>
              <a:t> marks in the exams (</a:t>
            </a:r>
            <a:r>
              <a:rPr lang="en-US" sz="1600" b="1" dirty="0" smtClean="0"/>
              <a:t>Quizzes, Mid-semester exam, End-semester exam</a:t>
            </a:r>
            <a:r>
              <a:rPr lang="en-US" sz="1600" dirty="0" smtClean="0"/>
              <a:t>).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590875"/>
              </p:ext>
            </p:extLst>
          </p:nvPr>
        </p:nvGraphicFramePr>
        <p:xfrm>
          <a:off x="2133600" y="1066800"/>
          <a:ext cx="5410200" cy="2777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1371600"/>
              </a:tblGrid>
              <a:tr h="532261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535679">
                <a:tc>
                  <a:txBody>
                    <a:bodyPr/>
                    <a:lstStyle/>
                    <a:p>
                      <a:r>
                        <a:rPr lang="en-US" dirty="0" smtClean="0"/>
                        <a:t>Quizzes</a:t>
                      </a:r>
                      <a:r>
                        <a:rPr lang="en-US" baseline="0" dirty="0" smtClean="0"/>
                        <a:t> (announced)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20%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(involves programming also)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535679">
                <a:tc>
                  <a:txBody>
                    <a:bodyPr/>
                    <a:lstStyle/>
                    <a:p>
                      <a:r>
                        <a:rPr lang="en-US" dirty="0" smtClean="0"/>
                        <a:t>Mid-semester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End-semester</a:t>
                      </a:r>
                      <a:r>
                        <a:rPr lang="en-US" baseline="0" dirty="0" smtClean="0"/>
                        <a:t>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80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Example 1 </a:t>
            </a:r>
            <a:r>
              <a:rPr lang="en-US" sz="3200" dirty="0" smtClean="0"/>
              <a:t>: </a:t>
            </a:r>
            <a:r>
              <a:rPr lang="en-US" sz="3200" dirty="0">
                <a:solidFill>
                  <a:srgbClr val="C00000"/>
                </a:solidFill>
              </a:rPr>
              <a:t>Approximate </a:t>
            </a:r>
            <a:r>
              <a:rPr lang="en-US" sz="3200" dirty="0" smtClean="0">
                <a:solidFill>
                  <a:srgbClr val="C00000"/>
                </a:solidFill>
              </a:rPr>
              <a:t>median 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Contact Details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Office:</a:t>
            </a:r>
            <a:r>
              <a:rPr lang="en-US" sz="2400" dirty="0" smtClean="0"/>
              <a:t> 307, Department of CSE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Office Hours:</a:t>
            </a:r>
          </a:p>
          <a:p>
            <a:pPr lvl="1"/>
            <a:r>
              <a:rPr lang="en-US" sz="2000" dirty="0" smtClean="0"/>
              <a:t>fix appointment by email (preferably one day in advance).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000" dirty="0" smtClean="0"/>
              <a:t>Course website will be maintained at </a:t>
            </a:r>
            <a:r>
              <a:rPr lang="en-US" sz="2000" b="1" dirty="0" smtClean="0">
                <a:solidFill>
                  <a:srgbClr val="002060"/>
                </a:solidFill>
              </a:rPr>
              <a:t>moodle.cse.iitk.ac.in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r>
              <a:rPr lang="en-US" sz="2000" dirty="0" smtClean="0"/>
              <a:t>Entire course material (including all lecture slides) will be available on this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(Optional) Extra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Time and date</a:t>
            </a:r>
            <a:r>
              <a:rPr lang="en-US" dirty="0" smtClean="0"/>
              <a:t>:      </a:t>
            </a:r>
            <a:r>
              <a:rPr lang="en-US" sz="2400" dirty="0">
                <a:solidFill>
                  <a:srgbClr val="0070C0"/>
                </a:solidFill>
              </a:rPr>
              <a:t>0</a:t>
            </a:r>
            <a:r>
              <a:rPr lang="en-US" sz="2400" dirty="0" smtClean="0">
                <a:solidFill>
                  <a:srgbClr val="0070C0"/>
                </a:solidFill>
              </a:rPr>
              <a:t>5:00</a:t>
            </a:r>
            <a:r>
              <a:rPr lang="en-US" sz="2400" dirty="0" smtClean="0"/>
              <a:t> pm on </a:t>
            </a:r>
            <a:r>
              <a:rPr lang="en-US" sz="2400" b="1" dirty="0" smtClean="0">
                <a:solidFill>
                  <a:srgbClr val="0070C0"/>
                </a:solidFill>
              </a:rPr>
              <a:t>1</a:t>
            </a:r>
            <a:r>
              <a:rPr lang="en-US" sz="2400" b="1" baseline="30000" dirty="0" smtClean="0">
                <a:solidFill>
                  <a:srgbClr val="0070C0"/>
                </a:solidFill>
              </a:rPr>
              <a:t>st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 </a:t>
            </a:r>
            <a:r>
              <a:rPr lang="en-US" sz="2400" b="1" dirty="0" smtClean="0"/>
              <a:t>August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Venue</a:t>
            </a:r>
            <a:r>
              <a:rPr lang="en-US" dirty="0" smtClean="0"/>
              <a:t>: </a:t>
            </a:r>
            <a:r>
              <a:rPr lang="en-US" sz="2000" dirty="0" smtClean="0">
                <a:solidFill>
                  <a:srgbClr val="C00000"/>
                </a:solidFill>
              </a:rPr>
              <a:t>RM101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6C31"/>
                </a:solidFill>
              </a:rPr>
              <a:t>Agenda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Revising fundamentals of probability theory from perspective of this course.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Fun </a:t>
            </a:r>
            <a:r>
              <a:rPr lang="en-US" b="1" dirty="0"/>
              <a:t>with probability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Noodle</a:t>
            </a:r>
            <a:r>
              <a:rPr lang="en-US" sz="3600" b="1" dirty="0" smtClean="0"/>
              <a:t> 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noodles in a plate.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Repeat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1. pick two free ends randomly uniformly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2. tie them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Until</a:t>
                </a:r>
                <a:r>
                  <a:rPr lang="en-US" sz="2000" dirty="0" smtClean="0"/>
                  <a:t> no free ends remain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27" y="1295400"/>
            <a:ext cx="4385873" cy="29186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447800" y="6172200"/>
            <a:ext cx="5562600" cy="457200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average number of loops at the end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0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an array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dirty="0"/>
                  <a:t>[] storing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distinct numbers, compute the </a:t>
                </a:r>
                <a:r>
                  <a:rPr lang="en-US" sz="2000" dirty="0"/>
                  <a:t>element </a:t>
                </a:r>
                <a:r>
                  <a:rPr lang="en-US" sz="2000" dirty="0" smtClean="0"/>
                  <a:t>with rank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Best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Deterministic Algorithm</a:t>
                </a:r>
                <a:r>
                  <a:rPr lang="en-US" sz="2000" dirty="0"/>
                  <a:t>: </a:t>
                </a:r>
              </a:p>
              <a:p>
                <a:r>
                  <a:rPr lang="en-US" sz="2000" i="1" dirty="0"/>
                  <a:t>“Median of Medians” </a:t>
                </a:r>
                <a:r>
                  <a:rPr lang="en-US" sz="2000" dirty="0" smtClean="0"/>
                  <a:t>algorithm</a:t>
                </a:r>
                <a:endParaRPr lang="en-US" sz="2000" i="1" dirty="0"/>
              </a:p>
              <a:p>
                <a:r>
                  <a:rPr lang="en-US" sz="2000" b="1" dirty="0"/>
                  <a:t>Running time: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b="1" dirty="0" smtClean="0"/>
                  <a:t>Lower bound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07244"/>
              </p:ext>
            </p:extLst>
          </p:nvPr>
        </p:nvGraphicFramePr>
        <p:xfrm>
          <a:off x="1600200" y="519176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1..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1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161" t="-8197" r="-83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257800" y="19812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-609600" y="274638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Approximate Median  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457200"/>
            <a:ext cx="3276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85368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76400" y="4864689"/>
            <a:ext cx="5943600" cy="316830"/>
            <a:chOff x="1676400" y="4864689"/>
            <a:chExt cx="5943600" cy="316830"/>
          </a:xfrm>
        </p:grpSpPr>
        <p:sp>
          <p:nvSpPr>
            <p:cNvPr id="13" name="Down Arrow 12"/>
            <p:cNvSpPr/>
            <p:nvPr/>
          </p:nvSpPr>
          <p:spPr>
            <a:xfrm>
              <a:off x="1676400" y="4864689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242468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282299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04368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3183090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931374" y="4888911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32968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355037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4707090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5455374" y="4888911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507437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6231090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697937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737768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659837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5853684" y="5257800"/>
            <a:ext cx="242316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052761" y="5826572"/>
            <a:ext cx="50225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The unread element could be the </a:t>
            </a:r>
            <a:r>
              <a:rPr lang="en-US" b="1" dirty="0" smtClean="0">
                <a:solidFill>
                  <a:srgbClr val="C00000"/>
                </a:solidFill>
              </a:rPr>
              <a:t>median </a:t>
            </a:r>
            <a:r>
              <a:rPr lang="en-US" b="1" dirty="0" smtClean="0"/>
              <a:t>element.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943600" y="5550932"/>
            <a:ext cx="0" cy="24026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25406" y="3962400"/>
            <a:ext cx="443185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Reason: Every element must be read. Otherwise, 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293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9" grpId="0" animBg="1"/>
      <p:bldP spid="11" grpId="0"/>
      <p:bldP spid="23" grpId="0" animBg="1"/>
      <p:bldP spid="23" grpId="1" animBg="1"/>
      <p:bldP spid="30" grpId="0" animBg="1"/>
      <p:bldP spid="31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609600" y="274638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Approximate Median   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 array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2000" dirty="0" smtClean="0"/>
                  <a:t>[] storing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numbers and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an element whose rank is in the range [(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l-GR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/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,  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l-GR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l-GR" sz="2000" i="1" dirty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/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Best Deterministic Algorithm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b="1" dirty="0" smtClean="0"/>
                  <a:t>Running time: 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 smtClean="0"/>
              </a:p>
              <a:p>
                <a:r>
                  <a:rPr lang="en-US" sz="2000" u="sng" dirty="0" smtClean="0"/>
                  <a:t>No faster deterministic algorithm possible</a:t>
                </a:r>
                <a:r>
                  <a:rPr lang="en-US" sz="2000" dirty="0" smtClean="0"/>
                  <a:t> for approximate median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81500" y="1905000"/>
            <a:ext cx="129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362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86400" y="2286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457200"/>
            <a:ext cx="3276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11832"/>
              </p:ext>
            </p:extLst>
          </p:nvPr>
        </p:nvGraphicFramePr>
        <p:xfrm>
          <a:off x="1600200" y="519176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1..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1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161" t="-8197" r="-83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1676400" y="4864689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42468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82299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93137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707090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45537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737768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6979374" y="4888911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133600" y="5486400"/>
            <a:ext cx="4648200" cy="251936"/>
            <a:chOff x="2133600" y="5550932"/>
            <a:chExt cx="4648200" cy="25193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133600" y="5550932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352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733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95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257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19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400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1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133600" y="5791200"/>
              <a:ext cx="4648200" cy="116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590800" y="5802868"/>
            <a:ext cx="62781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½ - </a:t>
            </a:r>
            <a:r>
              <a:rPr lang="en-US" b="1" dirty="0">
                <a:solidFill>
                  <a:srgbClr val="C00000"/>
                </a:solidFill>
              </a:rPr>
              <a:t>Approximate </a:t>
            </a:r>
            <a:r>
              <a:rPr lang="en-US" b="1" dirty="0" smtClean="0">
                <a:solidFill>
                  <a:srgbClr val="C00000"/>
                </a:solidFill>
              </a:rPr>
              <a:t>median </a:t>
            </a:r>
            <a:r>
              <a:rPr lang="en-US" b="1" dirty="0" smtClean="0"/>
              <a:t>elements could all be unread elements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5983" y="4267200"/>
                <a:ext cx="687304" cy="48346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83" y="4267200"/>
                <a:ext cx="687304" cy="483466"/>
              </a:xfrm>
              <a:prstGeom prst="rect">
                <a:avLst/>
              </a:prstGeom>
              <a:blipFill rotWithShape="1">
                <a:blip r:embed="rId4"/>
                <a:stretch>
                  <a:fillRect r="-1415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425406" y="4233446"/>
                <a:ext cx="5034455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Reason: At least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elements must be read. Otherwise, …</a:t>
                </a:r>
                <a:endParaRPr lang="en-US" sz="16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06" y="4233446"/>
                <a:ext cx="50344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604" t="-3448" r="-120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9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47" grpId="0" animBg="1"/>
      <p:bldP spid="2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½ - Approximate median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 smtClean="0"/>
                  <a:t>Half of the elements are good candidates to be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½ - Approximate median</a:t>
                </a:r>
                <a:r>
                  <a:rPr lang="en-US" sz="2000" dirty="0" smtClean="0"/>
                  <a:t> </a:t>
                </a:r>
                <a:endParaRPr lang="en-US" sz="2400" dirty="0"/>
              </a:p>
              <a:p>
                <a:pPr>
                  <a:buFont typeface="Wingdings"/>
                  <a:buChar char="è"/>
                </a:pPr>
                <a:r>
                  <a:rPr lang="en-US" sz="1800" dirty="0" smtClean="0">
                    <a:sym typeface="Wingdings" pitchFamily="2" charset="2"/>
                  </a:rPr>
                  <a:t>If we pick an element randomly uniformly,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it is going to be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½ - Approximate median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for the array with probability at least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.</a:t>
                </a: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062" t="-1078" b="-5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3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24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3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91200" y="1840471"/>
            <a:ext cx="776174" cy="826532"/>
            <a:chOff x="6172200" y="1143000"/>
            <a:chExt cx="776174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Brace 36"/>
          <p:cNvSpPr/>
          <p:nvPr/>
        </p:nvSpPr>
        <p:spPr>
          <a:xfrm rot="5400000">
            <a:off x="4224338" y="1433514"/>
            <a:ext cx="457197" cy="33813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895600" y="1828803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Elements of </a:t>
            </a:r>
            <a:r>
              <a:rPr lang="en-US" sz="1600" b="1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67400" y="4495800"/>
            <a:ext cx="2895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loud Callout 40"/>
              <p:cNvSpPr/>
              <p:nvPr/>
            </p:nvSpPr>
            <p:spPr>
              <a:xfrm>
                <a:off x="181116" y="5715000"/>
                <a:ext cx="5229084" cy="838200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boost the success probability to be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loud Callout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6" y="5715000"/>
                <a:ext cx="5229084" cy="838200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Ribbon 28"/>
          <p:cNvSpPr/>
          <p:nvPr/>
        </p:nvSpPr>
        <p:spPr>
          <a:xfrm>
            <a:off x="5534025" y="5864352"/>
            <a:ext cx="3533775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Pick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a few elements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return their median.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67990"/>
              </p:ext>
            </p:extLst>
          </p:nvPr>
        </p:nvGraphicFramePr>
        <p:xfrm>
          <a:off x="1600200" y="519176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1..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1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161" t="-8197" r="-83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83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7" grpId="0" animBg="1"/>
      <p:bldP spid="55" grpId="0" animBg="1"/>
      <p:bldP spid="28" grpId="0" animBg="1"/>
      <p:bldP spid="41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½ - Approximate median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/>
                  <a:buChar char="è"/>
                </a:pPr>
                <a:r>
                  <a:rPr lang="en-US" sz="1800" dirty="0" smtClean="0">
                    <a:sym typeface="Wingdings" pitchFamily="2" charset="2"/>
                  </a:rPr>
                  <a:t>If we pick an element </a:t>
                </a:r>
                <a:r>
                  <a:rPr lang="en-US" sz="1800" u="sng" dirty="0" smtClean="0">
                    <a:sym typeface="Wingdings" pitchFamily="2" charset="2"/>
                  </a:rPr>
                  <a:t>randomly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u="sng" dirty="0" smtClean="0">
                    <a:sym typeface="Wingdings" pitchFamily="2" charset="2"/>
                  </a:rPr>
                  <a:t>uniformly</a:t>
                </a:r>
                <a:r>
                  <a:rPr lang="en-US" sz="1800" dirty="0" smtClean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it is going to be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½ - Approximate median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for the array with probability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.</a:t>
                </a: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062" t="-1078" b="-4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3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24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3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91200" y="1840471"/>
            <a:ext cx="776174" cy="826532"/>
            <a:chOff x="6172200" y="1143000"/>
            <a:chExt cx="776174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Brace 36"/>
          <p:cNvSpPr/>
          <p:nvPr/>
        </p:nvSpPr>
        <p:spPr>
          <a:xfrm rot="5400000">
            <a:off x="4224338" y="1433514"/>
            <a:ext cx="457197" cy="33813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895600" y="1828803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Elements of </a:t>
            </a:r>
            <a:r>
              <a:rPr lang="en-US" sz="1600" b="1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67400" y="4114800"/>
            <a:ext cx="2895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44923"/>
              </p:ext>
            </p:extLst>
          </p:nvPr>
        </p:nvGraphicFramePr>
        <p:xfrm>
          <a:off x="1600200" y="519176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1..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1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161" t="-8197" r="-83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2895600" y="3733800"/>
            <a:ext cx="910354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0000" y="3733800"/>
            <a:ext cx="10858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loud Callout 49"/>
              <p:cNvSpPr/>
              <p:nvPr/>
            </p:nvSpPr>
            <p:spPr>
              <a:xfrm>
                <a:off x="181116" y="5715000"/>
                <a:ext cx="5229084" cy="838200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boost the success probability to be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Cloud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6" y="5715000"/>
                <a:ext cx="5229084" cy="838200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Down Ribbon 50"/>
          <p:cNvSpPr/>
          <p:nvPr/>
        </p:nvSpPr>
        <p:spPr>
          <a:xfrm>
            <a:off x="5534025" y="5864352"/>
            <a:ext cx="3533775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Pick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a few elements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return their median.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7" grpId="0" animBg="1"/>
      <p:bldP spid="55" grpId="0" animBg="1"/>
      <p:bldP spid="28" grpId="0" animBg="1"/>
      <p:bldP spid="26" grpId="0" animBg="1"/>
      <p:bldP spid="49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½ - Approximate median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A Randomized </a:t>
            </a:r>
            <a:r>
              <a:rPr lang="en-US" sz="2400" b="1" dirty="0" smtClean="0">
                <a:solidFill>
                  <a:srgbClr val="002060"/>
                </a:solidFill>
              </a:rPr>
              <a:t>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Rand-</a:t>
                </a:r>
                <a:r>
                  <a:rPr lang="en-US" sz="2000" b="1" dirty="0" err="1" smtClean="0">
                    <a:solidFill>
                      <a:srgbClr val="006C31"/>
                    </a:solidFill>
                  </a:rPr>
                  <a:t>Approx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-Median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])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Let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be a positive integer (to be fixed later on )</a:t>
                </a:r>
                <a:r>
                  <a:rPr lang="en-US" sz="2000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to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random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//returns a no. uniformly random from 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00B0F0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00B0F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 smtClean="0">
                    <a:sym typeface="Wingdings" pitchFamily="2" charset="2"/>
                  </a:rPr>
                  <a:t>U {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};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Sort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Report the median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Running time: 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05200" y="3048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33800" y="19050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867400" y="3805535"/>
            <a:ext cx="1295547" cy="1147465"/>
            <a:chOff x="7467600" y="5410200"/>
            <a:chExt cx="1295547" cy="114746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5410200"/>
              <a:ext cx="971478" cy="72860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467600" y="6096000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Bernard MT Condensed" pitchFamily="18" charset="0"/>
                </a:rPr>
                <a:t>in Output</a:t>
              </a:r>
            </a:p>
            <a:p>
              <a:pPr algn="ctr"/>
              <a:r>
                <a:rPr lang="en-US" sz="1200" dirty="0" smtClean="0">
                  <a:latin typeface="Bernard MT Condensed" pitchFamily="18" charset="0"/>
                </a:rPr>
                <a:t>On a few occasions</a:t>
              </a:r>
              <a:endParaRPr lang="en-US" sz="1200" dirty="0">
                <a:latin typeface="Bernard MT Condensed" pitchFamily="18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505200" y="3048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uiExpand="1" animBg="1"/>
      <p:bldP spid="3" grpId="1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</TotalTime>
  <Words>2670</Words>
  <Application>Microsoft Office PowerPoint</Application>
  <PresentationFormat>On-screen Show (4:3)</PresentationFormat>
  <Paragraphs>600</Paragraphs>
  <Slides>46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Randomized Algorithms CS648 </vt:lpstr>
      <vt:lpstr>          Deterministic Algorithm</vt:lpstr>
      <vt:lpstr>PowerPoint Presentation</vt:lpstr>
      <vt:lpstr>Example 1 : Approximate median </vt:lpstr>
      <vt:lpstr>Approximate Median   </vt:lpstr>
      <vt:lpstr>Approximate Median   </vt:lpstr>
      <vt:lpstr>½ - Approximate median </vt:lpstr>
      <vt:lpstr>½ - Approximate median </vt:lpstr>
      <vt:lpstr>½ - Approximate median A Randomized Algorithm</vt:lpstr>
      <vt:lpstr>Example 2 :  randomized Quick Sort </vt:lpstr>
      <vt:lpstr>PowerPoint Presentation</vt:lpstr>
      <vt:lpstr>QuickSort(S) When the input S is stored in an array A</vt:lpstr>
      <vt:lpstr>Quick sort versus Merge Sort </vt:lpstr>
      <vt:lpstr>PowerPoint Presentation</vt:lpstr>
      <vt:lpstr>Randomized QuickSort(S) When the input S is stored in an array A</vt:lpstr>
      <vt:lpstr>What makes Randomized Quick sort popular ?</vt:lpstr>
      <vt:lpstr>The analysis of Randomized Quick sort</vt:lpstr>
      <vt:lpstr>          Deterministic Algorithm</vt:lpstr>
      <vt:lpstr>          Deterministic Algorithm</vt:lpstr>
      <vt:lpstr>Still why to study  Randomized Algorithms ?</vt:lpstr>
      <vt:lpstr>Types of Randomized Algorithms</vt:lpstr>
      <vt:lpstr>½ - Approximate median A Randomized Algorithm</vt:lpstr>
      <vt:lpstr>A simple probability exercise </vt:lpstr>
      <vt:lpstr>Probability of getting  “at least k/2 HEADS in k tosses” </vt:lpstr>
      <vt:lpstr>Analyzing the error probability of  Rand-approx-median</vt:lpstr>
      <vt:lpstr>Analyzing the error probability of  Rand-approx-median</vt:lpstr>
      <vt:lpstr>Analyzing the error probability of  Rand-approx-median</vt:lpstr>
      <vt:lpstr>Analyzing the error probability of  Rand-approx-median</vt:lpstr>
      <vt:lpstr>Analyzing the error probability of  Rand-approx-median</vt:lpstr>
      <vt:lpstr>PowerPoint Presentation</vt:lpstr>
      <vt:lpstr>What makes Randomized Algorithms so popular ? </vt:lpstr>
      <vt:lpstr>                  MotivatiNG Examples for                randomized Algorithms </vt:lpstr>
      <vt:lpstr>Exact Median</vt:lpstr>
      <vt:lpstr>Example 3: Smallest Enclosing circle</vt:lpstr>
      <vt:lpstr>Example 4: minimum Cut</vt:lpstr>
      <vt:lpstr>Example 5: Primality Testing</vt:lpstr>
      <vt:lpstr>Course Structure</vt:lpstr>
      <vt:lpstr>Prerequisites for the course</vt:lpstr>
      <vt:lpstr>Marks Breakup </vt:lpstr>
      <vt:lpstr>Contact Details</vt:lpstr>
      <vt:lpstr>(Optional) Extra class</vt:lpstr>
      <vt:lpstr>PowerPoint Presentation</vt:lpstr>
      <vt:lpstr>PowerPoint Presentation</vt:lpstr>
      <vt:lpstr>PowerPoint Presentation</vt:lpstr>
      <vt:lpstr>Fun with probability</vt:lpstr>
      <vt:lpstr>Noodle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462</cp:revision>
  <dcterms:created xsi:type="dcterms:W3CDTF">2011-12-03T04:13:03Z</dcterms:created>
  <dcterms:modified xsi:type="dcterms:W3CDTF">2018-07-31T10:36:01Z</dcterms:modified>
</cp:coreProperties>
</file>