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274" r:id="rId2"/>
    <p:sldId id="537" r:id="rId3"/>
    <p:sldId id="492" r:id="rId4"/>
    <p:sldId id="542" r:id="rId5"/>
    <p:sldId id="543" r:id="rId6"/>
    <p:sldId id="477" r:id="rId7"/>
    <p:sldId id="540" r:id="rId8"/>
    <p:sldId id="497" r:id="rId9"/>
    <p:sldId id="484" r:id="rId10"/>
    <p:sldId id="479" r:id="rId11"/>
    <p:sldId id="478" r:id="rId12"/>
    <p:sldId id="482" r:id="rId13"/>
    <p:sldId id="483" r:id="rId14"/>
    <p:sldId id="544" r:id="rId15"/>
    <p:sldId id="504" r:id="rId16"/>
    <p:sldId id="576" r:id="rId17"/>
    <p:sldId id="577" r:id="rId18"/>
    <p:sldId id="506" r:id="rId19"/>
    <p:sldId id="489" r:id="rId20"/>
    <p:sldId id="593" r:id="rId21"/>
    <p:sldId id="561" r:id="rId22"/>
    <p:sldId id="548" r:id="rId23"/>
    <p:sldId id="562" r:id="rId24"/>
    <p:sldId id="563" r:id="rId25"/>
    <p:sldId id="579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84" r:id="rId37"/>
    <p:sldId id="585" r:id="rId38"/>
    <p:sldId id="586" r:id="rId39"/>
    <p:sldId id="587" r:id="rId40"/>
    <p:sldId id="588" r:id="rId41"/>
    <p:sldId id="589" r:id="rId42"/>
    <p:sldId id="5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22.png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10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0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1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png"/><Relationship Id="rId3" Type="http://schemas.openxmlformats.org/officeDocument/2006/relationships/image" Target="../media/image121.png"/><Relationship Id="rId7" Type="http://schemas.openxmlformats.org/officeDocument/2006/relationships/image" Target="../media/image160.png"/><Relationship Id="rId12" Type="http://schemas.openxmlformats.org/officeDocument/2006/relationships/image" Target="../media/image2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10.png"/><Relationship Id="rId5" Type="http://schemas.openxmlformats.org/officeDocument/2006/relationships/image" Target="../media/image131.png"/><Relationship Id="rId10" Type="http://schemas.openxmlformats.org/officeDocument/2006/relationships/image" Target="../media/image190.png"/><Relationship Id="rId4" Type="http://schemas.openxmlformats.org/officeDocument/2006/relationships/image" Target="../media/image120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21.png"/><Relationship Id="rId7" Type="http://schemas.openxmlformats.org/officeDocument/2006/relationships/image" Target="../media/image2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Expected duration </a:t>
            </a:r>
            <a:r>
              <a:rPr lang="en-US" sz="2000" b="1" dirty="0" smtClean="0">
                <a:solidFill>
                  <a:srgbClr val="002060"/>
                </a:solidFill>
              </a:rPr>
              <a:t>of a randomized experiment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Part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</a:t>
            </a:r>
            <a:r>
              <a:rPr lang="en-US" sz="3200" b="1" dirty="0" smtClean="0"/>
              <a:t>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</a:t>
            </a:r>
            <a:r>
              <a:rPr lang="en-US" sz="3200" b="1" dirty="0" smtClean="0"/>
              <a:t>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2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</a:t>
            </a:r>
            <a:r>
              <a:rPr lang="en-US" sz="3200" b="1" dirty="0" smtClean="0"/>
              <a:t>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16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</a:t>
            </a:r>
            <a:r>
              <a:rPr lang="en-US" sz="3200" b="1" dirty="0" smtClean="0"/>
              <a:t>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4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 smtClean="0"/>
                  <a:t> : </a:t>
                </a:r>
                <a:r>
                  <a:rPr lang="en-US" sz="2000" dirty="0" smtClean="0"/>
                  <a:t>no. of balls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/>
                  <a:t> the system </a:t>
                </a:r>
                <a:r>
                  <a:rPr lang="en-US" sz="2000" dirty="0" smtClean="0"/>
                  <a:t>in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</a:t>
                </a:r>
                <a:r>
                  <a:rPr lang="en-US" sz="2000" b="1" dirty="0" smtClean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: no. of balls remaining in the system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=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 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79528" y="5257800"/>
            <a:ext cx="53450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272" y="3429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911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40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67" grpId="0" animBg="1"/>
      <p:bldP spid="9" grpId="0" animBg="1"/>
      <p:bldP spid="10" grpId="0" animBg="1"/>
      <p:bldP spid="1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</a:t>
            </a:r>
            <a:r>
              <a:rPr lang="en-US" sz="3200" b="1" dirty="0" smtClean="0"/>
              <a:t>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38200" y="2514600"/>
            <a:ext cx="381000" cy="457200"/>
            <a:chOff x="1600200" y="3962400"/>
            <a:chExt cx="381000" cy="4572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2600" y="2514600"/>
            <a:ext cx="381000" cy="457200"/>
            <a:chOff x="1600200" y="3962400"/>
            <a:chExt cx="38100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53200" y="2514600"/>
            <a:ext cx="381000" cy="457200"/>
            <a:chOff x="1600200" y="3962400"/>
            <a:chExt cx="381000" cy="457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43800" y="2514600"/>
            <a:ext cx="381000" cy="457200"/>
            <a:chOff x="1600200" y="3962400"/>
            <a:chExt cx="381000" cy="4572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                                        …                                   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9" t="-5455" r="-1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713328" y="2743200"/>
            <a:ext cx="620672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94" t="-10667" r="-839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blipFill rotWithShape="1">
                <a:blip r:embed="rId6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743200" y="2514600"/>
            <a:ext cx="1595367" cy="762000"/>
            <a:chOff x="2743200" y="2514600"/>
            <a:chExt cx="1595367" cy="7620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743200" y="27432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886200" y="2514600"/>
              <a:ext cx="452367" cy="762000"/>
              <a:chOff x="3886200" y="2514600"/>
              <a:chExt cx="452367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86200" y="25146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Rectangle 42"/>
          <p:cNvSpPr/>
          <p:nvPr/>
        </p:nvSpPr>
        <p:spPr>
          <a:xfrm>
            <a:off x="925472" y="4191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/>
      <p:bldP spid="49" grpId="0" animBg="1"/>
      <p:bldP spid="50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number of balls left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is </a:t>
                </a:r>
                <a:r>
                  <a:rPr lang="en-US" sz="2000" dirty="0"/>
                  <a:t>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 fraction </a:t>
                </a:r>
                <a:r>
                  <a:rPr lang="en-US" sz="2000" dirty="0"/>
                  <a:t>of balls in the system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 smtClean="0"/>
                  <a:t> implies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≤ ??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If everything goes </a:t>
                </a:r>
                <a:r>
                  <a:rPr lang="en-US" sz="2000" i="1" u="sng" dirty="0" smtClean="0">
                    <a:solidFill>
                      <a:srgbClr val="7030A0"/>
                    </a:solidFill>
                  </a:rPr>
                  <a:t>as expected</a:t>
                </a:r>
                <a:r>
                  <a:rPr lang="en-US" sz="2000" dirty="0" smtClean="0"/>
                  <a:t>, then 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5577107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524861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67" t="-108197" r="-10822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6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75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2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den>
                          </m:f>
                          <m:r>
                            <a:rPr lang="en-US" b="1" i="0" smtClean="0">
                              <a:latin typeface="Cambria Math"/>
                            </a:rPr>
                            <m:t>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600200" y="13716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371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1905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2438400"/>
            <a:ext cx="46212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Ribbon 18"/>
          <p:cNvSpPr/>
          <p:nvPr/>
        </p:nvSpPr>
        <p:spPr>
          <a:xfrm>
            <a:off x="76200" y="5715000"/>
            <a:ext cx="8915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table gives the intuition for the expected no. of rounds but it directly </a:t>
            </a:r>
            <a:r>
              <a:rPr lang="en-US" sz="1600" b="1" u="sng" dirty="0" smtClean="0">
                <a:solidFill>
                  <a:schemeClr val="tx1"/>
                </a:solidFill>
              </a:rPr>
              <a:t>does not</a:t>
            </a:r>
            <a:r>
              <a:rPr lang="en-US" sz="1600" dirty="0" smtClean="0">
                <a:solidFill>
                  <a:schemeClr val="tx1"/>
                </a:solidFill>
              </a:rPr>
              <a:t> help us to calculate the expected no. of rounds ? It also does not directly help to get a high prob. Bound.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Convince yourself before proceeding further.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7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  <p:bldP spid="12" grpId="0"/>
      <p:bldP spid="5" grpId="0" animBg="1"/>
      <p:bldP spid="14" grpId="0" uiExpand="1" animBg="1"/>
      <p:bldP spid="15" grpId="0" uiExpand="1" animBg="1"/>
      <p:bldP spid="17" grpId="0" uiExpand="1" animBg="1"/>
      <p:bldP spid="18" grpId="0" uiExpan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</a:t>
                </a:r>
                <a:r>
                  <a:rPr lang="en-US" sz="2000" dirty="0" smtClean="0"/>
                  <a:t>no. </a:t>
                </a:r>
                <a:r>
                  <a:rPr lang="en-US" sz="2000" dirty="0"/>
                  <a:t>of balls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is </a:t>
                </a:r>
                <a:r>
                  <a:rPr lang="en-US" sz="2000" dirty="0"/>
                  <a:t>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  </a:t>
                </a:r>
                <a:r>
                  <a:rPr lang="en-US" sz="2000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 smtClean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P</a:t>
                </a:r>
                <a:r>
                  <a:rPr lang="en-US" sz="2000" dirty="0" smtClean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 smtClean="0"/>
                  <a:t>) = ??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</a:t>
                </a:r>
                <a:r>
                  <a:rPr lang="en-US" sz="2000" dirty="0" smtClean="0"/>
                  <a:t>round </a:t>
                </a:r>
                <a:r>
                  <a:rPr lang="en-US" sz="2000" dirty="0"/>
                  <a:t>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be no ball left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</a:t>
                </a:r>
                <a:r>
                  <a:rPr lang="en-US" sz="2000" dirty="0"/>
                  <a:t>no. of </a:t>
                </a:r>
                <a:r>
                  <a:rPr lang="en-US" sz="2000" dirty="0" smtClean="0"/>
                  <a:t>rounds =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 rotWithShape="1">
                <a:blip r:embed="rId2"/>
                <a:stretch>
                  <a:fillRect l="-741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1124" y="3178840"/>
                <a:ext cx="565476" cy="5549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4" y="3178840"/>
                <a:ext cx="565476" cy="554960"/>
              </a:xfrm>
              <a:prstGeom prst="rect">
                <a:avLst/>
              </a:prstGeom>
              <a:blipFill rotWithShape="1"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3200400"/>
                <a:ext cx="565476" cy="55335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00400"/>
                <a:ext cx="565476" cy="553357"/>
              </a:xfrm>
              <a:prstGeom prst="rect">
                <a:avLst/>
              </a:prstGeom>
              <a:blipFill rotWithShape="1">
                <a:blip r:embed="rId4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609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77000" y="54483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𝐥𝐨𝐠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Line Callout 2 21"/>
              <p:cNvSpPr/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round is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good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iwith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probability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Line Callout 2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blipFill rotWithShape="1"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loud Callout 23"/>
          <p:cNvSpPr/>
          <p:nvPr/>
        </p:nvSpPr>
        <p:spPr>
          <a:xfrm>
            <a:off x="5943600" y="2895600"/>
            <a:ext cx="2362200" cy="993648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Markov’s </a:t>
            </a:r>
            <a:r>
              <a:rPr lang="en-US" dirty="0" smtClean="0">
                <a:solidFill>
                  <a:schemeClr val="tx1"/>
                </a:solidFill>
              </a:rPr>
              <a:t>Inequality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2438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38600" y="2438400"/>
            <a:ext cx="1257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2438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29"/>
              <p:cNvSpPr/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Lef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blipFill rotWithShape="1"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loud Callout 30"/>
              <p:cNvSpPr/>
              <p:nvPr/>
            </p:nvSpPr>
            <p:spPr>
              <a:xfrm>
                <a:off x="457200" y="4951476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The entire experiment looks like a sequence of good and bad rounds with the following properties.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 Each round is good with probability at least ¼ irrespective of the previous rounds.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Experiment finishes on or before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good rounds.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1476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2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0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2" grpId="0" animBg="1"/>
      <p:bldP spid="24" grpId="0" uiExpand="1" animBg="1"/>
      <p:bldP spid="24" grpId="1" uiExpand="1" animBg="1"/>
      <p:bldP spid="27" grpId="0" uiExpand="1" animBg="1"/>
      <p:bldP spid="28" grpId="0" uiExpand="1" animBg="1"/>
      <p:bldP spid="29" grpId="0" uiExpand="1" animBg="1"/>
      <p:bldP spid="30" grpId="0" animBg="1"/>
      <p:bldP spid="31" grpId="0" animBg="1"/>
      <p:bldP spid="31" grpId="1" animBg="1"/>
      <p:bldP spid="31" grpId="2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Randomized protocol will terminate in expected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rounds.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568952"/>
            <a:ext cx="3886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bound is very loose.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why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5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important insight </a:t>
            </a:r>
            <a:r>
              <a:rPr lang="en-US" sz="3600" b="1" dirty="0" smtClean="0"/>
              <a:t>that we </a:t>
            </a:r>
            <a:r>
              <a:rPr lang="en-US" sz="3600" b="1" dirty="0" smtClean="0">
                <a:solidFill>
                  <a:srgbClr val="C00000"/>
                </a:solidFill>
              </a:rPr>
              <a:t>missed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What is the cause of multiple rounds for a </a:t>
            </a:r>
            <a:r>
              <a:rPr lang="en-US" sz="2000" b="1" dirty="0" smtClean="0">
                <a:solidFill>
                  <a:srgbClr val="0070C0"/>
                </a:solidFill>
              </a:rPr>
              <a:t>ball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b="1" dirty="0" smtClean="0"/>
              <a:t>Answer: </a:t>
            </a:r>
            <a:r>
              <a:rPr lang="en-US" sz="2000" dirty="0"/>
              <a:t>presence of other </a:t>
            </a:r>
            <a:r>
              <a:rPr lang="en-US" sz="2000" u="sng" dirty="0"/>
              <a:t>competing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balls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INSIGHT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As the algorithm proceeds:</a:t>
            </a:r>
            <a:endParaRPr lang="en-US" sz="2000" dirty="0"/>
          </a:p>
          <a:p>
            <a:r>
              <a:rPr lang="en-US" sz="2000" dirty="0" smtClean="0"/>
              <a:t>The number of these </a:t>
            </a:r>
            <a:r>
              <a:rPr lang="en-US" sz="2000" u="sng" dirty="0" smtClean="0"/>
              <a:t>competing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balls</a:t>
            </a:r>
            <a:r>
              <a:rPr lang="en-US" sz="2000" dirty="0" smtClean="0"/>
              <a:t> reduce </a:t>
            </a:r>
          </a:p>
          <a:p>
            <a:r>
              <a:rPr lang="en-US" sz="2000" dirty="0" smtClean="0"/>
              <a:t>but the number of </a:t>
            </a:r>
            <a:r>
              <a:rPr lang="en-US" sz="2000" b="1" dirty="0" smtClean="0">
                <a:solidFill>
                  <a:srgbClr val="00B050"/>
                </a:solidFill>
              </a:rPr>
              <a:t>bins</a:t>
            </a:r>
            <a:r>
              <a:rPr lang="en-US" sz="2000" dirty="0" smtClean="0"/>
              <a:t> remain unchanged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C</a:t>
            </a:r>
            <a:r>
              <a:rPr lang="en-US" sz="2000" dirty="0" smtClean="0">
                <a:sym typeface="Wingdings" pitchFamily="2" charset="2"/>
              </a:rPr>
              <a:t>hances of a ball to leave the system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increases </a:t>
            </a:r>
            <a:r>
              <a:rPr lang="en-US" sz="2000" dirty="0" smtClean="0">
                <a:sym typeface="Wingdings" pitchFamily="2" charset="2"/>
              </a:rPr>
              <a:t>as the algorithm proceeds.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Expected </a:t>
            </a:r>
            <a:r>
              <a:rPr lang="en-US" sz="3200" b="1" dirty="0" smtClean="0">
                <a:solidFill>
                  <a:srgbClr val="7030A0"/>
                </a:solidFill>
              </a:rPr>
              <a:t>duration</a:t>
            </a:r>
            <a:r>
              <a:rPr lang="en-US" sz="3200" b="1" dirty="0" smtClean="0"/>
              <a:t> of a random experiment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i="1" dirty="0" smtClean="0"/>
              <a:t> : </a:t>
            </a:r>
            <a:r>
              <a:rPr lang="en-US" sz="2000" dirty="0" smtClean="0"/>
              <a:t>the </a:t>
            </a:r>
            <a:r>
              <a:rPr lang="en-US" sz="2000" dirty="0" err="1" smtClean="0"/>
              <a:t>r.v</a:t>
            </a:r>
            <a:r>
              <a:rPr lang="en-US" sz="2000" dirty="0" smtClean="0"/>
              <a:t>. for the duration of a randomized experiment.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calculate </a:t>
            </a:r>
            <a:r>
              <a:rPr lang="en-US" sz="2000" b="1" dirty="0" smtClean="0"/>
              <a:t>E</a:t>
            </a:r>
            <a:r>
              <a:rPr lang="en-US" sz="2000" dirty="0" smtClean="0"/>
              <a:t>[</a:t>
            </a: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], the following approach is sometimes useful:</a:t>
            </a:r>
          </a:p>
          <a:p>
            <a:endParaRPr lang="en-US" sz="2000" i="1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Partition</a:t>
            </a:r>
            <a:r>
              <a:rPr lang="en-US" sz="2000" i="1" dirty="0" smtClean="0"/>
              <a:t> </a:t>
            </a:r>
            <a:r>
              <a:rPr lang="en-US" sz="2000" dirty="0" smtClean="0"/>
              <a:t>the experiment into </a:t>
            </a:r>
            <a:r>
              <a:rPr lang="en-US" sz="2000" u="sng" dirty="0" smtClean="0"/>
              <a:t>stages</a:t>
            </a:r>
            <a:r>
              <a:rPr lang="en-US" sz="2000" dirty="0" smtClean="0"/>
              <a:t> carefully.</a:t>
            </a:r>
          </a:p>
          <a:p>
            <a:endParaRPr lang="en-US" sz="2000" dirty="0" smtClean="0"/>
          </a:p>
          <a:p>
            <a:r>
              <a:rPr lang="en-US" sz="2000" dirty="0" smtClean="0"/>
              <a:t>Calculate </a:t>
            </a:r>
            <a:r>
              <a:rPr lang="en-US" sz="2000" u="sng" dirty="0" smtClean="0"/>
              <a:t>expected duration of each stage.</a:t>
            </a:r>
          </a:p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u="sng" dirty="0" smtClean="0"/>
              <a:t>linearity of expectation</a:t>
            </a:r>
            <a:r>
              <a:rPr lang="en-US" sz="2000" dirty="0" smtClean="0"/>
              <a:t>,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95700" y="1066800"/>
            <a:ext cx="13495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Calculating  expected no. of rounds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NEW insight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Recurrence 2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for some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6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6250" r="-497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8400" y="21336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Partitioning experiment into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stages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The number of balls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 smtClean="0"/>
                  <a:t>: The number of balls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Expected</a:t>
                </a:r>
                <a:r>
                  <a:rPr lang="en-US" sz="2000" dirty="0" smtClean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dirty="0" smtClean="0"/>
                  <a:t> : 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 :  ??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7000" y="37719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4572000"/>
            <a:ext cx="2057400" cy="750332"/>
            <a:chOff x="685800" y="4572000"/>
            <a:chExt cx="2057400" cy="750332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1524000" y="3733800"/>
              <a:ext cx="381000" cy="2057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5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572000"/>
            <a:ext cx="4953000" cy="762000"/>
            <a:chOff x="685800" y="4560332"/>
            <a:chExt cx="4953000" cy="7620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965966" y="2280166"/>
              <a:ext cx="392668" cy="4953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041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</a:t>
              </a:r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3600" y="3429000"/>
            <a:ext cx="1856598" cy="2321474"/>
            <a:chOff x="2133600" y="3429000"/>
            <a:chExt cx="1856598" cy="232147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19400" y="3429000"/>
              <a:ext cx="0" cy="1893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𝐧𝐨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𝐛𝐚𝐥𝐥𝐬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4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447800" y="25146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Calculating   expected no. of rounds in </a:t>
            </a:r>
            <a:r>
              <a:rPr lang="en-US" sz="3200" dirty="0" smtClean="0">
                <a:solidFill>
                  <a:srgbClr val="7030A0"/>
                </a:solidFill>
              </a:rPr>
              <a:t>stage 2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6210299" y="3810001"/>
            <a:ext cx="266701" cy="8763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blipFill rotWithShape="1">
                <a:blip r:embed="rId7"/>
                <a:stretch>
                  <a:fillRect r="-8466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blipFill rotWithShape="1">
                <a:blip r:embed="rId9"/>
                <a:stretch>
                  <a:fillRect r="-44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blipFill rotWithShape="1">
                <a:blip r:embed="rId10"/>
                <a:stretch>
                  <a:fillRect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blipFill rotWithShape="1">
                <a:blip r:embed="rId11"/>
                <a:stretch>
                  <a:fillRect r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𝐧𝐨𝐧𝐞𝐦𝐩𝐭𝐲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4400" y="3368375"/>
            <a:ext cx="34941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06194" y="5468133"/>
            <a:ext cx="379435" cy="1333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5262542" y="5291305"/>
            <a:ext cx="379436" cy="16871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8" grpId="0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49" grpId="1" animBg="1"/>
      <p:bldP spid="11" grpId="0" animBg="1"/>
      <p:bldP spid="17" grpId="0" animBg="1"/>
      <p:bldP spid="17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|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2000" dirty="0" smtClean="0"/>
                  <a:t> = ??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b="1" dirty="0"/>
                  <a:t>: </a:t>
                </a:r>
                <a:r>
                  <a:rPr lang="en-US" sz="2000" dirty="0" smtClean="0"/>
                  <a:t>fraction of balls at </a:t>
                </a:r>
                <a:r>
                  <a:rPr lang="en-US" sz="2000" dirty="0"/>
                  <a:t>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] = </a:t>
                </a:r>
                <a:r>
                  <a:rPr lang="en-US" sz="2000" dirty="0" smtClean="0"/>
                  <a:t>??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19600" y="35814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581400"/>
                <a:ext cx="1103507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5893" y="3581400"/>
                <a:ext cx="954043" cy="65517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 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93" y="3581400"/>
                <a:ext cx="954043" cy="655179"/>
              </a:xfrm>
              <a:prstGeom prst="rect">
                <a:avLst/>
              </a:prstGeom>
              <a:blipFill rotWithShape="1">
                <a:blip r:embed="rId7"/>
                <a:stretch>
                  <a:fillRect r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blipFill rotWithShape="1">
                <a:blip r:embed="rId8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71695" y="5408864"/>
                <a:ext cx="1083117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95" y="5408864"/>
                <a:ext cx="1083117" cy="610936"/>
              </a:xfrm>
              <a:prstGeom prst="rect">
                <a:avLst/>
              </a:prstGeom>
              <a:blipFill rotWithShape="1">
                <a:blip r:embed="rId9"/>
                <a:stretch>
                  <a:fillRect r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95400" y="4996760"/>
            <a:ext cx="4191000" cy="64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49" grpId="0" animBg="1"/>
      <p:bldP spid="42" grpId="0" uiExpand="1" animBg="1"/>
      <p:bldP spid="43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the fraction of balls at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the expected </a:t>
                </a:r>
                <a:r>
                  <a:rPr lang="en-US" sz="2000" dirty="0" smtClean="0"/>
                  <a:t>fraction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will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) = 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</a:t>
                </a:r>
                <a:r>
                  <a:rPr lang="en-US" sz="2000" dirty="0" smtClean="0"/>
                  <a:t>be no ball left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</a:t>
                </a:r>
                <a:r>
                  <a:rPr lang="en-US" sz="2000" dirty="0"/>
                  <a:t>no. of rounds = </a:t>
                </a:r>
                <a:r>
                  <a:rPr lang="en-US" sz="2000" dirty="0" smtClean="0"/>
                  <a:t>??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blipFill rotWithShape="1">
                <a:blip r:embed="rId3"/>
                <a:stretch>
                  <a:fillRect r="-17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blipFill rotWithShape="1">
                <a:blip r:embed="rId4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3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791200" y="3502152"/>
            <a:ext cx="2362200" cy="993648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Markov’s </a:t>
            </a:r>
            <a:r>
              <a:rPr lang="en-US" dirty="0" smtClean="0">
                <a:solidFill>
                  <a:schemeClr val="tx1"/>
                </a:solidFill>
              </a:rPr>
              <a:t>Inequality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16002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1600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3581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200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3200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2004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  <p:bldP spid="15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 smtClean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at most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 smtClean="0"/>
                  <a:t>.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Points to Ponder :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1800" dirty="0" smtClean="0"/>
                  <a:t>Why did we analyze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?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Why did we introduce the two stages ?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Do you find any similarity in the analysis with that of of Quick sort concentration?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Can you also achieve lower bound of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𝛀</m:t>
                    </m:r>
                    <m:r>
                      <a:rPr lang="en-US" sz="1800" b="0" i="0" smtClean="0">
                        <a:latin typeface="Cambria Math"/>
                      </a:rPr>
                      <m:t>(</m:t>
                    </m:r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on the expected number of rounds ? (this question is only for those whose aim is more than getting A* )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Can you achieve high probability bound on the number of rounds ?</a:t>
                </a: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Distributed </a:t>
            </a:r>
            <a:r>
              <a:rPr lang="en-US" sz="3200" dirty="0" err="1" smtClean="0">
                <a:solidFill>
                  <a:srgbClr val="7030A0"/>
                </a:solidFill>
              </a:rPr>
              <a:t>Client-serveR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Rumor spreading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Rumor Spreading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persons in a city.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 person comes to know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rumor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following protocol is repeated from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Each person knowing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rumor</a:t>
                </a:r>
                <a:r>
                  <a:rPr lang="en-US" sz="2000" dirty="0" smtClean="0"/>
                  <a:t> does the following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</a:t>
                </a:r>
                <a:r>
                  <a:rPr lang="en-US" sz="1800" dirty="0" smtClean="0"/>
                  <a:t>Picks phone number of a randomly selected person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-</a:t>
                </a:r>
                <a:r>
                  <a:rPr lang="en-US" sz="1800" dirty="0" smtClean="0"/>
                  <a:t> Calls him/her and communicate the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rumor</a:t>
                </a:r>
                <a:r>
                  <a:rPr lang="en-US" sz="1800" dirty="0" smtClean="0"/>
                  <a:t>.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number of days until everyone knows the rumor?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3048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124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4876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dirty="0" smtClean="0"/>
                  <a:t>minimum </a:t>
                </a:r>
                <a:r>
                  <a:rPr lang="en-US" sz="2000" dirty="0"/>
                  <a:t>number of days </a:t>
                </a:r>
                <a:r>
                  <a:rPr lang="en-US" sz="2000" dirty="0" smtClean="0"/>
                  <a:t>until </a:t>
                </a:r>
                <a:r>
                  <a:rPr lang="en-US" sz="2000" dirty="0"/>
                  <a:t>everyone knows the rumor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789556" y="3657600"/>
            <a:ext cx="4343400" cy="1222248"/>
          </a:xfrm>
          <a:prstGeom prst="cloudCallout">
            <a:avLst>
              <a:gd name="adj1" fmla="val -34979"/>
              <a:gd name="adj2" fmla="val 8831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people knowing the rumor can only </a:t>
            </a:r>
            <a:r>
              <a:rPr lang="en-US" b="1" dirty="0" smtClean="0">
                <a:solidFill>
                  <a:schemeClr val="tx1"/>
                </a:solidFill>
              </a:rPr>
              <a:t>double</a:t>
            </a:r>
            <a:r>
              <a:rPr lang="en-US" dirty="0" smtClean="0">
                <a:solidFill>
                  <a:schemeClr val="tx1"/>
                </a:solidFill>
              </a:rPr>
              <a:t> in a day.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2362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The entire city comes to know the rumor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expected days.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With a lot of hints, this will be a problem in </a:t>
                </a:r>
                <a:r>
                  <a:rPr lang="en-US" sz="2000" b="1" dirty="0" smtClean="0"/>
                  <a:t>the next assignment.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3048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3124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4061727"/>
            <a:ext cx="29152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 high probability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Problems for </a:t>
            </a:r>
            <a:r>
              <a:rPr lang="en-US" sz="3600" b="1" dirty="0" smtClean="0">
                <a:solidFill>
                  <a:srgbClr val="7030A0"/>
                </a:solidFill>
              </a:rPr>
              <a:t>next lecture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Max. load is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err="1" smtClean="0"/>
                  <a:t>loglog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with high probability. (proved in some lecture)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Problem1: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show that </a:t>
                </a:r>
                <a:r>
                  <a:rPr lang="en-US" sz="2000" dirty="0"/>
                  <a:t>Max. load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 err="1"/>
                  <a:t>loglog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Problem2: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Concentration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 around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E</m:t>
                    </m:r>
                    <m:r>
                      <a:rPr lang="en-US" sz="2000" b="0" i="0" smtClean="0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2590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2602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3400" y="44196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00400" y="44196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105400" y="44196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43600" y="37338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  <p:bldP spid="71" grpId="0" animBg="1"/>
      <p:bldP spid="72" grpId="0" animBg="1"/>
      <p:bldP spid="7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All-Pairs Shortest Paths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Notations and Terminologies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on</a:t>
                </a:r>
              </a:p>
              <a:p>
                <a:pPr lvl="1"/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</a:t>
                </a:r>
              </a:p>
              <a:p>
                <a:pPr lvl="1"/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>
                        <a:latin typeface="Cambria Math"/>
                      </a:rPr>
                      <m:t>=|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edges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u="sng" dirty="0" smtClean="0"/>
                  <a:t>path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: 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=)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u="sng" dirty="0" smtClean="0"/>
                  <a:t>Length</a:t>
                </a:r>
                <a:r>
                  <a:rPr lang="en-US" sz="2000" dirty="0" smtClean="0"/>
                  <a:t> of a path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 :   sum of the weights on the edges of path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Shortest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the path of smallest length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 smtClean="0"/>
                  <a:t>Distance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         the length of the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Distance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638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All-Pairs Shortest Paths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build a </a:t>
                </a:r>
                <a:r>
                  <a:rPr lang="en-US" sz="2000" u="sng" dirty="0" smtClean="0"/>
                  <a:t>compact</a:t>
                </a:r>
                <a:r>
                  <a:rPr lang="en-US" sz="2000" dirty="0" smtClean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 </a:t>
                </a:r>
              </a:p>
              <a:p>
                <a:r>
                  <a:rPr lang="en-US" sz="2000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Current-state-of-the-art </a:t>
                </a:r>
                <a:r>
                  <a:rPr lang="en-US" sz="2000" b="1" dirty="0" smtClean="0"/>
                  <a:t>RAM</a:t>
                </a:r>
                <a:r>
                  <a:rPr lang="en-US" sz="2000" dirty="0" smtClean="0"/>
                  <a:t> size: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 smtClean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 smtClean="0"/>
                  <a:t> </a:t>
                </a:r>
                <a:endParaRPr lang="en-US" sz="105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dirty="0" smtClean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vertices (with RAM size)  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 smtClean="0">
                <a:solidFill>
                  <a:srgbClr val="7030A0"/>
                </a:solidFill>
              </a:rPr>
              <a:t>Approximate</a:t>
            </a:r>
            <a:r>
              <a:rPr lang="en-US" sz="3600" b="1" dirty="0" smtClean="0">
                <a:solidFill>
                  <a:srgbClr val="7030A0"/>
                </a:solidFill>
              </a:rPr>
              <a:t> Shortest </a:t>
            </a:r>
            <a:r>
              <a:rPr lang="en-US" sz="3600" b="1" dirty="0">
                <a:solidFill>
                  <a:srgbClr val="7030A0"/>
                </a:solidFill>
              </a:rPr>
              <a:t>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/>
                  <a:t>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  <a:r>
                  <a:rPr lang="en-US" sz="2000" dirty="0" smtClean="0"/>
                  <a:t>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: stretch.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To achieve </a:t>
                </a:r>
              </a:p>
              <a:p>
                <a:r>
                  <a:rPr lang="en-US" sz="2000" dirty="0" smtClean="0"/>
                  <a:t>Sub-quadratic space.</a:t>
                </a:r>
              </a:p>
              <a:p>
                <a:r>
                  <a:rPr lang="en-US" sz="2000" dirty="0" smtClean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Many elegant results have been invented for </a:t>
                </a:r>
                <a:r>
                  <a:rPr lang="en-US" sz="2000" b="1" u="sng" dirty="0" smtClean="0"/>
                  <a:t>undirected graphs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ReCAP</a:t>
            </a:r>
            <a:r>
              <a:rPr lang="en-US" sz="3200" dirty="0" smtClean="0">
                <a:solidFill>
                  <a:srgbClr val="7030A0"/>
                </a:solidFill>
              </a:rPr>
              <a:t> from last Lecture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First some </a:t>
            </a:r>
            <a:r>
              <a:rPr lang="en-US" sz="2800" b="1" dirty="0">
                <a:solidFill>
                  <a:schemeClr val="tx1"/>
                </a:solidFill>
              </a:rPr>
              <a:t>discrete mathematics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2023381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 smtClean="0"/>
                            <a:t>:</a:t>
                          </a:r>
                          <a:r>
                            <a:rPr lang="en-US" b="1" dirty="0" smtClean="0"/>
                            <a:t>Stretch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Approximate Distance Oracles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Mikkel</a:t>
            </a:r>
            <a:r>
              <a:rPr lang="en-US" b="1" dirty="0" smtClean="0"/>
              <a:t> </a:t>
            </a:r>
            <a:r>
              <a:rPr lang="en-US" b="1" dirty="0" err="1" smtClean="0"/>
              <a:t>Thorup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Uri </a:t>
            </a:r>
            <a:r>
              <a:rPr lang="en-US" b="1" dirty="0" err="1" smtClean="0"/>
              <a:t>Zwick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Approximate Distance Oracles for graphs, </a:t>
            </a:r>
          </a:p>
          <a:p>
            <a:r>
              <a:rPr lang="en-US" b="1" dirty="0" smtClean="0"/>
              <a:t>Journal of ACM </a:t>
            </a:r>
            <a:r>
              <a:rPr lang="en-US" dirty="0" smtClean="0"/>
              <a:t>(4), </a:t>
            </a:r>
            <a:r>
              <a:rPr lang="en-US" b="1" dirty="0" smtClean="0"/>
              <a:t>2005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Inspiration from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our daily life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Air/Road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43400" y="3124200"/>
            <a:ext cx="914033" cy="381000"/>
            <a:chOff x="4566356" y="3657600"/>
            <a:chExt cx="914033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566356" y="3730823"/>
                  <a:ext cx="9140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𝑲𝒂𝒏𝒑𝒖𝒓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91403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469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367" y="2514600"/>
            <a:ext cx="1003801" cy="381000"/>
            <a:chOff x="4566356" y="3352800"/>
            <a:chExt cx="100380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𝑳𝒖𝒄𝒌𝒏𝒐𝒘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426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5867400"/>
            <a:ext cx="1181734" cy="457200"/>
            <a:chOff x="4413956" y="3657600"/>
            <a:chExt cx="1181734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413956" y="3807023"/>
                  <a:ext cx="118173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𝑩𝒂𝒏𝒈𝒂𝒍𝒐𝒓𝒆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56" y="3807023"/>
                  <a:ext cx="118173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961" r="-257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7000" y="2743200"/>
            <a:ext cx="705642" cy="381000"/>
            <a:chOff x="4566356" y="3657600"/>
            <a:chExt cx="705642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𝑫𝒆𝒍𝒉𝒊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61" r="-608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7" idx="7"/>
            <a:endCxn id="11" idx="2"/>
          </p:cNvCxnSpPr>
          <p:nvPr/>
        </p:nvCxnSpPr>
        <p:spPr>
          <a:xfrm flipV="1">
            <a:off x="4795085" y="2857500"/>
            <a:ext cx="544926" cy="277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81667" y="3200400"/>
            <a:ext cx="1548377" cy="2667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7" idx="6"/>
          </p:cNvCxnSpPr>
          <p:nvPr/>
        </p:nvCxnSpPr>
        <p:spPr>
          <a:xfrm flipH="1" flipV="1">
            <a:off x="3129844" y="2781300"/>
            <a:ext cx="1600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4" idx="0"/>
          </p:cNvCxnSpPr>
          <p:nvPr/>
        </p:nvCxnSpPr>
        <p:spPr>
          <a:xfrm>
            <a:off x="3091744" y="2819400"/>
            <a:ext cx="76200" cy="304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Recurrence 1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blipFill rotWithShape="1">
                <a:blip r:embed="rId4"/>
                <a:stretch>
                  <a:fillRect t="-4762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38400" y="1981200"/>
            <a:ext cx="152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2" grpId="0" animBg="1"/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</a:t>
            </a:r>
            <a:r>
              <a:rPr lang="en-US" sz="3600" b="1" dirty="0" smtClean="0">
                <a:solidFill>
                  <a:srgbClr val="7030A0"/>
                </a:solidFill>
              </a:rPr>
              <a:t>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-servers.</a:t>
                </a:r>
              </a:p>
              <a:p>
                <a:r>
                  <a:rPr lang="en-US" sz="2000" dirty="0" smtClean="0"/>
                  <a:t>Each client has a </a:t>
                </a:r>
                <a:r>
                  <a:rPr lang="en-US" sz="2000" b="1" dirty="0" smtClean="0"/>
                  <a:t>single job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server can </a:t>
                </a:r>
                <a:r>
                  <a:rPr lang="en-US" sz="2000" dirty="0" smtClean="0"/>
                  <a:t>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  <a:endParaRPr lang="en-US" sz="2000" dirty="0" smtClean="0"/>
              </a:p>
              <a:p>
                <a:r>
                  <a:rPr lang="en-US" sz="2000" dirty="0"/>
                  <a:t>It is </a:t>
                </a:r>
                <a:r>
                  <a:rPr lang="en-US" sz="2000" dirty="0" smtClean="0"/>
                  <a:t>a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distributed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environment.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 smtClean="0"/>
                  <a:t> A distributed protocol to finish all jobs as quickly as possible.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47800" y="3810000"/>
            <a:ext cx="129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Clients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1                 2                 3                 4                   5                    6                     7                   8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Servers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ball-bin</a:t>
            </a:r>
            <a:r>
              <a:rPr lang="en-US" dirty="0" smtClean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2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</a:t>
            </a:r>
            <a:r>
              <a:rPr lang="en-US" sz="3200" b="1" dirty="0" smtClean="0">
                <a:solidFill>
                  <a:srgbClr val="7030A0"/>
                </a:solidFill>
              </a:rPr>
              <a:t>Client-Server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Randomized </a:t>
            </a:r>
            <a:r>
              <a:rPr lang="en-US" sz="2000" b="1" dirty="0" smtClean="0"/>
              <a:t>protocol (one round)</a:t>
            </a:r>
          </a:p>
          <a:p>
            <a:r>
              <a:rPr lang="en-US" sz="2000" dirty="0" smtClean="0"/>
              <a:t>Each client sends a request to a server selected </a:t>
            </a:r>
            <a:r>
              <a:rPr lang="en-US" sz="2000" dirty="0" err="1" smtClean="0">
                <a:solidFill>
                  <a:srgbClr val="0070C0"/>
                </a:solidFill>
              </a:rPr>
              <a:t>r.u.i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Each server which receives one or more requests,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accepts </a:t>
            </a:r>
            <a:r>
              <a:rPr lang="en-US" sz="2000" u="sng" dirty="0" smtClean="0"/>
              <a:t>only one </a:t>
            </a:r>
            <a:r>
              <a:rPr lang="en-US" sz="2000" dirty="0" smtClean="0"/>
              <a:t>request and finishes the corresponding job.</a:t>
            </a:r>
          </a:p>
          <a:p>
            <a:endParaRPr lang="en-US" sz="2000" dirty="0" smtClean="0"/>
          </a:p>
          <a:p>
            <a:r>
              <a:rPr lang="en-US" sz="2000" dirty="0" smtClean="0"/>
              <a:t>Each client, whose job is finished, </a:t>
            </a:r>
            <a:r>
              <a:rPr lang="en-US" sz="2000" dirty="0" smtClean="0">
                <a:solidFill>
                  <a:srgbClr val="C00000"/>
                </a:solidFill>
              </a:rPr>
              <a:t>leaves</a:t>
            </a:r>
            <a:r>
              <a:rPr lang="en-US" sz="2000" dirty="0" smtClean="0"/>
              <a:t> the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The remaining clients </a:t>
            </a:r>
            <a:r>
              <a:rPr lang="en-US" sz="2000" u="sng" dirty="0" smtClean="0"/>
              <a:t>repeat</a:t>
            </a:r>
            <a:r>
              <a:rPr lang="en-US" sz="2000" dirty="0" smtClean="0"/>
              <a:t> the same procedure in next round.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what is the expected number of rounds  to finish all jobs?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2764</Words>
  <Application>Microsoft Office PowerPoint</Application>
  <PresentationFormat>On-screen Show (4:3)</PresentationFormat>
  <Paragraphs>524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Randomized Algorithms CS648 </vt:lpstr>
      <vt:lpstr>Expected duration of a random experiment</vt:lpstr>
      <vt:lpstr>Distributed Client-serveR Problem</vt:lpstr>
      <vt:lpstr>ReCAP from last Lecture</vt:lpstr>
      <vt:lpstr>Recurrence 1</vt:lpstr>
      <vt:lpstr>Distributed Client-Server Problem</vt:lpstr>
      <vt:lpstr>Distributed Client-Server problem </vt:lpstr>
      <vt:lpstr>Distributed Client-Server problem </vt:lpstr>
      <vt:lpstr>Distributed Client-Server Problem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An important insight that we missed</vt:lpstr>
      <vt:lpstr>Distributed Client-Server problem </vt:lpstr>
      <vt:lpstr>Calculating  expected no. of rounds</vt:lpstr>
      <vt:lpstr>Recurrence 2</vt:lpstr>
      <vt:lpstr>Distributed Client-Server problem Randomized protocol</vt:lpstr>
      <vt:lpstr>Calculating   expected no. of rounds in stage 2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Rumor spreading</vt:lpstr>
      <vt:lpstr>Rumor Spreading</vt:lpstr>
      <vt:lpstr>Rumor Spreading</vt:lpstr>
      <vt:lpstr>Rumor Spreading</vt:lpstr>
      <vt:lpstr>Problems for next lecture</vt:lpstr>
      <vt:lpstr> </vt:lpstr>
      <vt:lpstr>Approximate Distance oracles</vt:lpstr>
      <vt:lpstr>All-Pairs Shortest Paths</vt:lpstr>
      <vt:lpstr>All-Pairs Shortest Paths</vt:lpstr>
      <vt:lpstr>All-Pairs Approximate Shortest Paths</vt:lpstr>
      <vt:lpstr>A truly magical result</vt:lpstr>
      <vt:lpstr>Inspiration from  our daily life</vt:lpstr>
      <vt:lpstr>Air/Road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600</cp:revision>
  <dcterms:created xsi:type="dcterms:W3CDTF">2011-12-03T04:13:03Z</dcterms:created>
  <dcterms:modified xsi:type="dcterms:W3CDTF">2018-02-13T09:25:57Z</dcterms:modified>
</cp:coreProperties>
</file>