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28" r:id="rId2"/>
    <p:sldId id="464" r:id="rId3"/>
    <p:sldId id="482" r:id="rId4"/>
    <p:sldId id="483" r:id="rId5"/>
    <p:sldId id="484" r:id="rId6"/>
    <p:sldId id="485" r:id="rId7"/>
    <p:sldId id="490" r:id="rId8"/>
    <p:sldId id="486" r:id="rId9"/>
    <p:sldId id="491" r:id="rId10"/>
    <p:sldId id="479" r:id="rId11"/>
    <p:sldId id="478" r:id="rId12"/>
    <p:sldId id="480" r:id="rId13"/>
    <p:sldId id="481" r:id="rId14"/>
    <p:sldId id="500" r:id="rId15"/>
    <p:sldId id="487" r:id="rId16"/>
    <p:sldId id="492" r:id="rId17"/>
    <p:sldId id="489" r:id="rId18"/>
    <p:sldId id="488" r:id="rId19"/>
    <p:sldId id="493" r:id="rId20"/>
    <p:sldId id="494" r:id="rId21"/>
    <p:sldId id="495" r:id="rId22"/>
    <p:sldId id="533" r:id="rId23"/>
    <p:sldId id="498" r:id="rId24"/>
    <p:sldId id="499" r:id="rId25"/>
    <p:sldId id="497" r:id="rId26"/>
    <p:sldId id="526" r:id="rId27"/>
    <p:sldId id="502" r:id="rId28"/>
    <p:sldId id="503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1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31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7.png"/><Relationship Id="rId3" Type="http://schemas.openxmlformats.org/officeDocument/2006/relationships/image" Target="../media/image54.png"/><Relationship Id="rId12" Type="http://schemas.openxmlformats.org/officeDocument/2006/relationships/image" Target="../media/image68.png"/><Relationship Id="rId17" Type="http://schemas.openxmlformats.org/officeDocument/2006/relationships/image" Target="../media/image6.png"/><Relationship Id="rId2" Type="http://schemas.openxmlformats.org/officeDocument/2006/relationships/image" Target="../media/image5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5" Type="http://schemas.openxmlformats.org/officeDocument/2006/relationships/image" Target="../media/image4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1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pproximate Distance Oracles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 smtClean="0">
                <a:solidFill>
                  <a:srgbClr val="7030A0"/>
                </a:solidFill>
              </a:rPr>
              <a:t>Chebyshev’s</a:t>
            </a:r>
            <a:r>
              <a:rPr lang="en-US" sz="2400" b="1" dirty="0" smtClean="0">
                <a:solidFill>
                  <a:srgbClr val="7030A0"/>
                </a:solidFill>
              </a:rPr>
              <a:t> Inequality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b="1" dirty="0" smtClean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Formal </a:t>
            </a:r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204" name="Oval 203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0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  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2993173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1336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 animBg="1"/>
      <p:bldP spid="403" grpId="0"/>
      <p:bldP spid="404" grpId="0"/>
      <p:bldP spid="177" grpId="0" animBg="1"/>
      <p:bldP spid="1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itle 11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Reporting </a:t>
                </a:r>
                <a:r>
                  <a:rPr lang="en-US" sz="3600" b="1" dirty="0"/>
                  <a:t>distance from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120" name="Title 1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/>
          <p:nvPr/>
        </p:nvCxnSpPr>
        <p:spPr>
          <a:xfrm flipV="1">
            <a:off x="5018041" y="3189241"/>
            <a:ext cx="479518" cy="47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Ribbon 29"/>
              <p:cNvSpPr/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Report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Down Ribbo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77" grpId="0"/>
      <p:bldP spid="206" grpId="0"/>
      <p:bldP spid="206" grpId="1"/>
      <p:bldP spid="20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Callout 1 23"/>
          <p:cNvSpPr/>
          <p:nvPr/>
        </p:nvSpPr>
        <p:spPr>
          <a:xfrm>
            <a:off x="4648200" y="1536285"/>
            <a:ext cx="2705100" cy="444915"/>
          </a:xfrm>
          <a:prstGeom prst="borderCallout1">
            <a:avLst>
              <a:gd name="adj1" fmla="val 102478"/>
              <a:gd name="adj2" fmla="val 50448"/>
              <a:gd name="adj3" fmla="val 364724"/>
              <a:gd name="adj4" fmla="val -16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What is the </a:t>
            </a:r>
            <a:r>
              <a:rPr lang="en-US" sz="3600" b="1" dirty="0" smtClean="0">
                <a:solidFill>
                  <a:srgbClr val="C00000"/>
                </a:solidFill>
              </a:rPr>
              <a:t>stretch</a:t>
            </a:r>
            <a:r>
              <a:rPr lang="en-US" sz="3600" b="1" dirty="0" smtClean="0"/>
              <a:t> 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7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 smtClean="0"/>
                  <a:t>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itle 119"/>
              <p:cNvSpPr txBox="1">
                <a:spLocks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/>
                <a:r>
                  <a:rPr lang="en-US" sz="36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tretch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≤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3600" b="1" dirty="0" smtClean="0"/>
                  <a:t>   </a:t>
                </a:r>
                <a:endParaRPr lang="en-US" sz="3600" dirty="0"/>
              </a:p>
            </p:txBody>
          </p:sp>
        </mc:Choice>
        <mc:Fallback xmlns="">
          <p:sp>
            <p:nvSpPr>
              <p:cNvPr id="189" name="Titl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blipFill rotWithShape="1">
                <a:blip r:embed="rId9"/>
                <a:stretch>
                  <a:fillRect l="-495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7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0" grpId="0"/>
      <p:bldP spid="35" grpId="0" animBg="1"/>
      <p:bldP spid="164" grpId="0" animBg="1"/>
      <p:bldP spid="1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/>
              <a:t>-</a:t>
            </a:r>
            <a:r>
              <a:rPr lang="en-US" sz="3600" b="1" dirty="0" smtClean="0">
                <a:solidFill>
                  <a:srgbClr val="7030A0"/>
                </a:solidFill>
              </a:rPr>
              <a:t>approximate distance oracle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suitably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Build a </a:t>
                </a:r>
                <a:r>
                  <a:rPr lang="en-US" sz="1800" b="1" dirty="0" smtClean="0"/>
                  <a:t>hash table </a:t>
                </a:r>
                <a:r>
                  <a:rPr lang="en-US" sz="1800" dirty="0" smtClean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Global distance info.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Local distance info.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real challenge left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Fact1</a:t>
                </a:r>
                <a:r>
                  <a:rPr lang="en-US" sz="2000" dirty="0" smtClean="0"/>
                  <a:t>: It is </a:t>
                </a:r>
                <a:r>
                  <a:rPr lang="en-US" sz="2000" u="sng" dirty="0" smtClean="0"/>
                  <a:t>difficult</a:t>
                </a:r>
                <a:r>
                  <a:rPr lang="en-US" sz="2000" dirty="0" smtClean="0"/>
                  <a:t>, if not impossible, to compute such a set </a:t>
                </a:r>
                <a:r>
                  <a:rPr lang="en-US" sz="2000" b="1" dirty="0" smtClean="0"/>
                  <a:t>deterministically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Fact2</a:t>
                </a:r>
                <a:r>
                  <a:rPr lang="en-US" sz="2000" dirty="0" smtClean="0"/>
                  <a:t>: The structure of graph (the edges and weights) can be arbitrary and more complex than planar road/air network.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Conquering the challenge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be a fraction to be fixed later on.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Computing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∅;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independently with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Expected size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𝒏𝒑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 random variable for |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Expected size</a:t>
                </a:r>
                <a:r>
                  <a:rPr lang="en-US" sz="36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𝑩𝒂𝒍𝒍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𝑽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𝑳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present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in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𝑩𝒂𝒍𝒍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𝑳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800" dirty="0" smtClean="0"/>
                  <a:t> </a:t>
                </a:r>
                <a:endParaRPr lang="en-US" sz="6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is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present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in</m:t>
                        </m:r>
                        <m:r>
                          <a:rPr lang="en-US" sz="1800"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𝑩𝒂𝒍𝒍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𝑳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1800" dirty="0" smtClean="0"/>
                  <a:t>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4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ight Arrow 33"/>
              <p:cNvSpPr/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Increasing order of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igh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blipFill rotWithShape="1"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914400" y="1905000"/>
            <a:ext cx="7766613" cy="445532"/>
            <a:chOff x="914400" y="1905000"/>
            <a:chExt cx="7766613" cy="4455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1905000"/>
              <a:ext cx="7162800" cy="76200"/>
              <a:chOff x="1066800" y="1905000"/>
              <a:chExt cx="7162800" cy="762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95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8486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1534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…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                    …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3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495800" y="1866900"/>
            <a:ext cx="2857501" cy="114300"/>
            <a:chOff x="4457699" y="2362200"/>
            <a:chExt cx="2857501" cy="114300"/>
          </a:xfrm>
        </p:grpSpPr>
        <p:sp>
          <p:nvSpPr>
            <p:cNvPr id="36" name="Oval 35"/>
            <p:cNvSpPr/>
            <p:nvPr/>
          </p:nvSpPr>
          <p:spPr>
            <a:xfrm>
              <a:off x="44576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2864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2008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Brace 39"/>
          <p:cNvSpPr/>
          <p:nvPr/>
        </p:nvSpPr>
        <p:spPr>
          <a:xfrm rot="5400000" flipH="1">
            <a:off x="2438400" y="-152400"/>
            <a:ext cx="228600" cy="3733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438402" y="3657600"/>
            <a:ext cx="6553198" cy="1523999"/>
            <a:chOff x="2438402" y="3657600"/>
            <a:chExt cx="6553198" cy="1523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Line Callout 1 40"/>
                <p:cNvSpPr/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None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is present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Line Callout 1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blipFill rotWithShape="1">
                  <a:blip r:embed="rId7"/>
                  <a:stretch>
                    <a:fillRect r="-27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eft Brace 41"/>
            <p:cNvSpPr/>
            <p:nvPr/>
          </p:nvSpPr>
          <p:spPr>
            <a:xfrm rot="16200000" flipH="1">
              <a:off x="3810000" y="3657600"/>
              <a:ext cx="152401" cy="2895598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8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34" grpId="0" animBg="1"/>
      <p:bldP spid="40" grpId="0" animBg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Expected space </a:t>
            </a:r>
            <a:r>
              <a:rPr lang="en-US" sz="3200" b="1" dirty="0" smtClean="0"/>
              <a:t>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002060"/>
                </a:solidFill>
              </a:rPr>
              <a:t>3-approximate distance oracle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Space</a:t>
                </a:r>
                <a:r>
                  <a:rPr lang="en-US" sz="2400" dirty="0" smtClean="0"/>
                  <a:t> for </a:t>
                </a:r>
                <a:r>
                  <a:rPr lang="en-US" sz="2400" b="1" dirty="0" smtClean="0"/>
                  <a:t>Global distance </a:t>
                </a:r>
                <a:r>
                  <a:rPr lang="en-US" sz="2400" dirty="0" smtClean="0"/>
                  <a:t>information: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Space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:r>
                  <a:rPr lang="en-US" sz="2400" b="1" dirty="0" smtClean="0"/>
                  <a:t>Local </a:t>
                </a:r>
                <a:r>
                  <a:rPr lang="en-US" sz="2400" b="1" dirty="0"/>
                  <a:t>distance </a:t>
                </a:r>
                <a:r>
                  <a:rPr lang="en-US" sz="2400" dirty="0"/>
                  <a:t>information</a:t>
                </a:r>
                <a:r>
                  <a:rPr lang="en-US" sz="2400" dirty="0" smtClean="0"/>
                  <a:t>: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\</m:t>
                            </m:r>
                            <m:r>
                              <a:rPr lang="en-US" sz="1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  <m:f>
                          <m:f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  =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 </a:t>
                </a:r>
                <a:r>
                  <a:rPr lang="en-US" sz="2000" b="1" dirty="0" smtClean="0"/>
                  <a:t>minimize</a:t>
                </a:r>
                <a:r>
                  <a:rPr lang="en-US" sz="2000" dirty="0" smtClean="0"/>
                  <a:t> the total space: (Balance the two terms)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√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Expected space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vertex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keeps 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Ball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An undirected weighted graph can be processed to build a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of expected size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that can report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-approximate distance between any pair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r>
                  <a:rPr lang="en-US" sz="2000" dirty="0" smtClean="0"/>
                  <a:t>Convert to a Las Vegas algorithm.</a:t>
                </a:r>
              </a:p>
              <a:p>
                <a:r>
                  <a:rPr lang="en-US" sz="2000" dirty="0" smtClean="0"/>
                  <a:t>Show that expected preprocessing time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-approximate distance oracle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 smtClean="0">
                <a:solidFill>
                  <a:srgbClr val="C00000"/>
                </a:solidFill>
              </a:rPr>
              <a:t>?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-approximate distance oracle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Meant for only those (hopefully nonzero no. of) students whose aim is more than just a good grade in this course.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Watch the next 3 slides only after you have tried really hard 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/>
              <a:t>-approximate </a:t>
            </a:r>
            <a:r>
              <a:rPr lang="en-US" sz="3600" b="1" dirty="0"/>
              <a:t>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5</a:t>
            </a:r>
            <a:r>
              <a:rPr lang="en-US" sz="3600" b="1" dirty="0" smtClean="0"/>
              <a:t>-approximate </a:t>
            </a:r>
            <a:r>
              <a:rPr lang="en-US" sz="3600" b="1" dirty="0"/>
              <a:t>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524000" y="3593068"/>
            <a:ext cx="7259751" cy="369332"/>
            <a:chOff x="1524000" y="3593068"/>
            <a:chExt cx="7259751" cy="369332"/>
          </a:xfrm>
        </p:grpSpPr>
        <p:grpSp>
          <p:nvGrpSpPr>
            <p:cNvPr id="46" name="Group 45"/>
            <p:cNvGrpSpPr/>
            <p:nvPr/>
          </p:nvGrpSpPr>
          <p:grpSpPr>
            <a:xfrm>
              <a:off x="1524000" y="3593068"/>
              <a:ext cx="7259751" cy="369332"/>
              <a:chOff x="1524000" y="3593068"/>
              <a:chExt cx="7259751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524000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90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295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052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8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124699" y="37338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Oval 41"/>
            <p:cNvSpPr/>
            <p:nvPr/>
          </p:nvSpPr>
          <p:spPr>
            <a:xfrm>
              <a:off x="2019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336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8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800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53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705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818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2200" y="2286000"/>
            <a:ext cx="6477000" cy="369332"/>
            <a:chOff x="2362200" y="2286000"/>
            <a:chExt cx="6477000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2362200" y="2514600"/>
              <a:ext cx="4343400" cy="114300"/>
              <a:chOff x="2362200" y="2514600"/>
              <a:chExt cx="4343400" cy="1143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62200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1434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718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5912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Up Arrow 57"/>
          <p:cNvSpPr/>
          <p:nvPr/>
        </p:nvSpPr>
        <p:spPr>
          <a:xfrm>
            <a:off x="3810000" y="28194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6019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248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543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962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8077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62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7150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1816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292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5814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1336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4478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447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670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657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4958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5</a:t>
            </a:r>
            <a:r>
              <a:rPr lang="en-US" sz="3600" b="1" dirty="0" smtClean="0"/>
              <a:t>-approximate distance oracle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1905000"/>
            <a:ext cx="6819900" cy="4000500"/>
            <a:chOff x="1371600" y="1905000"/>
            <a:chExt cx="6819900" cy="4000500"/>
          </a:xfrm>
        </p:grpSpPr>
        <p:sp>
          <p:nvSpPr>
            <p:cNvPr id="383" name="Oval 382"/>
            <p:cNvSpPr/>
            <p:nvPr/>
          </p:nvSpPr>
          <p:spPr>
            <a:xfrm>
              <a:off x="4495800" y="19050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71600" y="1828800"/>
            <a:ext cx="6858000" cy="4114800"/>
            <a:chOff x="1371600" y="1828800"/>
            <a:chExt cx="6858000" cy="4114800"/>
          </a:xfrm>
        </p:grpSpPr>
        <p:sp>
          <p:nvSpPr>
            <p:cNvPr id="177" name="Oval 176"/>
            <p:cNvSpPr/>
            <p:nvPr/>
          </p:nvSpPr>
          <p:spPr>
            <a:xfrm>
              <a:off x="3505200" y="57531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371600" y="27813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457700" y="1828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886700" y="22479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039100" y="5257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Oval 206"/>
          <p:cNvSpPr/>
          <p:nvPr/>
        </p:nvSpPr>
        <p:spPr>
          <a:xfrm>
            <a:off x="3238499" y="1962150"/>
            <a:ext cx="3524491" cy="3448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17061" y="2993161"/>
            <a:ext cx="2319478" cy="1940789"/>
            <a:chOff x="3717061" y="2993161"/>
            <a:chExt cx="2319478" cy="1940789"/>
          </a:xfrm>
        </p:grpSpPr>
        <p:cxnSp>
          <p:nvCxnSpPr>
            <p:cNvPr id="116" name="Straight Arrow Connector 115"/>
            <p:cNvCxnSpPr>
              <a:stCxn id="170" idx="7"/>
              <a:endCxn id="394" idx="3"/>
            </p:cNvCxnSpPr>
            <p:nvPr/>
          </p:nvCxnSpPr>
          <p:spPr>
            <a:xfrm flipV="1">
              <a:off x="5018041" y="3564661"/>
              <a:ext cx="1018498" cy="1040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70" idx="2"/>
              <a:endCxn id="385" idx="5"/>
            </p:cNvCxnSpPr>
            <p:nvPr/>
          </p:nvCxnSpPr>
          <p:spPr>
            <a:xfrm flipH="1" flipV="1">
              <a:off x="3717061" y="2993161"/>
              <a:ext cx="1235939" cy="7025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402" idx="0"/>
              <a:endCxn id="391" idx="6"/>
            </p:cNvCxnSpPr>
            <p:nvPr/>
          </p:nvCxnSpPr>
          <p:spPr>
            <a:xfrm flipH="1">
              <a:off x="3810000" y="3669268"/>
              <a:ext cx="1178278" cy="9598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402" idx="0"/>
            </p:cNvCxnSpPr>
            <p:nvPr/>
          </p:nvCxnSpPr>
          <p:spPr>
            <a:xfrm>
              <a:off x="4988278" y="3669268"/>
              <a:ext cx="269522" cy="12646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2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2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03" grpId="0"/>
      <p:bldP spid="404" grpId="0"/>
      <p:bldP spid="207" grpId="0" animBg="1"/>
      <p:bldP spid="211" grpId="0"/>
      <p:bldP spid="2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</a:rPr>
              <a:t>Chebyshev’s</a:t>
            </a:r>
            <a:r>
              <a:rPr lang="en-US" sz="3600" b="1" dirty="0">
                <a:solidFill>
                  <a:srgbClr val="7030A0"/>
                </a:solidFill>
              </a:rPr>
              <a:t> Inequality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</p:spPr>
            <p:txBody>
              <a:bodyPr/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Max. load is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loglog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with high probability</a:t>
                </a:r>
                <a:r>
                  <a:rPr lang="en-US" sz="2000" dirty="0" smtClean="0"/>
                  <a:t>.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Concentration of number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empty bins </a:t>
                </a:r>
                <a:r>
                  <a:rPr lang="en-US" sz="2000" dirty="0">
                    <a:solidFill>
                      <a:schemeClr val="tx1"/>
                    </a:solidFill>
                  </a:rPr>
                  <a:t>around expectation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  <a:blipFill rotWithShape="1">
                <a:blip r:embed="rId2"/>
                <a:stretch>
                  <a:fillRect l="-696" t="-1742" b="-9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central question </a:t>
            </a:r>
            <a:r>
              <a:rPr lang="en-US" sz="3600" b="1" dirty="0" smtClean="0"/>
              <a:t>in Probability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b="1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] 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ub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Tools</a:t>
            </a:r>
            <a:r>
              <a:rPr lang="en-US" sz="3600" b="1" dirty="0" smtClean="0"/>
              <a:t> studied till now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Markov</a:t>
            </a:r>
            <a:r>
              <a:rPr lang="en-US" dirty="0"/>
              <a:t> </a:t>
            </a:r>
            <a:r>
              <a:rPr lang="en-US" dirty="0" smtClean="0"/>
              <a:t>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Limitations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Only for </a:t>
                </a:r>
                <a:r>
                  <a:rPr lang="en-US" sz="2000" u="sng" dirty="0" smtClean="0"/>
                  <a:t>positive</a:t>
                </a:r>
                <a:r>
                  <a:rPr lang="en-US" sz="2000" dirty="0" smtClean="0"/>
                  <a:t> r.v.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Gives very </a:t>
                </a:r>
                <a:r>
                  <a:rPr lang="en-US" sz="2000" u="sng" dirty="0" smtClean="0"/>
                  <a:t>loose bound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u="sng" dirty="0" smtClean="0"/>
                  <a:t>One sided</a:t>
                </a:r>
                <a:r>
                  <a:rPr lang="en-US" sz="2000" dirty="0" smtClean="0"/>
                  <a:t> only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1800" dirty="0" smtClean="0"/>
                  <a:t>(Not applicable for </a:t>
                </a:r>
                <a:r>
                  <a:rPr lang="en-US" sz="1800" b="1" dirty="0" smtClean="0"/>
                  <a:t>P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E[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])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262" t="-1235" r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Chernoff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Limitations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Too restrictive </a:t>
                </a:r>
                <a:r>
                  <a:rPr lang="en-US" dirty="0" smtClean="0">
                    <a:sym typeface="Wingdings" pitchFamily="2" charset="2"/>
                  </a:rPr>
                  <a:t>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has to be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Sum of </a:t>
                </a:r>
                <a:r>
                  <a:rPr lang="en-US" sz="2000" u="sng" dirty="0" smtClean="0"/>
                  <a:t>0-1</a:t>
                </a:r>
                <a:r>
                  <a:rPr lang="en-US" sz="2000" dirty="0" smtClean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u="sng" dirty="0" smtClean="0"/>
                  <a:t>Independence</a:t>
                </a:r>
                <a:r>
                  <a:rPr lang="en-US" sz="2000" dirty="0" smtClean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1659" t="-1235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build="p"/>
      <p:bldP spid="7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Variance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 quantitative measure of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deviation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]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3810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Notations and Terminologies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on</a:t>
                </a:r>
              </a:p>
              <a:p>
                <a:pPr lvl="1"/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</a:t>
                </a:r>
              </a:p>
              <a:p>
                <a:pPr lvl="1"/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>
                        <a:latin typeface="Cambria Math"/>
                      </a:rPr>
                      <m:t>=|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edges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u="sng" dirty="0" smtClean="0"/>
                  <a:t>path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: 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=)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of a path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 :   sum of the weights on the edges of path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Shortest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the path of smallest length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 smtClean="0"/>
                  <a:t>Distance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         the length of the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Distance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638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What is P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3600" b="1" i="1">
                        <a:latin typeface="Cambria Math"/>
                      </a:rPr>
                      <m:t>&gt;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6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/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4400" y="9906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3085716" y="2279210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6017130"/>
            <a:ext cx="2362200" cy="26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895600" y="58674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86740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137" name="Rectangle 136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ight Brace 142"/>
          <p:cNvSpPr/>
          <p:nvPr/>
        </p:nvSpPr>
        <p:spPr>
          <a:xfrm rot="16200000">
            <a:off x="3587860" y="2287062"/>
            <a:ext cx="294212" cy="12181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7" grpId="0" animBg="1"/>
      <p:bldP spid="90" grpId="0"/>
      <p:bldP spid="111" grpId="0"/>
      <p:bldP spid="126" grpId="0"/>
      <p:bldP spid="126" grpId="1"/>
      <p:bldP spid="143" grpId="0" animBg="1"/>
      <p:bldP spid="1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838200" y="14478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3108015" y="2291045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2410522"/>
            <a:ext cx="2432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002942" y="204386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42" y="204386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7984168" y="2298518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34000" y="2410522"/>
            <a:ext cx="2667000" cy="1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886107" y="20574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107" y="205740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14353" y="2286000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53" y="2286000"/>
                <a:ext cx="106792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571" t="-8197" r="-9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82" name="Rectangle 81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19822" y="2286000"/>
            <a:ext cx="819378" cy="3657600"/>
            <a:chOff x="8172222" y="2438400"/>
            <a:chExt cx="819378" cy="3657600"/>
          </a:xfrm>
          <a:solidFill>
            <a:srgbClr val="FFC000"/>
          </a:solidFill>
        </p:grpSpPr>
        <p:sp>
          <p:nvSpPr>
            <p:cNvPr id="109" name="Rectangle 108"/>
            <p:cNvSpPr/>
            <p:nvPr/>
          </p:nvSpPr>
          <p:spPr>
            <a:xfrm flipH="1">
              <a:off x="8716671" y="2764940"/>
              <a:ext cx="88321" cy="33185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172222" y="3806052"/>
              <a:ext cx="88321" cy="2277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8535277" y="3008260"/>
              <a:ext cx="88321" cy="30752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8352258" y="3275622"/>
              <a:ext cx="88321" cy="28126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8903280" y="2438400"/>
              <a:ext cx="88320" cy="365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848600" y="2057400"/>
                <a:ext cx="1048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057400"/>
                <a:ext cx="10486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233"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3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8" grpId="0" animBg="1"/>
      <p:bldP spid="91" grpId="0"/>
      <p:bldP spid="115" grpId="0"/>
      <p:bldP spid="126" grpId="0"/>
      <p:bldP spid="129" grpId="0"/>
      <p:bldP spid="131" grpId="0"/>
      <p:bldP spid="118" grpId="0"/>
      <p:bldP spid="1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1752600" y="2291045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241052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676400" y="22098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6400800" y="2298518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34000" y="241052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324600" y="22214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21468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84679" y="2057400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9" y="2057400"/>
                <a:ext cx="1063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571" t="-8333" r="-9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296818" y="2041190"/>
                <a:ext cx="1048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18" y="2041190"/>
                <a:ext cx="10486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233" t="-8333" r="-9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23427" y="3734727"/>
            <a:ext cx="869371" cy="2196387"/>
            <a:chOff x="975827" y="3880304"/>
            <a:chExt cx="869371" cy="2196387"/>
          </a:xfrm>
        </p:grpSpPr>
        <p:sp>
          <p:nvSpPr>
            <p:cNvPr id="106" name="Rectangle 105"/>
            <p:cNvSpPr/>
            <p:nvPr/>
          </p:nvSpPr>
          <p:spPr>
            <a:xfrm flipH="1">
              <a:off x="1740746" y="3880304"/>
              <a:ext cx="104452" cy="21918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525991" y="4475233"/>
              <a:ext cx="104452" cy="159689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1143000" y="5750416"/>
              <a:ext cx="104452" cy="3262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1334495" y="5068097"/>
              <a:ext cx="104452" cy="10040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75827" y="5943600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2410522"/>
            <a:ext cx="843989" cy="3533078"/>
            <a:chOff x="5638800" y="2562922"/>
            <a:chExt cx="843989" cy="3533078"/>
          </a:xfrm>
        </p:grpSpPr>
        <p:sp>
          <p:nvSpPr>
            <p:cNvPr id="134" name="Rectangle 133"/>
            <p:cNvSpPr/>
            <p:nvPr/>
          </p:nvSpPr>
          <p:spPr>
            <a:xfrm>
              <a:off x="5831013" y="2878345"/>
              <a:ext cx="90973" cy="32055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91816" y="3884012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017856" y="3113381"/>
              <a:ext cx="90973" cy="29705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206372" y="3371641"/>
              <a:ext cx="90973" cy="2716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638800" y="2562922"/>
              <a:ext cx="90973" cy="35330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9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6" grpId="1"/>
      <p:bldP spid="129" grpId="0"/>
      <p:bldP spid="129" grpId="1"/>
      <p:bldP spid="131" grpId="0"/>
      <p:bldP spid="131" grpId="1"/>
      <p:bldP spid="118" grpId="0"/>
      <p:bldP spid="1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Let us combine the </a:t>
            </a:r>
            <a:r>
              <a:rPr lang="en-US" sz="3200" b="1" dirty="0" smtClean="0">
                <a:solidFill>
                  <a:srgbClr val="7030A0"/>
                </a:solidFill>
              </a:rPr>
              <a:t>deviations</a:t>
            </a:r>
            <a:r>
              <a:rPr lang="en-US" sz="3200" b="1" dirty="0" smtClean="0"/>
              <a:t> on both sides.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 err="1"/>
              <a:t>r.v</a:t>
            </a:r>
            <a:r>
              <a:rPr lang="en-US" sz="3200" b="1" dirty="0"/>
              <a:t>. has </a:t>
            </a:r>
            <a:r>
              <a:rPr lang="en-US" sz="3200" b="1" dirty="0">
                <a:solidFill>
                  <a:srgbClr val="7030A0"/>
                </a:solidFill>
              </a:rPr>
              <a:t>more deviation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from</a:t>
            </a:r>
            <a:r>
              <a:rPr lang="en-US" sz="3200" b="1" dirty="0" smtClean="0">
                <a:solidFill>
                  <a:srgbClr val="7030A0"/>
                </a:solidFill>
              </a:rPr>
              <a:t> expected value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447800" y="5334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1752600" y="2133600"/>
            <a:ext cx="0" cy="38025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400800" y="2133600"/>
            <a:ext cx="0" cy="3810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23427" y="3734727"/>
            <a:ext cx="869371" cy="2196387"/>
            <a:chOff x="975827" y="3880304"/>
            <a:chExt cx="869371" cy="2196387"/>
          </a:xfrm>
        </p:grpSpPr>
        <p:sp>
          <p:nvSpPr>
            <p:cNvPr id="106" name="Rectangle 105"/>
            <p:cNvSpPr/>
            <p:nvPr/>
          </p:nvSpPr>
          <p:spPr>
            <a:xfrm flipH="1">
              <a:off x="1740746" y="3880304"/>
              <a:ext cx="104452" cy="21918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525991" y="4475233"/>
              <a:ext cx="104452" cy="159689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1143000" y="5750416"/>
              <a:ext cx="104452" cy="3262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1334495" y="5068097"/>
              <a:ext cx="104452" cy="10040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75827" y="5943600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2410522"/>
            <a:ext cx="843989" cy="3533078"/>
            <a:chOff x="5638800" y="2562922"/>
            <a:chExt cx="843989" cy="3533078"/>
          </a:xfrm>
        </p:grpSpPr>
        <p:sp>
          <p:nvSpPr>
            <p:cNvPr id="134" name="Rectangle 133"/>
            <p:cNvSpPr/>
            <p:nvPr/>
          </p:nvSpPr>
          <p:spPr>
            <a:xfrm>
              <a:off x="5831013" y="2878345"/>
              <a:ext cx="90973" cy="32055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91816" y="3884012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017856" y="3113381"/>
              <a:ext cx="90973" cy="29705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206372" y="3371641"/>
              <a:ext cx="90973" cy="2716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638800" y="2562922"/>
              <a:ext cx="90973" cy="35330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084108" y="2892389"/>
                <a:ext cx="447045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08" y="2892389"/>
                <a:ext cx="4470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8974" r="-2666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107" name="Rectangle 106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19822" y="2286000"/>
            <a:ext cx="819378" cy="3657600"/>
            <a:chOff x="8172222" y="2438400"/>
            <a:chExt cx="819378" cy="3657600"/>
          </a:xfrm>
          <a:solidFill>
            <a:srgbClr val="FFC000"/>
          </a:solidFill>
        </p:grpSpPr>
        <p:sp>
          <p:nvSpPr>
            <p:cNvPr id="116" name="Rectangle 115"/>
            <p:cNvSpPr/>
            <p:nvPr/>
          </p:nvSpPr>
          <p:spPr>
            <a:xfrm flipH="1">
              <a:off x="8716671" y="2764940"/>
              <a:ext cx="88321" cy="33185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flipH="1">
              <a:off x="8172222" y="3806052"/>
              <a:ext cx="88321" cy="2277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8535277" y="3008260"/>
              <a:ext cx="88321" cy="30752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8352258" y="3275622"/>
              <a:ext cx="88321" cy="28126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8903280" y="2438400"/>
              <a:ext cx="88320" cy="365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/>
          <p:cNvCxnSpPr/>
          <p:nvPr/>
        </p:nvCxnSpPr>
        <p:spPr>
          <a:xfrm flipH="1">
            <a:off x="3108015" y="2107580"/>
            <a:ext cx="14326" cy="38285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924800" y="2133600"/>
            <a:ext cx="0" cy="3810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438400" y="2133600"/>
            <a:ext cx="0" cy="395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62800" y="1981200"/>
            <a:ext cx="0" cy="395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219200" y="1752600"/>
                <a:ext cx="23179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 </a:t>
                </a:r>
                <a:r>
                  <a:rPr lang="en-US" b="1" dirty="0" smtClean="0"/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31794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832" t="-6452" r="-340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438400" y="2226010"/>
            <a:ext cx="68394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723" y="222601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23" y="2226010"/>
                <a:ext cx="37221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/>
          <p:cNvCxnSpPr/>
          <p:nvPr/>
        </p:nvCxnSpPr>
        <p:spPr>
          <a:xfrm>
            <a:off x="1754459" y="2221468"/>
            <a:ext cx="68394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932782" y="22214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82" y="2221468"/>
                <a:ext cx="37221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/>
          <p:cNvCxnSpPr/>
          <p:nvPr/>
        </p:nvCxnSpPr>
        <p:spPr>
          <a:xfrm flipV="1">
            <a:off x="6400800" y="2209800"/>
            <a:ext cx="762000" cy="92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657182" y="22098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82" y="2209800"/>
                <a:ext cx="37221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/>
          <p:cNvCxnSpPr/>
          <p:nvPr/>
        </p:nvCxnSpPr>
        <p:spPr>
          <a:xfrm>
            <a:off x="7162800" y="2209800"/>
            <a:ext cx="743415" cy="92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341123" y="22098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23" y="2209800"/>
                <a:ext cx="37221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67400" y="1676400"/>
                <a:ext cx="2289088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 </a:t>
                </a:r>
                <a:r>
                  <a:rPr lang="en-US" b="1" dirty="0" smtClean="0"/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22890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122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Down Ribbon 139"/>
          <p:cNvSpPr/>
          <p:nvPr/>
        </p:nvSpPr>
        <p:spPr>
          <a:xfrm>
            <a:off x="2017712" y="5774572"/>
            <a:ext cx="6138776" cy="1083428"/>
          </a:xfrm>
          <a:prstGeom prst="ribbon">
            <a:avLst>
              <a:gd name="adj1" fmla="val 6746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insights from this example, try to  </a:t>
            </a:r>
            <a:r>
              <a:rPr lang="en-US" b="1" u="sng" dirty="0" smtClean="0">
                <a:solidFill>
                  <a:schemeClr val="tx1"/>
                </a:solidFill>
              </a:rPr>
              <a:t>quantify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 smtClean="0">
                <a:solidFill>
                  <a:srgbClr val="7030A0"/>
                </a:solidFill>
              </a:rPr>
              <a:t>deviation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of a random variable.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 animBg="1"/>
      <p:bldP spid="139" grpId="0" animBg="1"/>
      <p:bldP spid="150" grpId="0" animBg="1"/>
      <p:bldP spid="25" grpId="0"/>
      <p:bldP spid="152" grpId="0"/>
      <p:bldP spid="154" grpId="0"/>
      <p:bldP spid="156" grpId="0"/>
      <p:bldP spid="157" grpId="0" animBg="1"/>
      <p:bldP spid="1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7" idx="2"/>
          </p:cNvCxnSpPr>
          <p:nvPr/>
        </p:nvCxnSpPr>
        <p:spPr>
          <a:xfrm flipH="1">
            <a:off x="4876800" y="2819400"/>
            <a:ext cx="22136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8197" r="-158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blipFill rotWithShape="1">
                <a:blip r:embed="rId4"/>
                <a:stretch>
                  <a:fillRect r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42472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81400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2401" y="1326080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1" y="1326080"/>
                <a:ext cx="8963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69" t="-6452" r="-939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05000" y="1326080"/>
                <a:ext cx="703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each value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taken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while calculating deviation.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326080"/>
                <a:ext cx="703641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80" t="-8333" r="-8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4400" y="1307068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07068"/>
                <a:ext cx="896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98" t="-6349" r="-93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05000" y="1307068"/>
                <a:ext cx="4558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‘</a:t>
                </a:r>
                <a:r>
                  <a:rPr lang="en-US" b="1" dirty="0"/>
                  <a:t>distance</a:t>
                </a:r>
                <a:r>
                  <a:rPr lang="en-US" dirty="0"/>
                  <a:t>’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307068"/>
                <a:ext cx="455894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05" t="-8197" r="-18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5752072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endCxn id="61" idx="2"/>
          </p:cNvCxnSpPr>
          <p:nvPr/>
        </p:nvCxnSpPr>
        <p:spPr>
          <a:xfrm>
            <a:off x="4873083" y="4953000"/>
            <a:ext cx="87898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76800" y="4953000"/>
            <a:ext cx="25908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9040" y="5257800"/>
                <a:ext cx="30695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Farther the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from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],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40" y="5257800"/>
                <a:ext cx="306955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89" t="-8333" r="-2386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572000" y="5269468"/>
            <a:ext cx="43815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should be its contribution to deviation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86976" y="446049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53000" y="4572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9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17934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3" grpId="0"/>
      <p:bldP spid="56" grpId="0" animBg="1"/>
      <p:bldP spid="7" grpId="0" animBg="1"/>
      <p:bldP spid="7" grpId="1" animBg="1"/>
      <p:bldP spid="54" grpId="0"/>
      <p:bldP spid="54" grpId="1"/>
      <p:bldP spid="55" grpId="0" animBg="1"/>
      <p:bldP spid="58" grpId="0"/>
      <p:bldP spid="61" grpId="0" animBg="1"/>
      <p:bldP spid="61" grpId="1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7" idx="2"/>
          </p:cNvCxnSpPr>
          <p:nvPr/>
        </p:nvCxnSpPr>
        <p:spPr>
          <a:xfrm flipH="1">
            <a:off x="4876800" y="2819400"/>
            <a:ext cx="22136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8197" r="-158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blipFill rotWithShape="1">
                <a:blip r:embed="rId4"/>
                <a:stretch>
                  <a:fillRect r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42472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86976" y="446049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53000" y="4572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89049" y="1459468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49" y="1459468"/>
                <a:ext cx="8963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69" t="-6349" r="-93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552166" y="1459468"/>
                <a:ext cx="372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r>
                  <a:rPr lang="en-US" dirty="0" smtClean="0"/>
                  <a:t> as well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66" y="1459468"/>
                <a:ext cx="3723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73"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6312085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endCxn id="61" idx="4"/>
          </p:cNvCxnSpPr>
          <p:nvPr/>
        </p:nvCxnSpPr>
        <p:spPr>
          <a:xfrm flipV="1">
            <a:off x="6374885" y="5029200"/>
            <a:ext cx="13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00800" y="3777734"/>
            <a:ext cx="0" cy="2165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9040" y="5257800"/>
                <a:ext cx="3139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Larger the probability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40" y="5257800"/>
                <a:ext cx="31398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48" t="-8333" r="-233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10016" y="5257800"/>
            <a:ext cx="43815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should be its contribution to deviation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457200"/>
                <a:ext cx="1471941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call it 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1471941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3292" t="-3704" r="-535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7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0.00139 -0.166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 animBg="1"/>
      <p:bldP spid="60" grpId="0"/>
      <p:bldP spid="61" grpId="0" animBg="1"/>
      <p:bldP spid="61" grpId="1" animBg="1"/>
      <p:bldP spid="25" grpId="0" animBg="1"/>
      <p:bldP spid="10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a:rPr lang="en-US" sz="2400" b="0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b="0" i="1" dirty="0" smtClean="0">
                          <a:latin typeface="Cambria Math"/>
                        </a:rPr>
                        <m:t>|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US" sz="24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 smtClean="0"/>
                        <m:t>[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09800" y="3341132"/>
            <a:ext cx="43654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Since it is but cumbersome to deal with 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Var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 smtClean="0"/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 +  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sz="2400" b="1" i="0" dirty="0" smtClean="0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Any relation between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  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 is 0-1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350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3066584"/>
            <a:ext cx="114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048000"/>
            <a:ext cx="3581400" cy="55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505200"/>
            <a:ext cx="12954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4650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2286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4694663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2057400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2066693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Chebyshev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Inequality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]|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]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=   </a:t>
                </a:r>
                <a:r>
                  <a:rPr lang="en-US" sz="2000" b="1" dirty="0" smtClean="0"/>
                  <a:t>P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[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Markov</a:t>
                </a:r>
                <a:r>
                  <a:rPr lang="en-US" sz="2000" dirty="0" smtClean="0"/>
                  <a:t> Inequality,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[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/>
                                </a:rPr>
                                <m:t>Var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1" i="1" dirty="0" smtClean="0">
                                  <a:latin typeface="Cambria Math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IN" sz="2000" dirty="0" smtClean="0"/>
                  <a:t>: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IN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build a </a:t>
                </a:r>
                <a:r>
                  <a:rPr lang="en-US" sz="2000" u="sng" dirty="0" smtClean="0"/>
                  <a:t>compact</a:t>
                </a:r>
                <a:r>
                  <a:rPr lang="en-US" sz="2000" dirty="0" smtClean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 </a:t>
                </a:r>
              </a:p>
              <a:p>
                <a:r>
                  <a:rPr lang="en-US" sz="20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Current-state-of-the-art </a:t>
                </a:r>
                <a:r>
                  <a:rPr lang="en-US" sz="2000" b="1" dirty="0" smtClean="0"/>
                  <a:t>RAM</a:t>
                </a:r>
                <a:r>
                  <a:rPr lang="en-US" sz="2000" dirty="0" smtClean="0"/>
                  <a:t> size: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 smtClean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 smtClean="0"/>
                  <a:t> </a:t>
                </a:r>
                <a:endParaRPr lang="en-US" sz="105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vertices (with RAM size)  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 smtClean="0">
                <a:solidFill>
                  <a:srgbClr val="7030A0"/>
                </a:solidFill>
              </a:rPr>
              <a:t>Approximate</a:t>
            </a:r>
            <a:r>
              <a:rPr lang="en-US" sz="3600" b="1" dirty="0" smtClean="0">
                <a:solidFill>
                  <a:srgbClr val="7030A0"/>
                </a:solidFill>
              </a:rPr>
              <a:t> Shortest </a:t>
            </a:r>
            <a:r>
              <a:rPr lang="en-US" sz="3600" b="1" dirty="0">
                <a:solidFill>
                  <a:srgbClr val="7030A0"/>
                </a:solidFill>
              </a:rPr>
              <a:t>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/>
                  <a:t>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  <a:r>
                  <a:rPr lang="en-US" sz="2000" dirty="0" smtClean="0"/>
                  <a:t>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: stretch.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</a:p>
              <a:p>
                <a:r>
                  <a:rPr lang="en-US" sz="2000" dirty="0" smtClean="0"/>
                  <a:t>Sub-quadratic space.</a:t>
                </a:r>
              </a:p>
              <a:p>
                <a:r>
                  <a:rPr lang="en-US" sz="2000" dirty="0" smtClean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Many elegant results have been invented for </a:t>
                </a:r>
                <a:r>
                  <a:rPr lang="en-US" sz="2000" b="1" u="sng" dirty="0" smtClean="0"/>
                  <a:t>undirected graphs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 smtClean="0"/>
                            <a:t>:</a:t>
                          </a:r>
                          <a:r>
                            <a:rPr lang="en-US" b="1" dirty="0" smtClean="0"/>
                            <a:t>Stretch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Approximate Distance Oracles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Mikkel</a:t>
            </a:r>
            <a:r>
              <a:rPr lang="en-US" b="1" dirty="0" smtClean="0"/>
              <a:t> </a:t>
            </a:r>
            <a:r>
              <a:rPr lang="en-US" b="1" dirty="0" err="1" smtClean="0"/>
              <a:t>Thorup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Uri </a:t>
            </a:r>
            <a:r>
              <a:rPr lang="en-US" b="1" dirty="0" err="1" smtClean="0"/>
              <a:t>Zwick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Approximate Distance Oracles for graphs, </a:t>
            </a:r>
          </a:p>
          <a:p>
            <a:r>
              <a:rPr lang="en-US" b="1" dirty="0" smtClean="0"/>
              <a:t>Journal of ACM </a:t>
            </a:r>
            <a:r>
              <a:rPr lang="en-US" dirty="0" smtClean="0"/>
              <a:t>(4), </a:t>
            </a:r>
            <a:r>
              <a:rPr lang="en-US" b="1" dirty="0" smtClean="0"/>
              <a:t>2005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Inspiration from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our daily life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Air/Road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43400" y="3124200"/>
            <a:ext cx="914033" cy="381000"/>
            <a:chOff x="4566356" y="3657600"/>
            <a:chExt cx="914033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𝑲𝒂𝒏𝒑𝒖𝒓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469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367" y="25146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5867400"/>
            <a:ext cx="1181734" cy="457200"/>
            <a:chOff x="4413956" y="3657600"/>
            <a:chExt cx="1181734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𝑩𝒂𝒏𝒈𝒂𝒍𝒐𝒓𝒆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r="-257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000" y="2743200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4795085" y="28575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1667" y="3200400"/>
            <a:ext cx="1548377" cy="2667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3129844" y="2781300"/>
            <a:ext cx="1600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4" idx="0"/>
          </p:cNvCxnSpPr>
          <p:nvPr/>
        </p:nvCxnSpPr>
        <p:spPr>
          <a:xfrm>
            <a:off x="3091744" y="2819400"/>
            <a:ext cx="76200" cy="304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Idea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  <a:endParaRPr lang="en-US" sz="2000" dirty="0" smtClean="0"/>
              </a:p>
              <a:p>
                <a:r>
                  <a:rPr lang="en-US" sz="2000" dirty="0" smtClean="0"/>
                  <a:t>Compute a </a:t>
                </a:r>
                <a:r>
                  <a:rPr lang="en-US" sz="2000" u="sng" dirty="0" smtClean="0"/>
                  <a:t>small</a:t>
                </a:r>
                <a:r>
                  <a:rPr lang="en-US" sz="20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of </a:t>
                </a:r>
                <a:r>
                  <a:rPr lang="en-US" sz="2000" b="1" i="1" dirty="0" smtClean="0"/>
                  <a:t>Landmark</a:t>
                </a:r>
                <a:r>
                  <a:rPr lang="en-US" sz="2000" dirty="0" smtClean="0"/>
                  <a:t> vertices. </a:t>
                </a:r>
              </a:p>
              <a:p>
                <a:r>
                  <a:rPr lang="en-US" sz="2000" dirty="0" smtClean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 smtClean="0"/>
                  <a:t>,  </a:t>
                </a:r>
                <a:r>
                  <a:rPr lang="en-US" sz="2000" dirty="0" smtClean="0"/>
                  <a:t>store distance to vertices present in its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</a:t>
                </a:r>
                <a:r>
                  <a:rPr lang="en-US" sz="2000" dirty="0" smtClean="0"/>
                  <a:t>all vertices in the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What is the formal notion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r>
                  <a:rPr lang="en-US" sz="2000" dirty="0" smtClean="0"/>
                  <a:t>How to </a:t>
                </a:r>
                <a:r>
                  <a:rPr lang="en-US" sz="2000" b="1" dirty="0" smtClean="0"/>
                  <a:t>retrieve</a:t>
                </a:r>
                <a:r>
                  <a:rPr lang="en-US" sz="2000" dirty="0" smtClean="0"/>
                  <a:t> distance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a </a:t>
                </a:r>
                <a:r>
                  <a:rPr lang="en-US" sz="2000" b="1" dirty="0" smtClean="0"/>
                  <a:t>far away </a:t>
                </a:r>
                <a:r>
                  <a:rPr lang="en-US" sz="2000" dirty="0" smtClean="0"/>
                  <a:t>vertex ?</a:t>
                </a:r>
              </a:p>
              <a:p>
                <a:r>
                  <a:rPr lang="en-US" sz="2000" dirty="0" smtClean="0"/>
                  <a:t>What is the guarantee of </a:t>
                </a:r>
                <a:r>
                  <a:rPr lang="en-US" sz="2000" b="1" dirty="0" smtClean="0"/>
                  <a:t>stretch</a:t>
                </a:r>
                <a:r>
                  <a:rPr lang="en-US" sz="2000" dirty="0" smtClean="0"/>
                  <a:t> ?</a:t>
                </a:r>
              </a:p>
              <a:p>
                <a:r>
                  <a:rPr lang="en-US" sz="2000" dirty="0" smtClean="0"/>
                  <a:t>How to compute the desired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efficiently ?</a:t>
                </a:r>
                <a:endParaRPr lang="en-US" sz="2000" dirty="0"/>
              </a:p>
              <a:p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267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2380</Words>
  <Application>Microsoft Office PowerPoint</Application>
  <PresentationFormat>On-screen Show (4:3)</PresentationFormat>
  <Paragraphs>394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Randomized Algorithms CS648 </vt:lpstr>
      <vt:lpstr>Approximate Distance oracles</vt:lpstr>
      <vt:lpstr>All-Pairs Shortest Paths</vt:lpstr>
      <vt:lpstr>All-Pairs Shortest Paths</vt:lpstr>
      <vt:lpstr>All-Pairs Approximate Shortest Paths</vt:lpstr>
      <vt:lpstr>A truly magical result</vt:lpstr>
      <vt:lpstr>Inspiration from  our daily life</vt:lpstr>
      <vt:lpstr>Air/Road Network</vt:lpstr>
      <vt:lpstr>The Idea</vt:lpstr>
      <vt:lpstr>Formal notion of locality</vt:lpstr>
      <vt:lpstr>Formal notion of locality</vt:lpstr>
      <vt:lpstr>Reporting distance from u </vt:lpstr>
      <vt:lpstr>What is the stretch ?</vt:lpstr>
      <vt:lpstr>3-approximate distance oracle</vt:lpstr>
      <vt:lpstr>The real challenge left</vt:lpstr>
      <vt:lpstr>The real challenge left</vt:lpstr>
      <vt:lpstr>Conquering the challenge</vt:lpstr>
      <vt:lpstr>Expected size of Ball(u,V,L)</vt:lpstr>
      <vt:lpstr>Expected space of  3-approximate distance oracle</vt:lpstr>
      <vt:lpstr>PowerPoint Presentation</vt:lpstr>
      <vt:lpstr>5-approximate distance oracle</vt:lpstr>
      <vt:lpstr>5-approximate distance oracle</vt:lpstr>
      <vt:lpstr>3-approximate distance oracle</vt:lpstr>
      <vt:lpstr>5-approximate distance oracle</vt:lpstr>
      <vt:lpstr>5-approximate distance oracle</vt:lpstr>
      <vt:lpstr>Chebyshev’s Inequality </vt:lpstr>
      <vt:lpstr>A central question in Probability</vt:lpstr>
      <vt:lpstr>Tools studied till now</vt:lpstr>
      <vt:lpstr>Variance</vt:lpstr>
      <vt:lpstr>What is P[X&gt;a] </vt:lpstr>
      <vt:lpstr>PowerPoint Presentation</vt:lpstr>
      <vt:lpstr>PowerPoint Presentation</vt:lpstr>
      <vt:lpstr>Let us combine the deviations on both sides.</vt:lpstr>
      <vt:lpstr>Which r.v. has more deviation  from expected value? </vt:lpstr>
      <vt:lpstr>PowerPoint Presentation</vt:lpstr>
      <vt:lpstr>PowerPoint Presentation</vt:lpstr>
      <vt:lpstr>Variance of  X</vt:lpstr>
      <vt:lpstr>Variance of  X</vt:lpstr>
      <vt:lpstr>Chebyshev’s Inequality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652</cp:revision>
  <dcterms:created xsi:type="dcterms:W3CDTF">2011-12-03T04:13:03Z</dcterms:created>
  <dcterms:modified xsi:type="dcterms:W3CDTF">2018-09-13T04:00:40Z</dcterms:modified>
</cp:coreProperties>
</file>