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28" r:id="rId2"/>
    <p:sldId id="526" r:id="rId3"/>
    <p:sldId id="544" r:id="rId4"/>
    <p:sldId id="510" r:id="rId5"/>
    <p:sldId id="511" r:id="rId6"/>
    <p:sldId id="548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49" r:id="rId17"/>
    <p:sldId id="531" r:id="rId18"/>
    <p:sldId id="534" r:id="rId19"/>
    <p:sldId id="530" r:id="rId20"/>
    <p:sldId id="522" r:id="rId21"/>
    <p:sldId id="523" r:id="rId22"/>
    <p:sldId id="550" r:id="rId23"/>
    <p:sldId id="56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4" Type="http://schemas.openxmlformats.org/officeDocument/2006/relationships/image" Target="../media/image3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4" Type="http://schemas.openxmlformats.org/officeDocument/2006/relationships/image" Target="../media/image3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9.png"/><Relationship Id="rId5" Type="http://schemas.openxmlformats.org/officeDocument/2006/relationships/image" Target="../media/image411.png"/><Relationship Id="rId10" Type="http://schemas.openxmlformats.org/officeDocument/2006/relationships/image" Target="../media/image2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40.png"/><Relationship Id="rId5" Type="http://schemas.openxmlformats.org/officeDocument/2006/relationships/image" Target="../media/image411.png"/><Relationship Id="rId10" Type="http://schemas.openxmlformats.org/officeDocument/2006/relationships/image" Target="../media/image23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6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3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0.png"/><Relationship Id="rId5" Type="http://schemas.openxmlformats.org/officeDocument/2006/relationships/image" Target="../media/image411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1.png"/><Relationship Id="rId10" Type="http://schemas.openxmlformats.org/officeDocument/2006/relationships/image" Target="../media/image3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8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1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</a:rPr>
              <a:t>Lecture </a:t>
            </a:r>
            <a:r>
              <a:rPr lang="en-US" sz="2400" b="1" smtClean="0">
                <a:solidFill>
                  <a:srgbClr val="C00000"/>
                </a:solidFill>
              </a:rPr>
              <a:t>14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Applications of </a:t>
            </a:r>
            <a:r>
              <a:rPr lang="en-US" sz="2400" b="1" dirty="0" err="1">
                <a:solidFill>
                  <a:srgbClr val="7030A0"/>
                </a:solidFill>
              </a:rPr>
              <a:t>Chebyshev’s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Inequality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walk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electric networks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Theorem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be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</a:p>
              <a:p>
                <a:r>
                  <a:rPr lang="en-US" sz="2000" dirty="0" smtClean="0"/>
                  <a:t>Each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0</a:t>
                </a:r>
                <a:r>
                  <a:rPr lang="en-US" sz="2000" dirty="0" smtClean="0"/>
                  <a:t>-</a:t>
                </a:r>
                <a:r>
                  <a:rPr lang="en-US" sz="2000" b="1" dirty="0" smtClean="0"/>
                  <a:t>1</a:t>
                </a:r>
                <a:r>
                  <a:rPr lang="en-US" sz="2000" dirty="0" smtClean="0"/>
                  <a:t> random variable.</a:t>
                </a:r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Cov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) &lt; 0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Then,</a:t>
                </a:r>
              </a:p>
              <a:p>
                <a:pPr marL="0" indent="0" algn="ctr">
                  <a:buNone/>
                </a:pPr>
                <a:r>
                  <a:rPr lang="en-US" sz="2800" b="1" dirty="0"/>
                  <a:t>P[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b="1" dirty="0"/>
                  <a:t>E</a:t>
                </a:r>
                <a:r>
                  <a:rPr lang="en-US" sz="2800" dirty="0"/>
                  <a:t>[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]|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] </a:t>
                </a:r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 smtClean="0"/>
                  <a:t>   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?</a:t>
                </a: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[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31887"/>
                <a:ext cx="910826" cy="904863"/>
              </a:xfrm>
              <a:prstGeom prst="rect">
                <a:avLst/>
              </a:prstGeom>
              <a:blipFill rotWithShape="1">
                <a:blip r:embed="rId3"/>
                <a:stretch>
                  <a:fillRect r="-17450"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52800" y="1600200"/>
            <a:ext cx="51054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the </a:t>
            </a:r>
            <a:r>
              <a:rPr lang="en-US" sz="3600" b="1" dirty="0" smtClean="0">
                <a:solidFill>
                  <a:srgbClr val="C00000"/>
                </a:solidFill>
              </a:rPr>
              <a:t>theorem</a:t>
            </a:r>
            <a:endParaRPr lang="en-IN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]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Var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1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2400" b="1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i="0" dirty="0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Cov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 ≤</m:t>
                    </m:r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≤</m:t>
                    </m:r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 sz="2400" b="1" i="0" dirty="0" smtClean="0"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1" i="1" dirty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IN" sz="2400" dirty="0" smtClean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0" y="1905000"/>
            <a:ext cx="25908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err="1" smtClean="0">
                <a:solidFill>
                  <a:schemeClr val="tx1"/>
                </a:solidFill>
              </a:rPr>
              <a:t>Chebyshev’s</a:t>
            </a:r>
            <a:r>
              <a:rPr lang="en-US" dirty="0" smtClean="0">
                <a:solidFill>
                  <a:schemeClr val="tx1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943600" y="3505200"/>
                <a:ext cx="2590800" cy="60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  <a:latin typeface="Cambria Math"/>
                      </a:rPr>
                      <m:t>Cov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25908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943600" y="4191000"/>
                <a:ext cx="2590800" cy="609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0−1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r.v.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191000"/>
                <a:ext cx="25908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7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Applications </a:t>
            </a:r>
            <a:r>
              <a:rPr lang="en-US" sz="2800" dirty="0" smtClean="0"/>
              <a:t>of the </a:t>
            </a:r>
            <a:r>
              <a:rPr lang="en-US" sz="2800" dirty="0" err="1" smtClean="0">
                <a:solidFill>
                  <a:srgbClr val="C00000"/>
                </a:solidFill>
              </a:rPr>
              <a:t>Theorm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Balls </a:t>
            </a:r>
            <a:r>
              <a:rPr lang="en-US" sz="2800" b="1" dirty="0">
                <a:solidFill>
                  <a:schemeClr val="tx1"/>
                </a:solidFill>
              </a:rPr>
              <a:t>into </a:t>
            </a:r>
            <a:r>
              <a:rPr lang="en-US" sz="2800" b="1" dirty="0" smtClean="0">
                <a:solidFill>
                  <a:schemeClr val="tx1"/>
                </a:solidFill>
              </a:rPr>
              <a:t>Bins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Balls into Bins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896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   3               …                 j                  …       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2600" y="1447800"/>
            <a:ext cx="5908990" cy="609600"/>
            <a:chOff x="1752600" y="1447800"/>
            <a:chExt cx="5908990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5908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2      3    4      5                                 …         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  1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rgbClr val="C00000"/>
                </a:solidFill>
              </a:rPr>
              <a:t>Theorem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Balls </a:t>
            </a:r>
            <a:r>
              <a:rPr lang="en-US" sz="2800" b="1" dirty="0">
                <a:solidFill>
                  <a:schemeClr val="tx1"/>
                </a:solidFill>
              </a:rPr>
              <a:t>into </a:t>
            </a:r>
            <a:r>
              <a:rPr lang="en-US" sz="2800" b="1" dirty="0" smtClean="0">
                <a:solidFill>
                  <a:schemeClr val="tx1"/>
                </a:solidFill>
              </a:rPr>
              <a:t>Bins:</a:t>
            </a:r>
            <a:r>
              <a:rPr lang="en-US" sz="2800" b="1" dirty="0" smtClean="0">
                <a:solidFill>
                  <a:srgbClr val="0070C0"/>
                </a:solidFill>
              </a:rPr>
              <a:t>  Empty bins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number of empty bins.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b="1" dirty="0" smtClean="0"/>
                  <a:t>P</a:t>
                </a:r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  <m:r>
                      <m:rPr>
                        <m:nor/>
                      </m:rPr>
                      <a:rPr lang="en-US" sz="2400" b="0" i="0" dirty="0" smtClean="0"/>
                      <m:t>/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</a:rPr>
                      <m:t>2</m:t>
                    </m:r>
                  </m:oMath>
                </a14:m>
                <a:r>
                  <a:rPr lang="en-US" sz="2400" dirty="0"/>
                  <a:t>]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Interestingly this is a very loose bound.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get bound which is inverse exponential.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is possible using a new and powerful technique called …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71800" y="464820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blipFill rotWithShape="1">
                <a:blip r:embed="rId3"/>
                <a:stretch>
                  <a:fillRect r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3121" y="474373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21" y="4743730"/>
                <a:ext cx="1126334" cy="723340"/>
              </a:xfrm>
              <a:prstGeom prst="rect">
                <a:avLst/>
              </a:prstGeom>
              <a:blipFill rotWithShape="1">
                <a:blip r:embed="rId4"/>
                <a:stretch>
                  <a:fillRect r="-1081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634" y="4850234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34" y="4850234"/>
                <a:ext cx="24072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51" t="-10667" r="-557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36888" y="2539071"/>
                <a:ext cx="2073966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exp(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/>
                      </a:rPr>
                      <m:t>𝑐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b="1" dirty="0"/>
                      <m:t>E</m:t>
                    </m:r>
                    <m:r>
                      <m:rPr>
                        <m:nor/>
                      </m:rPr>
                      <a:rPr lang="en-US" sz="2800" dirty="0"/>
                      <m:t>[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 smtClean="0"/>
                  <a:t>])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88" y="2539071"/>
                <a:ext cx="207396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848" t="-9195" r="-8480" b="-321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3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number of empty bins.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b="1" dirty="0" smtClean="0"/>
                  <a:t>P</a:t>
                </a:r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  <m:r>
                      <m:rPr>
                        <m:nor/>
                      </m:rPr>
                      <a:rPr lang="en-US" sz="2400" b="0" i="0" dirty="0" smtClean="0"/>
                      <m:t>/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</a:rPr>
                      <m:t>2</m:t>
                    </m:r>
                  </m:oMath>
                </a14:m>
                <a:r>
                  <a:rPr lang="en-US" sz="2400" dirty="0"/>
                  <a:t>]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71800" y="464820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dirty="0"/>
                            <m:t>[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dirty="0"/>
                            <m:t>]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33" y="2477163"/>
                <a:ext cx="651140" cy="647037"/>
              </a:xfrm>
              <a:prstGeom prst="rect">
                <a:avLst/>
              </a:prstGeom>
              <a:blipFill rotWithShape="1">
                <a:blip r:embed="rId3"/>
                <a:stretch>
                  <a:fillRect r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3121" y="474373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21" y="4743730"/>
                <a:ext cx="1126334" cy="723340"/>
              </a:xfrm>
              <a:prstGeom prst="rect">
                <a:avLst/>
              </a:prstGeom>
              <a:blipFill rotWithShape="1">
                <a:blip r:embed="rId4"/>
                <a:stretch>
                  <a:fillRect r="-1081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634" y="4850234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34" y="4850234"/>
                <a:ext cx="24072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51" t="-10667" r="-557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36888" y="2539071"/>
                <a:ext cx="2073966" cy="5232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exp(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/>
                      </a:rPr>
                      <m:t>𝑐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b="1" dirty="0"/>
                      <m:t>E</m:t>
                    </m:r>
                    <m:r>
                      <m:rPr>
                        <m:nor/>
                      </m:rPr>
                      <a:rPr lang="en-US" sz="2800" dirty="0"/>
                      <m:t>[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 smtClean="0"/>
                  <a:t>])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88" y="2539071"/>
                <a:ext cx="207396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848" t="-9195" r="-8480" b="-321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0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uiExpand="1" animBg="1"/>
      <p:bldP spid="7" grpId="0" uiExpand="1" animBg="1"/>
      <p:bldP spid="8" grpId="0" uiExpand="1" animBg="1"/>
      <p:bldP spid="2" grpId="0" uiExpand="1"/>
      <p:bldP spid="9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Method of bounded difference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This is the most powerful method. It also subsumes </a:t>
            </a:r>
            <a:r>
              <a:rPr lang="en-US" b="1" dirty="0" err="1" smtClean="0">
                <a:solidFill>
                  <a:schemeClr val="tx1"/>
                </a:solidFill>
              </a:rPr>
              <a:t>Chernoff</a:t>
            </a:r>
            <a:r>
              <a:rPr lang="en-US" dirty="0" smtClean="0">
                <a:solidFill>
                  <a:schemeClr val="tx1"/>
                </a:solidFill>
              </a:rPr>
              <a:t> Bound. We shall discuss it in the first class after the mid semester exam.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9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Method of bounded difference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 2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rgbClr val="C00000"/>
                </a:solidFill>
              </a:rPr>
              <a:t>Theorem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</a:rPr>
                  <a:t>Balls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into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Bins  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Maximum load is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800" b="1" dirty="0" smtClean="0">
                        <a:solidFill>
                          <a:schemeClr val="tx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sz="2800" b="1" dirty="0" smtClean="0">
                        <a:solidFill>
                          <a:schemeClr val="tx1"/>
                        </a:solidFill>
                      </a:rPr>
                      <m:t>loglog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b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7030A0"/>
                </a:solidFill>
              </a:rPr>
              <a:t>Chebyshev’s</a:t>
            </a:r>
            <a:r>
              <a:rPr lang="en-US" sz="3600" b="1" dirty="0">
                <a:solidFill>
                  <a:srgbClr val="7030A0"/>
                </a:solidFill>
              </a:rPr>
              <a:t> Inequality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3886200"/>
                <a:ext cx="7010400" cy="1752600"/>
              </a:xfrm>
            </p:spPr>
            <p:txBody>
              <a:bodyPr/>
              <a:lstStyle/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Max. load is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loglog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with high probability</a:t>
                </a:r>
                <a:r>
                  <a:rPr lang="en-US" sz="2000" dirty="0" smtClean="0"/>
                  <a:t>.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/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Concentration of number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empty bins </a:t>
                </a:r>
                <a:r>
                  <a:rPr lang="en-US" sz="2000" dirty="0">
                    <a:solidFill>
                      <a:schemeClr val="tx1"/>
                    </a:solidFill>
                  </a:rPr>
                  <a:t>around expectation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3886200"/>
                <a:ext cx="7010400" cy="1752600"/>
              </a:xfrm>
              <a:blipFill rotWithShape="1">
                <a:blip r:embed="rId2"/>
                <a:stretch>
                  <a:fillRect l="-696" t="-1742" b="-9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Maximum load is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/>
                      <m:t>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3200" dirty="0"/>
                      <m:t>/</m:t>
                    </m:r>
                    <m:r>
                      <m:rPr>
                        <m:nor/>
                      </m:rPr>
                      <a:rPr lang="en-US" sz="3200" b="1" dirty="0" err="1"/>
                      <m:t>loglog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P</a:t>
                </a:r>
                <a:r>
                  <a:rPr lang="en-US" sz="2400" dirty="0" smtClean="0"/>
                  <a:t>(bin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 has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balls)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≥ </a:t>
                </a:r>
                <a:r>
                  <a:rPr lang="en-US" sz="2400" b="1" dirty="0" smtClean="0"/>
                  <a:t>P</a:t>
                </a:r>
                <a:r>
                  <a:rPr lang="en-US" sz="2400" dirty="0" smtClean="0"/>
                  <a:t>(bin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dirty="0" smtClean="0"/>
                  <a:t>exactly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balls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dirty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</a:t>
                </a:r>
                <a:r>
                  <a:rPr lang="en-US" sz="2400" dirty="0"/>
                  <a:t>≥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400" dirty="0" smtClean="0"/>
                  <a:t> =          ?         ,  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−1/4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43286"/>
                <a:ext cx="1201739" cy="666914"/>
              </a:xfrm>
              <a:prstGeom prst="rect">
                <a:avLst/>
              </a:prstGeom>
              <a:blipFill rotWithShape="1">
                <a:blip r:embed="rId4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495800" y="25908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33528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5908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animBg="1"/>
      <p:bldP spid="2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use </a:t>
            </a:r>
            <a:r>
              <a:rPr lang="en-US" sz="3200" b="1" dirty="0" smtClean="0">
                <a:solidFill>
                  <a:srgbClr val="C00000"/>
                </a:solidFill>
              </a:rPr>
              <a:t>Theorem </a:t>
            </a:r>
            <a:r>
              <a:rPr lang="en-US" sz="3200" b="1" dirty="0" smtClean="0"/>
              <a:t>?</a:t>
            </a: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: the number of bins with at least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/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4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err="1"/>
                      <m:t>loglog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sym typeface="Wingdings" pitchFamily="2" charset="2"/>
                      </a:rPr>
                      <m:t>balls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= “There is no bin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/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4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err="1"/>
                      <m:t>loglog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or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more</m:t>
                    </m:r>
                    <m: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sym typeface="Wingdings" pitchFamily="2" charset="2"/>
                      </a:rPr>
                      <m:t>balls</m:t>
                    </m:r>
                  </m:oMath>
                </a14:m>
                <a:r>
                  <a:rPr lang="en-US" sz="2000" dirty="0" smtClean="0"/>
                  <a:t>”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Wingdings" pitchFamily="2" charset="2"/>
                            </a:rPr>
                            <m:t>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Wingdings" pitchFamily="2" charset="2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sym typeface="Wingdings" pitchFamily="2" charset="2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if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th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bin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has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at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least</m:t>
                              </m:r>
                              <m: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solidFill>
                                    <a:srgbClr val="0070C0"/>
                                  </a:solidFill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 err="1"/>
                                <m:t>loglog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balls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sym typeface="Wingdings" pitchFamily="2" charset="2"/>
                                </a:rPr>
                                <m:t>otherwise</m:t>
                              </m:r>
                              <m:r>
                                <a:rPr lang="en-US" sz="2000" i="1">
                                  <a:latin typeface="Cambria Math"/>
                                  <a:sym typeface="Wingdings" pitchFamily="2" charset="2"/>
                                </a:rPr>
                                <m:t>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  <a:sym typeface="Wingdings" pitchFamily="2" charset="2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sz="2000" dirty="0" smtClean="0"/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−1/4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 smtClean="0"/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/4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 smtClean="0"/>
                  <a:t>]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= 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m:rPr>
                        <m:nor/>
                      </m:rPr>
                      <a:rPr lang="en-US" sz="2000" i="0" dirty="0" smtClean="0"/>
                      <m:t>|</m:t>
                    </m:r>
                    <m:r>
                      <a:rPr lang="en-US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  <m:r>
                      <m:rPr>
                        <m:nor/>
                      </m:rPr>
                      <a:rPr lang="en-US" sz="2000" i="0" dirty="0" smtClean="0"/>
                      <m:t>|</m:t>
                    </m:r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2060"/>
                        </a:solidFill>
                      </a:rPr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/>
                      <m:t>]</m:t>
                    </m:r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 b="-2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4461" y="6097344"/>
                <a:ext cx="1022139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3/4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61" y="6097344"/>
                <a:ext cx="1022139" cy="379656"/>
              </a:xfrm>
              <a:prstGeom prst="rect">
                <a:avLst/>
              </a:prstGeom>
              <a:blipFill rotWithShape="1">
                <a:blip r:embed="rId3"/>
                <a:stretch>
                  <a:fillRect t="-4762" r="-6548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53000" y="4304740"/>
            <a:ext cx="3733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Theorem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84266" y="4458260"/>
                <a:ext cx="1126334" cy="723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6" y="4458260"/>
                <a:ext cx="1126334" cy="723340"/>
              </a:xfrm>
              <a:prstGeom prst="rect">
                <a:avLst/>
              </a:prstGeom>
              <a:blipFill rotWithShape="1">
                <a:blip r:embed="rId4"/>
                <a:stretch>
                  <a:fillRect r="-10270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615771"/>
                <a:ext cx="2407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P[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]|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615771"/>
                <a:ext cx="240726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61" t="-10526" r="-58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752600" y="1729895"/>
            <a:ext cx="55626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7356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7450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362200"/>
            <a:ext cx="4953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 uiExpand="1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</a:t>
            </a:r>
            <a:r>
              <a:rPr lang="en-US" sz="4000" b="1" dirty="0" smtClean="0"/>
              <a:t>and</a:t>
            </a:r>
            <a:r>
              <a:rPr lang="en-US" sz="4000" b="1" dirty="0" smtClean="0">
                <a:solidFill>
                  <a:srgbClr val="7030A0"/>
                </a:solidFill>
              </a:rPr>
              <a:t> Electric Network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 glimpse of a magical connection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fontAlgn="ctr"/>
            <a:r>
              <a:rPr lang="en-US" sz="2000" dirty="0">
                <a:solidFill>
                  <a:srgbClr val="0070C0"/>
                </a:solidFill>
              </a:rPr>
              <a:t>https://math.dartmouth.edu/~doyle/docs/walks/walks.pdf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</a:t>
            </a:r>
            <a:r>
              <a:rPr lang="en-US" sz="4000" b="1" dirty="0" smtClean="0"/>
              <a:t>and</a:t>
            </a:r>
            <a:r>
              <a:rPr lang="en-US" sz="4000" b="1" dirty="0" smtClean="0">
                <a:solidFill>
                  <a:srgbClr val="7030A0"/>
                </a:solidFill>
              </a:rPr>
              <a:t> Electric Networks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Doyle</a:t>
            </a:r>
            <a:r>
              <a:rPr lang="en-US" b="1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006C31"/>
                </a:solidFill>
              </a:rPr>
              <a:t>Snell</a:t>
            </a:r>
          </a:p>
          <a:p>
            <a:pPr fontAlgn="ctr"/>
            <a:r>
              <a:rPr lang="en-US" sz="2000" dirty="0">
                <a:solidFill>
                  <a:srgbClr val="0070C0"/>
                </a:solidFill>
              </a:rPr>
              <a:t>https://math.dartmouth.edu/~doyle/docs/walks/walks.pdf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the random walk starts at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walk terminates as soon as drunkard reaches home or bar.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the drunkard reaches home </a:t>
                </a:r>
                <a:r>
                  <a:rPr lang="en-US" sz="2000" b="1" dirty="0" smtClean="0"/>
                  <a:t>before</a:t>
                </a:r>
                <a:r>
                  <a:rPr lang="en-US" sz="2000" dirty="0" smtClean="0"/>
                  <a:t> reaching bar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corresponding probability.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810000" y="3810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006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6" grpId="0" animBg="1"/>
      <p:bldP spid="47" grpId="0" animBg="1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  <p:bldP spid="45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128" name="Oval 127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6"/>
              <a:endCxn id="130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34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6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endCxn id="138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endCxn id="163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Current </a:t>
                </a:r>
                <a:r>
                  <a:rPr lang="en-US" sz="2000" b="1" dirty="0" smtClean="0"/>
                  <a:t>entering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Current </a:t>
                </a:r>
                <a:r>
                  <a:rPr lang="en-US" sz="2000" b="1" dirty="0" smtClean="0"/>
                  <a:t>leaving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 smtClean="0"/>
                  <a:t>  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+  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10"/>
                <a:stretch>
                  <a:fillRect l="-741" t="-6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752600" y="2286000"/>
            <a:ext cx="437629" cy="279410"/>
            <a:chOff x="2933700" y="4038600"/>
            <a:chExt cx="723900" cy="439550"/>
          </a:xfrm>
        </p:grpSpPr>
        <p:sp>
          <p:nvSpPr>
            <p:cNvPr id="80" name="Rectangle 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4972571" y="2286000"/>
            <a:ext cx="437629" cy="279410"/>
            <a:chOff x="2933700" y="4038600"/>
            <a:chExt cx="723900" cy="439550"/>
          </a:xfrm>
        </p:grpSpPr>
        <p:sp>
          <p:nvSpPr>
            <p:cNvPr id="116" name="Rectangle 1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3962400" y="2286000"/>
            <a:ext cx="437629" cy="279410"/>
            <a:chOff x="2933700" y="4038600"/>
            <a:chExt cx="723900" cy="439550"/>
          </a:xfrm>
          <a:solidFill>
            <a:schemeClr val="bg2"/>
          </a:solidFill>
        </p:grpSpPr>
        <p:sp>
          <p:nvSpPr>
            <p:cNvPr id="104" name="Rectangle 1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  <a:grpFill/>
          </p:grpSpPr>
          <p:cxnSp>
            <p:nvCxnSpPr>
              <p:cNvPr id="106" name="Straight Connector 1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7106171" y="2286000"/>
            <a:ext cx="437629" cy="279410"/>
            <a:chOff x="2933700" y="4038600"/>
            <a:chExt cx="723900" cy="439550"/>
          </a:xfrm>
        </p:grpSpPr>
        <p:sp>
          <p:nvSpPr>
            <p:cNvPr id="140" name="Rectangle 1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066800" y="2438400"/>
            <a:ext cx="7128884" cy="972056"/>
            <a:chOff x="1066800" y="243840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276859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292099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308952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246379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307339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246379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243840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246379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57600" y="1676400"/>
            <a:ext cx="1905000" cy="457200"/>
            <a:chOff x="3657600" y="3581400"/>
            <a:chExt cx="1905000" cy="457200"/>
          </a:xfrm>
        </p:grpSpPr>
        <p:sp>
          <p:nvSpPr>
            <p:cNvPr id="159" name="Left Arrow 158"/>
            <p:cNvSpPr/>
            <p:nvPr/>
          </p:nvSpPr>
          <p:spPr>
            <a:xfrm>
              <a:off x="3657600" y="3733800"/>
              <a:ext cx="1905000" cy="304800"/>
            </a:xfrm>
            <a:prstGeom prst="leftArrow">
              <a:avLst>
                <a:gd name="adj1" fmla="val 20732"/>
                <a:gd name="adj2" fmla="val 60976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07963" y="35814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current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Line Callout 2 9"/>
          <p:cNvSpPr/>
          <p:nvPr/>
        </p:nvSpPr>
        <p:spPr>
          <a:xfrm>
            <a:off x="6248400" y="3657600"/>
            <a:ext cx="2362200" cy="468868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-244249"/>
              <a:gd name="adj6" fmla="val -4477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resistance is </a:t>
            </a:r>
            <a:r>
              <a:rPr lang="en-US" sz="1600" dirty="0" smtClean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ohm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52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7" grpId="0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0" i="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1800" dirty="0"/>
                  <a:t>Hence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satisfy </a:t>
                </a:r>
                <a:r>
                  <a:rPr lang="en-US" sz="1800" dirty="0"/>
                  <a:t>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dirty="0" smtClean="0">
                    <a:sym typeface="Wingdings" pitchFamily="2" charset="2"/>
                  </a:rPr>
                  <a:t>If </a:t>
                </a:r>
                <a:r>
                  <a:rPr lang="en-US" sz="1800" dirty="0">
                    <a:sym typeface="Wingdings" pitchFamily="2" charset="2"/>
                  </a:rPr>
                  <a:t>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</a:t>
                </a:r>
                <a:r>
                  <a:rPr lang="en-US" sz="1800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for </a:t>
                </a:r>
                <a:r>
                  <a:rPr lang="en-US" sz="1800" dirty="0" smtClean="0">
                    <a:sym typeface="Wingdings" pitchFamily="2" charset="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1213556" y="4038600"/>
            <a:ext cx="6863644" cy="533400"/>
            <a:chOff x="1213556" y="4419600"/>
            <a:chExt cx="6863644" cy="5334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13556" y="4495800"/>
              <a:ext cx="6863644" cy="457200"/>
              <a:chOff x="1213556" y="2362200"/>
              <a:chExt cx="6863644" cy="4572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38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9" idx="6"/>
                <a:endCxn id="61" idx="2"/>
              </p:cNvCxnSpPr>
              <p:nvPr/>
            </p:nvCxnSpPr>
            <p:spPr>
              <a:xfrm>
                <a:off x="25908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5052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71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stCxn id="62" idx="6"/>
                <a:endCxn id="59" idx="2"/>
              </p:cNvCxnSpPr>
              <p:nvPr/>
            </p:nvCxnSpPr>
            <p:spPr>
              <a:xfrm>
                <a:off x="1524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5" idx="2"/>
              </p:cNvCxnSpPr>
              <p:nvPr/>
            </p:nvCxnSpPr>
            <p:spPr>
              <a:xfrm>
                <a:off x="36576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5720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endCxn id="67" idx="2"/>
              </p:cNvCxnSpPr>
              <p:nvPr/>
            </p:nvCxnSpPr>
            <p:spPr>
              <a:xfrm>
                <a:off x="47244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638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endCxn id="69" idx="2"/>
              </p:cNvCxnSpPr>
              <p:nvPr/>
            </p:nvCxnSpPr>
            <p:spPr>
              <a:xfrm>
                <a:off x="57912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705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endCxn id="71" idx="2"/>
              </p:cNvCxnSpPr>
              <p:nvPr/>
            </p:nvCxnSpPr>
            <p:spPr>
              <a:xfrm>
                <a:off x="6858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2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99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074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2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333" r="-916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752600" y="4419600"/>
              <a:ext cx="437629" cy="279410"/>
              <a:chOff x="2933700" y="4038600"/>
              <a:chExt cx="723900" cy="43955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Group 102"/>
            <p:cNvGrpSpPr/>
            <p:nvPr/>
          </p:nvGrpSpPr>
          <p:grpSpPr>
            <a:xfrm>
              <a:off x="3962400" y="4419600"/>
              <a:ext cx="437629" cy="279410"/>
              <a:chOff x="2933700" y="4038600"/>
              <a:chExt cx="723900" cy="4395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2571" y="4419600"/>
              <a:ext cx="437629" cy="279410"/>
              <a:chOff x="2933700" y="4038600"/>
              <a:chExt cx="723900" cy="43955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/>
            <p:cNvGrpSpPr/>
            <p:nvPr/>
          </p:nvGrpSpPr>
          <p:grpSpPr>
            <a:xfrm>
              <a:off x="7106171" y="4419600"/>
              <a:ext cx="437629" cy="279410"/>
              <a:chOff x="2933700" y="4038600"/>
              <a:chExt cx="723900" cy="43955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Group 28"/>
          <p:cNvGrpSpPr/>
          <p:nvPr/>
        </p:nvGrpSpPr>
        <p:grpSpPr>
          <a:xfrm>
            <a:off x="1066800" y="4178305"/>
            <a:ext cx="7128884" cy="972056"/>
            <a:chOff x="1066800" y="454661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5029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519773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457200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518160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457200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454661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457200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Arrow 158"/>
          <p:cNvSpPr/>
          <p:nvPr/>
        </p:nvSpPr>
        <p:spPr>
          <a:xfrm>
            <a:off x="3657600" y="3733800"/>
            <a:ext cx="1905000" cy="304800"/>
          </a:xfrm>
          <a:prstGeom prst="leftArrow">
            <a:avLst>
              <a:gd name="adj1" fmla="val 20732"/>
              <a:gd name="adj2" fmla="val 609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07963" y="358140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current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1" y="29718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0" y="56388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228600" y="3505200"/>
            <a:ext cx="865632" cy="2057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2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Harmonic </a:t>
            </a:r>
            <a:r>
              <a:rPr lang="en-US" sz="3200" b="1" dirty="0" smtClean="0"/>
              <a:t>function in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-dimension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defined on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 is said to be harmonic function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each internal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A harmonic function attains its maximum (and minimum) value 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boundary points.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6" name="Oval 5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6"/>
              <a:endCxn id="8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6"/>
              <a:endCxn id="6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12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endCxn id="14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8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Oval 25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85999" y="2209800"/>
            <a:ext cx="4915019" cy="609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6499" y="2819400"/>
            <a:ext cx="155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points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30068" y="2667000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point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6769" y="2678668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+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blipFill rotWithShape="1">
                <a:blip r:embed="rId10"/>
                <a:stretch>
                  <a:fillRect l="-443" t="-4478" r="-2882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702111" y="9144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9906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7800" y="3505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8200" y="35814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8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as follows: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  =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harmonic.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81001" y="16764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1" y="28956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9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, probability of reaching home before bar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/>
          <p:cNvSpPr txBox="1"/>
          <p:nvPr/>
        </p:nvSpPr>
        <p:spPr>
          <a:xfrm>
            <a:off x="6172200" y="1447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90800" y="35814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4" grpId="0"/>
      <p:bldP spid="45" grpId="0"/>
      <p:bldP spid="3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 smtClean="0"/>
                  <a:t>of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Var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 smtClean="0"/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 +   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sz="2400" b="1" i="0" dirty="0" smtClean="0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Any relation between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  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 is 0-1 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].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1053" t="-350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3066584"/>
            <a:ext cx="1143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3048000"/>
            <a:ext cx="3581400" cy="550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505200"/>
            <a:ext cx="12954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46500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724400"/>
            <a:ext cx="2286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4694663"/>
            <a:ext cx="21336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2057400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2066693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Net current leaving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=0</m:t>
                        </m:r>
                      </m:e>
                    </m:nary>
                  </m:oMath>
                </a14:m>
                <a:r>
                  <a:rPr lang="en-US" sz="18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4074" t="-635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5021" y="726017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volt</a:t>
            </a:r>
            <a:endParaRPr lang="en-US" dirty="0"/>
          </a:p>
        </p:txBody>
      </p:sp>
      <p:sp>
        <p:nvSpPr>
          <p:cNvPr id="347" name="Rectangle 346"/>
          <p:cNvSpPr/>
          <p:nvPr/>
        </p:nvSpPr>
        <p:spPr>
          <a:xfrm>
            <a:off x="1524000" y="3581400"/>
            <a:ext cx="2662925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4191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47" grpId="0" animBg="1"/>
      <p:bldP spid="3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deg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𝑵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 smtClean="0">
                    <a:sym typeface="Wingdings" pitchFamily="2" charset="2"/>
                  </a:rPr>
                  <a:t>unique</a:t>
                </a:r>
                <a:r>
                  <a:rPr lang="en-US" sz="1800" dirty="0" smtClean="0">
                    <a:sym typeface="Wingdings" pitchFamily="2" charset="2"/>
                  </a:rPr>
                  <a:t> solution,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593" t="-645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blipFill rotWithShape="1">
                <a:blip r:embed="rId13"/>
                <a:stretch>
                  <a:fillRect t="-2252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-Right Arrow 1"/>
          <p:cNvSpPr/>
          <p:nvPr/>
        </p:nvSpPr>
        <p:spPr>
          <a:xfrm>
            <a:off x="3962400" y="4315968"/>
            <a:ext cx="1372939" cy="78943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295400" y="5943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410200" y="59436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54" grpId="0" animBg="1"/>
      <p:bldP spid="2" grpId="0" animBg="1"/>
      <p:bldP spid="347" grpId="0" animBg="1"/>
      <p:bldP spid="3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Exercise:</a:t>
                </a:r>
                <a:r>
                  <a:rPr lang="en-US" sz="1800" dirty="0" smtClean="0"/>
                  <a:t> Use your knowledge of electric circuits to find exact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in the above circuit.    This will also be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Try to realize that you would not have been able to 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using other mathematical tools that you are aware of.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Isn’t it surprising</a:t>
                </a:r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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2"/>
                <a:stretch>
                  <a:fillRect l="-57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0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Chebyshev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Inequality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]|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000" dirty="0" smtClean="0"/>
                  <a:t>]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=   </a:t>
                </a:r>
                <a:r>
                  <a:rPr lang="en-US" sz="2000" b="1" dirty="0" smtClean="0"/>
                  <a:t>P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[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]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Markov</a:t>
                </a:r>
                <a:r>
                  <a:rPr lang="en-US" sz="2000" dirty="0" smtClean="0"/>
                  <a:t> Inequality,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≤</m:t>
                      </m:r>
                      <m:box>
                        <m:box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[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]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ambria Math"/>
                                </a:rPr>
                                <m:t>Var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1" i="1" dirty="0" smtClean="0">
                                  <a:latin typeface="Cambria Math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1" i="1" dirty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IN" sz="2000" dirty="0" smtClean="0"/>
                  <a:t>: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IN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probability </a:t>
                </a:r>
                <a:r>
                  <a:rPr lang="en-US" sz="2000" dirty="0"/>
                  <a:t>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be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: any two random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This is a quantitative measure for the dependency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Observation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are independent </a:t>
                </a:r>
                <a:r>
                  <a:rPr lang="en-US" sz="2000" dirty="0" smtClean="0">
                    <a:sym typeface="Wingdings" pitchFamily="2" charset="2"/>
                  </a:rPr>
                  <a:t>    ?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= 0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32" t="-8197" r="-40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Ribbon 5"/>
          <p:cNvSpPr/>
          <p:nvPr/>
        </p:nvSpPr>
        <p:spPr>
          <a:xfrm>
            <a:off x="2209800" y="3886200"/>
            <a:ext cx="4572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Think over it for a few moments </a:t>
            </a:r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probability </a:t>
                </a:r>
                <a:r>
                  <a:rPr lang="en-US" sz="2000" dirty="0"/>
                  <a:t>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be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: any two random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Observation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are independent </a:t>
                </a:r>
                <a:r>
                  <a:rPr lang="en-US" sz="2000" dirty="0" smtClean="0">
                    <a:sym typeface="Wingdings" pitchFamily="2" charset="2"/>
                  </a:rPr>
                  <a:t>    ?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= 0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88468"/>
                <a:ext cx="20910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32" t="-8197" r="-40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81400" y="2514600"/>
            <a:ext cx="2319622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8978" y="2590800"/>
            <a:ext cx="2319622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probability </a:t>
                </a:r>
                <a:r>
                  <a:rPr lang="en-US" sz="2000" dirty="0"/>
                  <a:t>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be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: any two random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 smtClean="0"/>
                  <a:t>: (Ball bin proble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L</a:t>
                </a:r>
                <a:r>
                  <a:rPr lang="en-US" sz="20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th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bin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is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empty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0      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otherwise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Prove that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&lt;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 with least/no calculations.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1637" y="5486400"/>
                <a:ext cx="465672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] −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0" i="1" smtClean="0">
                          <a:latin typeface="Cambria Math"/>
                        </a:rPr>
                        <m:t>])</m:t>
                      </m:r>
                      <m:r>
                        <a:rPr lang="en-US" b="1" i="1" smtClean="0">
                          <a:latin typeface="Cambria Math"/>
                        </a:rPr>
                        <m:t>⋅</m:t>
                      </m:r>
                      <m:r>
                        <a:rPr lang="en-US" b="1" i="0" smtClean="0">
                          <a:latin typeface="Cambria Math"/>
                        </a:rPr>
                        <m:t>𝐏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" y="5486400"/>
                <a:ext cx="4656723" cy="395621"/>
              </a:xfrm>
              <a:prstGeom prst="rect">
                <a:avLst/>
              </a:prstGeom>
              <a:blipFill rotWithShape="1">
                <a:blip r:embed="rId3"/>
                <a:stretch>
                  <a:fillRect t="-6154" r="-13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6528" y="5037273"/>
            <a:ext cx="320945" cy="1828800"/>
          </a:xfrm>
          <a:prstGeom prst="rightBrac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170047" y="5481593"/>
            <a:ext cx="312870" cy="948238"/>
          </a:xfrm>
          <a:prstGeom prst="rightBrace">
            <a:avLst>
              <a:gd name="adj1" fmla="val 8333"/>
              <a:gd name="adj2" fmla="val 49390"/>
            </a:avLst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5486400"/>
            <a:ext cx="34290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4854095"/>
            <a:ext cx="3429000" cy="3275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Covariance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probability </a:t>
                </a:r>
                <a:r>
                  <a:rPr lang="en-US" sz="2000" dirty="0"/>
                  <a:t>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</a:t>
                </a:r>
                <a:r>
                  <a:rPr lang="en-US" sz="2000" dirty="0" smtClean="0"/>
                  <a:t>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 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: any two random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r>
                      <m:rPr>
                        <m:nor/>
                      </m:rP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 smtClean="0"/>
                  <a:t>: (Ball bin proble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L</a:t>
                </a:r>
                <a:r>
                  <a:rPr lang="en-US" sz="20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be the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th</m:t>
                            </m:r>
                            <m:r>
                              <a:rPr lang="en-US" sz="2000" b="0" i="1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bin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has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at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least</m:t>
                            </m:r>
                            <m: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rgbClr val="0070C0"/>
                                </a:solidFill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1" dirty="0" err="1"/>
                              <m:t>loglog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sym typeface="Wingdings" pitchFamily="2" charset="2"/>
                              </a:rPr>
                              <m:t>balls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0      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otherwise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Prove that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Covariance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&lt;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 with least/no calculations.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4230030"/>
            <a:ext cx="4800600" cy="341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= ?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800" dirty="0" smtClean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Cov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Proof: (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using</a:t>
                </a:r>
              </a:p>
              <a:p>
                <a:r>
                  <a:rPr lang="en-US" sz="2000" dirty="0" smtClean="0"/>
                  <a:t>  linearity of expectation 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definition of covariance.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/>
                  <a:t>, then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=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4495800"/>
                <a:ext cx="3089820" cy="79983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Var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latin typeface="Cambria Math"/>
                            </a:rPr>
                            <m:t>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Cov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495800"/>
                <a:ext cx="3089820" cy="799834"/>
              </a:xfrm>
              <a:prstGeom prst="rect">
                <a:avLst/>
              </a:prstGeom>
              <a:blipFill rotWithShape="1">
                <a:blip r:embed="rId4"/>
                <a:stretch>
                  <a:fillRect r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7244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2553</Words>
  <Application>Microsoft Office PowerPoint</Application>
  <PresentationFormat>On-screen Show (4:3)</PresentationFormat>
  <Paragraphs>434</Paragraphs>
  <Slides>32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Randomized Algorithms CS648 </vt:lpstr>
      <vt:lpstr>Chebyshev’s Inequality </vt:lpstr>
      <vt:lpstr>Variance of  X</vt:lpstr>
      <vt:lpstr>Chebyshev’s Inequality</vt:lpstr>
      <vt:lpstr>Covariance</vt:lpstr>
      <vt:lpstr>Covariance</vt:lpstr>
      <vt:lpstr>Covariance</vt:lpstr>
      <vt:lpstr>Covariance</vt:lpstr>
      <vt:lpstr>Var(X+Y) = ?</vt:lpstr>
      <vt:lpstr>Theorem </vt:lpstr>
      <vt:lpstr>Proof of the theorem</vt:lpstr>
      <vt:lpstr>Applications of the Theorm </vt:lpstr>
      <vt:lpstr>Balls into Bins </vt:lpstr>
      <vt:lpstr>Application  1 of the Theorem </vt:lpstr>
      <vt:lpstr>PowerPoint Presentation</vt:lpstr>
      <vt:lpstr>PowerPoint Presentation</vt:lpstr>
      <vt:lpstr>Method of bounded difference</vt:lpstr>
      <vt:lpstr>Method of bounded difference</vt:lpstr>
      <vt:lpstr>Application 2 of the Theorem </vt:lpstr>
      <vt:lpstr>Maximum load is Ω("log " n"/loglog " n)</vt:lpstr>
      <vt:lpstr>How to use Theorem ? </vt:lpstr>
      <vt:lpstr>Random walk and Electric Network</vt:lpstr>
      <vt:lpstr>Random walk and Electric Networks</vt:lpstr>
      <vt:lpstr>Random walk on a line</vt:lpstr>
      <vt:lpstr>Random walk on a line</vt:lpstr>
      <vt:lpstr>Random walk on a line</vt:lpstr>
      <vt:lpstr>Harmonic function in 1-dimension </vt:lpstr>
      <vt:lpstr>Random walk on a 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659</cp:revision>
  <dcterms:created xsi:type="dcterms:W3CDTF">2011-12-03T04:13:03Z</dcterms:created>
  <dcterms:modified xsi:type="dcterms:W3CDTF">2018-09-13T08:07:15Z</dcterms:modified>
</cp:coreProperties>
</file>