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428" r:id="rId2"/>
    <p:sldId id="538" r:id="rId3"/>
    <p:sldId id="580" r:id="rId4"/>
    <p:sldId id="581" r:id="rId5"/>
    <p:sldId id="582" r:id="rId6"/>
    <p:sldId id="583" r:id="rId7"/>
    <p:sldId id="584" r:id="rId8"/>
    <p:sldId id="578" r:id="rId9"/>
    <p:sldId id="573" r:id="rId10"/>
    <p:sldId id="575" r:id="rId11"/>
    <p:sldId id="636" r:id="rId12"/>
    <p:sldId id="576" r:id="rId13"/>
    <p:sldId id="637" r:id="rId14"/>
    <p:sldId id="587" r:id="rId15"/>
    <p:sldId id="585" r:id="rId16"/>
    <p:sldId id="586" r:id="rId17"/>
    <p:sldId id="588" r:id="rId18"/>
    <p:sldId id="589" r:id="rId19"/>
    <p:sldId id="613" r:id="rId20"/>
    <p:sldId id="638" r:id="rId21"/>
    <p:sldId id="639" r:id="rId22"/>
    <p:sldId id="640" r:id="rId23"/>
    <p:sldId id="64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76" autoAdjust="0"/>
  </p:normalViewPr>
  <p:slideViewPr>
    <p:cSldViewPr>
      <p:cViewPr>
        <p:scale>
          <a:sx n="85" d="100"/>
          <a:sy n="85" d="100"/>
        </p:scale>
        <p:origin x="-240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3.png"/><Relationship Id="rId2" Type="http://schemas.openxmlformats.org/officeDocument/2006/relationships/image" Target="../media/image1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6.png"/><Relationship Id="rId7" Type="http://schemas.openxmlformats.org/officeDocument/2006/relationships/image" Target="../media/image32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5" Type="http://schemas.openxmlformats.org/officeDocument/2006/relationships/image" Target="../media/image30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6.png"/><Relationship Id="rId7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0070C0"/>
                </a:solidFill>
              </a:rPr>
              <a:t>15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Method of Bounded Difference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Method of bounded difference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2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14800" y="685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657600" y="838200"/>
            <a:ext cx="1143000" cy="654236"/>
            <a:chOff x="3657600" y="1752600"/>
            <a:chExt cx="1143000" cy="65423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5867400"/>
            <a:ext cx="8382000" cy="685800"/>
            <a:chOff x="152400" y="5410200"/>
            <a:chExt cx="8382000" cy="685800"/>
          </a:xfrm>
        </p:grpSpPr>
        <p:sp>
          <p:nvSpPr>
            <p:cNvPr id="21" name="Oval 20"/>
            <p:cNvSpPr/>
            <p:nvPr/>
          </p:nvSpPr>
          <p:spPr>
            <a:xfrm>
              <a:off x="685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43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600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57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514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971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429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86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343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800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57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715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172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629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086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543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001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52400" y="5410200"/>
              <a:ext cx="83820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547410" y="6063734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410" y="6063734"/>
                <a:ext cx="40748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08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4114800" y="1505492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191000" y="830781"/>
            <a:ext cx="0" cy="654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657600" y="1657892"/>
            <a:ext cx="1143000" cy="654236"/>
            <a:chOff x="3657600" y="1752600"/>
            <a:chExt cx="1143000" cy="65423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4131527" y="2312128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91000" y="1650473"/>
            <a:ext cx="0" cy="654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19443" y="847508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443" y="847508"/>
                <a:ext cx="48115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419600" y="1764268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764268"/>
                <a:ext cx="48115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25208" y="1421125"/>
                <a:ext cx="103573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08" y="1421125"/>
                <a:ext cx="103573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639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07953" y="2120043"/>
                <a:ext cx="103573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953" y="2120043"/>
                <a:ext cx="103573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639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3657600" y="3352800"/>
            <a:ext cx="1143000" cy="654236"/>
            <a:chOff x="3657600" y="1752600"/>
            <a:chExt cx="1143000" cy="654236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19599" y="3505200"/>
                <a:ext cx="442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9" y="3505200"/>
                <a:ext cx="44268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4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919340" y="1422328"/>
                <a:ext cx="165282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40" y="1422328"/>
                <a:ext cx="165282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366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944580" y="2129991"/>
                <a:ext cx="16752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580" y="2129991"/>
                <a:ext cx="167526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397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79846" y="2133600"/>
                <a:ext cx="25231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46" y="2133600"/>
                <a:ext cx="2523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240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438400" y="577334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/>
                        </a:rPr>
                        <m:t>𝐄</m:t>
                      </m:r>
                      <m:r>
                        <a:rPr lang="en-US" b="1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77334"/>
                <a:ext cx="68159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89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4114800" y="3200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5400000">
            <a:off x="4087538" y="2359657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…</a:t>
            </a:r>
            <a:endParaRPr lang="en-US" sz="6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3354659"/>
            <a:ext cx="82177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107952" y="2971800"/>
                <a:ext cx="140442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952" y="2971800"/>
                <a:ext cx="140442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452" r="-4741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928575" y="2971800"/>
                <a:ext cx="204395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575" y="2971800"/>
                <a:ext cx="2043957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452" r="-295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 flipH="1">
            <a:off x="3962400" y="3352800"/>
            <a:ext cx="228600" cy="654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38200" y="4050268"/>
                <a:ext cx="290303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0268"/>
                <a:ext cx="2903038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6349" r="-20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/>
          <p:cNvSpPr/>
          <p:nvPr/>
        </p:nvSpPr>
        <p:spPr>
          <a:xfrm>
            <a:off x="3869473" y="4007036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657651" y="4038600"/>
                <a:ext cx="296234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51" y="4038600"/>
                <a:ext cx="2962349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6452" r="-225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/>
          <p:nvPr/>
        </p:nvCxnSpPr>
        <p:spPr>
          <a:xfrm>
            <a:off x="4207728" y="3354659"/>
            <a:ext cx="288072" cy="6839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9600" y="4038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3526898" y="3962400"/>
            <a:ext cx="1883302" cy="914400"/>
          </a:xfrm>
          <a:prstGeom prst="arc">
            <a:avLst>
              <a:gd name="adj1" fmla="val 21514076"/>
              <a:gd name="adj2" fmla="val 10675049"/>
            </a:avLst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33800" y="4876800"/>
                <a:ext cx="1566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Difference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876800"/>
                <a:ext cx="1566583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516" t="-8197" r="-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/>
          <p:cNvSpPr txBox="1"/>
          <p:nvPr/>
        </p:nvSpPr>
        <p:spPr>
          <a:xfrm>
            <a:off x="3738347" y="3440668"/>
            <a:ext cx="113845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85800" y="3440668"/>
            <a:ext cx="164019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Balls </a:t>
            </a:r>
            <a:r>
              <a:rPr lang="en-US" u="sng" dirty="0" smtClean="0"/>
              <a:t>out of</a:t>
            </a:r>
            <a:r>
              <a:rPr lang="en-US" dirty="0" smtClean="0"/>
              <a:t> Bin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381827" y="3440668"/>
            <a:ext cx="139057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Balls </a:t>
            </a:r>
            <a:r>
              <a:rPr lang="en-US" u="sng" dirty="0" smtClean="0"/>
              <a:t>into</a:t>
            </a:r>
            <a:r>
              <a:rPr lang="en-US" dirty="0" smtClean="0"/>
              <a:t> Bin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loud Callout 87"/>
              <p:cNvSpPr/>
              <p:nvPr/>
            </p:nvSpPr>
            <p:spPr>
              <a:xfrm>
                <a:off x="2681868" y="5179226"/>
                <a:ext cx="6094049" cy="1066799"/>
              </a:xfrm>
              <a:prstGeom prst="cloudCallout">
                <a:avLst>
                  <a:gd name="adj1" fmla="val -30037"/>
                  <a:gd name="adj2" fmla="val 7707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‘s are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small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then probability that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deviates significantly from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hould be small.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Cloud Callout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868" y="5179226"/>
                <a:ext cx="6094049" cy="1066799"/>
              </a:xfrm>
              <a:prstGeom prst="cloudCallout">
                <a:avLst>
                  <a:gd name="adj1" fmla="val -30037"/>
                  <a:gd name="adj2" fmla="val 77076"/>
                </a:avLst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1506063" y="5474578"/>
            <a:ext cx="110267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Intuition: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8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2" grpId="0"/>
      <p:bldP spid="45" grpId="0" animBg="1"/>
      <p:bldP spid="59" grpId="0" animBg="1"/>
      <p:bldP spid="62" grpId="0"/>
      <p:bldP spid="63" grpId="0"/>
      <p:bldP spid="64" grpId="0" animBg="1"/>
      <p:bldP spid="65" grpId="0" animBg="1"/>
      <p:bldP spid="72" grpId="0"/>
      <p:bldP spid="73" grpId="0" animBg="1"/>
      <p:bldP spid="74" grpId="0" animBg="1"/>
      <p:bldP spid="75" grpId="0" animBg="1"/>
      <p:bldP spid="75" grpId="1" animBg="1"/>
      <p:bldP spid="76" grpId="0"/>
      <p:bldP spid="57" grpId="0" animBg="1"/>
      <p:bldP spid="2" grpId="0"/>
      <p:bldP spid="77" grpId="0" animBg="1"/>
      <p:bldP spid="78" grpId="0" animBg="1"/>
      <p:bldP spid="80" grpId="0" animBg="1"/>
      <p:bldP spid="81" grpId="0" animBg="1"/>
      <p:bldP spid="82" grpId="0" animBg="1"/>
      <p:bldP spid="84" grpId="0" animBg="1"/>
      <p:bldP spid="19" grpId="0" animBg="1"/>
      <p:bldP spid="20" grpId="0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C31"/>
                </a:solidFill>
              </a:rPr>
              <a:t>Main theorem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 be such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f</a:t>
                </a:r>
                <a:r>
                  <a:rPr lang="en-US" sz="2000" dirty="0" smtClean="0"/>
                  <a:t>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  and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′]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[|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0" i="0" smtClean="0">
                        <a:latin typeface="Cambria Math"/>
                      </a:rPr>
                      <m:t>−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|&gt;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] &lt; </a:t>
                </a:r>
                <a:r>
                  <a:rPr lang="en-US" sz="2000" b="1" dirty="0" err="1" smtClean="0"/>
                  <a:t>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3622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2667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34146" y="27432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3429000"/>
            <a:ext cx="3200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192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7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C31"/>
                </a:solidFill>
              </a:rPr>
              <a:t>Special case theorem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Definition: </a:t>
                </a:r>
                <a:r>
                  <a:rPr lang="en-US" sz="2000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) is said to satisfy </a:t>
                </a:r>
                <a:r>
                  <a:rPr lang="en-US" sz="2000" dirty="0" err="1" smtClean="0"/>
                  <a:t>Lipshitz</a:t>
                </a:r>
                <a:r>
                  <a:rPr lang="en-US" sz="2000" dirty="0" smtClean="0"/>
                  <a:t> condition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 if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| </a:t>
                </a:r>
                <a:r>
                  <a:rPr lang="en-US" sz="2000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 that differ only 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coordinate.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dirty="0"/>
                  <a:t>function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satisfies </a:t>
                </a:r>
                <a:r>
                  <a:rPr lang="en-US" sz="2000" dirty="0" err="1"/>
                  <a:t>Lipshitz</a:t>
                </a:r>
                <a:r>
                  <a:rPr lang="en-US" sz="2000" dirty="0"/>
                  <a:t> condition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with </a:t>
                </a:r>
                <a:r>
                  <a:rPr lang="en-US" sz="2000" dirty="0"/>
                  <a:t>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 are independent,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Then 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400" b="1" dirty="0" smtClean="0"/>
                  <a:t>P</a:t>
                </a:r>
                <a:r>
                  <a:rPr lang="en-US" sz="2400" dirty="0" smtClean="0"/>
                  <a:t>[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2400" b="1" i="0" smtClean="0">
                        <a:latin typeface="Cambria Math"/>
                      </a:rPr>
                      <m:t>−</m:t>
                    </m:r>
                    <m:r>
                      <a:rPr lang="en-US" sz="24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m:rPr>
                        <m:lit/>
                      </m:rP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400" b="1" i="1" smtClean="0">
                        <a:latin typeface="Cambria Math"/>
                      </a:rPr>
                      <m:t>&gt;  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</m:oMath>
                </a14:m>
                <a:r>
                  <a:rPr lang="en-US" sz="2400" dirty="0" smtClean="0"/>
                  <a:t>] &lt; </a:t>
                </a:r>
                <a:r>
                  <a:rPr lang="en-US" sz="2400" b="1" dirty="0" err="1" smtClean="0"/>
                  <a:t>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1600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4953000"/>
            <a:ext cx="38100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76400" y="1548161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2743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92912" y="41148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6342515"/>
            <a:ext cx="479753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This theorem subsumes the </a:t>
            </a:r>
            <a:r>
              <a:rPr lang="en-US" b="1" dirty="0" err="1">
                <a:solidFill>
                  <a:srgbClr val="7030A0"/>
                </a:solidFill>
              </a:rPr>
              <a:t>Chernoff’s</a:t>
            </a:r>
            <a:r>
              <a:rPr lang="en-US" b="1" dirty="0">
                <a:solidFill>
                  <a:srgbClr val="7030A0"/>
                </a:solidFill>
              </a:rPr>
              <a:t> bound</a:t>
            </a:r>
            <a:r>
              <a:rPr lang="en-US" b="1" dirty="0" smtClean="0">
                <a:solidFill>
                  <a:srgbClr val="7030A0"/>
                </a:solidFill>
              </a:rPr>
              <a:t>. </a:t>
            </a:r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3838" y="6172851"/>
                <a:ext cx="1939762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= 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8" y="6172851"/>
                <a:ext cx="193976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43" t="-8333" r="-47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81200" y="5933234"/>
                <a:ext cx="789703" cy="84856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933234"/>
                <a:ext cx="789703" cy="848566"/>
              </a:xfrm>
              <a:prstGeom prst="rect">
                <a:avLst/>
              </a:prstGeom>
              <a:blipFill rotWithShape="1">
                <a:blip r:embed="rId4"/>
                <a:stretch>
                  <a:fillRect r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600" y="5832739"/>
                <a:ext cx="1254767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∈{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832739"/>
                <a:ext cx="125476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78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51035" y="5747042"/>
                <a:ext cx="1505861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/>
                                      </a:rPr>
                                      <m:t>𝐄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1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𝒇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35" y="5747042"/>
                <a:ext cx="1505861" cy="540725"/>
              </a:xfrm>
              <a:prstGeom prst="rect">
                <a:avLst/>
              </a:prstGeom>
              <a:blipFill rotWithShape="1">
                <a:blip r:embed="rId6"/>
                <a:stretch>
                  <a:fillRect l="-3644" r="-5668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30021" y="5763970"/>
                <a:ext cx="1240981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&lt; </a:t>
                </a:r>
                <a:r>
                  <a:rPr lang="en-US" b="1" dirty="0" err="1" smtClean="0"/>
                  <a:t>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021" y="5763970"/>
                <a:ext cx="1240981" cy="506870"/>
              </a:xfrm>
              <a:prstGeom prst="rect">
                <a:avLst/>
              </a:prstGeom>
              <a:blipFill rotWithShape="1">
                <a:blip r:embed="rId7"/>
                <a:stretch>
                  <a:fillRect l="-3922" r="-7353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14800" y="5181600"/>
                <a:ext cx="6652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181600"/>
                <a:ext cx="66524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10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Down Ribbon 17"/>
              <p:cNvSpPr/>
              <p:nvPr/>
            </p:nvSpPr>
            <p:spPr>
              <a:xfrm>
                <a:off x="762000" y="457200"/>
                <a:ext cx="7696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Try comparing the deviation in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heads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coin tosses with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using the above theorem and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Chernoff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bound.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Down Ribbon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57200"/>
                <a:ext cx="7696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3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11" grpId="0" animBg="1"/>
      <p:bldP spid="12" grpId="0" animBg="1"/>
      <p:bldP spid="14" grpId="0" animBg="1"/>
      <p:bldP spid="8" grpId="0" animBg="1"/>
      <p:bldP spid="9" grpId="0" animBg="1"/>
      <p:bldP spid="10" grpId="0" animBg="1"/>
      <p:bldP spid="13" grpId="0" animBg="1"/>
      <p:bldP spid="15" grpId="0"/>
      <p:bldP spid="16" grpId="0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Applications </a:t>
            </a:r>
            <a:br>
              <a:rPr lang="en-US" sz="3600" dirty="0" smtClean="0"/>
            </a:br>
            <a:r>
              <a:rPr lang="en-US" sz="3600" dirty="0" smtClean="0"/>
              <a:t>of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Method of bounded difference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351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5570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: number of empty bins.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/>
                  <a:t>[|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2000">
                        <a:latin typeface="Cambria Math"/>
                      </a:rPr>
                      <m:t>−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|&gt;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] &lt; </a:t>
                </a:r>
                <a:r>
                  <a:rPr lang="en-US" sz="2000" b="1" dirty="0" err="1"/>
                  <a:t>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5570551"/>
              </a:xfrm>
              <a:blipFill rotWithShape="1">
                <a:blip r:embed="rId2"/>
                <a:stretch>
                  <a:fillRect l="-815" t="-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24384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26183" cy="609600"/>
            <a:chOff x="1752600" y="1447800"/>
            <a:chExt cx="5726183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261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261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58" t="-8333" r="-85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798896" y="3429000"/>
            <a:ext cx="2934904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90600" y="4191000"/>
                <a:ext cx="3725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bin is empty,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otherwise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91000"/>
                <a:ext cx="372544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2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90600" y="4191000"/>
                <a:ext cx="3862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Label of the </a:t>
                </a:r>
                <a:r>
                  <a:rPr lang="en-US" u="sng" dirty="0" smtClean="0"/>
                  <a:t>destination</a:t>
                </a:r>
                <a:r>
                  <a:rPr lang="en-US" dirty="0" smtClean="0"/>
                  <a:t> bin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ball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91000"/>
                <a:ext cx="386201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22" t="-8333" r="-22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Down Ribbon 2"/>
              <p:cNvSpPr/>
              <p:nvPr/>
            </p:nvSpPr>
            <p:spPr>
              <a:xfrm>
                <a:off x="2362200" y="4724400"/>
                <a:ext cx="65532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satisfies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Lipshitz</a:t>
                </a:r>
                <a:r>
                  <a:rPr lang="en-US" b="1" dirty="0">
                    <a:solidFill>
                      <a:schemeClr val="tx1"/>
                    </a:solidFill>
                  </a:rPr>
                  <a:t> condition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with </a:t>
                </a:r>
                <a:r>
                  <a:rPr lang="en-US" dirty="0">
                    <a:solidFill>
                      <a:schemeClr val="tx1"/>
                    </a:solidFill>
                  </a:rPr>
                  <a:t>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3" name="Down Ribbon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724400"/>
                <a:ext cx="65532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52800" y="5638800"/>
                <a:ext cx="556543" cy="80938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𝝐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    </a:t>
                </a: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638800"/>
                <a:ext cx="556543" cy="809389"/>
              </a:xfrm>
              <a:prstGeom prst="rect">
                <a:avLst/>
              </a:prstGeom>
              <a:blipFill rotWithShape="1">
                <a:blip r:embed="rId8"/>
                <a:stretch>
                  <a:fillRect l="-8791" r="-63736"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5" grpId="0" animBg="1"/>
      <p:bldP spid="2" grpId="0"/>
      <p:bldP spid="2" grpId="1"/>
      <p:bldP spid="49" grpId="0"/>
      <p:bldP spid="3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: number of </a:t>
                </a:r>
                <a:r>
                  <a:rPr lang="en-US" sz="2000" dirty="0" smtClean="0"/>
                  <a:t>red balls in the first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draws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3200400"/>
            <a:ext cx="4419600" cy="304800"/>
            <a:chOff x="2667000" y="2971800"/>
            <a:chExt cx="44196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3124200" y="1494263"/>
            <a:ext cx="10668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91000" y="1418063"/>
            <a:ext cx="19812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4419600" y="2743200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14400" y="5269468"/>
                <a:ext cx="3910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Label of the ball </a:t>
                </a:r>
                <a:r>
                  <a:rPr lang="en-US" u="sng" dirty="0" smtClean="0"/>
                  <a:t>picked 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number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269468"/>
                <a:ext cx="391010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2590800" y="4191000"/>
            <a:ext cx="1752600" cy="773825"/>
            <a:chOff x="2590800" y="3581401"/>
            <a:chExt cx="1752600" cy="773825"/>
          </a:xfrm>
        </p:grpSpPr>
        <p:sp>
          <p:nvSpPr>
            <p:cNvPr id="33" name="Right Brace 32"/>
            <p:cNvSpPr/>
            <p:nvPr/>
          </p:nvSpPr>
          <p:spPr>
            <a:xfrm rot="5400000">
              <a:off x="3275076" y="2897125"/>
              <a:ext cx="384048" cy="17526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640980" y="3985894"/>
                  <a:ext cx="1626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First</a:t>
                  </a:r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 balls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980" y="3985894"/>
                  <a:ext cx="16267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996" t="-8333" r="-63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451194" y="5867400"/>
                <a:ext cx="694549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|</m:t>
                    </m:r>
                    <m:r>
                      <a:rPr lang="en-US" b="1" i="0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′]</m:t>
                    </m:r>
                    <m:r>
                      <a:rPr lang="en-US" b="0" i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 =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?          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194" y="5867400"/>
                <a:ext cx="694549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4615" b="-1846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uiExpand="1"/>
      <p:bldP spid="8" grpId="0" uiExpand="1"/>
      <p:bldP spid="50" grpId="0" uiExpand="1" animBg="1"/>
      <p:bldP spid="51" grpId="0" uiExpand="1" animBg="1"/>
      <p:bldP spid="46" grpId="0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: number of </a:t>
                </a:r>
                <a:r>
                  <a:rPr lang="en-US" sz="2000" dirty="0" smtClean="0"/>
                  <a:t>red balls in the first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draws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419600" cy="304800"/>
            <a:chOff x="2667000" y="2971800"/>
            <a:chExt cx="44196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419600" cy="312234"/>
            <a:chOff x="2667000" y="2971800"/>
            <a:chExt cx="44196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3124200" y="1494263"/>
            <a:ext cx="10668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91000" y="1418063"/>
            <a:ext cx="19812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4419600" y="2743200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14400" y="5269468"/>
                <a:ext cx="3910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Label of the ball </a:t>
                </a:r>
                <a:r>
                  <a:rPr lang="en-US" u="sng" dirty="0" smtClean="0"/>
                  <a:t>picked 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number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269468"/>
                <a:ext cx="391010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2590800" y="4191000"/>
            <a:ext cx="1752600" cy="773825"/>
            <a:chOff x="2590800" y="3581401"/>
            <a:chExt cx="1752600" cy="773825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3275076" y="2897125"/>
              <a:ext cx="384048" cy="17526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640980" y="3985894"/>
                  <a:ext cx="1626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First</a:t>
                  </a:r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 balls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980" y="3985894"/>
                  <a:ext cx="16267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996" t="-8333" r="-63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/>
          <p:cNvSpPr/>
          <p:nvPr/>
        </p:nvSpPr>
        <p:spPr>
          <a:xfrm>
            <a:off x="4495800" y="297180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4495800" y="36576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451194" y="5867400"/>
                <a:ext cx="694549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|</m:t>
                    </m:r>
                    <m:r>
                      <a:rPr lang="en-US" b="1" i="0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′]</m:t>
                    </m:r>
                    <m:r>
                      <a:rPr lang="en-US" b="0" i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 =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?          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194" y="5867400"/>
                <a:ext cx="694549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4615" b="-1846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315200" y="5867400"/>
                <a:ext cx="6126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5867400"/>
                <a:ext cx="61266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8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Brace 40"/>
          <p:cNvSpPr/>
          <p:nvPr/>
        </p:nvSpPr>
        <p:spPr>
          <a:xfrm rot="5400000">
            <a:off x="5827776" y="3240024"/>
            <a:ext cx="384048" cy="2133600"/>
          </a:xfrm>
          <a:prstGeom prst="rightBrac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/>
          <p:cNvSpPr/>
          <p:nvPr/>
        </p:nvSpPr>
        <p:spPr>
          <a:xfrm rot="5400000" flipH="1">
            <a:off x="5815027" y="1652573"/>
            <a:ext cx="409545" cy="2133600"/>
          </a:xfrm>
          <a:prstGeom prst="rightBrac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9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16" grpId="0" animBg="1"/>
      <p:bldP spid="41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: number of </a:t>
                </a:r>
                <a:r>
                  <a:rPr lang="en-US" sz="2000" dirty="0" smtClean="0"/>
                  <a:t>red balls in the first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draws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2000">
                        <a:latin typeface="Cambria Math"/>
                      </a:rPr>
                      <m:t>−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|&gt;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] &lt; </a:t>
                </a:r>
                <a:r>
                  <a:rPr lang="en-US" sz="2000" b="1" dirty="0" err="1"/>
                  <a:t>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0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419600" cy="304800"/>
            <a:chOff x="2667000" y="2971800"/>
            <a:chExt cx="44196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419600" cy="312234"/>
            <a:chOff x="2667000" y="2971800"/>
            <a:chExt cx="44196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3124200" y="1494263"/>
            <a:ext cx="10668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91000" y="1418063"/>
            <a:ext cx="19812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4419600" y="2743200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14400" y="5269468"/>
                <a:ext cx="3910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Label of the ball </a:t>
                </a:r>
                <a:r>
                  <a:rPr lang="en-US" u="sng" dirty="0" smtClean="0"/>
                  <a:t>picked 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number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269468"/>
                <a:ext cx="391010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2590800" y="4191000"/>
            <a:ext cx="1752600" cy="773825"/>
            <a:chOff x="2590800" y="3581401"/>
            <a:chExt cx="1752600" cy="773825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3275076" y="2897125"/>
              <a:ext cx="384048" cy="17526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640980" y="3985894"/>
                  <a:ext cx="1626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First</a:t>
                  </a:r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 balls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980" y="3985894"/>
                  <a:ext cx="16267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996" t="-8333" r="-63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/>
          <p:cNvSpPr/>
          <p:nvPr/>
        </p:nvSpPr>
        <p:spPr>
          <a:xfrm>
            <a:off x="4495800" y="297180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4495800" y="36576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352800" y="5622817"/>
                <a:ext cx="556543" cy="93038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622817"/>
                <a:ext cx="556543" cy="930383"/>
              </a:xfrm>
              <a:prstGeom prst="rect">
                <a:avLst/>
              </a:prstGeom>
              <a:blipFill rotWithShape="1">
                <a:blip r:embed="rId5"/>
                <a:stretch>
                  <a:fillRect l="-8791" r="-25275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93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Theme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smtClean="0"/>
              <a:t>of this course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06" y="1981200"/>
            <a:ext cx="5631694" cy="32053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Objective </a:t>
            </a:r>
            <a:r>
              <a:rPr lang="en-US" sz="3200" b="1" dirty="0">
                <a:solidFill>
                  <a:srgbClr val="7030A0"/>
                </a:solidFill>
              </a:rPr>
              <a:t/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random variables, not necessarily independent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: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,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How to establish a good bound on   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P</a:t>
                </a:r>
                <a:r>
                  <a:rPr lang="en-US" sz="1800" dirty="0">
                    <a:solidFill>
                      <a:srgbClr val="002060"/>
                    </a:solidFill>
                  </a:rPr>
                  <a:t>[|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]|&gt;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]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? </a:t>
                </a:r>
                <a:endParaRPr lang="en-IN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6012" y="25908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276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33800" y="25908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0" y="4191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2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 smtClean="0"/>
                  <a:t> Counters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Each counter has a fair coin of its own.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44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0                 0                                0                 0                 0                                         0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96674" y="39438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33591" y="39438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79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67400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76800" y="3962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613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2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2" grpId="0"/>
      <p:bldP spid="2" grpId="0"/>
      <p:bldP spid="36" grpId="0"/>
      <p:bldP spid="37" grpId="0"/>
      <p:bldP spid="41" grpId="0"/>
      <p:bldP spid="42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 smtClean="0"/>
                  <a:t> Counters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Each counter has a fair coin of its own.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56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1                 0                                0                 </a:t>
            </a:r>
            <a:r>
              <a:rPr lang="en-US" dirty="0"/>
              <a:t>1</a:t>
            </a:r>
            <a:r>
              <a:rPr lang="en-US" dirty="0" smtClean="0"/>
              <a:t>                 </a:t>
            </a:r>
            <a:r>
              <a:rPr lang="en-US" dirty="0"/>
              <a:t>0</a:t>
            </a:r>
            <a:r>
              <a:rPr lang="en-US" dirty="0" smtClean="0"/>
              <a:t>                                         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96674" y="39438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3591" y="39438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179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67400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76800" y="3962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613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1" grpId="0"/>
      <p:bldP spid="42" grpId="0"/>
      <p:bldP spid="43" grpId="0"/>
      <p:bldP spid="43" grpId="1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 smtClean="0"/>
                  <a:t> Counters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Each counter has a fair coin of its own. </a:t>
                </a:r>
                <a:endParaRPr lang="en-US" sz="2000" dirty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can increment only if </a:t>
                </a:r>
              </a:p>
              <a:p>
                <a:r>
                  <a:rPr lang="en-US" sz="2000" b="1" dirty="0" smtClean="0"/>
                  <a:t>the coin it tosses gives HEADS.</a:t>
                </a:r>
              </a:p>
              <a:p>
                <a:r>
                  <a:rPr lang="en-US" sz="2000" dirty="0" smtClean="0"/>
                  <a:t>Neither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nor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has value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What is the expected number of rounds so that each counter becomes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  <a:blipFill rotWithShape="1">
                <a:blip r:embed="rId3"/>
                <a:stretch>
                  <a:fillRect l="-815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56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1                 0                                0                 2                 </a:t>
            </a:r>
            <a:r>
              <a:rPr lang="en-US" dirty="0"/>
              <a:t>0</a:t>
            </a:r>
            <a:r>
              <a:rPr lang="en-US" dirty="0" smtClean="0"/>
              <a:t>                                         0</a:t>
            </a:r>
            <a:endParaRPr lang="en-US" dirty="0"/>
          </a:p>
        </p:txBody>
      </p:sp>
      <p:sp>
        <p:nvSpPr>
          <p:cNvPr id="2" name="&quot;No&quot; Symbol 1"/>
          <p:cNvSpPr/>
          <p:nvPr/>
        </p:nvSpPr>
        <p:spPr>
          <a:xfrm>
            <a:off x="4787590" y="2133600"/>
            <a:ext cx="457200" cy="457200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76800" y="5638800"/>
            <a:ext cx="38100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05000" y="5638800"/>
            <a:ext cx="28956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5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36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Ponder over the counter problem for hours before coming to the next class …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49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Tools discussed till now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Markov</a:t>
            </a:r>
            <a:r>
              <a:rPr lang="en-US" sz="2400" dirty="0" smtClean="0"/>
              <a:t>’s Inequality 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Chebyshev</a:t>
            </a:r>
            <a:r>
              <a:rPr lang="en-US" sz="2400" dirty="0" err="1" smtClean="0"/>
              <a:t>’s</a:t>
            </a:r>
            <a:r>
              <a:rPr lang="en-US" sz="2400" dirty="0" smtClean="0"/>
              <a:t> Inequality</a:t>
            </a:r>
          </a:p>
          <a:p>
            <a:endParaRPr lang="en-US" sz="2400" b="1" dirty="0" smtClean="0"/>
          </a:p>
          <a:p>
            <a:r>
              <a:rPr lang="en-US" sz="2400" b="1" dirty="0" err="1"/>
              <a:t>C</a:t>
            </a:r>
            <a:r>
              <a:rPr lang="en-US" sz="2400" b="1" dirty="0" err="1" smtClean="0"/>
              <a:t>hernoff</a:t>
            </a:r>
            <a:r>
              <a:rPr lang="en-US" sz="2400" dirty="0" smtClean="0"/>
              <a:t> bound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82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(a):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𝒇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𝒇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Limitations: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has to be </a:t>
                </a:r>
                <a:r>
                  <a:rPr lang="en-US" sz="2000" b="1" dirty="0" smtClean="0"/>
                  <a:t>sum</a:t>
                </a:r>
                <a:r>
                  <a:rPr lang="en-US" sz="2000" dirty="0" smtClean="0"/>
                  <a:t> only.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’s can take </a:t>
                </a:r>
                <a:r>
                  <a:rPr lang="en-US" sz="2000" u="sng" dirty="0" smtClean="0"/>
                  <a:t>0-1</a:t>
                </a:r>
                <a:r>
                  <a:rPr lang="en-US" sz="2000" dirty="0" smtClean="0"/>
                  <a:t> value only.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’s have to be </a:t>
                </a:r>
                <a:r>
                  <a:rPr lang="en-US" sz="2000" b="1" dirty="0" smtClean="0"/>
                  <a:t>independent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We shall now discuss a couple of problems for which </a:t>
                </a:r>
                <a:r>
                  <a:rPr lang="en-US" sz="2000" dirty="0" err="1" smtClean="0"/>
                  <a:t>Chernoffs</a:t>
                </a:r>
                <a:r>
                  <a:rPr lang="en-US" sz="2000" dirty="0" smtClean="0"/>
                  <a:t>’ bound can not be applied.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5638800"/>
              </a:xfrm>
              <a:blipFill rotWithShape="1">
                <a:blip r:embed="rId2"/>
                <a:stretch>
                  <a:fillRect l="-678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800600" y="3429000"/>
            <a:ext cx="4114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6400" y="2362200"/>
            <a:ext cx="14478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2362200"/>
            <a:ext cx="14478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38600" y="1447800"/>
            <a:ext cx="4876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5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: number of empty bins.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: </a:t>
                </a:r>
                <a:r>
                  <a:rPr lang="en-US" sz="2000" dirty="0"/>
                  <a:t>number of </a:t>
                </a:r>
                <a:r>
                  <a:rPr lang="en-US" sz="2000" dirty="0" smtClean="0"/>
                  <a:t>bins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 balls.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  <a:blipFill rotWithShape="1">
                <a:blip r:embed="rId2"/>
                <a:stretch>
                  <a:fillRect l="-815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26183" cy="609600"/>
            <a:chOff x="1752600" y="1447800"/>
            <a:chExt cx="5726183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261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261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58" t="-8333" r="-85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798896" y="4419600"/>
            <a:ext cx="2934904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85800" y="48768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81400" y="5486400"/>
                <a:ext cx="2239716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[|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]|&gt;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= ? 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486400"/>
                <a:ext cx="223971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168" t="-6349" r="-35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97558" y="4337308"/>
                <a:ext cx="2520883" cy="7468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𝐄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]|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𝑛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~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558" y="4337308"/>
                <a:ext cx="2520883" cy="746808"/>
              </a:xfrm>
              <a:prstGeom prst="rect">
                <a:avLst/>
              </a:prstGeom>
              <a:blipFill rotWithShape="1">
                <a:blip r:embed="rId6"/>
                <a:stretch>
                  <a:fillRect r="-24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74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5" grpId="0" animBg="1"/>
      <p:bldP spid="46" grpId="0" animBg="1"/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: number of </a:t>
                </a:r>
                <a:r>
                  <a:rPr lang="en-US" sz="2000" dirty="0" smtClean="0"/>
                  <a:t>red balls in the first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draws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419600" cy="304800"/>
            <a:chOff x="2667000" y="2971800"/>
            <a:chExt cx="44196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419600" cy="312234"/>
            <a:chOff x="2667000" y="2971800"/>
            <a:chExt cx="44196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4419600" cy="312234"/>
            <a:chOff x="2667000" y="2971800"/>
            <a:chExt cx="44196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3124200" y="1494263"/>
            <a:ext cx="10668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91000" y="1418063"/>
            <a:ext cx="19812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4876800" y="2743200"/>
            <a:ext cx="0" cy="2209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131950" y="6172200"/>
                <a:ext cx="218681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[|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]|&gt;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=? </a:t>
                </a:r>
                <a:endParaRPr lang="en-IN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50" y="6172200"/>
                <a:ext cx="218681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16" t="-6452" r="-3601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148734" y="5150102"/>
                <a:ext cx="1102353" cy="56489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𝐄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734" y="5150102"/>
                <a:ext cx="1102353" cy="564898"/>
              </a:xfrm>
              <a:prstGeom prst="rect">
                <a:avLst/>
              </a:prstGeom>
              <a:blipFill rotWithShape="1">
                <a:blip r:embed="rId4"/>
                <a:stretch>
                  <a:fillRect r="-60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55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8" grpId="0"/>
      <p:bldP spid="50" grpId="0" animBg="1"/>
      <p:bldP spid="51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smtClean="0">
                <a:solidFill>
                  <a:srgbClr val="006C31"/>
                </a:solidFill>
              </a:rPr>
              <a:t>tightest</a:t>
            </a:r>
            <a:r>
              <a:rPr lang="en-US" sz="3200" b="1" dirty="0" smtClean="0"/>
              <a:t> analysis of Randomized </a:t>
            </a:r>
            <a:r>
              <a:rPr lang="en-US" sz="3200" b="1" dirty="0" smtClean="0">
                <a:solidFill>
                  <a:srgbClr val="7030A0"/>
                </a:solidFill>
              </a:rPr>
              <a:t>Quick sort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 </a:t>
                </a:r>
                <a:r>
                  <a:rPr lang="en-US" sz="2000" dirty="0" smtClean="0"/>
                  <a:t>[Colin </a:t>
                </a:r>
                <a:r>
                  <a:rPr lang="en-US" sz="2000" dirty="0" err="1" smtClean="0"/>
                  <a:t>McDiarmid</a:t>
                </a:r>
                <a:r>
                  <a:rPr lang="en-US" sz="2000" dirty="0" smtClean="0"/>
                  <a:t>,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1991</a:t>
                </a:r>
                <a:r>
                  <a:rPr lang="en-US" sz="2000" dirty="0" smtClean="0"/>
                  <a:t>]: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Prob. the run time of Randomized Quick sort exceeds average by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IN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IN" sz="2000" dirty="0" smtClean="0"/>
                  <a:t>=</a:t>
                </a:r>
                <a:r>
                  <a:rPr lang="en-IN" sz="20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IN" sz="2000" dirty="0" smtClean="0">
                    <a:solidFill>
                      <a:srgbClr val="C00000"/>
                    </a:solidFill>
                  </a:rPr>
                  <a:t>?</a:t>
                </a: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2"/>
                <a:stretch>
                  <a:fillRect l="-75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953000" y="2507430"/>
            <a:ext cx="2438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7600" y="2438400"/>
            <a:ext cx="2438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0" y="2652661"/>
                <a:ext cx="1383648" cy="47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𝟏𝟎𝟎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652661"/>
                <a:ext cx="1383648" cy="471539"/>
              </a:xfrm>
              <a:prstGeom prst="rect">
                <a:avLst/>
              </a:prstGeom>
              <a:blipFill rotWithShape="1">
                <a:blip r:embed="rId3"/>
                <a:stretch>
                  <a:fillRect r="-528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95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4" grpId="0" animBg="1"/>
      <p:bldP spid="11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Notations</a:t>
            </a:r>
            <a:r>
              <a:rPr lang="en-US" sz="3200" dirty="0"/>
              <a:t>: 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 smtClean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: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} </a:t>
                </a: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means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95417" y="3930134"/>
                <a:ext cx="2305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a:rPr lang="en-US" i="1" dirty="0">
                        <a:latin typeface="Cambria Math"/>
                      </a:rPr>
                      <m:t>…,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17" y="3930134"/>
                <a:ext cx="230518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111" t="-8333" r="-34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38200" y="3200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3886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2514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9" grpId="0" uiExpand="1" animBg="1"/>
      <p:bldP spid="11" grpId="0" uiExpand="1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56356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800" b="1" dirty="0"/>
              <a:t>T</a:t>
            </a:r>
            <a:r>
              <a:rPr lang="en-US" sz="2800" b="1" dirty="0" smtClean="0"/>
              <a:t>he random experiment </a:t>
            </a:r>
            <a:r>
              <a:rPr lang="en-US" sz="2800" b="1" dirty="0" smtClean="0">
                <a:solidFill>
                  <a:srgbClr val="7030A0"/>
                </a:solidFill>
              </a:rPr>
              <a:t>unfolding</a:t>
            </a:r>
            <a:r>
              <a:rPr lang="en-US" sz="2800" b="1" dirty="0" smtClean="0"/>
              <a:t> gradually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14800" y="685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657600" y="838200"/>
            <a:ext cx="1143000" cy="654236"/>
            <a:chOff x="3657600" y="1752600"/>
            <a:chExt cx="1143000" cy="65423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5867400"/>
            <a:ext cx="8382000" cy="685800"/>
            <a:chOff x="152400" y="5410200"/>
            <a:chExt cx="8382000" cy="685800"/>
          </a:xfrm>
        </p:grpSpPr>
        <p:sp>
          <p:nvSpPr>
            <p:cNvPr id="21" name="Oval 20"/>
            <p:cNvSpPr/>
            <p:nvPr/>
          </p:nvSpPr>
          <p:spPr>
            <a:xfrm>
              <a:off x="685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43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600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57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514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971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429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86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343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800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57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715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172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629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086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543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001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52400" y="5410200"/>
              <a:ext cx="83820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547410" y="6063734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410" y="6063734"/>
                <a:ext cx="40748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08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4114800" y="1505492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191000" y="830781"/>
            <a:ext cx="0" cy="654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657600" y="1657892"/>
            <a:ext cx="1143000" cy="654236"/>
            <a:chOff x="3657600" y="1752600"/>
            <a:chExt cx="1143000" cy="65423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4131527" y="2312128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91000" y="1650473"/>
            <a:ext cx="0" cy="654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19443" y="847508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443" y="847508"/>
                <a:ext cx="48115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419600" y="1764268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764268"/>
                <a:ext cx="48115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25208" y="1421125"/>
                <a:ext cx="103573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08" y="1421125"/>
                <a:ext cx="103573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639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07953" y="2120043"/>
                <a:ext cx="103573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953" y="2120043"/>
                <a:ext cx="103573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639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3657600" y="2469964"/>
            <a:ext cx="1143000" cy="654236"/>
            <a:chOff x="3657600" y="1752600"/>
            <a:chExt cx="1143000" cy="654236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19599" y="2608706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9" y="2608706"/>
                <a:ext cx="48115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/>
          <p:cNvSpPr/>
          <p:nvPr/>
        </p:nvSpPr>
        <p:spPr>
          <a:xfrm>
            <a:off x="4953000" y="76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2793372"/>
            <a:ext cx="113845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85800" y="2819400"/>
            <a:ext cx="164019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Balls </a:t>
            </a:r>
            <a:r>
              <a:rPr lang="en-US" u="sng" dirty="0" smtClean="0"/>
              <a:t>out of</a:t>
            </a:r>
            <a:r>
              <a:rPr lang="en-US" dirty="0" smtClean="0"/>
              <a:t> Bin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85800" y="2819400"/>
            <a:ext cx="139057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Balls </a:t>
            </a:r>
            <a:r>
              <a:rPr lang="en-US" u="sng" dirty="0" smtClean="0"/>
              <a:t>into</a:t>
            </a:r>
            <a:r>
              <a:rPr lang="en-US" dirty="0" smtClean="0"/>
              <a:t> Bin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5400000">
            <a:off x="4087538" y="3020738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…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2326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2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42" grpId="0"/>
      <p:bldP spid="45" grpId="0" animBg="1"/>
      <p:bldP spid="59" grpId="0" animBg="1"/>
      <p:bldP spid="62" grpId="0"/>
      <p:bldP spid="63" grpId="0"/>
      <p:bldP spid="64" grpId="0" animBg="1"/>
      <p:bldP spid="65" grpId="0" animBg="1"/>
      <p:bldP spid="72" grpId="0"/>
      <p:bldP spid="77" grpId="0" animBg="1"/>
      <p:bldP spid="2" grpId="0" animBg="1"/>
      <p:bldP spid="2" grpId="1" animBg="1"/>
      <p:bldP spid="55" grpId="0" animBg="1"/>
      <p:bldP spid="55" grpId="1" animBg="1"/>
      <p:bldP spid="56" grpId="0" animBg="1"/>
      <p:bldP spid="56" grpId="1" animBg="1"/>
      <p:bldP spid="5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5984</TotalTime>
  <Words>1784</Words>
  <Application>Microsoft Office PowerPoint</Application>
  <PresentationFormat>On-screen Show (4:3)</PresentationFormat>
  <Paragraphs>303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Randomized Algorithms CS648 </vt:lpstr>
      <vt:lpstr>Objective  </vt:lpstr>
      <vt:lpstr>Tools discussed till now</vt:lpstr>
      <vt:lpstr>Chernoff’s Bound</vt:lpstr>
      <vt:lpstr>Balls into Bins</vt:lpstr>
      <vt:lpstr>Balls Out of Bin</vt:lpstr>
      <vt:lpstr>The tightest analysis of Randomized Quick sort</vt:lpstr>
      <vt:lpstr>Notations:  </vt:lpstr>
      <vt:lpstr> The random experiment unfolding gradually</vt:lpstr>
      <vt:lpstr>Method of bounded difference</vt:lpstr>
      <vt:lpstr> </vt:lpstr>
      <vt:lpstr>Main theorem</vt:lpstr>
      <vt:lpstr>Special case theorem</vt:lpstr>
      <vt:lpstr>Applications  of</vt:lpstr>
      <vt:lpstr>Balls into Bins</vt:lpstr>
      <vt:lpstr>Balls Out of Bin</vt:lpstr>
      <vt:lpstr>Balls Out of Bin</vt:lpstr>
      <vt:lpstr>Balls Out of Bin</vt:lpstr>
      <vt:lpstr>Theme of this course</vt:lpstr>
      <vt:lpstr>n Counters</vt:lpstr>
      <vt:lpstr>n Counters</vt:lpstr>
      <vt:lpstr>n Counters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732</cp:revision>
  <dcterms:created xsi:type="dcterms:W3CDTF">2011-12-03T04:13:03Z</dcterms:created>
  <dcterms:modified xsi:type="dcterms:W3CDTF">2018-09-24T09:24:00Z</dcterms:modified>
</cp:coreProperties>
</file>