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4"/>
  </p:notesMasterIdLst>
  <p:sldIdLst>
    <p:sldId id="428" r:id="rId2"/>
    <p:sldId id="630" r:id="rId3"/>
    <p:sldId id="565" r:id="rId4"/>
    <p:sldId id="584" r:id="rId5"/>
    <p:sldId id="585" r:id="rId6"/>
    <p:sldId id="586" r:id="rId7"/>
    <p:sldId id="588" r:id="rId8"/>
    <p:sldId id="587" r:id="rId9"/>
    <p:sldId id="589" r:id="rId10"/>
    <p:sldId id="649" r:id="rId11"/>
    <p:sldId id="598" r:id="rId12"/>
    <p:sldId id="599" r:id="rId13"/>
    <p:sldId id="600" r:id="rId14"/>
    <p:sldId id="590" r:id="rId15"/>
    <p:sldId id="643" r:id="rId16"/>
    <p:sldId id="640" r:id="rId17"/>
    <p:sldId id="641" r:id="rId18"/>
    <p:sldId id="642" r:id="rId19"/>
    <p:sldId id="650" r:id="rId20"/>
    <p:sldId id="591" r:id="rId21"/>
    <p:sldId id="572" r:id="rId22"/>
    <p:sldId id="573" r:id="rId23"/>
    <p:sldId id="574" r:id="rId24"/>
    <p:sldId id="575" r:id="rId25"/>
    <p:sldId id="576" r:id="rId26"/>
    <p:sldId id="651" r:id="rId27"/>
    <p:sldId id="652" r:id="rId28"/>
    <p:sldId id="653" r:id="rId29"/>
    <p:sldId id="582" r:id="rId30"/>
    <p:sldId id="629" r:id="rId31"/>
    <p:sldId id="631" r:id="rId32"/>
    <p:sldId id="632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render Baswana" initials="S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9" autoAdjust="0"/>
    <p:restoredTop sz="94676" autoAdjust="0"/>
  </p:normalViewPr>
  <p:slideViewPr>
    <p:cSldViewPr>
      <p:cViewPr>
        <p:scale>
          <a:sx n="85" d="100"/>
          <a:sy n="85" d="100"/>
        </p:scale>
        <p:origin x="-245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9/27/2018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9/27/2018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9/27/2018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9/27/2018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9/27/2018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9/27/2018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1.png"/><Relationship Id="rId7" Type="http://schemas.openxmlformats.org/officeDocument/2006/relationships/image" Target="../media/image6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1.png"/><Relationship Id="rId7" Type="http://schemas.openxmlformats.org/officeDocument/2006/relationships/image" Target="../media/image6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16.png"/><Relationship Id="rId7" Type="http://schemas.openxmlformats.org/officeDocument/2006/relationships/image" Target="../media/image6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1.png"/><Relationship Id="rId9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8.png"/><Relationship Id="rId51" Type="http://schemas.openxmlformats.org/officeDocument/2006/relationships/image" Target="../media/image40.png"/><Relationship Id="rId34" Type="http://schemas.openxmlformats.org/officeDocument/2006/relationships/image" Target="../media/image35.png"/><Relationship Id="rId42" Type="http://schemas.openxmlformats.org/officeDocument/2006/relationships/image" Target="../media/image21.png"/><Relationship Id="rId47" Type="http://schemas.openxmlformats.org/officeDocument/2006/relationships/image" Target="../media/image26.png"/><Relationship Id="rId50" Type="http://schemas.openxmlformats.org/officeDocument/2006/relationships/image" Target="../media/image39.png"/><Relationship Id="rId55" Type="http://schemas.openxmlformats.org/officeDocument/2006/relationships/image" Target="../media/image44.png"/><Relationship Id="rId33" Type="http://schemas.openxmlformats.org/officeDocument/2006/relationships/image" Target="../media/image34.png"/><Relationship Id="rId38" Type="http://schemas.openxmlformats.org/officeDocument/2006/relationships/image" Target="../media/image17.png"/><Relationship Id="rId46" Type="http://schemas.openxmlformats.org/officeDocument/2006/relationships/image" Target="../media/image25.png"/><Relationship Id="rId29" Type="http://schemas.openxmlformats.org/officeDocument/2006/relationships/image" Target="../media/image30.png"/><Relationship Id="rId41" Type="http://schemas.openxmlformats.org/officeDocument/2006/relationships/image" Target="../media/image20.png"/><Relationship Id="rId54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19.png"/><Relationship Id="rId45" Type="http://schemas.openxmlformats.org/officeDocument/2006/relationships/image" Target="../media/image24.png"/><Relationship Id="rId53" Type="http://schemas.openxmlformats.org/officeDocument/2006/relationships/image" Target="../media/image42.png"/><Relationship Id="rId58" Type="http://schemas.openxmlformats.org/officeDocument/2006/relationships/image" Target="../media/image47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49" Type="http://schemas.openxmlformats.org/officeDocument/2006/relationships/image" Target="../media/image28.png"/><Relationship Id="rId57" Type="http://schemas.openxmlformats.org/officeDocument/2006/relationships/image" Target="../media/image46.png"/><Relationship Id="rId31" Type="http://schemas.openxmlformats.org/officeDocument/2006/relationships/image" Target="../media/image32.png"/><Relationship Id="rId44" Type="http://schemas.openxmlformats.org/officeDocument/2006/relationships/image" Target="../media/image23.png"/><Relationship Id="rId52" Type="http://schemas.openxmlformats.org/officeDocument/2006/relationships/image" Target="../media/image41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22.png"/><Relationship Id="rId48" Type="http://schemas.openxmlformats.org/officeDocument/2006/relationships/image" Target="../media/image27.png"/><Relationship Id="rId56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8.png"/><Relationship Id="rId51" Type="http://schemas.openxmlformats.org/officeDocument/2006/relationships/image" Target="../media/image40.png"/><Relationship Id="rId34" Type="http://schemas.openxmlformats.org/officeDocument/2006/relationships/image" Target="../media/image35.png"/><Relationship Id="rId42" Type="http://schemas.openxmlformats.org/officeDocument/2006/relationships/image" Target="../media/image21.png"/><Relationship Id="rId47" Type="http://schemas.openxmlformats.org/officeDocument/2006/relationships/image" Target="../media/image26.png"/><Relationship Id="rId50" Type="http://schemas.openxmlformats.org/officeDocument/2006/relationships/image" Target="../media/image39.png"/><Relationship Id="rId55" Type="http://schemas.openxmlformats.org/officeDocument/2006/relationships/image" Target="../media/image44.png"/><Relationship Id="rId33" Type="http://schemas.openxmlformats.org/officeDocument/2006/relationships/image" Target="../media/image34.png"/><Relationship Id="rId38" Type="http://schemas.openxmlformats.org/officeDocument/2006/relationships/image" Target="../media/image17.png"/><Relationship Id="rId46" Type="http://schemas.openxmlformats.org/officeDocument/2006/relationships/image" Target="../media/image25.png"/><Relationship Id="rId29" Type="http://schemas.openxmlformats.org/officeDocument/2006/relationships/image" Target="../media/image30.png"/><Relationship Id="rId41" Type="http://schemas.openxmlformats.org/officeDocument/2006/relationships/image" Target="../media/image20.png"/><Relationship Id="rId54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19.png"/><Relationship Id="rId45" Type="http://schemas.openxmlformats.org/officeDocument/2006/relationships/image" Target="../media/image24.png"/><Relationship Id="rId53" Type="http://schemas.openxmlformats.org/officeDocument/2006/relationships/image" Target="../media/image42.png"/><Relationship Id="rId58" Type="http://schemas.openxmlformats.org/officeDocument/2006/relationships/image" Target="../media/image47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49" Type="http://schemas.openxmlformats.org/officeDocument/2006/relationships/image" Target="../media/image28.png"/><Relationship Id="rId57" Type="http://schemas.openxmlformats.org/officeDocument/2006/relationships/image" Target="../media/image46.png"/><Relationship Id="rId31" Type="http://schemas.openxmlformats.org/officeDocument/2006/relationships/image" Target="../media/image32.png"/><Relationship Id="rId44" Type="http://schemas.openxmlformats.org/officeDocument/2006/relationships/image" Target="../media/image23.png"/><Relationship Id="rId52" Type="http://schemas.openxmlformats.org/officeDocument/2006/relationships/image" Target="../media/image41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22.png"/><Relationship Id="rId48" Type="http://schemas.openxmlformats.org/officeDocument/2006/relationships/image" Target="../media/image27.png"/><Relationship Id="rId56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0.png"/><Relationship Id="rId18" Type="http://schemas.openxmlformats.org/officeDocument/2006/relationships/image" Target="../media/image190.png"/><Relationship Id="rId26" Type="http://schemas.openxmlformats.org/officeDocument/2006/relationships/image" Target="../media/image270.png"/><Relationship Id="rId39" Type="http://schemas.openxmlformats.org/officeDocument/2006/relationships/image" Target="../media/image400.png"/><Relationship Id="rId21" Type="http://schemas.openxmlformats.org/officeDocument/2006/relationships/image" Target="../media/image220.png"/><Relationship Id="rId34" Type="http://schemas.openxmlformats.org/officeDocument/2006/relationships/image" Target="../media/image35.png"/><Relationship Id="rId42" Type="http://schemas.openxmlformats.org/officeDocument/2006/relationships/image" Target="../media/image430.png"/><Relationship Id="rId47" Type="http://schemas.openxmlformats.org/officeDocument/2006/relationships/image" Target="../media/image480.png"/><Relationship Id="rId50" Type="http://schemas.openxmlformats.org/officeDocument/2006/relationships/image" Target="../media/image51.png"/><Relationship Id="rId55" Type="http://schemas.openxmlformats.org/officeDocument/2006/relationships/image" Target="../media/image56.png"/><Relationship Id="rId7" Type="http://schemas.openxmlformats.org/officeDocument/2006/relationships/image" Target="../media/image86.png"/><Relationship Id="rId2" Type="http://schemas.openxmlformats.org/officeDocument/2006/relationships/image" Target="../media/image310.png"/><Relationship Id="rId16" Type="http://schemas.openxmlformats.org/officeDocument/2006/relationships/image" Target="../media/image170.png"/><Relationship Id="rId20" Type="http://schemas.openxmlformats.org/officeDocument/2006/relationships/image" Target="../media/image211.png"/><Relationship Id="rId29" Type="http://schemas.openxmlformats.org/officeDocument/2006/relationships/image" Target="../media/image30.png"/><Relationship Id="rId41" Type="http://schemas.openxmlformats.org/officeDocument/2006/relationships/image" Target="../media/image420.png"/><Relationship Id="rId54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Relationship Id="rId11" Type="http://schemas.openxmlformats.org/officeDocument/2006/relationships/image" Target="../media/image120.png"/><Relationship Id="rId24" Type="http://schemas.openxmlformats.org/officeDocument/2006/relationships/image" Target="../media/image251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2.png"/><Relationship Id="rId45" Type="http://schemas.openxmlformats.org/officeDocument/2006/relationships/image" Target="../media/image460.png"/><Relationship Id="rId53" Type="http://schemas.openxmlformats.org/officeDocument/2006/relationships/image" Target="../media/image54.png"/><Relationship Id="rId58" Type="http://schemas.openxmlformats.org/officeDocument/2006/relationships/image" Target="../media/image59.png"/><Relationship Id="rId5" Type="http://schemas.openxmlformats.org/officeDocument/2006/relationships/image" Target="../media/image610.png"/><Relationship Id="rId15" Type="http://schemas.openxmlformats.org/officeDocument/2006/relationships/image" Target="../media/image160.png"/><Relationship Id="rId23" Type="http://schemas.openxmlformats.org/officeDocument/2006/relationships/image" Target="../media/image240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49" Type="http://schemas.openxmlformats.org/officeDocument/2006/relationships/image" Target="../media/image500.png"/><Relationship Id="rId57" Type="http://schemas.openxmlformats.org/officeDocument/2006/relationships/image" Target="../media/image58.png"/><Relationship Id="rId61" Type="http://schemas.openxmlformats.org/officeDocument/2006/relationships/image" Target="../media/image69.png"/><Relationship Id="rId10" Type="http://schemas.openxmlformats.org/officeDocument/2006/relationships/image" Target="../media/image110.png"/><Relationship Id="rId19" Type="http://schemas.openxmlformats.org/officeDocument/2006/relationships/image" Target="../media/image200.png"/><Relationship Id="rId31" Type="http://schemas.openxmlformats.org/officeDocument/2006/relationships/image" Target="../media/image32.png"/><Relationship Id="rId44" Type="http://schemas.openxmlformats.org/officeDocument/2006/relationships/image" Target="../media/image450.png"/><Relationship Id="rId52" Type="http://schemas.openxmlformats.org/officeDocument/2006/relationships/image" Target="../media/image53.png"/><Relationship Id="rId60" Type="http://schemas.openxmlformats.org/officeDocument/2006/relationships/image" Target="../media/image63.png"/><Relationship Id="rId4" Type="http://schemas.openxmlformats.org/officeDocument/2006/relationships/image" Target="../media/image510.png"/><Relationship Id="rId9" Type="http://schemas.openxmlformats.org/officeDocument/2006/relationships/image" Target="../media/image100.png"/><Relationship Id="rId14" Type="http://schemas.openxmlformats.org/officeDocument/2006/relationships/image" Target="../media/image150.png"/><Relationship Id="rId22" Type="http://schemas.openxmlformats.org/officeDocument/2006/relationships/image" Target="../media/image230.png"/><Relationship Id="rId27" Type="http://schemas.openxmlformats.org/officeDocument/2006/relationships/image" Target="../media/image280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440.png"/><Relationship Id="rId48" Type="http://schemas.openxmlformats.org/officeDocument/2006/relationships/image" Target="../media/image490.png"/><Relationship Id="rId56" Type="http://schemas.openxmlformats.org/officeDocument/2006/relationships/image" Target="../media/image57.png"/><Relationship Id="rId8" Type="http://schemas.openxmlformats.org/officeDocument/2006/relationships/image" Target="../media/image90.png"/><Relationship Id="rId51" Type="http://schemas.openxmlformats.org/officeDocument/2006/relationships/image" Target="../media/image52.png"/><Relationship Id="rId3" Type="http://schemas.openxmlformats.org/officeDocument/2006/relationships/image" Target="../media/image410.png"/><Relationship Id="rId12" Type="http://schemas.openxmlformats.org/officeDocument/2006/relationships/image" Target="../media/image130.png"/><Relationship Id="rId17" Type="http://schemas.openxmlformats.org/officeDocument/2006/relationships/image" Target="../media/image180.png"/><Relationship Id="rId25" Type="http://schemas.openxmlformats.org/officeDocument/2006/relationships/image" Target="../media/image260.png"/><Relationship Id="rId33" Type="http://schemas.openxmlformats.org/officeDocument/2006/relationships/image" Target="../media/image34.png"/><Relationship Id="rId38" Type="http://schemas.openxmlformats.org/officeDocument/2006/relationships/image" Target="../media/image390.png"/><Relationship Id="rId46" Type="http://schemas.openxmlformats.org/officeDocument/2006/relationships/image" Target="../media/image470.png"/><Relationship Id="rId59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0.png"/><Relationship Id="rId18" Type="http://schemas.openxmlformats.org/officeDocument/2006/relationships/image" Target="../media/image211.png"/><Relationship Id="rId26" Type="http://schemas.openxmlformats.org/officeDocument/2006/relationships/image" Target="../media/image31.png"/><Relationship Id="rId39" Type="http://schemas.openxmlformats.org/officeDocument/2006/relationships/image" Target="../media/image440.png"/><Relationship Id="rId3" Type="http://schemas.openxmlformats.org/officeDocument/2006/relationships/image" Target="../media/image410.png"/><Relationship Id="rId21" Type="http://schemas.openxmlformats.org/officeDocument/2006/relationships/image" Target="../media/image251.png"/><Relationship Id="rId34" Type="http://schemas.openxmlformats.org/officeDocument/2006/relationships/image" Target="../media/image390.png"/><Relationship Id="rId42" Type="http://schemas.openxmlformats.org/officeDocument/2006/relationships/image" Target="../media/image70.png"/><Relationship Id="rId47" Type="http://schemas.openxmlformats.org/officeDocument/2006/relationships/image" Target="../media/image54.png"/><Relationship Id="rId50" Type="http://schemas.openxmlformats.org/officeDocument/2006/relationships/image" Target="../media/image57.png"/><Relationship Id="rId7" Type="http://schemas.openxmlformats.org/officeDocument/2006/relationships/image" Target="../media/image86.png"/><Relationship Id="rId12" Type="http://schemas.openxmlformats.org/officeDocument/2006/relationships/image" Target="../media/image130.png"/><Relationship Id="rId17" Type="http://schemas.openxmlformats.org/officeDocument/2006/relationships/image" Target="../media/image200.png"/><Relationship Id="rId25" Type="http://schemas.openxmlformats.org/officeDocument/2006/relationships/image" Target="../media/image30.png"/><Relationship Id="rId33" Type="http://schemas.openxmlformats.org/officeDocument/2006/relationships/image" Target="../media/image38.png"/><Relationship Id="rId38" Type="http://schemas.openxmlformats.org/officeDocument/2006/relationships/image" Target="../media/image430.png"/><Relationship Id="rId46" Type="http://schemas.openxmlformats.org/officeDocument/2006/relationships/image" Target="../media/image53.png"/><Relationship Id="rId2" Type="http://schemas.openxmlformats.org/officeDocument/2006/relationships/image" Target="../media/image310.png"/><Relationship Id="rId16" Type="http://schemas.openxmlformats.org/officeDocument/2006/relationships/image" Target="../media/image190.png"/><Relationship Id="rId20" Type="http://schemas.openxmlformats.org/officeDocument/2006/relationships/image" Target="../media/image230.png"/><Relationship Id="rId29" Type="http://schemas.openxmlformats.org/officeDocument/2006/relationships/image" Target="../media/image34.png"/><Relationship Id="rId41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Relationship Id="rId11" Type="http://schemas.openxmlformats.org/officeDocument/2006/relationships/image" Target="../media/image120.png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37" Type="http://schemas.openxmlformats.org/officeDocument/2006/relationships/image" Target="../media/image420.png"/><Relationship Id="rId40" Type="http://schemas.openxmlformats.org/officeDocument/2006/relationships/image" Target="../media/image460.png"/><Relationship Id="rId45" Type="http://schemas.openxmlformats.org/officeDocument/2006/relationships/image" Target="../media/image52.png"/><Relationship Id="rId5" Type="http://schemas.openxmlformats.org/officeDocument/2006/relationships/image" Target="../media/image610.png"/><Relationship Id="rId15" Type="http://schemas.openxmlformats.org/officeDocument/2006/relationships/image" Target="../media/image170.png"/><Relationship Id="rId23" Type="http://schemas.openxmlformats.org/officeDocument/2006/relationships/image" Target="../media/image280.png"/><Relationship Id="rId28" Type="http://schemas.openxmlformats.org/officeDocument/2006/relationships/image" Target="../media/image33.png"/><Relationship Id="rId36" Type="http://schemas.openxmlformats.org/officeDocument/2006/relationships/image" Target="../media/image412.png"/><Relationship Id="rId49" Type="http://schemas.openxmlformats.org/officeDocument/2006/relationships/image" Target="../media/image56.png"/><Relationship Id="rId10" Type="http://schemas.openxmlformats.org/officeDocument/2006/relationships/image" Target="../media/image110.png"/><Relationship Id="rId19" Type="http://schemas.openxmlformats.org/officeDocument/2006/relationships/image" Target="../media/image220.png"/><Relationship Id="rId31" Type="http://schemas.openxmlformats.org/officeDocument/2006/relationships/image" Target="../media/image36.png"/><Relationship Id="rId44" Type="http://schemas.openxmlformats.org/officeDocument/2006/relationships/image" Target="../media/image72.png"/><Relationship Id="rId52" Type="http://schemas.openxmlformats.org/officeDocument/2006/relationships/image" Target="../media/image63.png"/><Relationship Id="rId4" Type="http://schemas.openxmlformats.org/officeDocument/2006/relationships/image" Target="../media/image510.png"/><Relationship Id="rId9" Type="http://schemas.openxmlformats.org/officeDocument/2006/relationships/image" Target="../media/image100.png"/><Relationship Id="rId14" Type="http://schemas.openxmlformats.org/officeDocument/2006/relationships/image" Target="../media/image150.png"/><Relationship Id="rId22" Type="http://schemas.openxmlformats.org/officeDocument/2006/relationships/image" Target="../media/image270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Relationship Id="rId35" Type="http://schemas.openxmlformats.org/officeDocument/2006/relationships/image" Target="../media/image400.png"/><Relationship Id="rId43" Type="http://schemas.openxmlformats.org/officeDocument/2006/relationships/image" Target="../media/image71.png"/><Relationship Id="rId48" Type="http://schemas.openxmlformats.org/officeDocument/2006/relationships/image" Target="../media/image55.png"/><Relationship Id="rId8" Type="http://schemas.openxmlformats.org/officeDocument/2006/relationships/image" Target="../media/image90.png"/><Relationship Id="rId51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0.png"/><Relationship Id="rId18" Type="http://schemas.openxmlformats.org/officeDocument/2006/relationships/image" Target="../media/image211.png"/><Relationship Id="rId26" Type="http://schemas.openxmlformats.org/officeDocument/2006/relationships/image" Target="../media/image31.png"/><Relationship Id="rId39" Type="http://schemas.openxmlformats.org/officeDocument/2006/relationships/image" Target="../media/image440.png"/><Relationship Id="rId3" Type="http://schemas.openxmlformats.org/officeDocument/2006/relationships/image" Target="../media/image410.png"/><Relationship Id="rId21" Type="http://schemas.openxmlformats.org/officeDocument/2006/relationships/image" Target="../media/image251.png"/><Relationship Id="rId34" Type="http://schemas.openxmlformats.org/officeDocument/2006/relationships/image" Target="../media/image390.png"/><Relationship Id="rId42" Type="http://schemas.openxmlformats.org/officeDocument/2006/relationships/image" Target="../media/image70.png"/><Relationship Id="rId47" Type="http://schemas.openxmlformats.org/officeDocument/2006/relationships/image" Target="../media/image54.png"/><Relationship Id="rId50" Type="http://schemas.openxmlformats.org/officeDocument/2006/relationships/image" Target="../media/image57.png"/><Relationship Id="rId7" Type="http://schemas.openxmlformats.org/officeDocument/2006/relationships/image" Target="../media/image86.png"/><Relationship Id="rId12" Type="http://schemas.openxmlformats.org/officeDocument/2006/relationships/image" Target="../media/image130.png"/><Relationship Id="rId17" Type="http://schemas.openxmlformats.org/officeDocument/2006/relationships/image" Target="../media/image200.png"/><Relationship Id="rId25" Type="http://schemas.openxmlformats.org/officeDocument/2006/relationships/image" Target="../media/image30.png"/><Relationship Id="rId33" Type="http://schemas.openxmlformats.org/officeDocument/2006/relationships/image" Target="../media/image38.png"/><Relationship Id="rId38" Type="http://schemas.openxmlformats.org/officeDocument/2006/relationships/image" Target="../media/image430.png"/><Relationship Id="rId46" Type="http://schemas.openxmlformats.org/officeDocument/2006/relationships/image" Target="../media/image53.png"/><Relationship Id="rId2" Type="http://schemas.openxmlformats.org/officeDocument/2006/relationships/image" Target="../media/image310.png"/><Relationship Id="rId16" Type="http://schemas.openxmlformats.org/officeDocument/2006/relationships/image" Target="../media/image190.png"/><Relationship Id="rId20" Type="http://schemas.openxmlformats.org/officeDocument/2006/relationships/image" Target="../media/image230.png"/><Relationship Id="rId29" Type="http://schemas.openxmlformats.org/officeDocument/2006/relationships/image" Target="../media/image34.png"/><Relationship Id="rId41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Relationship Id="rId11" Type="http://schemas.openxmlformats.org/officeDocument/2006/relationships/image" Target="../media/image120.png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37" Type="http://schemas.openxmlformats.org/officeDocument/2006/relationships/image" Target="../media/image420.png"/><Relationship Id="rId40" Type="http://schemas.openxmlformats.org/officeDocument/2006/relationships/image" Target="../media/image460.png"/><Relationship Id="rId45" Type="http://schemas.openxmlformats.org/officeDocument/2006/relationships/image" Target="../media/image52.png"/><Relationship Id="rId53" Type="http://schemas.openxmlformats.org/officeDocument/2006/relationships/image" Target="../media/image50.png"/><Relationship Id="rId5" Type="http://schemas.openxmlformats.org/officeDocument/2006/relationships/image" Target="../media/image610.png"/><Relationship Id="rId15" Type="http://schemas.openxmlformats.org/officeDocument/2006/relationships/image" Target="../media/image170.png"/><Relationship Id="rId23" Type="http://schemas.openxmlformats.org/officeDocument/2006/relationships/image" Target="../media/image280.png"/><Relationship Id="rId28" Type="http://schemas.openxmlformats.org/officeDocument/2006/relationships/image" Target="../media/image33.png"/><Relationship Id="rId36" Type="http://schemas.openxmlformats.org/officeDocument/2006/relationships/image" Target="../media/image412.png"/><Relationship Id="rId49" Type="http://schemas.openxmlformats.org/officeDocument/2006/relationships/image" Target="../media/image56.png"/><Relationship Id="rId10" Type="http://schemas.openxmlformats.org/officeDocument/2006/relationships/image" Target="../media/image110.png"/><Relationship Id="rId19" Type="http://schemas.openxmlformats.org/officeDocument/2006/relationships/image" Target="../media/image220.png"/><Relationship Id="rId31" Type="http://schemas.openxmlformats.org/officeDocument/2006/relationships/image" Target="../media/image36.png"/><Relationship Id="rId44" Type="http://schemas.openxmlformats.org/officeDocument/2006/relationships/image" Target="../media/image72.png"/><Relationship Id="rId52" Type="http://schemas.openxmlformats.org/officeDocument/2006/relationships/image" Target="../media/image63.png"/><Relationship Id="rId4" Type="http://schemas.openxmlformats.org/officeDocument/2006/relationships/image" Target="../media/image510.png"/><Relationship Id="rId9" Type="http://schemas.openxmlformats.org/officeDocument/2006/relationships/image" Target="../media/image100.png"/><Relationship Id="rId14" Type="http://schemas.openxmlformats.org/officeDocument/2006/relationships/image" Target="../media/image150.png"/><Relationship Id="rId22" Type="http://schemas.openxmlformats.org/officeDocument/2006/relationships/image" Target="../media/image270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Relationship Id="rId35" Type="http://schemas.openxmlformats.org/officeDocument/2006/relationships/image" Target="../media/image400.png"/><Relationship Id="rId43" Type="http://schemas.openxmlformats.org/officeDocument/2006/relationships/image" Target="../media/image71.png"/><Relationship Id="rId48" Type="http://schemas.openxmlformats.org/officeDocument/2006/relationships/image" Target="../media/image55.png"/><Relationship Id="rId8" Type="http://schemas.openxmlformats.org/officeDocument/2006/relationships/image" Target="../media/image90.png"/><Relationship Id="rId51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53.png"/><Relationship Id="rId18" Type="http://schemas.openxmlformats.org/officeDocument/2006/relationships/image" Target="../media/image100.png"/><Relationship Id="rId26" Type="http://schemas.openxmlformats.org/officeDocument/2006/relationships/image" Target="../media/image55.png"/><Relationship Id="rId39" Type="http://schemas.openxmlformats.org/officeDocument/2006/relationships/image" Target="../media/image54.png"/><Relationship Id="rId3" Type="http://schemas.openxmlformats.org/officeDocument/2006/relationships/image" Target="../media/image29.png"/><Relationship Id="rId21" Type="http://schemas.openxmlformats.org/officeDocument/2006/relationships/image" Target="../media/image20.png"/><Relationship Id="rId34" Type="http://schemas.openxmlformats.org/officeDocument/2006/relationships/image" Target="../media/image25.png"/><Relationship Id="rId42" Type="http://schemas.openxmlformats.org/officeDocument/2006/relationships/image" Target="../media/image410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710.png"/><Relationship Id="rId25" Type="http://schemas.openxmlformats.org/officeDocument/2006/relationships/image" Target="../media/image46.png"/><Relationship Id="rId33" Type="http://schemas.openxmlformats.org/officeDocument/2006/relationships/image" Target="../media/image23.png"/><Relationship Id="rId38" Type="http://schemas.openxmlformats.org/officeDocument/2006/relationships/image" Target="../media/image72.png"/><Relationship Id="rId2" Type="http://schemas.openxmlformats.org/officeDocument/2006/relationships/image" Target="../media/image310.png"/><Relationship Id="rId16" Type="http://schemas.openxmlformats.org/officeDocument/2006/relationships/image" Target="../media/image610.png"/><Relationship Id="rId20" Type="http://schemas.openxmlformats.org/officeDocument/2006/relationships/image" Target="../media/image19.png"/><Relationship Id="rId29" Type="http://schemas.openxmlformats.org/officeDocument/2006/relationships/image" Target="../media/image120.png"/><Relationship Id="rId41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42.png"/><Relationship Id="rId32" Type="http://schemas.openxmlformats.org/officeDocument/2006/relationships/image" Target="../media/image21.png"/><Relationship Id="rId37" Type="http://schemas.openxmlformats.org/officeDocument/2006/relationships/image" Target="../media/image70.png"/><Relationship Id="rId40" Type="http://schemas.openxmlformats.org/officeDocument/2006/relationships/image" Target="../media/image58.png"/><Relationship Id="rId5" Type="http://schemas.openxmlformats.org/officeDocument/2006/relationships/image" Target="../media/image31.png"/><Relationship Id="rId15" Type="http://schemas.openxmlformats.org/officeDocument/2006/relationships/image" Target="../media/image510.png"/><Relationship Id="rId23" Type="http://schemas.openxmlformats.org/officeDocument/2006/relationships/image" Target="../media/image28.png"/><Relationship Id="rId28" Type="http://schemas.openxmlformats.org/officeDocument/2006/relationships/image" Target="../media/image90.png"/><Relationship Id="rId36" Type="http://schemas.openxmlformats.org/officeDocument/2006/relationships/image" Target="../media/image43.png"/><Relationship Id="rId10" Type="http://schemas.openxmlformats.org/officeDocument/2006/relationships/image" Target="../media/image36.png"/><Relationship Id="rId19" Type="http://schemas.openxmlformats.org/officeDocument/2006/relationships/image" Target="../media/image140.png"/><Relationship Id="rId31" Type="http://schemas.openxmlformats.org/officeDocument/2006/relationships/image" Target="../media/image150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56.png"/><Relationship Id="rId22" Type="http://schemas.openxmlformats.org/officeDocument/2006/relationships/image" Target="../media/image27.png"/><Relationship Id="rId27" Type="http://schemas.openxmlformats.org/officeDocument/2006/relationships/image" Target="../media/image57.png"/><Relationship Id="rId30" Type="http://schemas.openxmlformats.org/officeDocument/2006/relationships/image" Target="../media/image130.png"/><Relationship Id="rId35" Type="http://schemas.openxmlformats.org/officeDocument/2006/relationships/image" Target="../media/image40.png"/><Relationship Id="rId43" Type="http://schemas.openxmlformats.org/officeDocument/2006/relationships/image" Target="../media/image79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png"/><Relationship Id="rId18" Type="http://schemas.openxmlformats.org/officeDocument/2006/relationships/image" Target="../media/image170.png"/><Relationship Id="rId26" Type="http://schemas.openxmlformats.org/officeDocument/2006/relationships/image" Target="../media/image57.png"/><Relationship Id="rId39" Type="http://schemas.openxmlformats.org/officeDocument/2006/relationships/image" Target="../media/image120.png"/><Relationship Id="rId21" Type="http://schemas.openxmlformats.org/officeDocument/2006/relationships/image" Target="../media/image41.png"/><Relationship Id="rId34" Type="http://schemas.openxmlformats.org/officeDocument/2006/relationships/image" Target="../media/image27.png"/><Relationship Id="rId42" Type="http://schemas.openxmlformats.org/officeDocument/2006/relationships/image" Target="../media/image21.png"/><Relationship Id="rId47" Type="http://schemas.openxmlformats.org/officeDocument/2006/relationships/image" Target="../media/image70.png"/><Relationship Id="rId50" Type="http://schemas.openxmlformats.org/officeDocument/2006/relationships/image" Target="../media/image58.png"/><Relationship Id="rId55" Type="http://schemas.openxmlformats.org/officeDocument/2006/relationships/image" Target="../media/image81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110.png"/><Relationship Id="rId25" Type="http://schemas.openxmlformats.org/officeDocument/2006/relationships/image" Target="../media/image52.png"/><Relationship Id="rId33" Type="http://schemas.openxmlformats.org/officeDocument/2006/relationships/image" Target="../media/image20.png"/><Relationship Id="rId38" Type="http://schemas.openxmlformats.org/officeDocument/2006/relationships/image" Target="../media/image90.png"/><Relationship Id="rId46" Type="http://schemas.openxmlformats.org/officeDocument/2006/relationships/image" Target="../media/image43.png"/><Relationship Id="rId2" Type="http://schemas.openxmlformats.org/officeDocument/2006/relationships/image" Target="../media/image310.png"/><Relationship Id="rId16" Type="http://schemas.openxmlformats.org/officeDocument/2006/relationships/image" Target="../media/image86.png"/><Relationship Id="rId20" Type="http://schemas.openxmlformats.org/officeDocument/2006/relationships/image" Target="../media/image39.png"/><Relationship Id="rId29" Type="http://schemas.openxmlformats.org/officeDocument/2006/relationships/image" Target="../media/image710.png"/><Relationship Id="rId41" Type="http://schemas.openxmlformats.org/officeDocument/2006/relationships/image" Target="../media/image150.png"/><Relationship Id="rId54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71.png"/><Relationship Id="rId32" Type="http://schemas.openxmlformats.org/officeDocument/2006/relationships/image" Target="../media/image19.png"/><Relationship Id="rId37" Type="http://schemas.openxmlformats.org/officeDocument/2006/relationships/image" Target="../media/image55.png"/><Relationship Id="rId40" Type="http://schemas.openxmlformats.org/officeDocument/2006/relationships/image" Target="../media/image130.png"/><Relationship Id="rId45" Type="http://schemas.openxmlformats.org/officeDocument/2006/relationships/image" Target="../media/image40.png"/><Relationship Id="rId53" Type="http://schemas.openxmlformats.org/officeDocument/2006/relationships/image" Target="../media/image80.png"/><Relationship Id="rId5" Type="http://schemas.openxmlformats.org/officeDocument/2006/relationships/image" Target="../media/image31.png"/><Relationship Id="rId15" Type="http://schemas.openxmlformats.org/officeDocument/2006/relationships/image" Target="../media/image56.png"/><Relationship Id="rId23" Type="http://schemas.openxmlformats.org/officeDocument/2006/relationships/image" Target="../media/image46.png"/><Relationship Id="rId28" Type="http://schemas.openxmlformats.org/officeDocument/2006/relationships/image" Target="../media/image610.png"/><Relationship Id="rId36" Type="http://schemas.openxmlformats.org/officeDocument/2006/relationships/image" Target="../media/image42.png"/><Relationship Id="rId49" Type="http://schemas.openxmlformats.org/officeDocument/2006/relationships/image" Target="../media/image54.png"/><Relationship Id="rId10" Type="http://schemas.openxmlformats.org/officeDocument/2006/relationships/image" Target="../media/image36.png"/><Relationship Id="rId19" Type="http://schemas.openxmlformats.org/officeDocument/2006/relationships/image" Target="../media/image22.png"/><Relationship Id="rId31" Type="http://schemas.openxmlformats.org/officeDocument/2006/relationships/image" Target="../media/image140.png"/><Relationship Id="rId44" Type="http://schemas.openxmlformats.org/officeDocument/2006/relationships/image" Target="../media/image25.png"/><Relationship Id="rId52" Type="http://schemas.openxmlformats.org/officeDocument/2006/relationships/image" Target="../media/image410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53.png"/><Relationship Id="rId22" Type="http://schemas.openxmlformats.org/officeDocument/2006/relationships/image" Target="../media/image44.png"/><Relationship Id="rId27" Type="http://schemas.openxmlformats.org/officeDocument/2006/relationships/image" Target="../media/image510.png"/><Relationship Id="rId30" Type="http://schemas.openxmlformats.org/officeDocument/2006/relationships/image" Target="../media/image100.png"/><Relationship Id="rId35" Type="http://schemas.openxmlformats.org/officeDocument/2006/relationships/image" Target="../media/image28.png"/><Relationship Id="rId43" Type="http://schemas.openxmlformats.org/officeDocument/2006/relationships/image" Target="../media/image23.png"/><Relationship Id="rId48" Type="http://schemas.openxmlformats.org/officeDocument/2006/relationships/image" Target="../media/image72.png"/><Relationship Id="rId8" Type="http://schemas.openxmlformats.org/officeDocument/2006/relationships/image" Target="../media/image34.png"/><Relationship Id="rId51" Type="http://schemas.openxmlformats.org/officeDocument/2006/relationships/image" Target="../media/image63.png"/><Relationship Id="rId3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png"/><Relationship Id="rId18" Type="http://schemas.openxmlformats.org/officeDocument/2006/relationships/image" Target="../media/image170.png"/><Relationship Id="rId26" Type="http://schemas.openxmlformats.org/officeDocument/2006/relationships/image" Target="../media/image57.png"/><Relationship Id="rId39" Type="http://schemas.openxmlformats.org/officeDocument/2006/relationships/image" Target="../media/image120.png"/><Relationship Id="rId21" Type="http://schemas.openxmlformats.org/officeDocument/2006/relationships/image" Target="../media/image41.png"/><Relationship Id="rId34" Type="http://schemas.openxmlformats.org/officeDocument/2006/relationships/image" Target="../media/image27.png"/><Relationship Id="rId42" Type="http://schemas.openxmlformats.org/officeDocument/2006/relationships/image" Target="../media/image21.png"/><Relationship Id="rId47" Type="http://schemas.openxmlformats.org/officeDocument/2006/relationships/image" Target="../media/image70.png"/><Relationship Id="rId50" Type="http://schemas.openxmlformats.org/officeDocument/2006/relationships/image" Target="../media/image58.png"/><Relationship Id="rId55" Type="http://schemas.openxmlformats.org/officeDocument/2006/relationships/image" Target="../media/image81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110.png"/><Relationship Id="rId25" Type="http://schemas.openxmlformats.org/officeDocument/2006/relationships/image" Target="../media/image52.png"/><Relationship Id="rId33" Type="http://schemas.openxmlformats.org/officeDocument/2006/relationships/image" Target="../media/image20.png"/><Relationship Id="rId38" Type="http://schemas.openxmlformats.org/officeDocument/2006/relationships/image" Target="../media/image90.png"/><Relationship Id="rId46" Type="http://schemas.openxmlformats.org/officeDocument/2006/relationships/image" Target="../media/image43.png"/><Relationship Id="rId2" Type="http://schemas.openxmlformats.org/officeDocument/2006/relationships/image" Target="../media/image310.png"/><Relationship Id="rId16" Type="http://schemas.openxmlformats.org/officeDocument/2006/relationships/image" Target="../media/image86.png"/><Relationship Id="rId20" Type="http://schemas.openxmlformats.org/officeDocument/2006/relationships/image" Target="../media/image39.png"/><Relationship Id="rId29" Type="http://schemas.openxmlformats.org/officeDocument/2006/relationships/image" Target="../media/image710.png"/><Relationship Id="rId41" Type="http://schemas.openxmlformats.org/officeDocument/2006/relationships/image" Target="../media/image150.png"/><Relationship Id="rId54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71.png"/><Relationship Id="rId32" Type="http://schemas.openxmlformats.org/officeDocument/2006/relationships/image" Target="../media/image19.png"/><Relationship Id="rId37" Type="http://schemas.openxmlformats.org/officeDocument/2006/relationships/image" Target="../media/image55.png"/><Relationship Id="rId40" Type="http://schemas.openxmlformats.org/officeDocument/2006/relationships/image" Target="../media/image130.png"/><Relationship Id="rId45" Type="http://schemas.openxmlformats.org/officeDocument/2006/relationships/image" Target="../media/image40.png"/><Relationship Id="rId53" Type="http://schemas.openxmlformats.org/officeDocument/2006/relationships/image" Target="../media/image82.png"/><Relationship Id="rId5" Type="http://schemas.openxmlformats.org/officeDocument/2006/relationships/image" Target="../media/image31.png"/><Relationship Id="rId15" Type="http://schemas.openxmlformats.org/officeDocument/2006/relationships/image" Target="../media/image56.png"/><Relationship Id="rId23" Type="http://schemas.openxmlformats.org/officeDocument/2006/relationships/image" Target="../media/image46.png"/><Relationship Id="rId28" Type="http://schemas.openxmlformats.org/officeDocument/2006/relationships/image" Target="../media/image610.png"/><Relationship Id="rId36" Type="http://schemas.openxmlformats.org/officeDocument/2006/relationships/image" Target="../media/image42.png"/><Relationship Id="rId49" Type="http://schemas.openxmlformats.org/officeDocument/2006/relationships/image" Target="../media/image54.png"/><Relationship Id="rId10" Type="http://schemas.openxmlformats.org/officeDocument/2006/relationships/image" Target="../media/image36.png"/><Relationship Id="rId19" Type="http://schemas.openxmlformats.org/officeDocument/2006/relationships/image" Target="../media/image22.png"/><Relationship Id="rId31" Type="http://schemas.openxmlformats.org/officeDocument/2006/relationships/image" Target="../media/image140.png"/><Relationship Id="rId44" Type="http://schemas.openxmlformats.org/officeDocument/2006/relationships/image" Target="../media/image25.png"/><Relationship Id="rId52" Type="http://schemas.openxmlformats.org/officeDocument/2006/relationships/image" Target="../media/image410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53.png"/><Relationship Id="rId22" Type="http://schemas.openxmlformats.org/officeDocument/2006/relationships/image" Target="../media/image44.png"/><Relationship Id="rId27" Type="http://schemas.openxmlformats.org/officeDocument/2006/relationships/image" Target="../media/image510.png"/><Relationship Id="rId30" Type="http://schemas.openxmlformats.org/officeDocument/2006/relationships/image" Target="../media/image100.png"/><Relationship Id="rId35" Type="http://schemas.openxmlformats.org/officeDocument/2006/relationships/image" Target="../media/image28.png"/><Relationship Id="rId43" Type="http://schemas.openxmlformats.org/officeDocument/2006/relationships/image" Target="../media/image23.png"/><Relationship Id="rId48" Type="http://schemas.openxmlformats.org/officeDocument/2006/relationships/image" Target="../media/image72.png"/><Relationship Id="rId56" Type="http://schemas.openxmlformats.org/officeDocument/2006/relationships/image" Target="../media/image84.png"/><Relationship Id="rId8" Type="http://schemas.openxmlformats.org/officeDocument/2006/relationships/image" Target="../media/image34.png"/><Relationship Id="rId51" Type="http://schemas.openxmlformats.org/officeDocument/2006/relationships/image" Target="../media/image63.png"/><Relationship Id="rId3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1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16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 smtClean="0">
                <a:solidFill>
                  <a:srgbClr val="7030A0"/>
                </a:solidFill>
              </a:rPr>
              <a:t>Delay sequences </a:t>
            </a:r>
          </a:p>
          <a:p>
            <a:pPr fontAlgn="auto">
              <a:spcAft>
                <a:spcPts val="0"/>
              </a:spcAft>
              <a:defRPr/>
            </a:pPr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3657600"/>
            <a:ext cx="7772400" cy="1362075"/>
          </a:xfrm>
        </p:spPr>
        <p:txBody>
          <a:bodyPr/>
          <a:lstStyle/>
          <a:p>
            <a:pPr algn="ctr"/>
            <a:r>
              <a:rPr lang="en-US" sz="2000" dirty="0" smtClean="0"/>
              <a:t>We introduce it using An interesting and inspiring Problem </a:t>
            </a:r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9600" y="685800"/>
            <a:ext cx="7772400" cy="1500187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Delay sequences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824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dirty="0" smtClean="0"/>
                  <a:t> Counters</a:t>
                </a: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Each counter has a fair coin of its own. 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914400" y="2743200"/>
            <a:ext cx="7696200" cy="1106346"/>
            <a:chOff x="914400" y="2743200"/>
            <a:chExt cx="7696200" cy="1106346"/>
          </a:xfrm>
        </p:grpSpPr>
        <p:grpSp>
          <p:nvGrpSpPr>
            <p:cNvPr id="11" name="Group 10"/>
            <p:cNvGrpSpPr/>
            <p:nvPr/>
          </p:nvGrpSpPr>
          <p:grpSpPr>
            <a:xfrm>
              <a:off x="914400" y="2971800"/>
              <a:ext cx="609600" cy="838200"/>
              <a:chOff x="914400" y="2971800"/>
              <a:chExt cx="609600" cy="8382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1905000" y="2971800"/>
              <a:ext cx="609600" cy="838200"/>
              <a:chOff x="914400" y="2971800"/>
              <a:chExt cx="609600" cy="8382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581400" y="2971800"/>
              <a:ext cx="736099" cy="877746"/>
              <a:chOff x="838200" y="2971800"/>
              <a:chExt cx="736099" cy="877746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838200" y="3480214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3480214"/>
                    <a:ext cx="736099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08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724400" y="2971800"/>
              <a:ext cx="609600" cy="838200"/>
              <a:chOff x="914400" y="2971800"/>
              <a:chExt cx="609600" cy="8382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066800" y="3440668"/>
                    <a:ext cx="322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2252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264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5638800" y="2971800"/>
              <a:ext cx="736099" cy="838200"/>
              <a:chOff x="838200" y="2971800"/>
              <a:chExt cx="736099" cy="8382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838200" y="3440668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3440668"/>
                    <a:ext cx="736099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99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8001000" y="2971800"/>
              <a:ext cx="609600" cy="838200"/>
              <a:chOff x="914400" y="2971800"/>
              <a:chExt cx="609600" cy="8382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066800" y="3440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Connector 27"/>
            <p:cNvCxnSpPr>
              <a:stCxn id="7" idx="6"/>
              <a:endCxn id="13" idx="2"/>
            </p:cNvCxnSpPr>
            <p:nvPr/>
          </p:nvCxnSpPr>
          <p:spPr>
            <a:xfrm>
              <a:off x="1524000" y="32385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514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6" idx="6"/>
              <a:endCxn id="19" idx="2"/>
            </p:cNvCxnSpPr>
            <p:nvPr/>
          </p:nvCxnSpPr>
          <p:spPr>
            <a:xfrm>
              <a:off x="4267200" y="3238500"/>
              <a:ext cx="45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9" idx="6"/>
              <a:endCxn id="22" idx="2"/>
            </p:cNvCxnSpPr>
            <p:nvPr/>
          </p:nvCxnSpPr>
          <p:spPr>
            <a:xfrm>
              <a:off x="5334000" y="32385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324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6200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276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219200" y="2743200"/>
              <a:ext cx="7086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7" idx="0"/>
            </p:cNvCxnSpPr>
            <p:nvPr/>
          </p:nvCxnSpPr>
          <p:spPr>
            <a:xfrm flipV="1">
              <a:off x="1219200" y="27432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305800" y="27432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1066800" y="3048000"/>
            <a:ext cx="744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0                 0                                0                 0                 0                                         0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96674" y="394381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33591" y="394381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H</a:t>
            </a:r>
            <a:endParaRPr lang="en-US" b="1" dirty="0">
              <a:solidFill>
                <a:srgbClr val="006C3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17924" y="3962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867400" y="3962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76800" y="39624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H</a:t>
            </a:r>
            <a:endParaRPr lang="en-US" b="1" dirty="0">
              <a:solidFill>
                <a:srgbClr val="006C3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161324" y="3962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81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2" grpId="0"/>
      <p:bldP spid="2" grpId="0"/>
      <p:bldP spid="36" grpId="0"/>
      <p:bldP spid="37" grpId="0"/>
      <p:bldP spid="41" grpId="0"/>
      <p:bldP spid="42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dirty="0" smtClean="0"/>
                  <a:t> Counters</a:t>
                </a: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Each counter has a fair coin of its own.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914400" y="2743200"/>
            <a:ext cx="7696200" cy="1106346"/>
            <a:chOff x="914400" y="2743200"/>
            <a:chExt cx="7696200" cy="1106346"/>
          </a:xfrm>
        </p:grpSpPr>
        <p:grpSp>
          <p:nvGrpSpPr>
            <p:cNvPr id="11" name="Group 10"/>
            <p:cNvGrpSpPr/>
            <p:nvPr/>
          </p:nvGrpSpPr>
          <p:grpSpPr>
            <a:xfrm>
              <a:off x="914400" y="2971800"/>
              <a:ext cx="609600" cy="838200"/>
              <a:chOff x="914400" y="2971800"/>
              <a:chExt cx="609600" cy="8382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1905000" y="2971800"/>
              <a:ext cx="609600" cy="838200"/>
              <a:chOff x="914400" y="2971800"/>
              <a:chExt cx="609600" cy="8382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581400" y="2971800"/>
              <a:ext cx="736099" cy="877746"/>
              <a:chOff x="838200" y="2971800"/>
              <a:chExt cx="736099" cy="877746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838200" y="3480214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3480214"/>
                    <a:ext cx="736099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08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724400" y="2971800"/>
              <a:ext cx="609600" cy="838200"/>
              <a:chOff x="914400" y="2971800"/>
              <a:chExt cx="609600" cy="8382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066800" y="3440668"/>
                    <a:ext cx="322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2252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264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5638800" y="2971800"/>
              <a:ext cx="736099" cy="838200"/>
              <a:chOff x="838200" y="2971800"/>
              <a:chExt cx="736099" cy="8382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838200" y="3440668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3440668"/>
                    <a:ext cx="736099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99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8001000" y="2971800"/>
              <a:ext cx="609600" cy="838200"/>
              <a:chOff x="914400" y="2971800"/>
              <a:chExt cx="609600" cy="8382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066800" y="3440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Connector 27"/>
            <p:cNvCxnSpPr>
              <a:stCxn id="7" idx="6"/>
              <a:endCxn id="13" idx="2"/>
            </p:cNvCxnSpPr>
            <p:nvPr/>
          </p:nvCxnSpPr>
          <p:spPr>
            <a:xfrm>
              <a:off x="1524000" y="32385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514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6" idx="6"/>
              <a:endCxn id="19" idx="2"/>
            </p:cNvCxnSpPr>
            <p:nvPr/>
          </p:nvCxnSpPr>
          <p:spPr>
            <a:xfrm>
              <a:off x="4267200" y="3238500"/>
              <a:ext cx="45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9" idx="6"/>
              <a:endCxn id="22" idx="2"/>
            </p:cNvCxnSpPr>
            <p:nvPr/>
          </p:nvCxnSpPr>
          <p:spPr>
            <a:xfrm>
              <a:off x="5334000" y="32385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324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6200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276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219200" y="2743200"/>
              <a:ext cx="7086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7" idx="0"/>
            </p:cNvCxnSpPr>
            <p:nvPr/>
          </p:nvCxnSpPr>
          <p:spPr>
            <a:xfrm flipV="1">
              <a:off x="1219200" y="27432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305800" y="27432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1066800" y="3048000"/>
            <a:ext cx="756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1                 0                                0                 </a:t>
            </a:r>
            <a:r>
              <a:rPr lang="en-US" dirty="0"/>
              <a:t>1</a:t>
            </a:r>
            <a:r>
              <a:rPr lang="en-US" dirty="0" smtClean="0"/>
              <a:t>                 </a:t>
            </a:r>
            <a:r>
              <a:rPr lang="en-US" dirty="0"/>
              <a:t>0</a:t>
            </a:r>
            <a:r>
              <a:rPr lang="en-US" dirty="0" smtClean="0"/>
              <a:t>                                         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096674" y="394381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33591" y="394381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H</a:t>
            </a:r>
            <a:endParaRPr lang="en-US" b="1" dirty="0">
              <a:solidFill>
                <a:srgbClr val="006C3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17924" y="3962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67400" y="3962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76800" y="39624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H</a:t>
            </a:r>
            <a:endParaRPr lang="en-US" b="1" dirty="0">
              <a:solidFill>
                <a:srgbClr val="006C3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61324" y="3962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96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1" grpId="0"/>
      <p:bldP spid="42" grpId="0"/>
      <p:bldP spid="43" grpId="0"/>
      <p:bldP spid="43" grpId="1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dirty="0" smtClean="0"/>
                  <a:t> Counters</a:t>
                </a: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6002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Each counter has a fair coin of its own. </a:t>
                </a:r>
                <a:endParaRPr lang="en-US" sz="2000" dirty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can increment only if </a:t>
                </a:r>
              </a:p>
              <a:p>
                <a:r>
                  <a:rPr lang="en-US" sz="2000" b="1" dirty="0" smtClean="0"/>
                  <a:t>the coin it tosses gives HEADS.</a:t>
                </a:r>
              </a:p>
              <a:p>
                <a:r>
                  <a:rPr lang="en-US" sz="2000" dirty="0" smtClean="0"/>
                  <a:t>Neither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nor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/>
                  <a:t>has value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What is the expected number of rounds so that each counter becomes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600200"/>
                <a:ext cx="8229600" cy="4525963"/>
              </a:xfrm>
              <a:blipFill rotWithShape="1">
                <a:blip r:embed="rId3"/>
                <a:stretch>
                  <a:fillRect l="-815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914400" y="2743200"/>
            <a:ext cx="7696200" cy="1106346"/>
            <a:chOff x="914400" y="2743200"/>
            <a:chExt cx="7696200" cy="1106346"/>
          </a:xfrm>
        </p:grpSpPr>
        <p:grpSp>
          <p:nvGrpSpPr>
            <p:cNvPr id="11" name="Group 10"/>
            <p:cNvGrpSpPr/>
            <p:nvPr/>
          </p:nvGrpSpPr>
          <p:grpSpPr>
            <a:xfrm>
              <a:off x="914400" y="2971800"/>
              <a:ext cx="609600" cy="838200"/>
              <a:chOff x="914400" y="2971800"/>
              <a:chExt cx="609600" cy="8382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1905000" y="2971800"/>
              <a:ext cx="609600" cy="838200"/>
              <a:chOff x="914400" y="2971800"/>
              <a:chExt cx="609600" cy="8382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581400" y="2971800"/>
              <a:ext cx="736099" cy="877746"/>
              <a:chOff x="838200" y="2971800"/>
              <a:chExt cx="736099" cy="877746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838200" y="3480214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3480214"/>
                    <a:ext cx="736099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08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724400" y="2971800"/>
              <a:ext cx="609600" cy="838200"/>
              <a:chOff x="914400" y="2971800"/>
              <a:chExt cx="609600" cy="8382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066800" y="3440668"/>
                    <a:ext cx="322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22524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264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5638800" y="2971800"/>
              <a:ext cx="736099" cy="838200"/>
              <a:chOff x="838200" y="2971800"/>
              <a:chExt cx="736099" cy="8382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838200" y="3440668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3440668"/>
                    <a:ext cx="736099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99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8001000" y="2971800"/>
              <a:ext cx="609600" cy="838200"/>
              <a:chOff x="914400" y="2971800"/>
              <a:chExt cx="609600" cy="8382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066800" y="3440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Connector 27"/>
            <p:cNvCxnSpPr>
              <a:stCxn id="7" idx="6"/>
              <a:endCxn id="13" idx="2"/>
            </p:cNvCxnSpPr>
            <p:nvPr/>
          </p:nvCxnSpPr>
          <p:spPr>
            <a:xfrm>
              <a:off x="1524000" y="32385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514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6" idx="6"/>
              <a:endCxn id="19" idx="2"/>
            </p:cNvCxnSpPr>
            <p:nvPr/>
          </p:nvCxnSpPr>
          <p:spPr>
            <a:xfrm>
              <a:off x="4267200" y="3238500"/>
              <a:ext cx="45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9" idx="6"/>
              <a:endCxn id="22" idx="2"/>
            </p:cNvCxnSpPr>
            <p:nvPr/>
          </p:nvCxnSpPr>
          <p:spPr>
            <a:xfrm>
              <a:off x="5334000" y="32385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324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6200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276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219200" y="2743200"/>
              <a:ext cx="7086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7" idx="0"/>
            </p:cNvCxnSpPr>
            <p:nvPr/>
          </p:nvCxnSpPr>
          <p:spPr>
            <a:xfrm flipV="1">
              <a:off x="1219200" y="27432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305800" y="27432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1066800" y="3048000"/>
            <a:ext cx="756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1                 0                                0                 2                 </a:t>
            </a:r>
            <a:r>
              <a:rPr lang="en-US" dirty="0"/>
              <a:t>0</a:t>
            </a:r>
            <a:r>
              <a:rPr lang="en-US" dirty="0" smtClean="0"/>
              <a:t>                                         0</a:t>
            </a:r>
            <a:endParaRPr lang="en-US" dirty="0"/>
          </a:p>
        </p:txBody>
      </p:sp>
      <p:sp>
        <p:nvSpPr>
          <p:cNvPr id="2" name="&quot;No&quot; Symbol 1"/>
          <p:cNvSpPr/>
          <p:nvPr/>
        </p:nvSpPr>
        <p:spPr>
          <a:xfrm>
            <a:off x="4787590" y="2133600"/>
            <a:ext cx="457200" cy="457200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82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Tool kit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If none of these tools work,</a:t>
            </a:r>
          </a:p>
          <a:p>
            <a:pPr marL="0" indent="0">
              <a:buNone/>
            </a:pPr>
            <a:r>
              <a:rPr lang="en-US" sz="2000" dirty="0" smtClean="0"/>
              <a:t>      try to follow your intuition to find a proof from scratch.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505200" y="2590800"/>
            <a:ext cx="2362200" cy="609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7030A0"/>
                </a:solidFill>
              </a:rPr>
              <a:t>Chernoff</a:t>
            </a:r>
            <a:r>
              <a:rPr lang="en-US" dirty="0" smtClean="0">
                <a:solidFill>
                  <a:schemeClr val="tx1"/>
                </a:solidFill>
              </a:rPr>
              <a:t> Bound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505200" y="1977483"/>
            <a:ext cx="2362200" cy="609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Markov</a:t>
            </a:r>
            <a:r>
              <a:rPr lang="en-US" dirty="0" smtClean="0">
                <a:solidFill>
                  <a:schemeClr val="tx1"/>
                </a:solidFill>
              </a:rPr>
              <a:t> Inequality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505200" y="3200400"/>
            <a:ext cx="2362200" cy="609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7030A0"/>
                </a:solidFill>
              </a:rPr>
              <a:t>Chebyshev</a:t>
            </a:r>
            <a:r>
              <a:rPr lang="en-US" dirty="0" smtClean="0">
                <a:solidFill>
                  <a:schemeClr val="tx1"/>
                </a:solidFill>
              </a:rPr>
              <a:t> Inequality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05200" y="3810000"/>
            <a:ext cx="2362200" cy="609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MOBD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1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85800" y="2309813"/>
            <a:ext cx="7772400" cy="1500187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rgbClr val="7030A0"/>
                </a:solidFill>
              </a:rPr>
              <a:t>Warm up</a:t>
            </a:r>
            <a:endParaRPr lang="en-US" sz="4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9646814"/>
              </p:ext>
            </p:extLst>
          </p:nvPr>
        </p:nvGraphicFramePr>
        <p:xfrm>
          <a:off x="381000" y="366379"/>
          <a:ext cx="3965732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0"/>
                <a:gridCol w="950192"/>
                <a:gridCol w="2133600"/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8337" y="468868"/>
            <a:ext cx="80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Round</a:t>
            </a:r>
            <a:endParaRPr 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2532" y="468868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Student</a:t>
            </a:r>
            <a:endParaRPr lang="en-US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9800" y="366379"/>
            <a:ext cx="2252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Outcome of coin </a:t>
            </a:r>
            <a:r>
              <a:rPr lang="en-US" b="1" dirty="0" smtClean="0">
                <a:solidFill>
                  <a:srgbClr val="FFFF00"/>
                </a:solidFill>
              </a:rPr>
              <a:t>toss 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during the round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4332" y="987647"/>
            <a:ext cx="865943" cy="3634264"/>
            <a:chOff x="384332" y="987647"/>
            <a:chExt cx="865943" cy="3634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t="-8197" r="-1891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blipFill rotWithShape="1">
                <a:blip r:embed="rId38"/>
                <a:stretch>
                  <a:fillRect t="-8333" r="-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81759" y="6457890"/>
                <a:ext cx="3850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59" y="6457890"/>
                <a:ext cx="385041" cy="400110"/>
              </a:xfrm>
              <a:prstGeom prst="rect">
                <a:avLst/>
              </a:prstGeom>
              <a:blipFill rotWithShape="1">
                <a:blip r:embed="rId39"/>
                <a:stretch>
                  <a:fillRect t="-7576" r="-2381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blipFill rotWithShape="1">
                <a:blip r:embed="rId40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85800" y="6096000"/>
                <a:ext cx="3850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6096000"/>
                <a:ext cx="385042" cy="400110"/>
              </a:xfrm>
              <a:prstGeom prst="rect">
                <a:avLst/>
              </a:prstGeom>
              <a:blipFill rotWithShape="1">
                <a:blip r:embed="rId41"/>
                <a:stretch>
                  <a:fillRect t="-7576" r="-2381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85800" y="5715000"/>
                <a:ext cx="3850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715000"/>
                <a:ext cx="385042" cy="400110"/>
              </a:xfrm>
              <a:prstGeom prst="rect">
                <a:avLst/>
              </a:prstGeom>
              <a:blipFill rotWithShape="1">
                <a:blip r:embed="rId42"/>
                <a:stretch>
                  <a:fillRect t="-7692" r="-23810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2930180" y="987647"/>
            <a:ext cx="460324" cy="5921728"/>
            <a:chOff x="2930180" y="987647"/>
            <a:chExt cx="460324" cy="59217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937428" y="17379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7428" y="1737979"/>
                  <a:ext cx="418704" cy="369332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t="-8197" r="-159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937428" y="24354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7428" y="2435447"/>
                  <a:ext cx="418704" cy="369332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 t="-8333" r="-1594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975132" y="9876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5132" y="987647"/>
                  <a:ext cx="388248" cy="369332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967884" y="13686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884" y="1368647"/>
                  <a:ext cx="388248" cy="369332"/>
                </a:xfrm>
                <a:prstGeom prst="rect">
                  <a:avLst/>
                </a:prstGeom>
                <a:blipFill rotWithShape="1">
                  <a:blip r:embed="rId46"/>
                  <a:stretch>
                    <a:fillRect t="-8333" r="-1875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967884" y="20544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884" y="2054447"/>
                  <a:ext cx="388248" cy="369332"/>
                </a:xfrm>
                <a:prstGeom prst="rect">
                  <a:avLst/>
                </a:prstGeom>
                <a:blipFill rotWithShape="1">
                  <a:blip r:embed="rId47"/>
                  <a:stretch>
                    <a:fillRect t="-8197" r="-187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937428" y="28164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7428" y="2816447"/>
                  <a:ext cx="418704" cy="369332"/>
                </a:xfrm>
                <a:prstGeom prst="rect">
                  <a:avLst/>
                </a:prstGeom>
                <a:blipFill rotWithShape="1">
                  <a:blip r:embed="rId48"/>
                  <a:stretch>
                    <a:fillRect t="-8197" r="-159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975132" y="31974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5132" y="3197447"/>
                  <a:ext cx="388248" cy="369332"/>
                </a:xfrm>
                <a:prstGeom prst="rect">
                  <a:avLst/>
                </a:prstGeom>
                <a:blipFill rotWithShape="1">
                  <a:blip r:embed="rId49"/>
                  <a:stretch>
                    <a:fillRect t="-8333" r="-2031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937428" y="35667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7428" y="3566779"/>
                  <a:ext cx="418704" cy="369332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t="-8197" r="-159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967884" y="3894915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884" y="3894915"/>
                  <a:ext cx="388248" cy="369332"/>
                </a:xfrm>
                <a:prstGeom prst="rect">
                  <a:avLst/>
                </a:prstGeom>
                <a:blipFill rotWithShape="1">
                  <a:blip r:embed="rId50"/>
                  <a:stretch>
                    <a:fillRect t="-8197" r="-187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930180" y="42642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0180" y="4264247"/>
                  <a:ext cx="418704" cy="369332"/>
                </a:xfrm>
                <a:prstGeom prst="rect">
                  <a:avLst/>
                </a:prstGeom>
                <a:blipFill rotWithShape="1">
                  <a:blip r:embed="rId51"/>
                  <a:stretch>
                    <a:fillRect t="-8333" r="-1764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971800" y="5805821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5805821"/>
                  <a:ext cx="418704" cy="369332"/>
                </a:xfrm>
                <a:prstGeom prst="rect">
                  <a:avLst/>
                </a:prstGeom>
                <a:blipFill rotWithShape="1">
                  <a:blip r:embed="rId52"/>
                  <a:stretch>
                    <a:fillRect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946920" y="47244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920" y="4724400"/>
                  <a:ext cx="405880" cy="584775"/>
                </a:xfrm>
                <a:prstGeom prst="rect">
                  <a:avLst/>
                </a:prstGeom>
                <a:blipFill rotWithShape="1">
                  <a:blip r:embed="rId53"/>
                  <a:stretch>
                    <a:fillRect t="-12500" r="-49254" b="-3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964552" y="5345668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4552" y="5345668"/>
                  <a:ext cx="388248" cy="369332"/>
                </a:xfrm>
                <a:prstGeom prst="rect">
                  <a:avLst/>
                </a:prstGeom>
                <a:blipFill rotWithShape="1">
                  <a:blip r:embed="rId5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971800" y="63246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6324600"/>
                  <a:ext cx="405880" cy="584775"/>
                </a:xfrm>
                <a:prstGeom prst="rect">
                  <a:avLst/>
                </a:prstGeom>
                <a:blipFill rotWithShape="1">
                  <a:blip r:embed="rId55"/>
                  <a:stretch>
                    <a:fillRect t="-12632" r="-50000" b="-34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1447800" y="987647"/>
            <a:ext cx="569387" cy="5794153"/>
            <a:chOff x="1447800" y="987647"/>
            <a:chExt cx="569387" cy="5794153"/>
          </a:xfrm>
        </p:grpSpPr>
        <p:sp>
          <p:nvSpPr>
            <p:cNvPr id="40" name="TextBox 39"/>
            <p:cNvSpPr txBox="1"/>
            <p:nvPr/>
          </p:nvSpPr>
          <p:spPr>
            <a:xfrm>
              <a:off x="1447800" y="98764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Shiv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47800" y="13716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Shiv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47800" y="17526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Shiv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447800" y="641246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Shiv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524000" y="2158425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158425"/>
                  <a:ext cx="405880" cy="584775"/>
                </a:xfrm>
                <a:prstGeom prst="rect">
                  <a:avLst/>
                </a:prstGeom>
                <a:blipFill rotWithShape="1">
                  <a:blip r:embed="rId56"/>
                  <a:stretch>
                    <a:fillRect t="-12500" r="-47761" b="-3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1524000" y="58674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867400"/>
                  <a:ext cx="405880" cy="584775"/>
                </a:xfrm>
                <a:prstGeom prst="rect">
                  <a:avLst/>
                </a:prstGeom>
                <a:blipFill rotWithShape="1">
                  <a:blip r:embed="rId57"/>
                  <a:stretch>
                    <a:fillRect t="-12632" r="-47761" b="-34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524000" y="37338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3733800"/>
                  <a:ext cx="405880" cy="584775"/>
                </a:xfrm>
                <a:prstGeom prst="rect">
                  <a:avLst/>
                </a:prstGeom>
                <a:blipFill rotWithShape="1">
                  <a:blip r:embed="rId57"/>
                  <a:stretch>
                    <a:fillRect t="-12632" r="-47761" b="-34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896045" y="3008709"/>
                <a:ext cx="800155" cy="7468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045" y="3008709"/>
                <a:ext cx="800155" cy="746808"/>
              </a:xfrm>
              <a:prstGeom prst="rect">
                <a:avLst/>
              </a:prstGeom>
              <a:blipFill rotWithShape="1">
                <a:blip r:embed="rId58"/>
                <a:stretch>
                  <a:fillRect r="-82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53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4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4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20" grpId="0"/>
      <p:bldP spid="21" grpId="0"/>
      <p:bldP spid="22" grpId="0"/>
      <p:bldP spid="23" grpId="0"/>
      <p:bldP spid="24" grpId="0"/>
      <p:bldP spid="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7963201"/>
              </p:ext>
            </p:extLst>
          </p:nvPr>
        </p:nvGraphicFramePr>
        <p:xfrm>
          <a:off x="381000" y="366379"/>
          <a:ext cx="3965732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0"/>
                <a:gridCol w="950192"/>
                <a:gridCol w="2133600"/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8337" y="468868"/>
            <a:ext cx="80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Round</a:t>
            </a:r>
            <a:endParaRPr 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2532" y="468868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Student</a:t>
            </a:r>
            <a:endParaRPr lang="en-US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9800" y="366379"/>
            <a:ext cx="2252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Outcome of coin </a:t>
            </a:r>
            <a:r>
              <a:rPr lang="en-US" b="1" dirty="0" smtClean="0">
                <a:solidFill>
                  <a:srgbClr val="FFFF00"/>
                </a:solidFill>
              </a:rPr>
              <a:t>toss 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during the round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4332" y="987647"/>
            <a:ext cx="865943" cy="3634264"/>
            <a:chOff x="384332" y="987647"/>
            <a:chExt cx="865943" cy="3634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t="-8197" r="-1891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blipFill rotWithShape="1">
                <a:blip r:embed="rId38"/>
                <a:stretch>
                  <a:fillRect t="-8333" r="-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81759" y="6457890"/>
                <a:ext cx="3850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59" y="6457890"/>
                <a:ext cx="385041" cy="400110"/>
              </a:xfrm>
              <a:prstGeom prst="rect">
                <a:avLst/>
              </a:prstGeom>
              <a:blipFill rotWithShape="1">
                <a:blip r:embed="rId39"/>
                <a:stretch>
                  <a:fillRect t="-7576" r="-2381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blipFill rotWithShape="1">
                <a:blip r:embed="rId40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85800" y="6096000"/>
                <a:ext cx="3850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6096000"/>
                <a:ext cx="385042" cy="400110"/>
              </a:xfrm>
              <a:prstGeom prst="rect">
                <a:avLst/>
              </a:prstGeom>
              <a:blipFill rotWithShape="1">
                <a:blip r:embed="rId41"/>
                <a:stretch>
                  <a:fillRect t="-7576" r="-2381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85800" y="5715000"/>
                <a:ext cx="3850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715000"/>
                <a:ext cx="385042" cy="400110"/>
              </a:xfrm>
              <a:prstGeom prst="rect">
                <a:avLst/>
              </a:prstGeom>
              <a:blipFill rotWithShape="1">
                <a:blip r:embed="rId42"/>
                <a:stretch>
                  <a:fillRect t="-7692" r="-23810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2930180" y="987647"/>
            <a:ext cx="460324" cy="5921728"/>
            <a:chOff x="2930180" y="987647"/>
            <a:chExt cx="460324" cy="59217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937428" y="17379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7428" y="1737979"/>
                  <a:ext cx="418704" cy="369332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t="-8197" r="-159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937428" y="24354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7428" y="2435447"/>
                  <a:ext cx="418704" cy="369332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 t="-8333" r="-1594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975132" y="9876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5132" y="987647"/>
                  <a:ext cx="388248" cy="369332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967884" y="13686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884" y="1368647"/>
                  <a:ext cx="388248" cy="369332"/>
                </a:xfrm>
                <a:prstGeom prst="rect">
                  <a:avLst/>
                </a:prstGeom>
                <a:blipFill rotWithShape="1">
                  <a:blip r:embed="rId46"/>
                  <a:stretch>
                    <a:fillRect t="-8333" r="-1875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967884" y="20544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884" y="2054447"/>
                  <a:ext cx="388248" cy="369332"/>
                </a:xfrm>
                <a:prstGeom prst="rect">
                  <a:avLst/>
                </a:prstGeom>
                <a:blipFill rotWithShape="1">
                  <a:blip r:embed="rId47"/>
                  <a:stretch>
                    <a:fillRect t="-8197" r="-187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937428" y="28164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7428" y="2816447"/>
                  <a:ext cx="418704" cy="369332"/>
                </a:xfrm>
                <a:prstGeom prst="rect">
                  <a:avLst/>
                </a:prstGeom>
                <a:blipFill rotWithShape="1">
                  <a:blip r:embed="rId48"/>
                  <a:stretch>
                    <a:fillRect t="-8197" r="-159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975132" y="31974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5132" y="3197447"/>
                  <a:ext cx="388248" cy="369332"/>
                </a:xfrm>
                <a:prstGeom prst="rect">
                  <a:avLst/>
                </a:prstGeom>
                <a:blipFill rotWithShape="1">
                  <a:blip r:embed="rId49"/>
                  <a:stretch>
                    <a:fillRect t="-8333" r="-2031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937428" y="35667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7428" y="3566779"/>
                  <a:ext cx="418704" cy="369332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t="-8197" r="-159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967884" y="3894915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884" y="3894915"/>
                  <a:ext cx="388248" cy="369332"/>
                </a:xfrm>
                <a:prstGeom prst="rect">
                  <a:avLst/>
                </a:prstGeom>
                <a:blipFill rotWithShape="1">
                  <a:blip r:embed="rId50"/>
                  <a:stretch>
                    <a:fillRect t="-8197" r="-187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930180" y="42642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0180" y="4264247"/>
                  <a:ext cx="418704" cy="369332"/>
                </a:xfrm>
                <a:prstGeom prst="rect">
                  <a:avLst/>
                </a:prstGeom>
                <a:blipFill rotWithShape="1">
                  <a:blip r:embed="rId51"/>
                  <a:stretch>
                    <a:fillRect t="-8333" r="-1764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971800" y="5805821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5805821"/>
                  <a:ext cx="418704" cy="369332"/>
                </a:xfrm>
                <a:prstGeom prst="rect">
                  <a:avLst/>
                </a:prstGeom>
                <a:blipFill rotWithShape="1">
                  <a:blip r:embed="rId52"/>
                  <a:stretch>
                    <a:fillRect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946920" y="47244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920" y="4724400"/>
                  <a:ext cx="405880" cy="584775"/>
                </a:xfrm>
                <a:prstGeom prst="rect">
                  <a:avLst/>
                </a:prstGeom>
                <a:blipFill rotWithShape="1">
                  <a:blip r:embed="rId53"/>
                  <a:stretch>
                    <a:fillRect t="-12500" r="-49254" b="-3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964552" y="5345668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4552" y="5345668"/>
                  <a:ext cx="388248" cy="369332"/>
                </a:xfrm>
                <a:prstGeom prst="rect">
                  <a:avLst/>
                </a:prstGeom>
                <a:blipFill rotWithShape="1">
                  <a:blip r:embed="rId5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971800" y="63246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6324600"/>
                  <a:ext cx="405880" cy="584775"/>
                </a:xfrm>
                <a:prstGeom prst="rect">
                  <a:avLst/>
                </a:prstGeom>
                <a:blipFill rotWithShape="1">
                  <a:blip r:embed="rId55"/>
                  <a:stretch>
                    <a:fillRect t="-12632" r="-50000" b="-34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1447800" y="987647"/>
            <a:ext cx="569387" cy="5794153"/>
            <a:chOff x="1447800" y="987647"/>
            <a:chExt cx="569387" cy="5794153"/>
          </a:xfrm>
        </p:grpSpPr>
        <p:sp>
          <p:nvSpPr>
            <p:cNvPr id="40" name="TextBox 39"/>
            <p:cNvSpPr txBox="1"/>
            <p:nvPr/>
          </p:nvSpPr>
          <p:spPr>
            <a:xfrm>
              <a:off x="1447800" y="98764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Shiv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47800" y="13716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Shiv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47800" y="17526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Shiv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447800" y="641246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Shiv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524000" y="2158425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158425"/>
                  <a:ext cx="405880" cy="584775"/>
                </a:xfrm>
                <a:prstGeom prst="rect">
                  <a:avLst/>
                </a:prstGeom>
                <a:blipFill rotWithShape="1">
                  <a:blip r:embed="rId56"/>
                  <a:stretch>
                    <a:fillRect t="-12500" r="-47761" b="-3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1524000" y="58674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867400"/>
                  <a:ext cx="405880" cy="584775"/>
                </a:xfrm>
                <a:prstGeom prst="rect">
                  <a:avLst/>
                </a:prstGeom>
                <a:blipFill rotWithShape="1">
                  <a:blip r:embed="rId57"/>
                  <a:stretch>
                    <a:fillRect t="-12632" r="-47761" b="-34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524000" y="37338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3733800"/>
                  <a:ext cx="405880" cy="584775"/>
                </a:xfrm>
                <a:prstGeom prst="rect">
                  <a:avLst/>
                </a:prstGeom>
                <a:blipFill rotWithShape="1">
                  <a:blip r:embed="rId57"/>
                  <a:stretch>
                    <a:fillRect t="-12632" r="-47761" b="-34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1143000" y="987647"/>
            <a:ext cx="1164094" cy="5794153"/>
            <a:chOff x="2264906" y="987647"/>
            <a:chExt cx="1164094" cy="5794153"/>
          </a:xfrm>
        </p:grpSpPr>
        <p:sp>
          <p:nvSpPr>
            <p:cNvPr id="67" name="TextBox 66"/>
            <p:cNvSpPr txBox="1"/>
            <p:nvPr/>
          </p:nvSpPr>
          <p:spPr>
            <a:xfrm>
              <a:off x="2353233" y="2069068"/>
              <a:ext cx="618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Jatin</a:t>
              </a:r>
              <a:endParaRPr lang="en-US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2264906" y="987647"/>
              <a:ext cx="1164094" cy="5794153"/>
              <a:chOff x="2227658" y="987647"/>
              <a:chExt cx="1164094" cy="5794153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2227658" y="987647"/>
                <a:ext cx="1048942" cy="5794153"/>
                <a:chOff x="5602813" y="990600"/>
                <a:chExt cx="1048942" cy="5794153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5602813" y="990600"/>
                  <a:ext cx="1048942" cy="5794153"/>
                  <a:chOff x="1447800" y="987647"/>
                  <a:chExt cx="1048942" cy="5794153"/>
                </a:xfrm>
              </p:grpSpPr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543039" y="987647"/>
                    <a:ext cx="76405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 smtClean="0"/>
                      <a:t>Ritesh</a:t>
                    </a:r>
                    <a:endParaRPr lang="en-US" dirty="0"/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1536127" y="1371600"/>
                    <a:ext cx="6185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 smtClean="0"/>
                      <a:t>Jatin</a:t>
                    </a:r>
                    <a:endParaRPr lang="en-US" dirty="0"/>
                  </a:p>
                </p:txBody>
              </p: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1498155" y="1752600"/>
                    <a:ext cx="8089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 smtClean="0"/>
                      <a:t>Saiteja</a:t>
                    </a:r>
                    <a:endParaRPr lang="en-US" dirty="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1447800" y="6412468"/>
                    <a:ext cx="104894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 smtClean="0"/>
                      <a:t>Raghukul</a:t>
                    </a:r>
                    <a:endParaRPr lang="en-US" dirty="0"/>
                  </a:p>
                </p:txBody>
              </p: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5638800" y="2453021"/>
                  <a:ext cx="9973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Waseem</a:t>
                  </a:r>
                  <a:endParaRPr lang="en-US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5638800" y="2822353"/>
                  <a:ext cx="663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Parul</a:t>
                  </a:r>
                  <a:endParaRPr lang="en-US" dirty="0"/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>
              <a:xfrm>
                <a:off x="2286000" y="3135868"/>
                <a:ext cx="8163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Akarsh</a:t>
                </a:r>
                <a:endParaRPr lang="en-US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286000" y="3505200"/>
                <a:ext cx="603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Yash</a:t>
                </a:r>
                <a:endParaRPr lang="en-US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286000" y="3886200"/>
                <a:ext cx="11057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 smtClean="0"/>
                  <a:t>Paramansh</a:t>
                </a:r>
                <a:endParaRPr lang="en-US" sz="16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286000" y="4267200"/>
                <a:ext cx="7233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Rohin</a:t>
                </a:r>
                <a:endParaRPr lang="en-US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286000" y="4648200"/>
                <a:ext cx="82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Pranay</a:t>
                </a:r>
                <a:endParaRPr lang="en-US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286000" y="4964668"/>
                <a:ext cx="718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Nikhil</a:t>
                </a:r>
                <a:endParaRPr lang="en-US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286000" y="5345668"/>
                <a:ext cx="7861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Prafull</a:t>
                </a:r>
                <a:endParaRPr lang="en-US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279211" y="5715000"/>
                <a:ext cx="997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Waseem</a:t>
                </a:r>
                <a:endParaRPr lang="en-US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286000" y="6031468"/>
                <a:ext cx="7233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Rohin</a:t>
                </a:r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896045" y="3008709"/>
                <a:ext cx="800155" cy="7468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045" y="3008709"/>
                <a:ext cx="800155" cy="746808"/>
              </a:xfrm>
              <a:prstGeom prst="rect">
                <a:avLst/>
              </a:prstGeom>
              <a:blipFill rotWithShape="1">
                <a:blip r:embed="rId58"/>
                <a:stretch>
                  <a:fillRect r="-82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0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 question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 be any two events defined over a probability space.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Whenever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happens,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 also happens.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smtClean="0">
                    <a:sym typeface="Wingdings" pitchFamily="2" charset="2"/>
                  </a:rPr>
                  <a:t></a:t>
                </a:r>
                <a:r>
                  <a:rPr lang="en-US" sz="2400" dirty="0">
                    <a:solidFill>
                      <a:srgbClr val="C0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400" dirty="0" smtClean="0"/>
                  <a:t>: What is the relation between </a:t>
                </a:r>
                <a:r>
                  <a:rPr lang="en-US" sz="2400" b="1" dirty="0" smtClean="0"/>
                  <a:t>P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) and </a:t>
                </a:r>
                <a:r>
                  <a:rPr lang="en-US" sz="2400" b="1" dirty="0" smtClean="0"/>
                  <a:t>P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) ?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1219200"/>
            <a:ext cx="64008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1219200"/>
            <a:ext cx="64008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29000" y="2057400"/>
            <a:ext cx="6400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2057400"/>
            <a:ext cx="6400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3400" y="3352800"/>
            <a:ext cx="6400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28800" y="3352800"/>
            <a:ext cx="6400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456878" y="4343400"/>
                <a:ext cx="1796902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ea typeface="Cambria Math"/>
                  </a:rPr>
                  <a:t>P</a:t>
                </a:r>
                <a:r>
                  <a:rPr lang="en-US" sz="2400" dirty="0">
                    <a:ea typeface="Cambria Math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)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  <a:sym typeface="Wingdings" pitchFamily="2" charset="2"/>
                      </a:rPr>
                      <m:t>≤ </m:t>
                    </m:r>
                  </m:oMath>
                </a14:m>
                <a:r>
                  <a:rPr lang="en-US" sz="2400" b="1" dirty="0">
                    <a:ea typeface="Cambria Math"/>
                  </a:rPr>
                  <a:t>P</a:t>
                </a:r>
                <a:r>
                  <a:rPr lang="en-US" sz="2400" dirty="0">
                    <a:ea typeface="Cambria Math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)</a:t>
                </a:r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878" y="4343400"/>
                <a:ext cx="1796902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4714" t="-9091" r="-7744" b="-272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78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Analysis</a:t>
            </a:r>
            <a:r>
              <a:rPr lang="en-US" sz="3600" b="1" dirty="0" smtClean="0"/>
              <a:t> using </a:t>
            </a:r>
            <a:r>
              <a:rPr lang="en-US" sz="3600" b="1" dirty="0" smtClean="0">
                <a:solidFill>
                  <a:srgbClr val="7030A0"/>
                </a:solidFill>
              </a:rPr>
              <a:t>Delay Sequence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Key idea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Pure scientific spirit to explain a phenomenon.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5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Theme</a:t>
            </a:r>
            <a:r>
              <a:rPr lang="en-US" sz="3600" b="1" dirty="0" smtClean="0">
                <a:solidFill>
                  <a:srgbClr val="C00000"/>
                </a:solidFill>
              </a:rPr>
              <a:t> </a:t>
            </a:r>
            <a:r>
              <a:rPr lang="en-US" sz="3600" b="1" dirty="0" smtClean="0"/>
              <a:t>of today’s lecture</a:t>
            </a:r>
            <a:endParaRPr lang="en-US" sz="36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06" y="1981200"/>
            <a:ext cx="5631694" cy="320539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2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7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,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Even after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 rounds, there is a counter that did not reach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What might be have happened ?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Perhaps that counter had a bad sequence of coin tosses: less than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heads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That happens with very less </a:t>
                </a:r>
                <a:r>
                  <a:rPr lang="en-US" sz="2000" dirty="0" err="1" smtClean="0"/>
                  <a:t>probabilty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But there may be </a:t>
                </a:r>
                <a:r>
                  <a:rPr lang="en-US" sz="2000" u="sng" dirty="0" smtClean="0"/>
                  <a:t>other reasons</a:t>
                </a:r>
                <a:r>
                  <a:rPr lang="en-US" sz="2000" dirty="0" smtClean="0"/>
                  <a:t> for not reaching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Let us </a:t>
                </a:r>
                <a:r>
                  <a:rPr lang="en-US" sz="2000" dirty="0"/>
                  <a:t>e</a:t>
                </a:r>
                <a:r>
                  <a:rPr lang="en-US" sz="2000" dirty="0" smtClean="0"/>
                  <a:t>xplore the reason like a </a:t>
                </a:r>
                <a:r>
                  <a:rPr lang="en-US" sz="2000" b="1" dirty="0" smtClean="0"/>
                  <a:t>scientist/detective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4953000"/>
            <a:ext cx="41910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43200" y="2019300"/>
            <a:ext cx="41910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00800" y="3086100"/>
            <a:ext cx="41910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51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707463"/>
              </p:ext>
            </p:extLst>
          </p:nvPr>
        </p:nvGraphicFramePr>
        <p:xfrm>
          <a:off x="381000" y="366379"/>
          <a:ext cx="6175532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0"/>
                <a:gridCol w="950192"/>
                <a:gridCol w="2133600"/>
                <a:gridCol w="2209800"/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18337" y="468868"/>
            <a:ext cx="80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Round</a:t>
            </a:r>
            <a:endParaRPr 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22532" y="468868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Counter</a:t>
            </a:r>
            <a:endParaRPr lang="en-US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79743" y="366379"/>
            <a:ext cx="2252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Outcome of coin </a:t>
            </a:r>
            <a:r>
              <a:rPr lang="en-US" b="1" dirty="0" smtClean="0">
                <a:solidFill>
                  <a:srgbClr val="FFFF00"/>
                </a:solidFill>
              </a:rPr>
              <a:t>toss 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during the round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13132" y="366379"/>
            <a:ext cx="213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Counter </a:t>
            </a:r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value at the</a:t>
            </a:r>
          </a:p>
          <a:p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end of the round</a:t>
            </a: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27332" y="9876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987647"/>
                <a:ext cx="45390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132364" y="987647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364" y="987647"/>
                <a:ext cx="37863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147228" y="17379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228" y="1737979"/>
                <a:ext cx="41870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73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147228" y="243544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228" y="2435447"/>
                <a:ext cx="41870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739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184932" y="987647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32" y="987647"/>
                <a:ext cx="38824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527332" y="13686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1368647"/>
                <a:ext cx="45390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75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127532" y="1368647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32" y="1368647"/>
                <a:ext cx="37863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25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177684" y="1368647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684" y="1368647"/>
                <a:ext cx="38824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03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527332" y="1737979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1737979"/>
                <a:ext cx="45390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127532" y="1737979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32" y="1737979"/>
                <a:ext cx="37863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5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527332" y="2042779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2042779"/>
                <a:ext cx="45390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920743" y="210731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743" y="2107311"/>
                <a:ext cx="79220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77684" y="2054447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684" y="2054447"/>
                <a:ext cx="388248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527332" y="24354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2435447"/>
                <a:ext cx="45390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75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883972" y="2435447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72" y="2435447"/>
                <a:ext cx="792205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530626" y="2804779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626" y="2804779"/>
                <a:ext cx="453906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17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374932" y="3185779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3185779"/>
                <a:ext cx="676724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333" r="-108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2895600" y="2804779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804779"/>
                <a:ext cx="792205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197" r="-92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147228" y="281644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228" y="2816447"/>
                <a:ext cx="418704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173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184932" y="3197447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32" y="3197447"/>
                <a:ext cx="388248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333" r="-206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2898932" y="3197447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32" y="3197447"/>
                <a:ext cx="792205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92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374932" y="3566779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3566779"/>
                <a:ext cx="676724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2898932" y="358268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32" y="3582681"/>
                <a:ext cx="792205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92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147228" y="35667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228" y="3566779"/>
                <a:ext cx="41870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73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374932" y="3883247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3883247"/>
                <a:ext cx="676724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883972" y="425867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72" y="4258671"/>
                <a:ext cx="792205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2898932" y="3883247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32" y="3883247"/>
                <a:ext cx="792205" cy="369332"/>
              </a:xfrm>
              <a:prstGeom prst="rect">
                <a:avLst/>
              </a:prstGeom>
              <a:blipFill rotWithShape="1">
                <a:blip r:embed="rId25"/>
                <a:stretch>
                  <a:fillRect t="-8197" r="-92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177684" y="3894915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684" y="3894915"/>
                <a:ext cx="388248" cy="369332"/>
              </a:xfrm>
              <a:prstGeom prst="rect">
                <a:avLst/>
              </a:prstGeom>
              <a:blipFill rotWithShape="1">
                <a:blip r:embed="rId26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139980" y="426424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980" y="4264247"/>
                <a:ext cx="418704" cy="369332"/>
              </a:xfrm>
              <a:prstGeom prst="rect">
                <a:avLst/>
              </a:prstGeom>
              <a:blipFill rotWithShape="1">
                <a:blip r:embed="rId27"/>
                <a:stretch>
                  <a:fillRect t="-8333" r="-1739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/>
          <p:cNvGrpSpPr/>
          <p:nvPr/>
        </p:nvGrpSpPr>
        <p:grpSpPr>
          <a:xfrm>
            <a:off x="384332" y="987647"/>
            <a:ext cx="865943" cy="3634264"/>
            <a:chOff x="384332" y="987647"/>
            <a:chExt cx="865943" cy="3634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t="-8197" r="-1891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374932" y="4264247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4264247"/>
                <a:ext cx="676724" cy="369332"/>
              </a:xfrm>
              <a:prstGeom prst="rect">
                <a:avLst/>
              </a:prstGeom>
              <a:blipFill rotWithShape="1">
                <a:blip r:embed="rId38"/>
                <a:stretch>
                  <a:fillRect t="-8333" r="-108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124200" y="5805821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805821"/>
                <a:ext cx="357790" cy="369332"/>
              </a:xfrm>
              <a:prstGeom prst="rect">
                <a:avLst/>
              </a:prstGeom>
              <a:blipFill rotWithShape="1">
                <a:blip r:embed="rId39"/>
                <a:stretch>
                  <a:fillRect t="-8197" r="-241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524087" y="5791200"/>
                <a:ext cx="45711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87" y="5791200"/>
                <a:ext cx="457113" cy="395621"/>
              </a:xfrm>
              <a:prstGeom prst="rect">
                <a:avLst/>
              </a:prstGeom>
              <a:blipFill rotWithShape="1">
                <a:blip r:embed="rId40"/>
                <a:stretch>
                  <a:fillRect t="-6154" r="-1866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5181600" y="58058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5805821"/>
                <a:ext cx="418704" cy="369332"/>
              </a:xfrm>
              <a:prstGeom prst="rect">
                <a:avLst/>
              </a:prstGeom>
              <a:blipFill rotWithShape="1">
                <a:blip r:embed="rId41"/>
                <a:stretch>
                  <a:fillRect t="-8197" r="-159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2895600" y="6122289"/>
                <a:ext cx="771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6122289"/>
                <a:ext cx="771365" cy="369332"/>
              </a:xfrm>
              <a:prstGeom prst="rect">
                <a:avLst/>
              </a:prstGeom>
              <a:blipFill rotWithShape="1">
                <a:blip r:embed="rId42"/>
                <a:stretch>
                  <a:fillRect t="-8197" r="-94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372662" y="6081379"/>
                <a:ext cx="684738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±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662" y="6081379"/>
                <a:ext cx="684738" cy="395621"/>
              </a:xfrm>
              <a:prstGeom prst="rect">
                <a:avLst/>
              </a:prstGeom>
              <a:blipFill rotWithShape="1">
                <a:blip r:embed="rId43"/>
                <a:stretch>
                  <a:fillRect t="-6154" r="-1150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524000" y="6096000"/>
                <a:ext cx="45711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6096000"/>
                <a:ext cx="457113" cy="395621"/>
              </a:xfrm>
              <a:prstGeom prst="rect">
                <a:avLst/>
              </a:prstGeom>
              <a:blipFill rotWithShape="1">
                <a:blip r:embed="rId44"/>
                <a:stretch>
                  <a:fillRect t="-6154" r="-1733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49912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120" y="4876800"/>
                <a:ext cx="405880" cy="584775"/>
              </a:xfrm>
              <a:prstGeom prst="rect">
                <a:avLst/>
              </a:prstGeom>
              <a:blipFill rotWithShape="1">
                <a:blip r:embed="rId45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15672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720" y="4876800"/>
                <a:ext cx="405880" cy="584775"/>
              </a:xfrm>
              <a:prstGeom prst="rect">
                <a:avLst/>
              </a:prstGeom>
              <a:blipFill rotWithShape="1">
                <a:blip r:embed="rId45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309932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320" y="4876800"/>
                <a:ext cx="405880" cy="584775"/>
              </a:xfrm>
              <a:prstGeom prst="rect">
                <a:avLst/>
              </a:prstGeom>
              <a:blipFill rotWithShape="1">
                <a:blip r:embed="rId46"/>
                <a:stretch>
                  <a:fillRect t="-12500" r="-49254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/>
          <p:cNvSpPr txBox="1"/>
          <p:nvPr/>
        </p:nvSpPr>
        <p:spPr>
          <a:xfrm>
            <a:off x="1752600" y="0"/>
            <a:ext cx="3653051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Table formed to investigate the delay</a:t>
            </a:r>
            <a:endParaRPr lang="en-US" dirty="0"/>
          </a:p>
        </p:txBody>
      </p:sp>
      <p:grpSp>
        <p:nvGrpSpPr>
          <p:cNvPr id="120" name="Group 119"/>
          <p:cNvGrpSpPr/>
          <p:nvPr/>
        </p:nvGrpSpPr>
        <p:grpSpPr>
          <a:xfrm>
            <a:off x="7144230" y="1524000"/>
            <a:ext cx="853657" cy="819662"/>
            <a:chOff x="7144230" y="1524000"/>
            <a:chExt cx="853657" cy="819662"/>
          </a:xfrm>
        </p:grpSpPr>
        <p:sp>
          <p:nvSpPr>
            <p:cNvPr id="94" name="Oval 93"/>
            <p:cNvSpPr/>
            <p:nvPr/>
          </p:nvSpPr>
          <p:spPr>
            <a:xfrm>
              <a:off x="7456694" y="1524000"/>
              <a:ext cx="499942" cy="49810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7394201" y="1998770"/>
                  <a:ext cx="603686" cy="3448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201" y="1998770"/>
                  <a:ext cx="603686" cy="344892"/>
                </a:xfrm>
                <a:prstGeom prst="rect">
                  <a:avLst/>
                </a:prstGeom>
                <a:blipFill rotWithShape="1">
                  <a:blip r:embed="rId47"/>
                  <a:stretch>
                    <a:fillRect t="-8929" r="-29293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Connector 99"/>
            <p:cNvCxnSpPr/>
            <p:nvPr/>
          </p:nvCxnSpPr>
          <p:spPr>
            <a:xfrm>
              <a:off x="7144230" y="1737472"/>
              <a:ext cx="312464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2895600" y="2819400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819400"/>
                <a:ext cx="792205" cy="369332"/>
              </a:xfrm>
              <a:prstGeom prst="rect">
                <a:avLst/>
              </a:prstGeom>
              <a:blipFill rotWithShape="1">
                <a:blip r:embed="rId48"/>
                <a:stretch>
                  <a:fillRect t="-8333" r="-923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1371600" y="2819400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819400"/>
                <a:ext cx="676724" cy="369332"/>
              </a:xfrm>
              <a:prstGeom prst="rect">
                <a:avLst/>
              </a:prstGeom>
              <a:blipFill rotWithShape="1">
                <a:blip r:embed="rId49"/>
                <a:stretch>
                  <a:fillRect t="-8333" r="-108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880640" y="3886200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640" y="3886200"/>
                <a:ext cx="792205" cy="369332"/>
              </a:xfrm>
              <a:prstGeom prst="rect">
                <a:avLst/>
              </a:prstGeom>
              <a:blipFill rotWithShape="1">
                <a:blip r:embed="rId50"/>
                <a:stretch>
                  <a:fillRect t="-8333" r="-923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371600" y="3891776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891776"/>
                <a:ext cx="676724" cy="369332"/>
              </a:xfrm>
              <a:prstGeom prst="rect">
                <a:avLst/>
              </a:prstGeom>
              <a:blipFill rotWithShape="1">
                <a:blip r:embed="rId51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blipFill rotWithShape="1">
                <a:blip r:embed="rId52"/>
                <a:stretch>
                  <a:fillRect t="-8333" r="-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/>
          <p:cNvSpPr txBox="1"/>
          <p:nvPr/>
        </p:nvSpPr>
        <p:spPr>
          <a:xfrm>
            <a:off x="1600200" y="46482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?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136932" y="46482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?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1524087" y="5334000"/>
                <a:ext cx="45711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87" y="5334000"/>
                <a:ext cx="457113" cy="395621"/>
              </a:xfrm>
              <a:prstGeom prst="rect">
                <a:avLst/>
              </a:prstGeom>
              <a:blipFill rotWithShape="1">
                <a:blip r:embed="rId40"/>
                <a:stretch>
                  <a:fillRect t="-6154" r="-1866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3129777" y="5410200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777" y="5410200"/>
                <a:ext cx="357790" cy="369332"/>
              </a:xfrm>
              <a:prstGeom prst="rect">
                <a:avLst/>
              </a:prstGeom>
              <a:blipFill rotWithShape="1">
                <a:blip r:embed="rId53"/>
                <a:stretch>
                  <a:fillRect t="-8333" r="-2372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5174352" y="5345668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352" y="5345668"/>
                <a:ext cx="388248" cy="369332"/>
              </a:xfrm>
              <a:prstGeom prst="rect">
                <a:avLst/>
              </a:prstGeom>
              <a:blipFill rotWithShape="1">
                <a:blip r:embed="rId54"/>
                <a:stretch>
                  <a:fillRect t="-8197" r="-187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76200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6324600"/>
                <a:ext cx="405880" cy="584775"/>
              </a:xfrm>
              <a:prstGeom prst="rect">
                <a:avLst/>
              </a:prstGeom>
              <a:blipFill rotWithShape="1">
                <a:blip r:embed="rId55"/>
                <a:stretch>
                  <a:fillRect t="-12632" r="-47761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165152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520" y="6324600"/>
                <a:ext cx="405880" cy="584775"/>
              </a:xfrm>
              <a:prstGeom prst="rect">
                <a:avLst/>
              </a:prstGeom>
              <a:blipFill rotWithShape="1">
                <a:blip r:embed="rId56"/>
                <a:stretch>
                  <a:fillRect t="-12632" r="-47761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530912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120" y="6324600"/>
                <a:ext cx="405880" cy="584775"/>
              </a:xfrm>
              <a:prstGeom prst="rect">
                <a:avLst/>
              </a:prstGeom>
              <a:blipFill rotWithShape="1">
                <a:blip r:embed="rId56"/>
                <a:stretch>
                  <a:fillRect t="-12632" r="-47761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325172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720" y="6324600"/>
                <a:ext cx="405880" cy="584775"/>
              </a:xfrm>
              <a:prstGeom prst="rect">
                <a:avLst/>
              </a:prstGeom>
              <a:blipFill rotWithShape="1">
                <a:blip r:embed="rId57"/>
                <a:stretch>
                  <a:fillRect t="-12632" r="-49254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Group 116"/>
          <p:cNvGrpSpPr/>
          <p:nvPr/>
        </p:nvGrpSpPr>
        <p:grpSpPr>
          <a:xfrm>
            <a:off x="7956636" y="1524000"/>
            <a:ext cx="1187364" cy="782733"/>
            <a:chOff x="7956636" y="1524000"/>
            <a:chExt cx="1187364" cy="782733"/>
          </a:xfrm>
        </p:grpSpPr>
        <p:sp>
          <p:nvSpPr>
            <p:cNvPr id="96" name="Oval 95"/>
            <p:cNvSpPr/>
            <p:nvPr/>
          </p:nvSpPr>
          <p:spPr>
            <a:xfrm>
              <a:off x="8331593" y="1524000"/>
              <a:ext cx="499942" cy="49810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8456579" y="1961841"/>
                  <a:ext cx="264507" cy="3448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6579" y="1961841"/>
                  <a:ext cx="264507" cy="344892"/>
                </a:xfrm>
                <a:prstGeom prst="rect">
                  <a:avLst/>
                </a:prstGeom>
                <a:blipFill rotWithShape="1">
                  <a:blip r:embed="rId58"/>
                  <a:stretch>
                    <a:fillRect t="-8929" r="-40909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Connector 97"/>
            <p:cNvCxnSpPr>
              <a:stCxn id="94" idx="6"/>
              <a:endCxn id="96" idx="2"/>
            </p:cNvCxnSpPr>
            <p:nvPr/>
          </p:nvCxnSpPr>
          <p:spPr>
            <a:xfrm>
              <a:off x="7956636" y="1773052"/>
              <a:ext cx="37495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96" idx="6"/>
            </p:cNvCxnSpPr>
            <p:nvPr/>
          </p:nvCxnSpPr>
          <p:spPr>
            <a:xfrm>
              <a:off x="8831536" y="1773051"/>
              <a:ext cx="3124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8384370" y="1611868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370" y="1611868"/>
                <a:ext cx="378630" cy="369332"/>
              </a:xfrm>
              <a:prstGeom prst="rect">
                <a:avLst/>
              </a:prstGeom>
              <a:blipFill rotWithShape="1">
                <a:blip r:embed="rId59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Down Arrow 118"/>
          <p:cNvSpPr/>
          <p:nvPr/>
        </p:nvSpPr>
        <p:spPr>
          <a:xfrm>
            <a:off x="8384370" y="987647"/>
            <a:ext cx="378630" cy="53635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blipFill rotWithShape="1">
                <a:blip r:embed="rId60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" name="Group 121"/>
          <p:cNvGrpSpPr/>
          <p:nvPr/>
        </p:nvGrpSpPr>
        <p:grpSpPr>
          <a:xfrm>
            <a:off x="6324600" y="1524000"/>
            <a:ext cx="986070" cy="844102"/>
            <a:chOff x="7144230" y="1524000"/>
            <a:chExt cx="986070" cy="844102"/>
          </a:xfrm>
        </p:grpSpPr>
        <p:sp>
          <p:nvSpPr>
            <p:cNvPr id="123" name="Oval 122"/>
            <p:cNvSpPr/>
            <p:nvPr/>
          </p:nvSpPr>
          <p:spPr>
            <a:xfrm>
              <a:off x="7456694" y="1524000"/>
              <a:ext cx="499942" cy="49810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7394201" y="199877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201" y="1998770"/>
                  <a:ext cx="736099" cy="369332"/>
                </a:xfrm>
                <a:prstGeom prst="rect">
                  <a:avLst/>
                </a:prstGeom>
                <a:blipFill rotWithShape="1">
                  <a:blip r:embed="rId61"/>
                  <a:stretch>
                    <a:fillRect t="-8333" r="-108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Straight Connector 124"/>
            <p:cNvCxnSpPr/>
            <p:nvPr/>
          </p:nvCxnSpPr>
          <p:spPr>
            <a:xfrm>
              <a:off x="7144230" y="1737472"/>
              <a:ext cx="312464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Down Arrow 125"/>
          <p:cNvSpPr/>
          <p:nvPr/>
        </p:nvSpPr>
        <p:spPr>
          <a:xfrm>
            <a:off x="7543800" y="990600"/>
            <a:ext cx="378630" cy="53635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Down Arrow 126"/>
          <p:cNvSpPr/>
          <p:nvPr/>
        </p:nvSpPr>
        <p:spPr>
          <a:xfrm>
            <a:off x="6705600" y="990600"/>
            <a:ext cx="378630" cy="53635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7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3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8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4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8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9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1000"/>
                            </p:stCondLst>
                            <p:childTnLst>
                              <p:par>
                                <p:cTn id="4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0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3" grpId="0"/>
      <p:bldP spid="42" grpId="0"/>
      <p:bldP spid="43" grpId="0"/>
      <p:bldP spid="44" grpId="0"/>
      <p:bldP spid="45" grpId="0"/>
      <p:bldP spid="47" grpId="0"/>
      <p:bldP spid="48" grpId="0"/>
      <p:bldP spid="49" grpId="0"/>
      <p:bldP spid="52" grpId="0"/>
      <p:bldP spid="53" grpId="0"/>
      <p:bldP spid="54" grpId="0"/>
      <p:bldP spid="55" grpId="0"/>
      <p:bldP spid="56" grpId="0"/>
      <p:bldP spid="58" grpId="0"/>
      <p:bldP spid="59" grpId="0"/>
      <p:bldP spid="61" grpId="0"/>
      <p:bldP spid="61" grpId="1"/>
      <p:bldP spid="62" grpId="0"/>
      <p:bldP spid="63" grpId="0"/>
      <p:bldP spid="63" grpId="1"/>
      <p:bldP spid="67" grpId="0"/>
      <p:bldP spid="68" grpId="0"/>
      <p:bldP spid="69" grpId="0"/>
      <p:bldP spid="70" grpId="0"/>
      <p:bldP spid="71" grpId="0"/>
      <p:bldP spid="72" grpId="0"/>
      <p:bldP spid="73" grpId="0"/>
      <p:bldP spid="73" grpId="1"/>
      <p:bldP spid="74" grpId="0"/>
      <p:bldP spid="75" grpId="0"/>
      <p:bldP spid="75" grpId="1"/>
      <p:bldP spid="76" grpId="0"/>
      <p:bldP spid="77" grpId="0"/>
      <p:bldP spid="79" grpId="0"/>
      <p:bldP spid="80" grpId="0"/>
      <p:bldP spid="81" grpId="0"/>
      <p:bldP spid="82" grpId="0"/>
      <p:bldP spid="83" grpId="0"/>
      <p:bldP spid="84" grpId="0"/>
      <p:bldP spid="86" grpId="0"/>
      <p:bldP spid="86" grpId="1"/>
      <p:bldP spid="88" grpId="0"/>
      <p:bldP spid="89" grpId="0"/>
      <p:bldP spid="90" grpId="0"/>
      <p:bldP spid="93" grpId="0" animBg="1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8" grpId="0"/>
      <p:bldP spid="118" grpId="1"/>
      <p:bldP spid="119" grpId="0" animBg="1"/>
      <p:bldP spid="119" grpId="1" animBg="1"/>
      <p:bldP spid="121" grpId="0"/>
      <p:bldP spid="126" grpId="0" animBg="1"/>
      <p:bldP spid="126" grpId="1" animBg="1"/>
      <p:bldP spid="1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039433"/>
              </p:ext>
            </p:extLst>
          </p:nvPr>
        </p:nvGraphicFramePr>
        <p:xfrm>
          <a:off x="381000" y="366379"/>
          <a:ext cx="6175532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0"/>
                <a:gridCol w="950192"/>
                <a:gridCol w="2133600"/>
                <a:gridCol w="2209800"/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18337" y="468868"/>
            <a:ext cx="80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Round</a:t>
            </a:r>
            <a:endParaRPr 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22532" y="468868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Counter</a:t>
            </a:r>
            <a:endParaRPr lang="en-US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79743" y="366379"/>
            <a:ext cx="2252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Outcome of coin </a:t>
            </a:r>
            <a:r>
              <a:rPr lang="en-US" b="1" dirty="0" smtClean="0">
                <a:solidFill>
                  <a:srgbClr val="FFFF00"/>
                </a:solidFill>
              </a:rPr>
              <a:t>toss 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during the round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13132" y="366379"/>
            <a:ext cx="213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Counter </a:t>
            </a:r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value at the</a:t>
            </a:r>
          </a:p>
          <a:p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end of the round</a:t>
            </a: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27332" y="9876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987647"/>
                <a:ext cx="45390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132364" y="987647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364" y="987647"/>
                <a:ext cx="37863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147228" y="17379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228" y="1737979"/>
                <a:ext cx="41870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73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147228" y="243544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228" y="2435447"/>
                <a:ext cx="41870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739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184932" y="987647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32" y="987647"/>
                <a:ext cx="38824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527332" y="13686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1368647"/>
                <a:ext cx="45390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75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127532" y="1368647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32" y="1368647"/>
                <a:ext cx="37863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25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177684" y="1368647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684" y="1368647"/>
                <a:ext cx="38824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03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527332" y="1737979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1737979"/>
                <a:ext cx="45390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127532" y="1737979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32" y="1737979"/>
                <a:ext cx="37863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5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527332" y="2042779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2042779"/>
                <a:ext cx="45390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920743" y="210731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743" y="2107311"/>
                <a:ext cx="79220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77684" y="2054447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684" y="2054447"/>
                <a:ext cx="388248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527332" y="24354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2435447"/>
                <a:ext cx="45390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75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883972" y="2435447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72" y="2435447"/>
                <a:ext cx="792205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374932" y="3185779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3185779"/>
                <a:ext cx="676724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108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147228" y="281644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228" y="2816447"/>
                <a:ext cx="418704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173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184932" y="3197447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32" y="3197447"/>
                <a:ext cx="388248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06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2898932" y="3197447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32" y="3197447"/>
                <a:ext cx="792205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333" r="-92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374932" y="3566779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3566779"/>
                <a:ext cx="67672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2898932" y="358268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32" y="3582681"/>
                <a:ext cx="792205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92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147228" y="35667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228" y="3566779"/>
                <a:ext cx="41870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73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883972" y="425867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72" y="4258671"/>
                <a:ext cx="792205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177684" y="3894915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684" y="3894915"/>
                <a:ext cx="388248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139980" y="426424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980" y="4264247"/>
                <a:ext cx="418704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333" r="-1739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/>
          <p:cNvGrpSpPr/>
          <p:nvPr/>
        </p:nvGrpSpPr>
        <p:grpSpPr>
          <a:xfrm>
            <a:off x="384332" y="987647"/>
            <a:ext cx="865943" cy="3634264"/>
            <a:chOff x="384332" y="987647"/>
            <a:chExt cx="865943" cy="3634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t="-8197" r="-1891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374932" y="4264247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4264247"/>
                <a:ext cx="676724" cy="369332"/>
              </a:xfrm>
              <a:prstGeom prst="rect">
                <a:avLst/>
              </a:prstGeom>
              <a:blipFill rotWithShape="1">
                <a:blip r:embed="rId34"/>
                <a:stretch>
                  <a:fillRect t="-8333" r="-108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124200" y="5805821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805821"/>
                <a:ext cx="357790" cy="369332"/>
              </a:xfrm>
              <a:prstGeom prst="rect">
                <a:avLst/>
              </a:prstGeom>
              <a:blipFill rotWithShape="1">
                <a:blip r:embed="rId35"/>
                <a:stretch>
                  <a:fillRect t="-8197" r="-241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524087" y="5791200"/>
                <a:ext cx="45711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87" y="5791200"/>
                <a:ext cx="457113" cy="395621"/>
              </a:xfrm>
              <a:prstGeom prst="rect">
                <a:avLst/>
              </a:prstGeom>
              <a:blipFill rotWithShape="1">
                <a:blip r:embed="rId36"/>
                <a:stretch>
                  <a:fillRect t="-6154" r="-1866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5181600" y="58058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5805821"/>
                <a:ext cx="418704" cy="369332"/>
              </a:xfrm>
              <a:prstGeom prst="rect">
                <a:avLst/>
              </a:prstGeom>
              <a:blipFill rotWithShape="1">
                <a:blip r:embed="rId37"/>
                <a:stretch>
                  <a:fillRect t="-8197" r="-159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2895600" y="6122289"/>
                <a:ext cx="771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6122289"/>
                <a:ext cx="771365" cy="369332"/>
              </a:xfrm>
              <a:prstGeom prst="rect">
                <a:avLst/>
              </a:prstGeom>
              <a:blipFill rotWithShape="1">
                <a:blip r:embed="rId38"/>
                <a:stretch>
                  <a:fillRect t="-8197" r="-94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372662" y="6081379"/>
                <a:ext cx="684738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±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662" y="6081379"/>
                <a:ext cx="684738" cy="395621"/>
              </a:xfrm>
              <a:prstGeom prst="rect">
                <a:avLst/>
              </a:prstGeom>
              <a:blipFill rotWithShape="1">
                <a:blip r:embed="rId39"/>
                <a:stretch>
                  <a:fillRect t="-6154" r="-1150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49912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120" y="4876800"/>
                <a:ext cx="405880" cy="584775"/>
              </a:xfrm>
              <a:prstGeom prst="rect">
                <a:avLst/>
              </a:prstGeom>
              <a:blipFill rotWithShape="1">
                <a:blip r:embed="rId40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15672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720" y="4876800"/>
                <a:ext cx="405880" cy="584775"/>
              </a:xfrm>
              <a:prstGeom prst="rect">
                <a:avLst/>
              </a:prstGeom>
              <a:blipFill rotWithShape="1">
                <a:blip r:embed="rId40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309932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320" y="4876800"/>
                <a:ext cx="405880" cy="584775"/>
              </a:xfrm>
              <a:prstGeom prst="rect">
                <a:avLst/>
              </a:prstGeom>
              <a:blipFill rotWithShape="1">
                <a:blip r:embed="rId41"/>
                <a:stretch>
                  <a:fillRect t="-12500" r="-49254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/>
          <p:cNvSpPr txBox="1"/>
          <p:nvPr/>
        </p:nvSpPr>
        <p:spPr>
          <a:xfrm>
            <a:off x="1752600" y="0"/>
            <a:ext cx="3653051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Table formed to investigate the delay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2895600" y="2831068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831068"/>
                <a:ext cx="792205" cy="369332"/>
              </a:xfrm>
              <a:prstGeom prst="rect">
                <a:avLst/>
              </a:prstGeom>
              <a:blipFill rotWithShape="1">
                <a:blip r:embed="rId42"/>
                <a:stretch>
                  <a:fillRect t="-8197" r="-92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1371600" y="2831068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831068"/>
                <a:ext cx="676724" cy="369332"/>
              </a:xfrm>
              <a:prstGeom prst="rect">
                <a:avLst/>
              </a:prstGeom>
              <a:blipFill rotWithShape="1">
                <a:blip r:embed="rId43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880640" y="3897868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640" y="3897868"/>
                <a:ext cx="792205" cy="369332"/>
              </a:xfrm>
              <a:prstGeom prst="rect">
                <a:avLst/>
              </a:prstGeom>
              <a:blipFill rotWithShape="1">
                <a:blip r:embed="rId44"/>
                <a:stretch>
                  <a:fillRect t="-8197" r="-92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371600" y="3897868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897868"/>
                <a:ext cx="676724" cy="369332"/>
              </a:xfrm>
              <a:prstGeom prst="rect">
                <a:avLst/>
              </a:prstGeom>
              <a:blipFill rotWithShape="1">
                <a:blip r:embed="rId45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blipFill rotWithShape="1">
                <a:blip r:embed="rId46"/>
                <a:stretch>
                  <a:fillRect t="-8333" r="-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/>
          <p:cNvSpPr txBox="1"/>
          <p:nvPr/>
        </p:nvSpPr>
        <p:spPr>
          <a:xfrm>
            <a:off x="1600200" y="46482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?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136932" y="46482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?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1524087" y="5334000"/>
                <a:ext cx="45711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87" y="5334000"/>
                <a:ext cx="457113" cy="395621"/>
              </a:xfrm>
              <a:prstGeom prst="rect">
                <a:avLst/>
              </a:prstGeom>
              <a:blipFill rotWithShape="1">
                <a:blip r:embed="rId36"/>
                <a:stretch>
                  <a:fillRect t="-6154" r="-1866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3129777" y="5410200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777" y="5410200"/>
                <a:ext cx="357790" cy="369332"/>
              </a:xfrm>
              <a:prstGeom prst="rect">
                <a:avLst/>
              </a:prstGeom>
              <a:blipFill rotWithShape="1">
                <a:blip r:embed="rId47"/>
                <a:stretch>
                  <a:fillRect t="-8333" r="-2372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5174352" y="5345668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352" y="5345668"/>
                <a:ext cx="388248" cy="369332"/>
              </a:xfrm>
              <a:prstGeom prst="rect">
                <a:avLst/>
              </a:prstGeom>
              <a:blipFill rotWithShape="1">
                <a:blip r:embed="rId48"/>
                <a:stretch>
                  <a:fillRect t="-8197" r="-187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76200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6324600"/>
                <a:ext cx="405880" cy="584775"/>
              </a:xfrm>
              <a:prstGeom prst="rect">
                <a:avLst/>
              </a:prstGeom>
              <a:blipFill rotWithShape="1">
                <a:blip r:embed="rId49"/>
                <a:stretch>
                  <a:fillRect t="-12632" r="-47761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165152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520" y="6324600"/>
                <a:ext cx="405880" cy="584775"/>
              </a:xfrm>
              <a:prstGeom prst="rect">
                <a:avLst/>
              </a:prstGeom>
              <a:blipFill rotWithShape="1">
                <a:blip r:embed="rId50"/>
                <a:stretch>
                  <a:fillRect t="-12632" r="-47761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530912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120" y="6324600"/>
                <a:ext cx="405880" cy="584775"/>
              </a:xfrm>
              <a:prstGeom prst="rect">
                <a:avLst/>
              </a:prstGeom>
              <a:blipFill rotWithShape="1">
                <a:blip r:embed="rId50"/>
                <a:stretch>
                  <a:fillRect t="-12632" r="-47761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325172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720" y="6324600"/>
                <a:ext cx="405880" cy="584775"/>
              </a:xfrm>
              <a:prstGeom prst="rect">
                <a:avLst/>
              </a:prstGeom>
              <a:blipFill rotWithShape="1">
                <a:blip r:embed="rId51"/>
                <a:stretch>
                  <a:fillRect t="-12632" r="-49254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blipFill rotWithShape="1">
                <a:blip r:embed="rId52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>
            <a:off x="6632732" y="468868"/>
            <a:ext cx="685516" cy="631293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15200" y="3429000"/>
            <a:ext cx="184762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A </a:t>
            </a:r>
            <a:r>
              <a:rPr lang="en-US" b="1" dirty="0" smtClean="0">
                <a:solidFill>
                  <a:srgbClr val="C00000"/>
                </a:solidFill>
              </a:rPr>
              <a:t>delay</a:t>
            </a:r>
            <a:r>
              <a:rPr lang="en-US" b="1" dirty="0" smtClean="0"/>
              <a:t> sequence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270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Why </a:t>
            </a:r>
            <a:r>
              <a:rPr lang="en-US" sz="3200" b="1" dirty="0" smtClean="0">
                <a:solidFill>
                  <a:srgbClr val="7030A0"/>
                </a:solidFill>
              </a:rPr>
              <a:t>delay sequences </a:t>
            </a:r>
            <a:r>
              <a:rPr lang="en-US" sz="3200" b="1" dirty="0" smtClean="0"/>
              <a:t>?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“there is at least one counter that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/>
                  <a:t> occurs  </a:t>
                </a:r>
                <a:r>
                  <a:rPr lang="en-US" sz="2000" dirty="0" smtClean="0">
                    <a:sym typeface="Wingdings" pitchFamily="2" charset="2"/>
                  </a:rPr>
                  <a:t>      </a:t>
                </a:r>
                <a:r>
                  <a:rPr lang="en-US" sz="2000" dirty="0" smtClean="0">
                    <a:solidFill>
                      <a:srgbClr val="7030A0"/>
                    </a:solidFill>
                    <a:sym typeface="Wingdings" pitchFamily="2" charset="2"/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7030A0"/>
                  </a:solidFill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b="1" dirty="0" smtClean="0"/>
                  <a:t>P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/>
                  <a:t>]    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?</a:t>
                </a:r>
                <a:r>
                  <a:rPr lang="en-US" sz="2000" dirty="0" smtClean="0"/>
                  <a:t>     </a:t>
                </a:r>
                <a:r>
                  <a:rPr lang="en-US" sz="2000" b="1" dirty="0"/>
                  <a:t>P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 smtClean="0">
                        <a:latin typeface="Cambria Math"/>
                      </a:rPr>
                      <m:t>a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/>
                      </a:rPr>
                      <m:t>ny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b="1" dirty="0" smtClean="0">
                        <a:solidFill>
                          <a:srgbClr val="7030A0"/>
                        </a:solidFill>
                      </a:rPr>
                      <m:t>delay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7030A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 smtClean="0">
                        <a:solidFill>
                          <a:srgbClr val="7030A0"/>
                        </a:solidFill>
                      </a:rPr>
                      <m:t>sequence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7030A0"/>
                        </a:solidFill>
                      </a:rPr>
                      <m:t>  </m:t>
                    </m:r>
                    <m:r>
                      <m:rPr>
                        <m:nor/>
                      </m:rPr>
                      <a:rPr lang="en-US" sz="2000" dirty="0"/>
                      <m:t>occurs</m:t>
                    </m:r>
                  </m:oMath>
                </a14:m>
                <a:r>
                  <a:rPr lang="en-US" sz="2000" dirty="0" smtClean="0"/>
                  <a:t>]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/>
                  <a:t>: </a:t>
                </a:r>
                <a:r>
                  <a:rPr lang="en-US" sz="2000" dirty="0"/>
                  <a:t>How to find </a:t>
                </a:r>
                <a:r>
                  <a:rPr lang="en-US" sz="2000" b="1" dirty="0"/>
                  <a:t>P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latin typeface="Cambria Math"/>
                      </a:rPr>
                      <m:t>any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7030A0"/>
                        </a:solidFill>
                      </a:rPr>
                      <m:t>delay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7030A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7030A0"/>
                        </a:solidFill>
                      </a:rPr>
                      <m:t>sequence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7030A0"/>
                        </a:solidFill>
                      </a:rPr>
                      <m:t>  </m:t>
                    </m:r>
                    <m:r>
                      <m:rPr>
                        <m:nor/>
                      </m:rPr>
                      <a:rPr lang="en-US" sz="2000" dirty="0"/>
                      <m:t>occurs</m:t>
                    </m:r>
                  </m:oMath>
                </a14:m>
                <a:r>
                  <a:rPr lang="en-US" sz="2000" dirty="0"/>
                  <a:t>] ?</a:t>
                </a: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617" b="-12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41884" y="2170771"/>
                <a:ext cx="4174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did not </a:t>
                </a:r>
                <a:r>
                  <a:rPr lang="en-US" sz="2000" dirty="0" smtClean="0"/>
                  <a:t>attain value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after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rounds</a:t>
                </a:r>
                <a:r>
                  <a:rPr lang="en-US" sz="2000" dirty="0" smtClean="0"/>
                  <a:t>”</a:t>
                </a:r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884" y="2170771"/>
                <a:ext cx="4174091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608" t="-7576" r="-233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133600" y="3288268"/>
            <a:ext cx="3600153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At least one </a:t>
            </a:r>
            <a:r>
              <a:rPr lang="en-US" b="1" dirty="0" smtClean="0">
                <a:solidFill>
                  <a:srgbClr val="7030A0"/>
                </a:solidFill>
              </a:rPr>
              <a:t>delay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sequence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occurs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71800" y="3974068"/>
                <a:ext cx="41069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974068"/>
                <a:ext cx="41069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81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Why </a:t>
            </a:r>
            <a:r>
              <a:rPr lang="en-US" sz="3200" b="1" dirty="0">
                <a:solidFill>
                  <a:srgbClr val="7030A0"/>
                </a:solidFill>
              </a:rPr>
              <a:t>delay sequences </a:t>
            </a:r>
            <a:r>
              <a:rPr lang="en-US" sz="3200" b="1" dirty="0"/>
              <a:t>?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latin typeface="Cambria Math"/>
                      </a:rPr>
                      <m:t>any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7030A0"/>
                        </a:solidFill>
                      </a:rPr>
                      <m:t>delay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7030A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7030A0"/>
                        </a:solidFill>
                      </a:rPr>
                      <m:t>sequence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7030A0"/>
                        </a:solidFill>
                      </a:rPr>
                      <m:t>  </m:t>
                    </m:r>
                    <m:r>
                      <m:rPr>
                        <m:nor/>
                      </m:rPr>
                      <a:rPr lang="en-US" sz="2000" dirty="0"/>
                      <m:t>occurs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Question 1</a:t>
                </a:r>
                <a:r>
                  <a:rPr lang="en-US" sz="2000" dirty="0" smtClean="0">
                    <a:sym typeface="Wingdings" pitchFamily="2" charset="2"/>
                  </a:rPr>
                  <a:t>: How many delay sequences are there ?</a:t>
                </a: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Question 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2</a:t>
                </a:r>
                <a:r>
                  <a:rPr lang="en-US" sz="2000" dirty="0" smtClean="0">
                    <a:sym typeface="Wingdings" pitchFamily="2" charset="2"/>
                  </a:rPr>
                  <a:t>: What can be the maximum probability of a delay sequence ?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38600" y="1828800"/>
                <a:ext cx="1697644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∀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b="1" dirty="0">
                              <a:latin typeface="Cambria Math"/>
                            </a:rPr>
                            <m:t>𝐏</m:t>
                          </m:r>
                          <m:r>
                            <a:rPr lang="en-US" i="1" dirty="0">
                              <a:latin typeface="Cambria Math"/>
                            </a:rPr>
                            <m:t>[</m:t>
                          </m:r>
                          <m:r>
                            <a:rPr lang="en-US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i="1" dirty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/>
                            </a:rPr>
                            <m:t>occurs</m:t>
                          </m:r>
                          <m:r>
                            <a:rPr lang="en-US" i="1" dirty="0"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828800"/>
                <a:ext cx="1697644" cy="764505"/>
              </a:xfrm>
              <a:prstGeom prst="rect">
                <a:avLst/>
              </a:prstGeom>
              <a:blipFill rotWithShape="1">
                <a:blip r:embed="rId3"/>
                <a:stretch>
                  <a:fillRect r="-4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495800" y="1752600"/>
            <a:ext cx="1240444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3352800"/>
            <a:ext cx="4267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200" y="4419600"/>
            <a:ext cx="4267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28800" y="4495800"/>
            <a:ext cx="4267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9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002336"/>
              </p:ext>
            </p:extLst>
          </p:nvPr>
        </p:nvGraphicFramePr>
        <p:xfrm>
          <a:off x="381000" y="366379"/>
          <a:ext cx="6175532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0"/>
                <a:gridCol w="950192"/>
                <a:gridCol w="2133600"/>
                <a:gridCol w="2209800"/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18337" y="468868"/>
            <a:ext cx="80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Round</a:t>
            </a:r>
            <a:endParaRPr 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22532" y="468868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Counter</a:t>
            </a:r>
            <a:endParaRPr lang="en-US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79743" y="366379"/>
            <a:ext cx="2252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Outcome of coin </a:t>
            </a:r>
            <a:r>
              <a:rPr lang="en-US" b="1" dirty="0" smtClean="0">
                <a:solidFill>
                  <a:srgbClr val="FFFF00"/>
                </a:solidFill>
              </a:rPr>
              <a:t>toss 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during the round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13132" y="366379"/>
            <a:ext cx="213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Counter </a:t>
            </a:r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value at the</a:t>
            </a:r>
          </a:p>
          <a:p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end of the round</a:t>
            </a: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27332" y="9876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987647"/>
                <a:ext cx="45390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132364" y="987647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364" y="987647"/>
                <a:ext cx="37863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147228" y="17379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228" y="1737979"/>
                <a:ext cx="41870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73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147228" y="243544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228" y="2435447"/>
                <a:ext cx="41870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739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184932" y="987647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32" y="987647"/>
                <a:ext cx="38824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527332" y="13686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1368647"/>
                <a:ext cx="45390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75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127532" y="1368647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32" y="1368647"/>
                <a:ext cx="37863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25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177684" y="1368647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684" y="1368647"/>
                <a:ext cx="38824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03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527332" y="1737979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1737979"/>
                <a:ext cx="45390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127532" y="1737979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32" y="1737979"/>
                <a:ext cx="37863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5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527332" y="2042779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2042779"/>
                <a:ext cx="45390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920743" y="210731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743" y="2107311"/>
                <a:ext cx="79220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77684" y="2054447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684" y="2054447"/>
                <a:ext cx="388248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527332" y="24354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2435447"/>
                <a:ext cx="45390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75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883972" y="2435447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72" y="2435447"/>
                <a:ext cx="792205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374932" y="3185779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3185779"/>
                <a:ext cx="676724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108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147228" y="281644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228" y="2816447"/>
                <a:ext cx="418704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173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184932" y="3197447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32" y="3197447"/>
                <a:ext cx="388248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06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2898932" y="3197447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32" y="3197447"/>
                <a:ext cx="792205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333" r="-92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374932" y="3566779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3566779"/>
                <a:ext cx="67672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2898932" y="358268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32" y="3582681"/>
                <a:ext cx="792205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92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147228" y="35667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228" y="3566779"/>
                <a:ext cx="41870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73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883972" y="425867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72" y="4258671"/>
                <a:ext cx="792205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177684" y="3894915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684" y="3894915"/>
                <a:ext cx="388248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139980" y="426424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980" y="4264247"/>
                <a:ext cx="418704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333" r="-1739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/>
          <p:cNvGrpSpPr/>
          <p:nvPr/>
        </p:nvGrpSpPr>
        <p:grpSpPr>
          <a:xfrm>
            <a:off x="384332" y="987647"/>
            <a:ext cx="865943" cy="3634264"/>
            <a:chOff x="384332" y="987647"/>
            <a:chExt cx="865943" cy="3634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t="-8197" r="-1891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374932" y="4264247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4264247"/>
                <a:ext cx="676724" cy="369332"/>
              </a:xfrm>
              <a:prstGeom prst="rect">
                <a:avLst/>
              </a:prstGeom>
              <a:blipFill rotWithShape="1">
                <a:blip r:embed="rId34"/>
                <a:stretch>
                  <a:fillRect t="-8333" r="-108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124200" y="5805821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805821"/>
                <a:ext cx="357790" cy="369332"/>
              </a:xfrm>
              <a:prstGeom prst="rect">
                <a:avLst/>
              </a:prstGeom>
              <a:blipFill rotWithShape="1">
                <a:blip r:embed="rId35"/>
                <a:stretch>
                  <a:fillRect t="-8197" r="-241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524087" y="5791200"/>
                <a:ext cx="45711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87" y="5791200"/>
                <a:ext cx="457113" cy="395621"/>
              </a:xfrm>
              <a:prstGeom prst="rect">
                <a:avLst/>
              </a:prstGeom>
              <a:blipFill rotWithShape="1">
                <a:blip r:embed="rId36"/>
                <a:stretch>
                  <a:fillRect t="-6154" r="-1866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5181600" y="58058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5805821"/>
                <a:ext cx="418704" cy="369332"/>
              </a:xfrm>
              <a:prstGeom prst="rect">
                <a:avLst/>
              </a:prstGeom>
              <a:blipFill rotWithShape="1">
                <a:blip r:embed="rId37"/>
                <a:stretch>
                  <a:fillRect t="-8197" r="-159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2895600" y="6122289"/>
                <a:ext cx="771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6122289"/>
                <a:ext cx="771365" cy="369332"/>
              </a:xfrm>
              <a:prstGeom prst="rect">
                <a:avLst/>
              </a:prstGeom>
              <a:blipFill rotWithShape="1">
                <a:blip r:embed="rId38"/>
                <a:stretch>
                  <a:fillRect t="-8197" r="-94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372662" y="6081379"/>
                <a:ext cx="684738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±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662" y="6081379"/>
                <a:ext cx="684738" cy="395621"/>
              </a:xfrm>
              <a:prstGeom prst="rect">
                <a:avLst/>
              </a:prstGeom>
              <a:blipFill rotWithShape="1">
                <a:blip r:embed="rId39"/>
                <a:stretch>
                  <a:fillRect t="-6154" r="-1150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49912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120" y="4876800"/>
                <a:ext cx="405880" cy="584775"/>
              </a:xfrm>
              <a:prstGeom prst="rect">
                <a:avLst/>
              </a:prstGeom>
              <a:blipFill rotWithShape="1">
                <a:blip r:embed="rId40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15672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720" y="4876800"/>
                <a:ext cx="405880" cy="584775"/>
              </a:xfrm>
              <a:prstGeom prst="rect">
                <a:avLst/>
              </a:prstGeom>
              <a:blipFill rotWithShape="1">
                <a:blip r:embed="rId40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309932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320" y="4876800"/>
                <a:ext cx="405880" cy="584775"/>
              </a:xfrm>
              <a:prstGeom prst="rect">
                <a:avLst/>
              </a:prstGeom>
              <a:blipFill rotWithShape="1">
                <a:blip r:embed="rId41"/>
                <a:stretch>
                  <a:fillRect t="-12500" r="-49254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/>
          <p:cNvSpPr txBox="1"/>
          <p:nvPr/>
        </p:nvSpPr>
        <p:spPr>
          <a:xfrm>
            <a:off x="1752600" y="0"/>
            <a:ext cx="184762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A </a:t>
            </a:r>
            <a:r>
              <a:rPr lang="en-US" b="1" dirty="0">
                <a:solidFill>
                  <a:srgbClr val="7030A0"/>
                </a:solidFill>
              </a:rPr>
              <a:t>delay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2895600" y="2831068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831068"/>
                <a:ext cx="792205" cy="369332"/>
              </a:xfrm>
              <a:prstGeom prst="rect">
                <a:avLst/>
              </a:prstGeom>
              <a:blipFill rotWithShape="1">
                <a:blip r:embed="rId42"/>
                <a:stretch>
                  <a:fillRect t="-8197" r="-92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1371600" y="2831068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831068"/>
                <a:ext cx="676724" cy="369332"/>
              </a:xfrm>
              <a:prstGeom prst="rect">
                <a:avLst/>
              </a:prstGeom>
              <a:blipFill rotWithShape="1">
                <a:blip r:embed="rId43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880640" y="3897868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640" y="3897868"/>
                <a:ext cx="792205" cy="369332"/>
              </a:xfrm>
              <a:prstGeom prst="rect">
                <a:avLst/>
              </a:prstGeom>
              <a:blipFill rotWithShape="1">
                <a:blip r:embed="rId44"/>
                <a:stretch>
                  <a:fillRect t="-8197" r="-92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371600" y="3897868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897868"/>
                <a:ext cx="676724" cy="369332"/>
              </a:xfrm>
              <a:prstGeom prst="rect">
                <a:avLst/>
              </a:prstGeom>
              <a:blipFill rotWithShape="1">
                <a:blip r:embed="rId45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blipFill rotWithShape="1">
                <a:blip r:embed="rId46"/>
                <a:stretch>
                  <a:fillRect t="-8333" r="-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/>
          <p:cNvSpPr txBox="1"/>
          <p:nvPr/>
        </p:nvSpPr>
        <p:spPr>
          <a:xfrm>
            <a:off x="1600200" y="46482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?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136932" y="46482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?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1524087" y="5334000"/>
                <a:ext cx="45711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87" y="5334000"/>
                <a:ext cx="457113" cy="395621"/>
              </a:xfrm>
              <a:prstGeom prst="rect">
                <a:avLst/>
              </a:prstGeom>
              <a:blipFill rotWithShape="1">
                <a:blip r:embed="rId36"/>
                <a:stretch>
                  <a:fillRect t="-6154" r="-1866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3129777" y="5410200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777" y="5410200"/>
                <a:ext cx="357790" cy="369332"/>
              </a:xfrm>
              <a:prstGeom prst="rect">
                <a:avLst/>
              </a:prstGeom>
              <a:blipFill rotWithShape="1">
                <a:blip r:embed="rId47"/>
                <a:stretch>
                  <a:fillRect t="-8333" r="-2372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5174352" y="5345668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352" y="5345668"/>
                <a:ext cx="388248" cy="369332"/>
              </a:xfrm>
              <a:prstGeom prst="rect">
                <a:avLst/>
              </a:prstGeom>
              <a:blipFill rotWithShape="1">
                <a:blip r:embed="rId48"/>
                <a:stretch>
                  <a:fillRect t="-8197" r="-187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76200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6324600"/>
                <a:ext cx="405880" cy="584775"/>
              </a:xfrm>
              <a:prstGeom prst="rect">
                <a:avLst/>
              </a:prstGeom>
              <a:blipFill rotWithShape="1">
                <a:blip r:embed="rId49"/>
                <a:stretch>
                  <a:fillRect t="-12632" r="-47761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165152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520" y="6324600"/>
                <a:ext cx="405880" cy="584775"/>
              </a:xfrm>
              <a:prstGeom prst="rect">
                <a:avLst/>
              </a:prstGeom>
              <a:blipFill rotWithShape="1">
                <a:blip r:embed="rId50"/>
                <a:stretch>
                  <a:fillRect t="-12632" r="-47761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530912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120" y="6324600"/>
                <a:ext cx="405880" cy="584775"/>
              </a:xfrm>
              <a:prstGeom prst="rect">
                <a:avLst/>
              </a:prstGeom>
              <a:blipFill rotWithShape="1">
                <a:blip r:embed="rId50"/>
                <a:stretch>
                  <a:fillRect t="-12632" r="-47761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325172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720" y="6324600"/>
                <a:ext cx="405880" cy="584775"/>
              </a:xfrm>
              <a:prstGeom prst="rect">
                <a:avLst/>
              </a:prstGeom>
              <a:blipFill rotWithShape="1">
                <a:blip r:embed="rId51"/>
                <a:stretch>
                  <a:fillRect t="-12632" r="-49254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blipFill rotWithShape="1">
                <a:blip r:embed="rId52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213132" y="987647"/>
            <a:ext cx="2133084" cy="58703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Ribbon 8"/>
          <p:cNvSpPr/>
          <p:nvPr/>
        </p:nvSpPr>
        <p:spPr>
          <a:xfrm>
            <a:off x="6553200" y="2461641"/>
            <a:ext cx="2590800" cy="1576959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Question 1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: 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What is the probability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of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this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delay sequence ?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696200" y="4282392"/>
                <a:ext cx="1037400" cy="7468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4282392"/>
                <a:ext cx="1037400" cy="746808"/>
              </a:xfrm>
              <a:prstGeom prst="rect">
                <a:avLst/>
              </a:prstGeom>
              <a:blipFill rotWithShape="1">
                <a:blip r:embed="rId53"/>
                <a:stretch>
                  <a:fillRect r="-6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56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603614"/>
              </p:ext>
            </p:extLst>
          </p:nvPr>
        </p:nvGraphicFramePr>
        <p:xfrm>
          <a:off x="381000" y="366379"/>
          <a:ext cx="6175532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0"/>
                <a:gridCol w="950192"/>
                <a:gridCol w="2133600"/>
                <a:gridCol w="2209800"/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18337" y="468868"/>
            <a:ext cx="80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Round</a:t>
            </a:r>
            <a:endParaRPr 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22532" y="468868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Counter</a:t>
            </a:r>
            <a:endParaRPr lang="en-US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79743" y="366379"/>
            <a:ext cx="2252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Outcome of coin </a:t>
            </a:r>
            <a:r>
              <a:rPr lang="en-US" b="1" dirty="0" smtClean="0">
                <a:solidFill>
                  <a:srgbClr val="FFFF00"/>
                </a:solidFill>
              </a:rPr>
              <a:t>toss 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during the round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13132" y="366379"/>
            <a:ext cx="213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Counter </a:t>
            </a:r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value at the</a:t>
            </a:r>
          </a:p>
          <a:p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end of the round</a:t>
            </a: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27332" y="9876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987647"/>
                <a:ext cx="45390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/>
          <p:cNvGrpSpPr/>
          <p:nvPr/>
        </p:nvGrpSpPr>
        <p:grpSpPr>
          <a:xfrm>
            <a:off x="384332" y="987647"/>
            <a:ext cx="865943" cy="3634264"/>
            <a:chOff x="384332" y="987647"/>
            <a:chExt cx="865943" cy="3634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891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3" name="TextBox 92"/>
          <p:cNvSpPr txBox="1"/>
          <p:nvPr/>
        </p:nvSpPr>
        <p:spPr>
          <a:xfrm>
            <a:off x="1752600" y="0"/>
            <a:ext cx="184762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A </a:t>
            </a:r>
            <a:r>
              <a:rPr lang="en-US" b="1" dirty="0">
                <a:solidFill>
                  <a:srgbClr val="7030A0"/>
                </a:solidFill>
              </a:rPr>
              <a:t>delay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76200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6324600"/>
                <a:ext cx="405880" cy="584775"/>
              </a:xfrm>
              <a:prstGeom prst="rect">
                <a:avLst/>
              </a:prstGeom>
              <a:blipFill rotWithShape="1">
                <a:blip r:embed="rId14"/>
                <a:stretch>
                  <a:fillRect t="-12632" r="-47761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5139980" y="987647"/>
            <a:ext cx="575020" cy="5921728"/>
            <a:chOff x="5139980" y="987647"/>
            <a:chExt cx="575020" cy="59217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147228" y="17379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1737979"/>
                  <a:ext cx="41870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739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147228" y="24354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2435447"/>
                  <a:ext cx="41870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333" r="-1739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184932" y="9876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932" y="987647"/>
                  <a:ext cx="388248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5177684" y="13686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684" y="1368647"/>
                  <a:ext cx="388248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333" r="-2031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177684" y="20544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684" y="2054447"/>
                  <a:ext cx="388248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5147228" y="28164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2816447"/>
                  <a:ext cx="418704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8197" r="-1739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184932" y="31974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932" y="3197447"/>
                  <a:ext cx="388248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t="-8333" r="-2063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5147228" y="35667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3566779"/>
                  <a:ext cx="41870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739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5177684" y="3894915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684" y="3894915"/>
                  <a:ext cx="388248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5139980" y="42642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9980" y="4264247"/>
                  <a:ext cx="418704" cy="36933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t="-8333" r="-1739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5181600" y="5805821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5805821"/>
                  <a:ext cx="418704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t="-8197" r="-159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5156720" y="48768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20" y="4876800"/>
                  <a:ext cx="405880" cy="584775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12500" r="-47761" b="-3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174352" y="5345668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352" y="5345668"/>
                  <a:ext cx="388248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t="-8197" r="-187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5309120" y="63246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120" y="6324600"/>
                  <a:ext cx="405880" cy="584775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t="-12632" r="-47761" b="-34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2880640" y="1368647"/>
            <a:ext cx="832308" cy="5540728"/>
            <a:chOff x="2880640" y="1368647"/>
            <a:chExt cx="832308" cy="55407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3127532" y="1368647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532" y="1368647"/>
                  <a:ext cx="378630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t="-8333" r="-2258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3127532" y="1737979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532" y="1737979"/>
                  <a:ext cx="378630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2920743" y="2107311"/>
                  <a:ext cx="792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0743" y="2107311"/>
                  <a:ext cx="792205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t="-8333" r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2883972" y="2435447"/>
                  <a:ext cx="792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3972" y="2435447"/>
                  <a:ext cx="792205" cy="36933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t="-8333" r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2898932" y="3197447"/>
                  <a:ext cx="792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8932" y="3197447"/>
                  <a:ext cx="792205" cy="369332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t="-8333" r="-923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2898932" y="3582681"/>
                  <a:ext cx="792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8932" y="3582681"/>
                  <a:ext cx="792205" cy="369332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t="-8333" r="-923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2883972" y="4258671"/>
                  <a:ext cx="792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3972" y="4258671"/>
                  <a:ext cx="792205" cy="369332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t="-8333" r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124200" y="5805821"/>
                  <a:ext cx="3577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ℓ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5805821"/>
                  <a:ext cx="357790" cy="369332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2895600" y="6122289"/>
                  <a:ext cx="7713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ℓ−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6122289"/>
                  <a:ext cx="771365" cy="369332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 t="-8197" r="-94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895600" y="2831068"/>
                  <a:ext cx="792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2831068"/>
                  <a:ext cx="792205" cy="369332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 t="-8197" r="-923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2880640" y="3897868"/>
                  <a:ext cx="792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640" y="3897868"/>
                  <a:ext cx="792205" cy="369332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 t="-8197" r="-923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3129777" y="5410200"/>
                  <a:ext cx="3577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ℓ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77" y="5410200"/>
                  <a:ext cx="357790" cy="369332"/>
                </a:xfrm>
                <a:prstGeom prst="rect">
                  <a:avLst/>
                </a:prstGeom>
                <a:blipFill rotWithShape="1">
                  <a:blip r:embed="rId39"/>
                  <a:stretch>
                    <a:fillRect t="-8333" r="-2372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3251720" y="63246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720" y="6324600"/>
                  <a:ext cx="405880" cy="584775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 t="-12632" r="-49254" b="-34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blipFill rotWithShape="1">
                <a:blip r:embed="rId41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Ribbon 8"/>
          <p:cNvSpPr/>
          <p:nvPr/>
        </p:nvSpPr>
        <p:spPr>
          <a:xfrm>
            <a:off x="6553200" y="2461641"/>
            <a:ext cx="2590800" cy="1576959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Question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2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: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How many delay sequences 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657600" y="1922645"/>
            <a:ext cx="1482380" cy="3048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3623020" y="2667000"/>
            <a:ext cx="1482380" cy="3048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3132364" y="987647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364" y="987647"/>
                <a:ext cx="378630" cy="369332"/>
              </a:xfrm>
              <a:prstGeom prst="rect">
                <a:avLst/>
              </a:prstGeom>
              <a:blipFill rotWithShape="1">
                <a:blip r:embed="rId42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/>
          <p:nvPr/>
        </p:nvCxnSpPr>
        <p:spPr>
          <a:xfrm flipH="1">
            <a:off x="3581400" y="3048000"/>
            <a:ext cx="1482380" cy="3048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3581400" y="3733800"/>
            <a:ext cx="1482380" cy="3048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3581400" y="5943600"/>
            <a:ext cx="1482380" cy="3048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7491552" y="4648200"/>
                <a:ext cx="661848" cy="5666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552" y="4648200"/>
                <a:ext cx="661848" cy="566694"/>
              </a:xfrm>
              <a:prstGeom prst="rect">
                <a:avLst/>
              </a:prstGeom>
              <a:blipFill rotWithShape="1">
                <a:blip r:embed="rId43"/>
                <a:stretch>
                  <a:fillRect r="-1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994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86" grpId="0"/>
      <p:bldP spid="9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5587332"/>
              </p:ext>
            </p:extLst>
          </p:nvPr>
        </p:nvGraphicFramePr>
        <p:xfrm>
          <a:off x="381000" y="366379"/>
          <a:ext cx="6175532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0"/>
                <a:gridCol w="950192"/>
                <a:gridCol w="2133600"/>
                <a:gridCol w="2209800"/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18337" y="468868"/>
            <a:ext cx="80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Round</a:t>
            </a:r>
            <a:endParaRPr 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22532" y="468868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Counter</a:t>
            </a:r>
            <a:endParaRPr lang="en-US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79743" y="366379"/>
            <a:ext cx="2252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Outcome of coin </a:t>
            </a:r>
            <a:r>
              <a:rPr lang="en-US" b="1" dirty="0" smtClean="0">
                <a:solidFill>
                  <a:srgbClr val="FFFF00"/>
                </a:solidFill>
              </a:rPr>
              <a:t>toss 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during the round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13132" y="366379"/>
            <a:ext cx="213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Counter </a:t>
            </a:r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value at the</a:t>
            </a:r>
          </a:p>
          <a:p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end of the round</a:t>
            </a: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27332" y="9876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987647"/>
                <a:ext cx="45390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/>
          <p:cNvGrpSpPr/>
          <p:nvPr/>
        </p:nvGrpSpPr>
        <p:grpSpPr>
          <a:xfrm>
            <a:off x="384332" y="987647"/>
            <a:ext cx="865943" cy="3634264"/>
            <a:chOff x="384332" y="987647"/>
            <a:chExt cx="865943" cy="3634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891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309932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320" y="4876800"/>
                <a:ext cx="405880" cy="584775"/>
              </a:xfrm>
              <a:prstGeom prst="rect">
                <a:avLst/>
              </a:prstGeom>
              <a:blipFill rotWithShape="1">
                <a:blip r:embed="rId13"/>
                <a:stretch>
                  <a:fillRect t="-12500" r="-49254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/>
          <p:cNvSpPr txBox="1"/>
          <p:nvPr/>
        </p:nvSpPr>
        <p:spPr>
          <a:xfrm>
            <a:off x="1752600" y="0"/>
            <a:ext cx="184762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A </a:t>
            </a:r>
            <a:r>
              <a:rPr lang="en-US" b="1" dirty="0">
                <a:solidFill>
                  <a:srgbClr val="7030A0"/>
                </a:solidFill>
              </a:rPr>
              <a:t>delay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76200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6324600"/>
                <a:ext cx="405880" cy="584775"/>
              </a:xfrm>
              <a:prstGeom prst="rect">
                <a:avLst/>
              </a:prstGeom>
              <a:blipFill rotWithShape="1">
                <a:blip r:embed="rId15"/>
                <a:stretch>
                  <a:fillRect t="-12632" r="-47761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1371600" y="1368647"/>
            <a:ext cx="685800" cy="5540728"/>
            <a:chOff x="1371600" y="1368647"/>
            <a:chExt cx="685800" cy="55407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1527332" y="1368647"/>
                  <a:ext cx="453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332" y="1368647"/>
                  <a:ext cx="453906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333" r="-175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527332" y="1737979"/>
                  <a:ext cx="453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332" y="1737979"/>
                  <a:ext cx="453906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1527332" y="2042779"/>
                  <a:ext cx="453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332" y="2042779"/>
                  <a:ext cx="453906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527332" y="2435447"/>
                  <a:ext cx="453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332" y="2435447"/>
                  <a:ext cx="453906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333" r="-175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1374932" y="3185779"/>
                  <a:ext cx="6767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4932" y="3185779"/>
                  <a:ext cx="676724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333" r="-1081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374932" y="3566779"/>
                  <a:ext cx="6767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4932" y="3566779"/>
                  <a:ext cx="676724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108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374932" y="4264247"/>
                  <a:ext cx="6767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4932" y="4264247"/>
                  <a:ext cx="676724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8333" r="-1081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1524087" y="5791200"/>
                  <a:ext cx="457113" cy="395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87" y="5791200"/>
                  <a:ext cx="457113" cy="395621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t="-6154" r="-18667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372662" y="6081379"/>
                  <a:ext cx="684738" cy="395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±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662" y="6081379"/>
                  <a:ext cx="684738" cy="395621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t="-6154" r="-11504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1499120" y="48768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9120" y="4876800"/>
                  <a:ext cx="405880" cy="584775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t="-12500" r="-47761" b="-3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371600" y="2831068"/>
                  <a:ext cx="6767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2831068"/>
                  <a:ext cx="676724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t="-8197" r="-108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1371600" y="3897868"/>
                  <a:ext cx="6767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3897868"/>
                  <a:ext cx="676724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108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1524087" y="5334000"/>
                  <a:ext cx="457113" cy="395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87" y="5334000"/>
                  <a:ext cx="457113" cy="395621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t="-6154" r="-18667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1651520" y="63246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1520" y="6324600"/>
                  <a:ext cx="405880" cy="584775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t="-12632" r="-47761" b="-34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5139980" y="987647"/>
            <a:ext cx="575020" cy="5921728"/>
            <a:chOff x="5139980" y="987647"/>
            <a:chExt cx="575020" cy="59217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147228" y="17379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1737979"/>
                  <a:ext cx="418704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t="-8197" r="-1739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147228" y="24354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2435447"/>
                  <a:ext cx="418704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t="-8333" r="-1739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184932" y="9876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932" y="987647"/>
                  <a:ext cx="388248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5177684" y="13686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684" y="1368647"/>
                  <a:ext cx="388248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t="-8333" r="-2031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177684" y="20544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684" y="2054447"/>
                  <a:ext cx="388248" cy="36933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5147228" y="28164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2816447"/>
                  <a:ext cx="418704" cy="369332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t="-8197" r="-1739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184932" y="31974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932" y="3197447"/>
                  <a:ext cx="388248" cy="369332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t="-8333" r="-2063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5147228" y="35667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3566779"/>
                  <a:ext cx="418704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t="-8197" r="-1739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5177684" y="3894915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684" y="3894915"/>
                  <a:ext cx="388248" cy="369332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5139980" y="42642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9980" y="4264247"/>
                  <a:ext cx="418704" cy="369332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t="-8333" r="-1739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5181600" y="5805821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5805821"/>
                  <a:ext cx="418704" cy="369332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 t="-8197" r="-159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5156720" y="48768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20" y="4876800"/>
                  <a:ext cx="405880" cy="584775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t="-12500" r="-47761" b="-3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174352" y="5345668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352" y="5345668"/>
                  <a:ext cx="388248" cy="369332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 t="-8197" r="-187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5309120" y="63246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120" y="6324600"/>
                  <a:ext cx="405880" cy="584775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t="-12632" r="-47761" b="-34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2880640" y="1368647"/>
            <a:ext cx="832308" cy="5540728"/>
            <a:chOff x="2880640" y="1368647"/>
            <a:chExt cx="832308" cy="55407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3127532" y="1368647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532" y="1368647"/>
                  <a:ext cx="378630" cy="369332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 t="-8333" r="-2258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3127532" y="1737979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532" y="1737979"/>
                  <a:ext cx="378630" cy="369332"/>
                </a:xfrm>
                <a:prstGeom prst="rect">
                  <a:avLst/>
                </a:prstGeom>
                <a:blipFill rotWithShape="1">
                  <a:blip r:embed="rId39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2920743" y="2107311"/>
                  <a:ext cx="792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0743" y="2107311"/>
                  <a:ext cx="792205" cy="369332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 t="-8333" r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2883972" y="2435447"/>
                  <a:ext cx="792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3972" y="2435447"/>
                  <a:ext cx="792205" cy="369332"/>
                </a:xfrm>
                <a:prstGeom prst="rect">
                  <a:avLst/>
                </a:prstGeom>
                <a:blipFill rotWithShape="1">
                  <a:blip r:embed="rId41"/>
                  <a:stretch>
                    <a:fillRect t="-8333" r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2898932" y="3197447"/>
                  <a:ext cx="792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8932" y="3197447"/>
                  <a:ext cx="792205" cy="369332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 t="-8333" r="-923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2898932" y="3582681"/>
                  <a:ext cx="792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8932" y="3582681"/>
                  <a:ext cx="792205" cy="369332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t="-8333" r="-923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2883972" y="4258671"/>
                  <a:ext cx="792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3972" y="4258671"/>
                  <a:ext cx="792205" cy="369332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 t="-8333" r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124200" y="5805821"/>
                  <a:ext cx="3577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ℓ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5805821"/>
                  <a:ext cx="357790" cy="369332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2895600" y="6122289"/>
                  <a:ext cx="7713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ℓ−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6122289"/>
                  <a:ext cx="771365" cy="369332"/>
                </a:xfrm>
                <a:prstGeom prst="rect">
                  <a:avLst/>
                </a:prstGeom>
                <a:blipFill rotWithShape="1">
                  <a:blip r:embed="rId46"/>
                  <a:stretch>
                    <a:fillRect t="-8197" r="-94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895600" y="2831068"/>
                  <a:ext cx="792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2831068"/>
                  <a:ext cx="792205" cy="369332"/>
                </a:xfrm>
                <a:prstGeom prst="rect">
                  <a:avLst/>
                </a:prstGeom>
                <a:blipFill rotWithShape="1">
                  <a:blip r:embed="rId47"/>
                  <a:stretch>
                    <a:fillRect t="-8197" r="-923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2880640" y="3897868"/>
                  <a:ext cx="792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640" y="3897868"/>
                  <a:ext cx="792205" cy="369332"/>
                </a:xfrm>
                <a:prstGeom prst="rect">
                  <a:avLst/>
                </a:prstGeom>
                <a:blipFill rotWithShape="1">
                  <a:blip r:embed="rId48"/>
                  <a:stretch>
                    <a:fillRect t="-8197" r="-923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3129777" y="5410200"/>
                  <a:ext cx="3577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ℓ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77" y="5410200"/>
                  <a:ext cx="357790" cy="369332"/>
                </a:xfrm>
                <a:prstGeom prst="rect">
                  <a:avLst/>
                </a:prstGeom>
                <a:blipFill rotWithShape="1">
                  <a:blip r:embed="rId49"/>
                  <a:stretch>
                    <a:fillRect t="-8333" r="-2372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3251720" y="63246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720" y="6324600"/>
                  <a:ext cx="405880" cy="584775"/>
                </a:xfrm>
                <a:prstGeom prst="rect">
                  <a:avLst/>
                </a:prstGeom>
                <a:blipFill rotWithShape="1">
                  <a:blip r:embed="rId50"/>
                  <a:stretch>
                    <a:fillRect t="-12632" r="-49254" b="-34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blipFill rotWithShape="1">
                <a:blip r:embed="rId51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Ribbon 8"/>
          <p:cNvSpPr/>
          <p:nvPr/>
        </p:nvSpPr>
        <p:spPr>
          <a:xfrm>
            <a:off x="6553200" y="2461641"/>
            <a:ext cx="2590800" cy="1576959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Question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2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: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How many delay sequences 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endCxn id="54" idx="3"/>
          </p:cNvCxnSpPr>
          <p:nvPr/>
        </p:nvCxnSpPr>
        <p:spPr>
          <a:xfrm flipH="1">
            <a:off x="1981238" y="1922645"/>
            <a:ext cx="3158742" cy="3048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103" idx="3"/>
          </p:cNvCxnSpPr>
          <p:nvPr/>
        </p:nvCxnSpPr>
        <p:spPr>
          <a:xfrm flipH="1">
            <a:off x="2048324" y="2667000"/>
            <a:ext cx="3057076" cy="34873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3132364" y="987647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364" y="987647"/>
                <a:ext cx="378630" cy="369332"/>
              </a:xfrm>
              <a:prstGeom prst="rect">
                <a:avLst/>
              </a:prstGeom>
              <a:blipFill rotWithShape="1">
                <a:blip r:embed="rId52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endCxn id="62" idx="3"/>
          </p:cNvCxnSpPr>
          <p:nvPr/>
        </p:nvCxnSpPr>
        <p:spPr>
          <a:xfrm flipH="1">
            <a:off x="2051656" y="3048000"/>
            <a:ext cx="3012124" cy="322445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105" idx="3"/>
          </p:cNvCxnSpPr>
          <p:nvPr/>
        </p:nvCxnSpPr>
        <p:spPr>
          <a:xfrm flipH="1">
            <a:off x="2048324" y="3733800"/>
            <a:ext cx="3015456" cy="34873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84" idx="3"/>
          </p:cNvCxnSpPr>
          <p:nvPr/>
        </p:nvCxnSpPr>
        <p:spPr>
          <a:xfrm flipH="1">
            <a:off x="2057400" y="5943600"/>
            <a:ext cx="3006380" cy="33559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371600" y="2057400"/>
            <a:ext cx="609600" cy="36933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371600" y="2831068"/>
            <a:ext cx="609600" cy="36933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371600" y="3200400"/>
            <a:ext cx="609600" cy="36933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447800" y="3897868"/>
            <a:ext cx="609600" cy="36933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1447800" y="6107668"/>
            <a:ext cx="609600" cy="36933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8164721" y="4731130"/>
                <a:ext cx="674479" cy="37427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1" y="4731130"/>
                <a:ext cx="674479" cy="374270"/>
              </a:xfrm>
              <a:prstGeom prst="rect">
                <a:avLst/>
              </a:prstGeom>
              <a:blipFill rotWithShape="1">
                <a:blip r:embed="rId53"/>
                <a:stretch>
                  <a:fillRect t="-6452" r="-11712" b="-241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491552" y="4648200"/>
                <a:ext cx="661848" cy="5666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552" y="4648200"/>
                <a:ext cx="661848" cy="566694"/>
              </a:xfrm>
              <a:prstGeom prst="rect">
                <a:avLst/>
              </a:prstGeom>
              <a:blipFill rotWithShape="1">
                <a:blip r:embed="rId54"/>
                <a:stretch>
                  <a:fillRect r="-1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7093010" y="4800600"/>
                <a:ext cx="37459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010" y="4800600"/>
                <a:ext cx="374590" cy="369332"/>
              </a:xfrm>
              <a:prstGeom prst="rect">
                <a:avLst/>
              </a:prstGeom>
              <a:blipFill rotWithShape="1">
                <a:blip r:embed="rId55"/>
                <a:stretch>
                  <a:fillRect t="-8333" r="-1967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94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857749"/>
              </p:ext>
            </p:extLst>
          </p:nvPr>
        </p:nvGraphicFramePr>
        <p:xfrm>
          <a:off x="381000" y="366379"/>
          <a:ext cx="6175532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0"/>
                <a:gridCol w="950192"/>
                <a:gridCol w="2133600"/>
                <a:gridCol w="2209800"/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18337" y="468868"/>
            <a:ext cx="80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Round</a:t>
            </a:r>
            <a:endParaRPr 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22532" y="468868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Counter</a:t>
            </a:r>
            <a:endParaRPr lang="en-US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79743" y="366379"/>
            <a:ext cx="2252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Outcome of coin </a:t>
            </a:r>
            <a:r>
              <a:rPr lang="en-US" b="1" dirty="0" smtClean="0">
                <a:solidFill>
                  <a:srgbClr val="FFFF00"/>
                </a:solidFill>
              </a:rPr>
              <a:t>toss 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during the round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13132" y="366379"/>
            <a:ext cx="213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Counter </a:t>
            </a:r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value at the</a:t>
            </a:r>
          </a:p>
          <a:p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end of the round</a:t>
            </a: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27332" y="9876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987647"/>
                <a:ext cx="45390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/>
          <p:cNvGrpSpPr/>
          <p:nvPr/>
        </p:nvGrpSpPr>
        <p:grpSpPr>
          <a:xfrm>
            <a:off x="384332" y="987647"/>
            <a:ext cx="865943" cy="3634264"/>
            <a:chOff x="384332" y="987647"/>
            <a:chExt cx="865943" cy="3634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891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309932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320" y="4876800"/>
                <a:ext cx="405880" cy="584775"/>
              </a:xfrm>
              <a:prstGeom prst="rect">
                <a:avLst/>
              </a:prstGeom>
              <a:blipFill rotWithShape="1">
                <a:blip r:embed="rId13"/>
                <a:stretch>
                  <a:fillRect t="-12500" r="-49254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/>
          <p:cNvSpPr txBox="1"/>
          <p:nvPr/>
        </p:nvSpPr>
        <p:spPr>
          <a:xfrm>
            <a:off x="1752600" y="0"/>
            <a:ext cx="184762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A </a:t>
            </a:r>
            <a:r>
              <a:rPr lang="en-US" b="1" dirty="0">
                <a:solidFill>
                  <a:srgbClr val="7030A0"/>
                </a:solidFill>
              </a:rPr>
              <a:t>delay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76200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6324600"/>
                <a:ext cx="405880" cy="584775"/>
              </a:xfrm>
              <a:prstGeom prst="rect">
                <a:avLst/>
              </a:prstGeom>
              <a:blipFill rotWithShape="1">
                <a:blip r:embed="rId15"/>
                <a:stretch>
                  <a:fillRect t="-12632" r="-47761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1371600" y="1368647"/>
            <a:ext cx="685800" cy="5540728"/>
            <a:chOff x="1371600" y="1368647"/>
            <a:chExt cx="685800" cy="55407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1527332" y="1368647"/>
                  <a:ext cx="453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332" y="1368647"/>
                  <a:ext cx="453906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333" r="-175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527332" y="1737979"/>
                  <a:ext cx="453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332" y="1737979"/>
                  <a:ext cx="453906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1527332" y="2042779"/>
                  <a:ext cx="453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332" y="2042779"/>
                  <a:ext cx="453906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527332" y="2435447"/>
                  <a:ext cx="453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332" y="2435447"/>
                  <a:ext cx="453906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333" r="-175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1374932" y="3185779"/>
                  <a:ext cx="6767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4932" y="3185779"/>
                  <a:ext cx="676724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333" r="-1081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374932" y="3566779"/>
                  <a:ext cx="6767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4932" y="3566779"/>
                  <a:ext cx="676724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108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374932" y="4264247"/>
                  <a:ext cx="6767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4932" y="4264247"/>
                  <a:ext cx="676724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8333" r="-1081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1524087" y="5791200"/>
                  <a:ext cx="457113" cy="395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87" y="5791200"/>
                  <a:ext cx="457113" cy="395621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t="-6154" r="-18667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372662" y="6081379"/>
                  <a:ext cx="684738" cy="395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±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662" y="6081379"/>
                  <a:ext cx="684738" cy="395621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t="-6154" r="-11504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1499120" y="48768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9120" y="4876800"/>
                  <a:ext cx="405880" cy="584775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t="-12500" r="-47761" b="-3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371600" y="2831068"/>
                  <a:ext cx="6767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2831068"/>
                  <a:ext cx="676724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t="-8197" r="-108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1371600" y="3897868"/>
                  <a:ext cx="6767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3897868"/>
                  <a:ext cx="676724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108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1524087" y="5334000"/>
                  <a:ext cx="457113" cy="395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87" y="5334000"/>
                  <a:ext cx="457113" cy="395621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t="-6154" r="-18667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1651520" y="63246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1520" y="6324600"/>
                  <a:ext cx="405880" cy="584775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t="-12632" r="-47761" b="-34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5139980" y="987647"/>
            <a:ext cx="575020" cy="5921728"/>
            <a:chOff x="5139980" y="987647"/>
            <a:chExt cx="575020" cy="59217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147228" y="17379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1737979"/>
                  <a:ext cx="418704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t="-8197" r="-1739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147228" y="24354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2435447"/>
                  <a:ext cx="418704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t="-8333" r="-1739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184932" y="9876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932" y="987647"/>
                  <a:ext cx="388248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5177684" y="13686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684" y="1368647"/>
                  <a:ext cx="388248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t="-8333" r="-2031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177684" y="20544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684" y="2054447"/>
                  <a:ext cx="388248" cy="36933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5147228" y="28164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2816447"/>
                  <a:ext cx="418704" cy="369332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t="-8197" r="-1739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184932" y="31974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932" y="3197447"/>
                  <a:ext cx="388248" cy="369332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t="-8333" r="-2063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5147228" y="35667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3566779"/>
                  <a:ext cx="418704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t="-8197" r="-1739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5177684" y="3894915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684" y="3894915"/>
                  <a:ext cx="388248" cy="369332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5139980" y="42642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9980" y="4264247"/>
                  <a:ext cx="418704" cy="369332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t="-8333" r="-1739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5181600" y="5805821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5805821"/>
                  <a:ext cx="418704" cy="369332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 t="-8197" r="-159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5156720" y="48768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20" y="4876800"/>
                  <a:ext cx="405880" cy="584775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t="-12500" r="-47761" b="-3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174352" y="5345668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352" y="5345668"/>
                  <a:ext cx="388248" cy="369332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 t="-8197" r="-187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5309120" y="63246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120" y="6324600"/>
                  <a:ext cx="405880" cy="584775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t="-12632" r="-47761" b="-34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2880640" y="1368647"/>
            <a:ext cx="832308" cy="5540728"/>
            <a:chOff x="2880640" y="1368647"/>
            <a:chExt cx="832308" cy="55407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3127532" y="1368647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532" y="1368647"/>
                  <a:ext cx="378630" cy="369332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 t="-8333" r="-2258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3127532" y="1737979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532" y="1737979"/>
                  <a:ext cx="378630" cy="369332"/>
                </a:xfrm>
                <a:prstGeom prst="rect">
                  <a:avLst/>
                </a:prstGeom>
                <a:blipFill rotWithShape="1">
                  <a:blip r:embed="rId39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2920743" y="2107311"/>
                  <a:ext cx="792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0743" y="2107311"/>
                  <a:ext cx="792205" cy="369332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 t="-8333" r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2883972" y="2435447"/>
                  <a:ext cx="792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3972" y="2435447"/>
                  <a:ext cx="792205" cy="369332"/>
                </a:xfrm>
                <a:prstGeom prst="rect">
                  <a:avLst/>
                </a:prstGeom>
                <a:blipFill rotWithShape="1">
                  <a:blip r:embed="rId41"/>
                  <a:stretch>
                    <a:fillRect t="-8333" r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2898932" y="3197447"/>
                  <a:ext cx="792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8932" y="3197447"/>
                  <a:ext cx="792205" cy="369332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 t="-8333" r="-923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2898932" y="3582681"/>
                  <a:ext cx="792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8932" y="3582681"/>
                  <a:ext cx="792205" cy="369332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t="-8333" r="-923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2883972" y="4258671"/>
                  <a:ext cx="792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3972" y="4258671"/>
                  <a:ext cx="792205" cy="369332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 t="-8333" r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124200" y="5805821"/>
                  <a:ext cx="3577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ℓ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5805821"/>
                  <a:ext cx="357790" cy="369332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2895600" y="6122289"/>
                  <a:ext cx="7713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ℓ−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6122289"/>
                  <a:ext cx="771365" cy="369332"/>
                </a:xfrm>
                <a:prstGeom prst="rect">
                  <a:avLst/>
                </a:prstGeom>
                <a:blipFill rotWithShape="1">
                  <a:blip r:embed="rId46"/>
                  <a:stretch>
                    <a:fillRect t="-8197" r="-94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895600" y="2831068"/>
                  <a:ext cx="792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2831068"/>
                  <a:ext cx="792205" cy="369332"/>
                </a:xfrm>
                <a:prstGeom prst="rect">
                  <a:avLst/>
                </a:prstGeom>
                <a:blipFill rotWithShape="1">
                  <a:blip r:embed="rId47"/>
                  <a:stretch>
                    <a:fillRect t="-8197" r="-923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2880640" y="3897868"/>
                  <a:ext cx="792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640" y="3897868"/>
                  <a:ext cx="792205" cy="369332"/>
                </a:xfrm>
                <a:prstGeom prst="rect">
                  <a:avLst/>
                </a:prstGeom>
                <a:blipFill rotWithShape="1">
                  <a:blip r:embed="rId48"/>
                  <a:stretch>
                    <a:fillRect t="-8197" r="-923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3129777" y="5410200"/>
                  <a:ext cx="3577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ℓ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77" y="5410200"/>
                  <a:ext cx="357790" cy="369332"/>
                </a:xfrm>
                <a:prstGeom prst="rect">
                  <a:avLst/>
                </a:prstGeom>
                <a:blipFill rotWithShape="1">
                  <a:blip r:embed="rId49"/>
                  <a:stretch>
                    <a:fillRect t="-8333" r="-2372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3251720" y="63246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720" y="6324600"/>
                  <a:ext cx="405880" cy="584775"/>
                </a:xfrm>
                <a:prstGeom prst="rect">
                  <a:avLst/>
                </a:prstGeom>
                <a:blipFill rotWithShape="1">
                  <a:blip r:embed="rId50"/>
                  <a:stretch>
                    <a:fillRect t="-12632" r="-49254" b="-34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blipFill rotWithShape="1">
                <a:blip r:embed="rId51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Ribbon 8"/>
          <p:cNvSpPr/>
          <p:nvPr/>
        </p:nvSpPr>
        <p:spPr>
          <a:xfrm>
            <a:off x="6553200" y="2461641"/>
            <a:ext cx="2590800" cy="1576959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Question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2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: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How many delay sequences 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endCxn id="54" idx="3"/>
          </p:cNvCxnSpPr>
          <p:nvPr/>
        </p:nvCxnSpPr>
        <p:spPr>
          <a:xfrm flipH="1">
            <a:off x="1981238" y="1922645"/>
            <a:ext cx="3158742" cy="3048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103" idx="3"/>
          </p:cNvCxnSpPr>
          <p:nvPr/>
        </p:nvCxnSpPr>
        <p:spPr>
          <a:xfrm flipH="1">
            <a:off x="2048324" y="2667000"/>
            <a:ext cx="3057076" cy="34873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3132364" y="987647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364" y="987647"/>
                <a:ext cx="378630" cy="369332"/>
              </a:xfrm>
              <a:prstGeom prst="rect">
                <a:avLst/>
              </a:prstGeom>
              <a:blipFill rotWithShape="1">
                <a:blip r:embed="rId52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endCxn id="62" idx="3"/>
          </p:cNvCxnSpPr>
          <p:nvPr/>
        </p:nvCxnSpPr>
        <p:spPr>
          <a:xfrm flipH="1">
            <a:off x="2051656" y="3048000"/>
            <a:ext cx="3012124" cy="322445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105" idx="3"/>
          </p:cNvCxnSpPr>
          <p:nvPr/>
        </p:nvCxnSpPr>
        <p:spPr>
          <a:xfrm flipH="1">
            <a:off x="2048324" y="3733800"/>
            <a:ext cx="3015456" cy="34873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84" idx="3"/>
          </p:cNvCxnSpPr>
          <p:nvPr/>
        </p:nvCxnSpPr>
        <p:spPr>
          <a:xfrm flipH="1">
            <a:off x="2057400" y="5943600"/>
            <a:ext cx="3006380" cy="33559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371600" y="2057400"/>
            <a:ext cx="609600" cy="36933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371600" y="2831068"/>
            <a:ext cx="609600" cy="36933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371600" y="3200400"/>
            <a:ext cx="609600" cy="36933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447800" y="3897868"/>
            <a:ext cx="609600" cy="36933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1447800" y="6107668"/>
            <a:ext cx="609600" cy="36933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8164721" y="4731130"/>
                <a:ext cx="67883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1" y="4731130"/>
                <a:ext cx="678839" cy="369332"/>
              </a:xfrm>
              <a:prstGeom prst="rect">
                <a:avLst/>
              </a:prstGeom>
              <a:blipFill rotWithShape="1">
                <a:blip r:embed="rId53"/>
                <a:stretch>
                  <a:fillRect t="-8197" r="-1160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491552" y="4648200"/>
                <a:ext cx="661848" cy="5666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552" y="4648200"/>
                <a:ext cx="661848" cy="566694"/>
              </a:xfrm>
              <a:prstGeom prst="rect">
                <a:avLst/>
              </a:prstGeom>
              <a:blipFill rotWithShape="1">
                <a:blip r:embed="rId54"/>
                <a:stretch>
                  <a:fillRect r="-1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7093010" y="4800600"/>
                <a:ext cx="37459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010" y="4800600"/>
                <a:ext cx="374590" cy="369332"/>
              </a:xfrm>
              <a:prstGeom prst="rect">
                <a:avLst/>
              </a:prstGeom>
              <a:blipFill rotWithShape="1">
                <a:blip r:embed="rId55"/>
                <a:stretch>
                  <a:fillRect t="-8333" r="-1967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6705600" y="4800600"/>
                <a:ext cx="37459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800600"/>
                <a:ext cx="374590" cy="369332"/>
              </a:xfrm>
              <a:prstGeom prst="rect">
                <a:avLst/>
              </a:prstGeom>
              <a:blipFill rotWithShape="1">
                <a:blip r:embed="rId56"/>
                <a:stretch>
                  <a:fillRect t="-8333" r="-1967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03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Why </a:t>
            </a:r>
            <a:r>
              <a:rPr lang="en-US" sz="3200" b="1" dirty="0">
                <a:solidFill>
                  <a:srgbClr val="7030A0"/>
                </a:solidFill>
              </a:rPr>
              <a:t>delay sequences </a:t>
            </a:r>
            <a:r>
              <a:rPr lang="en-US" sz="3200" b="1" dirty="0"/>
              <a:t>?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latin typeface="Cambria Math"/>
                      </a:rPr>
                      <m:t>any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7030A0"/>
                        </a:solidFill>
                      </a:rPr>
                      <m:t>delay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7030A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7030A0"/>
                        </a:solidFill>
                      </a:rPr>
                      <m:t>sequence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7030A0"/>
                        </a:solidFill>
                      </a:rPr>
                      <m:t>  </m:t>
                    </m:r>
                    <m:r>
                      <m:rPr>
                        <m:nor/>
                      </m:rPr>
                      <a:rPr lang="en-US" sz="2000" dirty="0"/>
                      <m:t>occurs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e>
                        </m:d>
                      </m:e>
                      <m:sup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Set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7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             </m:t>
                      </m:r>
                      <m:r>
                        <a:rPr lang="en-US" sz="2800" i="1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With high probability, all counters will reach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after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7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rounds.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Homework</a:t>
                </a:r>
                <a:r>
                  <a:rPr lang="en-US" sz="2000" dirty="0" smtClean="0"/>
                  <a:t>: How will you extend this result to a graph with max degree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sz="2000" dirty="0" smtClean="0"/>
                  <a:t> 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5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38600" y="1828800"/>
                <a:ext cx="1697644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∀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b="1" dirty="0">
                              <a:latin typeface="Cambria Math"/>
                            </a:rPr>
                            <m:t>𝐏</m:t>
                          </m:r>
                          <m:r>
                            <a:rPr lang="en-US" i="1" dirty="0">
                              <a:latin typeface="Cambria Math"/>
                            </a:rPr>
                            <m:t>[</m:t>
                          </m:r>
                          <m:r>
                            <a:rPr lang="en-US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i="1" dirty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/>
                            </a:rPr>
                            <m:t>occurs</m:t>
                          </m:r>
                          <m:r>
                            <a:rPr lang="en-US" i="1" dirty="0"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828800"/>
                <a:ext cx="1697644" cy="764505"/>
              </a:xfrm>
              <a:prstGeom prst="rect">
                <a:avLst/>
              </a:prstGeom>
              <a:blipFill rotWithShape="1">
                <a:blip r:embed="rId3"/>
                <a:stretch>
                  <a:fillRect r="-4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26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Distributed</a:t>
            </a:r>
            <a:r>
              <a:rPr lang="en-US" sz="3600" dirty="0" smtClean="0"/>
              <a:t> Algorithms </a:t>
            </a:r>
            <a:r>
              <a:rPr lang="en-US" sz="3600" dirty="0" smtClean="0">
                <a:solidFill>
                  <a:srgbClr val="7030A0"/>
                </a:solidFill>
              </a:rPr>
              <a:t/>
            </a:r>
            <a:br>
              <a:rPr lang="en-US" sz="3600" dirty="0" smtClean="0">
                <a:solidFill>
                  <a:srgbClr val="7030A0"/>
                </a:solidFill>
              </a:rPr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8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41910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The Power of </a:t>
            </a:r>
            <a:r>
              <a:rPr lang="en-US" sz="2800" dirty="0" smtClean="0">
                <a:solidFill>
                  <a:srgbClr val="0070C0"/>
                </a:solidFill>
              </a:rPr>
              <a:t>two choices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36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sz="3600" b="1" dirty="0" smtClean="0">
                <a:solidFill>
                  <a:srgbClr val="C00000"/>
                </a:solidFill>
              </a:rPr>
              <a:t>Another magical application</a:t>
            </a:r>
            <a:endParaRPr lang="en-US" sz="3600" b="1" dirty="0">
              <a:solidFill>
                <a:srgbClr val="C00000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7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Balls into Bins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Ball-bin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Experiment:  </a:t>
                </a: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balls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bins.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Each </a:t>
                </a:r>
                <a:r>
                  <a:rPr lang="en-US" sz="2000" dirty="0"/>
                  <a:t>ball selects its bin </a:t>
                </a:r>
                <a:r>
                  <a:rPr lang="en-US" sz="2000" u="sng" dirty="0"/>
                  <a:t>randomly uniformly</a:t>
                </a:r>
                <a:r>
                  <a:rPr lang="en-US" sz="2000" dirty="0"/>
                  <a:t> and </a:t>
                </a:r>
                <a:r>
                  <a:rPr lang="en-US" sz="2000" u="sng" dirty="0"/>
                  <a:t>independent</a:t>
                </a:r>
                <a:r>
                  <a:rPr lang="en-US" sz="2000" dirty="0"/>
                  <a:t> of other balls 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and </a:t>
                </a:r>
                <a:r>
                  <a:rPr lang="en-US" sz="2000" dirty="0"/>
                  <a:t>falls into it.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Applications:</a:t>
                </a:r>
              </a:p>
              <a:p>
                <a:r>
                  <a:rPr lang="en-US" sz="1600" dirty="0" smtClean="0"/>
                  <a:t>Hashing</a:t>
                </a:r>
              </a:p>
              <a:p>
                <a:r>
                  <a:rPr lang="en-US" sz="1600" dirty="0" smtClean="0"/>
                  <a:t>Load balancing in distributed environment</a:t>
                </a:r>
                <a:endParaRPr lang="en-US" sz="16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  <a:blipFill rotWithShape="1">
                <a:blip r:embed="rId2"/>
                <a:stretch>
                  <a:fillRect l="-815" t="-634" b="-5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9812" cy="902732"/>
            <a:chOff x="1676400" y="4800600"/>
            <a:chExt cx="5869812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 smtClean="0">
                      <a:solidFill>
                        <a:srgbClr val="0070C0"/>
                      </a:solidFill>
                    </a:rPr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31" t="-8197" r="-10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801525" cy="609600"/>
            <a:chOff x="1752600" y="1447800"/>
            <a:chExt cx="5801525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801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 smtClean="0">
                      <a:solidFill>
                        <a:srgbClr val="0070C0"/>
                      </a:solidFill>
                    </a:rPr>
                    <a:t>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80152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46" t="-8333" r="-178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ounded Rectangle 1"/>
          <p:cNvSpPr/>
          <p:nvPr/>
        </p:nvSpPr>
        <p:spPr>
          <a:xfrm flipV="1">
            <a:off x="2971800" y="4876800"/>
            <a:ext cx="2095500" cy="3810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743199" y="4343401"/>
            <a:ext cx="3048001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971799" y="4800600"/>
            <a:ext cx="2095501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029200" y="4800600"/>
            <a:ext cx="3276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5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  <p:bldP spid="2" grpId="1" animBg="1"/>
      <p:bldP spid="3" grpId="0" animBg="1"/>
      <p:bldP spid="49" grpId="0" animBg="1"/>
      <p:bldP spid="6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Balls into Bins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5982" y="1592249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 </a:t>
            </a:r>
            <a:r>
              <a:rPr lang="en-US" sz="2000" b="1" dirty="0" smtClean="0">
                <a:solidFill>
                  <a:srgbClr val="C00000"/>
                </a:solidFill>
              </a:rPr>
              <a:t>: </a:t>
            </a:r>
            <a:r>
              <a:rPr lang="en-US" sz="2000" dirty="0"/>
              <a:t>What is </a:t>
            </a:r>
            <a:r>
              <a:rPr lang="en-US" sz="2000" dirty="0" smtClean="0"/>
              <a:t>the load of most heavily loaded bin ?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9812" cy="902732"/>
            <a:chOff x="1676400" y="4800600"/>
            <a:chExt cx="5869812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 smtClean="0">
                      <a:solidFill>
                        <a:srgbClr val="0070C0"/>
                      </a:solidFill>
                    </a:rPr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831" t="-8197" r="-10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899307" cy="609600"/>
            <a:chOff x="1752600" y="1447800"/>
            <a:chExt cx="5899307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8993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89930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931" t="-833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1676402" y="4419600"/>
            <a:ext cx="1752598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429000" y="4495800"/>
            <a:ext cx="4038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172087" y="5181600"/>
                <a:ext cx="1987211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log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 / </a:t>
                </a:r>
                <a:r>
                  <a:rPr lang="en-US" b="1" dirty="0" smtClean="0"/>
                  <a:t>log </a:t>
                </a:r>
                <a:r>
                  <a:rPr lang="en-US" b="1" dirty="0" err="1" smtClean="0"/>
                  <a:t>log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087" y="5181600"/>
                <a:ext cx="1987211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134" t="-6349" r="-487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31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5" grpId="0" animBg="1"/>
      <p:bldP spid="46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Each node has a </a:t>
            </a:r>
            <a:r>
              <a:rPr lang="en-US" sz="2000" u="sng" dirty="0" smtClean="0"/>
              <a:t>processor</a:t>
            </a:r>
            <a:r>
              <a:rPr lang="en-US" sz="2000" dirty="0" smtClean="0"/>
              <a:t>, a small </a:t>
            </a:r>
            <a:r>
              <a:rPr lang="en-US" sz="2000" u="sng" dirty="0" smtClean="0"/>
              <a:t>RAM</a:t>
            </a:r>
            <a:r>
              <a:rPr lang="en-US" sz="2000" dirty="0" smtClean="0"/>
              <a:t>, and a </a:t>
            </a:r>
            <a:r>
              <a:rPr lang="en-US" sz="2000" u="sng" dirty="0" smtClean="0"/>
              <a:t>unique identifier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Each processor can only interact with its neighboring processors.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026" name="Picture 2" descr="C:\Users\Surender Baswana\Desktop\randdistributednet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1"/>
            <a:ext cx="4953000" cy="2473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4648200" y="22860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134100" y="1600200"/>
            <a:ext cx="2523892" cy="2895600"/>
            <a:chOff x="6134100" y="2438400"/>
            <a:chExt cx="2523892" cy="28956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705600" y="2667000"/>
              <a:ext cx="1143000" cy="457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858000" y="3675019"/>
              <a:ext cx="972015" cy="7445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8182208" y="3827420"/>
              <a:ext cx="275992" cy="8969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7543800" y="30480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134100" y="2438400"/>
              <a:ext cx="1143000" cy="457200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6400800" y="4038600"/>
              <a:ext cx="972015" cy="744582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8382000" y="4437020"/>
              <a:ext cx="275992" cy="896980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ight Arrow 28"/>
          <p:cNvSpPr/>
          <p:nvPr/>
        </p:nvSpPr>
        <p:spPr>
          <a:xfrm>
            <a:off x="5410200" y="2344889"/>
            <a:ext cx="685800" cy="627019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Surender Baswana\Desktop\microprocessor-icon-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286108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urender Baswana\Desktop\ram-152655_6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202" y="2454276"/>
            <a:ext cx="523786" cy="34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743660" y="2209800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660" y="2209800"/>
                <a:ext cx="43794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94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505271" y="3272608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271" y="3272608"/>
                <a:ext cx="43794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944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loud Callout 1"/>
          <p:cNvSpPr/>
          <p:nvPr/>
        </p:nvSpPr>
        <p:spPr>
          <a:xfrm>
            <a:off x="1794730" y="5518665"/>
            <a:ext cx="3467100" cy="1035011"/>
          </a:xfrm>
          <a:prstGeom prst="cloudCallout">
            <a:avLst>
              <a:gd name="adj1" fmla="val -23728"/>
              <a:gd name="adj2" fmla="val 7435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does a distributed algorithm work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7296" y="4073437"/>
            <a:ext cx="229280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Network of processors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73029" y="5882073"/>
            <a:ext cx="340086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 algorithm proceeds in </a:t>
            </a:r>
            <a:r>
              <a:rPr lang="en-US" b="1" dirty="0" smtClean="0"/>
              <a:t>rounds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50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29" grpId="0" animBg="1"/>
      <p:bldP spid="35" grpId="0"/>
      <p:bldP spid="36" grpId="0"/>
      <p:bldP spid="2" grpId="0" animBg="1"/>
      <p:bldP spid="3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Round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Send messages </a:t>
            </a:r>
            <a:r>
              <a:rPr lang="en-US" sz="2000" u="sng" dirty="0" smtClean="0"/>
              <a:t>to</a:t>
            </a:r>
            <a:r>
              <a:rPr lang="en-US" sz="2000" dirty="0" smtClean="0"/>
              <a:t> </a:t>
            </a:r>
            <a:r>
              <a:rPr lang="en-US" sz="2000" dirty="0" err="1" smtClean="0"/>
              <a:t>neighbours</a:t>
            </a:r>
            <a:endParaRPr lang="en-US" sz="2000" dirty="0" smtClean="0"/>
          </a:p>
          <a:p>
            <a:r>
              <a:rPr lang="en-US" sz="2000" dirty="0" smtClean="0"/>
              <a:t>Receive messages </a:t>
            </a:r>
            <a:r>
              <a:rPr lang="en-US" sz="2000" u="sng" dirty="0" smtClean="0"/>
              <a:t>from</a:t>
            </a:r>
            <a:r>
              <a:rPr lang="en-US" sz="2000" dirty="0" smtClean="0"/>
              <a:t> </a:t>
            </a:r>
            <a:r>
              <a:rPr lang="en-US" sz="2000" dirty="0" err="1" smtClean="0"/>
              <a:t>neighbours</a:t>
            </a:r>
            <a:endParaRPr lang="en-US" sz="2000" dirty="0" smtClean="0"/>
          </a:p>
          <a:p>
            <a:r>
              <a:rPr lang="en-US" sz="2000" dirty="0" smtClean="0"/>
              <a:t>Do </a:t>
            </a:r>
            <a:r>
              <a:rPr lang="en-US" sz="2000" b="1" dirty="0" smtClean="0"/>
              <a:t>local </a:t>
            </a:r>
            <a:r>
              <a:rPr lang="en-US" sz="2000" dirty="0" smtClean="0"/>
              <a:t>computation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 rot="2177871">
            <a:off x="3306657" y="2942185"/>
            <a:ext cx="1644690" cy="1831903"/>
            <a:chOff x="6134100" y="2438400"/>
            <a:chExt cx="2523892" cy="28956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705600" y="2667000"/>
              <a:ext cx="1143000" cy="457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6858000" y="3675019"/>
              <a:ext cx="972015" cy="7445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8182208" y="3827420"/>
              <a:ext cx="275992" cy="8969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7543800" y="30480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6134100" y="2438400"/>
              <a:ext cx="1143000" cy="457200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6400800" y="4038600"/>
              <a:ext cx="972015" cy="744582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8382000" y="4437020"/>
              <a:ext cx="275992" cy="896980"/>
            </a:xfrm>
            <a:prstGeom prst="line">
              <a:avLst/>
            </a:prstGeom>
            <a:ln w="762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Down Arrow 25"/>
          <p:cNvSpPr/>
          <p:nvPr/>
        </p:nvSpPr>
        <p:spPr>
          <a:xfrm rot="19539435">
            <a:off x="4402140" y="2615464"/>
            <a:ext cx="250523" cy="101318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rot="16200000">
            <a:off x="3671840" y="3316608"/>
            <a:ext cx="215138" cy="89712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 rot="11870029">
            <a:off x="4156781" y="4127127"/>
            <a:ext cx="220993" cy="89546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9539435" flipH="1" flipV="1">
            <a:off x="4012924" y="2725555"/>
            <a:ext cx="250523" cy="101318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5400000" flipH="1">
            <a:off x="3648657" y="3621409"/>
            <a:ext cx="215138" cy="89712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 rot="11870029" flipH="1" flipV="1">
            <a:off x="4461581" y="4279527"/>
            <a:ext cx="220993" cy="89546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814387" y="3459518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387" y="3459518"/>
                <a:ext cx="43794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1805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 rot="2177871">
            <a:off x="4287546" y="3607794"/>
            <a:ext cx="595867" cy="57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3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4" grpId="0"/>
      <p:bldP spid="20" grpId="0" animBg="1"/>
      <p:bldP spid="20" grpId="1" animBg="1"/>
      <p:bldP spid="20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round</a:t>
                </a:r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226070" y="2942185"/>
            <a:ext cx="4367570" cy="1850567"/>
            <a:chOff x="2226070" y="2942185"/>
            <a:chExt cx="4367570" cy="1850567"/>
          </a:xfrm>
        </p:grpSpPr>
        <p:grpSp>
          <p:nvGrpSpPr>
            <p:cNvPr id="5" name="Group 4"/>
            <p:cNvGrpSpPr/>
            <p:nvPr/>
          </p:nvGrpSpPr>
          <p:grpSpPr>
            <a:xfrm rot="2177871">
              <a:off x="2226070" y="2942185"/>
              <a:ext cx="1644690" cy="1831903"/>
              <a:chOff x="6134100" y="2438400"/>
              <a:chExt cx="2523892" cy="28956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6705600" y="26670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6858000" y="3675019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 flipV="1">
                <a:off x="8182208" y="38274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7543800" y="3048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6134100" y="24384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6400800" y="4038600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8382000" y="44370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3102906">
              <a:off x="4948950" y="2960849"/>
              <a:ext cx="1644690" cy="1831903"/>
              <a:chOff x="6134100" y="2438400"/>
              <a:chExt cx="2523892" cy="289560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705600" y="26670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6858000" y="3675019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8182208" y="38274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/>
              <p:cNvSpPr/>
              <p:nvPr/>
            </p:nvSpPr>
            <p:spPr>
              <a:xfrm>
                <a:off x="7543800" y="3048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6134100" y="24384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6400800" y="4038600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8382000" y="44370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>
              <a:stCxn id="9" idx="7"/>
              <a:endCxn id="17" idx="7"/>
            </p:cNvCxnSpPr>
            <p:nvPr/>
          </p:nvCxnSpPr>
          <p:spPr>
            <a:xfrm flipV="1">
              <a:off x="3799693" y="3850504"/>
              <a:ext cx="1220783" cy="66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Up-Down Arrow 21"/>
          <p:cNvSpPr/>
          <p:nvPr/>
        </p:nvSpPr>
        <p:spPr>
          <a:xfrm rot="19799018">
            <a:off x="3392100" y="2545318"/>
            <a:ext cx="222331" cy="1057876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-Down Arrow 33"/>
          <p:cNvSpPr/>
          <p:nvPr/>
        </p:nvSpPr>
        <p:spPr>
          <a:xfrm rot="16200000">
            <a:off x="2647981" y="3317603"/>
            <a:ext cx="217323" cy="90311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-Down Arrow 34"/>
          <p:cNvSpPr/>
          <p:nvPr/>
        </p:nvSpPr>
        <p:spPr>
          <a:xfrm rot="11901346">
            <a:off x="2973398" y="4134140"/>
            <a:ext cx="203231" cy="1151677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-Down Arrow 36"/>
          <p:cNvSpPr/>
          <p:nvPr/>
        </p:nvSpPr>
        <p:spPr>
          <a:xfrm rot="16200000">
            <a:off x="4291080" y="3106898"/>
            <a:ext cx="219671" cy="120244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-Down Arrow 37"/>
          <p:cNvSpPr/>
          <p:nvPr/>
        </p:nvSpPr>
        <p:spPr>
          <a:xfrm rot="12183010">
            <a:off x="5292590" y="2364146"/>
            <a:ext cx="211480" cy="1211978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Up-Down Arrow 38"/>
          <p:cNvSpPr/>
          <p:nvPr/>
        </p:nvSpPr>
        <p:spPr>
          <a:xfrm rot="16200000">
            <a:off x="5957187" y="3192626"/>
            <a:ext cx="217323" cy="90311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p-Down Arrow 39"/>
          <p:cNvSpPr/>
          <p:nvPr/>
        </p:nvSpPr>
        <p:spPr>
          <a:xfrm rot="19799018">
            <a:off x="5666223" y="4033419"/>
            <a:ext cx="222331" cy="1057876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676860" y="3946773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860" y="3946773"/>
                <a:ext cx="43794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94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876800" y="3962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962400"/>
                <a:ext cx="42672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857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 rot="2177871">
            <a:off x="3210892" y="3607795"/>
            <a:ext cx="595867" cy="57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2177871">
            <a:off x="5015022" y="3533968"/>
            <a:ext cx="595867" cy="57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6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  <p:bldP spid="22" grpId="1" animBg="1"/>
      <p:bldP spid="34" grpId="0" animBg="1"/>
      <p:bldP spid="34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round</a:t>
                </a:r>
              </a:p>
              <a:p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round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4000" dirty="0" smtClean="0">
                    <a:solidFill>
                      <a:srgbClr val="0070C0"/>
                    </a:solidFill>
                  </a:rPr>
                  <a:t>   .</a:t>
                </a:r>
              </a:p>
              <a:p>
                <a:pPr marL="0" indent="0">
                  <a:buNone/>
                </a:pPr>
                <a:r>
                  <a:rPr lang="en-US" sz="4000" dirty="0" smtClean="0">
                    <a:solidFill>
                      <a:srgbClr val="0070C0"/>
                    </a:solidFill>
                  </a:rPr>
                  <a:t>   .</a:t>
                </a:r>
              </a:p>
              <a:p>
                <a:pPr marL="0" indent="0">
                  <a:buNone/>
                </a:pPr>
                <a:r>
                  <a:rPr lang="en-US" sz="4000" dirty="0" smtClean="0">
                    <a:solidFill>
                      <a:srgbClr val="0070C0"/>
                    </a:solidFill>
                  </a:rPr>
                  <a:t>   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Complexity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measures </a:t>
                </a:r>
                <a:r>
                  <a:rPr lang="en-US" sz="2000" b="1" dirty="0" smtClean="0"/>
                  <a:t>of a distributed algorith</a:t>
                </a:r>
                <a:r>
                  <a:rPr lang="en-US" sz="2000" b="1" dirty="0"/>
                  <a:t>m</a:t>
                </a:r>
                <a:r>
                  <a:rPr lang="en-US" sz="2000" dirty="0" smtClean="0"/>
                  <a:t>:</a:t>
                </a:r>
                <a:endParaRPr lang="en-US" sz="2000" dirty="0"/>
              </a:p>
              <a:p>
                <a:r>
                  <a:rPr lang="en-US" sz="2000" dirty="0"/>
                  <a:t>No. of rounds</a:t>
                </a:r>
              </a:p>
              <a:p>
                <a:r>
                  <a:rPr lang="en-US" sz="2000" dirty="0"/>
                  <a:t>No. of messages sent</a:t>
                </a:r>
              </a:p>
              <a:p>
                <a:r>
                  <a:rPr lang="en-US" sz="2000" dirty="0"/>
                  <a:t>Length of each message</a:t>
                </a:r>
              </a:p>
              <a:p>
                <a:pPr marL="0" indent="0">
                  <a:buNone/>
                </a:pPr>
                <a:r>
                  <a:rPr lang="en-US" sz="4000" dirty="0" smtClean="0">
                    <a:solidFill>
                      <a:srgbClr val="0070C0"/>
                    </a:solidFill>
                  </a:rPr>
                  <a:t> </a:t>
                </a:r>
                <a:endParaRPr lang="en-US" sz="3600" dirty="0">
                  <a:solidFill>
                    <a:srgbClr val="0070C0"/>
                  </a:solidFill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593" t="-674" b="-40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226070" y="2942185"/>
            <a:ext cx="4367570" cy="1850567"/>
            <a:chOff x="2226070" y="2942185"/>
            <a:chExt cx="4367570" cy="1850567"/>
          </a:xfrm>
        </p:grpSpPr>
        <p:grpSp>
          <p:nvGrpSpPr>
            <p:cNvPr id="5" name="Group 4"/>
            <p:cNvGrpSpPr/>
            <p:nvPr/>
          </p:nvGrpSpPr>
          <p:grpSpPr>
            <a:xfrm rot="2177871">
              <a:off x="2226070" y="2942185"/>
              <a:ext cx="1644690" cy="1831903"/>
              <a:chOff x="6134100" y="2438400"/>
              <a:chExt cx="2523892" cy="28956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6705600" y="26670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6858000" y="3675019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 flipV="1">
                <a:off x="8182208" y="38274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7543800" y="3048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6134100" y="24384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6400800" y="4038600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8382000" y="44370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3102906">
              <a:off x="4948950" y="2960849"/>
              <a:ext cx="1644690" cy="1831903"/>
              <a:chOff x="6134100" y="2438400"/>
              <a:chExt cx="2523892" cy="289560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705600" y="26670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6858000" y="3675019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8182208" y="38274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/>
              <p:cNvSpPr/>
              <p:nvPr/>
            </p:nvSpPr>
            <p:spPr>
              <a:xfrm>
                <a:off x="7543800" y="3048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6134100" y="24384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6400800" y="4038600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8382000" y="44370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>
              <a:stCxn id="9" idx="7"/>
              <a:endCxn id="17" idx="7"/>
            </p:cNvCxnSpPr>
            <p:nvPr/>
          </p:nvCxnSpPr>
          <p:spPr>
            <a:xfrm flipV="1">
              <a:off x="3799693" y="3850504"/>
              <a:ext cx="1220783" cy="66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Up-Down Arrow 21"/>
          <p:cNvSpPr/>
          <p:nvPr/>
        </p:nvSpPr>
        <p:spPr>
          <a:xfrm rot="19799018">
            <a:off x="3392100" y="2545318"/>
            <a:ext cx="222331" cy="1057876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-Down Arrow 33"/>
          <p:cNvSpPr/>
          <p:nvPr/>
        </p:nvSpPr>
        <p:spPr>
          <a:xfrm rot="16200000">
            <a:off x="2647981" y="3317603"/>
            <a:ext cx="217323" cy="90311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-Down Arrow 34"/>
          <p:cNvSpPr/>
          <p:nvPr/>
        </p:nvSpPr>
        <p:spPr>
          <a:xfrm rot="11901346">
            <a:off x="2973398" y="4134140"/>
            <a:ext cx="203231" cy="1151677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-Down Arrow 36"/>
          <p:cNvSpPr/>
          <p:nvPr/>
        </p:nvSpPr>
        <p:spPr>
          <a:xfrm rot="16200000">
            <a:off x="4291080" y="3106898"/>
            <a:ext cx="219671" cy="120244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-Down Arrow 37"/>
          <p:cNvSpPr/>
          <p:nvPr/>
        </p:nvSpPr>
        <p:spPr>
          <a:xfrm rot="12183010">
            <a:off x="5292590" y="2364146"/>
            <a:ext cx="211480" cy="1211978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Up-Down Arrow 38"/>
          <p:cNvSpPr/>
          <p:nvPr/>
        </p:nvSpPr>
        <p:spPr>
          <a:xfrm rot="16200000">
            <a:off x="5957187" y="3192626"/>
            <a:ext cx="217323" cy="903115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p-Down Arrow 39"/>
          <p:cNvSpPr/>
          <p:nvPr/>
        </p:nvSpPr>
        <p:spPr>
          <a:xfrm rot="19799018">
            <a:off x="5666223" y="4033419"/>
            <a:ext cx="222331" cy="1057876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676860" y="3946773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860" y="3946773"/>
                <a:ext cx="43794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94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876800" y="3962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962400"/>
                <a:ext cx="42672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857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 rot="2177871">
            <a:off x="3210892" y="3607795"/>
            <a:ext cx="595867" cy="57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2177871">
            <a:off x="5015022" y="3533968"/>
            <a:ext cx="595867" cy="578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Ribbon 22"/>
          <p:cNvSpPr/>
          <p:nvPr/>
        </p:nvSpPr>
        <p:spPr>
          <a:xfrm>
            <a:off x="5343034" y="4760797"/>
            <a:ext cx="3800966" cy="2097203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With these features and constraints, </a:t>
            </a:r>
            <a:r>
              <a:rPr lang="en-US" sz="1400" dirty="0">
                <a:solidFill>
                  <a:schemeClr val="tx1"/>
                </a:solidFill>
              </a:rPr>
              <a:t>i</a:t>
            </a:r>
            <a:r>
              <a:rPr lang="en-US" sz="1400" dirty="0" smtClean="0">
                <a:solidFill>
                  <a:schemeClr val="tx1"/>
                </a:solidFill>
              </a:rPr>
              <a:t>t will be interesting to ponder over distributed algorithm for the following problems: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BFS tree (easy)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Maximal Matching (easy)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MST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Maximum Matching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15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  <p:bldP spid="22" grpId="1" animBg="1"/>
      <p:bldP spid="34" grpId="0" animBg="1"/>
      <p:bldP spid="34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Faulty</a:t>
            </a:r>
            <a:r>
              <a:rPr lang="en-US" b="1" dirty="0" smtClean="0"/>
              <a:t> network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round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226070" y="2942185"/>
            <a:ext cx="4367570" cy="1850567"/>
            <a:chOff x="2226070" y="2942185"/>
            <a:chExt cx="4367570" cy="1850567"/>
          </a:xfrm>
        </p:grpSpPr>
        <p:grpSp>
          <p:nvGrpSpPr>
            <p:cNvPr id="5" name="Group 4"/>
            <p:cNvGrpSpPr/>
            <p:nvPr/>
          </p:nvGrpSpPr>
          <p:grpSpPr>
            <a:xfrm rot="2177871">
              <a:off x="2226070" y="2942185"/>
              <a:ext cx="1644690" cy="1831903"/>
              <a:chOff x="6134100" y="2438400"/>
              <a:chExt cx="2523892" cy="28956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6705600" y="26670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6858000" y="3675019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 flipV="1">
                <a:off x="8182208" y="38274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7543800" y="3048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6134100" y="24384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6400800" y="4038600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8382000" y="44370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3102906">
              <a:off x="4948950" y="2960849"/>
              <a:ext cx="1644690" cy="1831903"/>
              <a:chOff x="6134100" y="2438400"/>
              <a:chExt cx="2523892" cy="289560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705600" y="26670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6858000" y="3675019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8182208" y="38274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/>
              <p:cNvSpPr/>
              <p:nvPr/>
            </p:nvSpPr>
            <p:spPr>
              <a:xfrm>
                <a:off x="7543800" y="30480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6134100" y="2438400"/>
                <a:ext cx="1143000" cy="45720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6400800" y="4038600"/>
                <a:ext cx="972015" cy="744582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8382000" y="4437020"/>
                <a:ext cx="275992" cy="896980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>
              <a:stCxn id="9" idx="7"/>
              <a:endCxn id="17" idx="7"/>
            </p:cNvCxnSpPr>
            <p:nvPr/>
          </p:nvCxnSpPr>
          <p:spPr>
            <a:xfrm flipV="1">
              <a:off x="3799693" y="3850504"/>
              <a:ext cx="1220783" cy="66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Down Arrow 32"/>
          <p:cNvSpPr/>
          <p:nvPr/>
        </p:nvSpPr>
        <p:spPr>
          <a:xfrm rot="5400000" flipH="1">
            <a:off x="4302515" y="3195623"/>
            <a:ext cx="215138" cy="89712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 rot="16200000">
            <a:off x="4105889" y="3847838"/>
            <a:ext cx="215139" cy="4485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59980" y="3733800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2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980" y="3733800"/>
                <a:ext cx="37382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188780" y="3657600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2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780" y="3657600"/>
                <a:ext cx="37382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676860" y="3946773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860" y="3946773"/>
                <a:ext cx="43794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4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876800" y="3962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962400"/>
                <a:ext cx="42672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857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175005" y="3733800"/>
                <a:ext cx="78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2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chemeClr val="bg2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chemeClr val="bg2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005" y="3733800"/>
                <a:ext cx="78739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930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25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3" grpId="0" animBg="1"/>
      <p:bldP spid="33" grpId="1" animBg="1"/>
      <p:bldP spid="36" grpId="0" animBg="1"/>
      <p:bldP spid="36" grpId="1" animBg="1"/>
      <p:bldP spid="23" grpId="0"/>
      <p:bldP spid="23" grpId="1"/>
      <p:bldP spid="41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Faulty</a:t>
            </a:r>
            <a:r>
              <a:rPr lang="en-US" b="1" dirty="0"/>
              <a:t> network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Each link fails with probability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400" dirty="0" smtClean="0"/>
                  <a:t> independently.</a:t>
                </a:r>
              </a:p>
              <a:p>
                <a:r>
                  <a:rPr lang="en-US" sz="2400" dirty="0" smtClean="0"/>
                  <a:t>Degree of each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</m:oMath>
                </a14:m>
                <a:endParaRPr lang="en-US" sz="2400" dirty="0" smtClean="0">
                  <a:solidFill>
                    <a:srgbClr val="0070C0"/>
                  </a:solidFill>
                </a:endParaRPr>
              </a:p>
              <a:p>
                <a:endParaRPr lang="en-US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sz="2400" dirty="0" smtClean="0"/>
                  <a:t> : constants in practice.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Theorem</a:t>
                </a:r>
                <a:r>
                  <a:rPr lang="en-US" sz="2400" dirty="0" smtClean="0"/>
                  <a:t>: with high probability,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 smtClean="0"/>
                  <a:t> rounds of computation on a </a:t>
                </a:r>
                <a:r>
                  <a:rPr lang="en-US" sz="2400" b="1" dirty="0" smtClean="0"/>
                  <a:t>non-faulty </a:t>
                </a:r>
                <a:r>
                  <a:rPr lang="en-US" sz="2400" dirty="0" smtClean="0"/>
                  <a:t>distributed network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Can be executed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in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rounds</a:t>
                </a:r>
                <a:r>
                  <a:rPr lang="en-US" sz="2400" dirty="0"/>
                  <a:t> of computation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on a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faulty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distributed network.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r="-444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685800" y="5638800"/>
            <a:ext cx="8382000" cy="765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proof is based on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b="1" dirty="0" smtClean="0">
                <a:solidFill>
                  <a:schemeClr val="tx1"/>
                </a:solidFill>
              </a:rPr>
              <a:t>delay sequences</a:t>
            </a:r>
            <a:r>
              <a:rPr lang="en-US" dirty="0" smtClean="0">
                <a:solidFill>
                  <a:schemeClr val="tx1"/>
                </a:solidFill>
              </a:rPr>
              <a:t>” : a tool derived using elementary probability.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948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6658</TotalTime>
  <Words>2183</Words>
  <Application>Microsoft Office PowerPoint</Application>
  <PresentationFormat>On-screen Show (4:3)</PresentationFormat>
  <Paragraphs>777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Randomized Algorithms CS648 </vt:lpstr>
      <vt:lpstr>Theme of today’s lecture</vt:lpstr>
      <vt:lpstr>Distributed Algorithms  </vt:lpstr>
      <vt:lpstr>PowerPoint Presentation</vt:lpstr>
      <vt:lpstr>Round</vt:lpstr>
      <vt:lpstr>Round</vt:lpstr>
      <vt:lpstr>Round</vt:lpstr>
      <vt:lpstr>Faulty network</vt:lpstr>
      <vt:lpstr>Faulty network</vt:lpstr>
      <vt:lpstr>We introduce it using An interesting and inspiring Problem </vt:lpstr>
      <vt:lpstr>n Counters</vt:lpstr>
      <vt:lpstr>n Counters</vt:lpstr>
      <vt:lpstr>n Counters</vt:lpstr>
      <vt:lpstr>Tool kit</vt:lpstr>
      <vt:lpstr>PowerPoint Presentation</vt:lpstr>
      <vt:lpstr>PowerPoint Presentation</vt:lpstr>
      <vt:lpstr>PowerPoint Presentation</vt:lpstr>
      <vt:lpstr>A question</vt:lpstr>
      <vt:lpstr>Analysis using Delay Sequence</vt:lpstr>
      <vt:lpstr>PowerPoint Presentation</vt:lpstr>
      <vt:lpstr>PowerPoint Presentation</vt:lpstr>
      <vt:lpstr>PowerPoint Presentation</vt:lpstr>
      <vt:lpstr>Why delay sequences ?</vt:lpstr>
      <vt:lpstr>Why delay sequences ?</vt:lpstr>
      <vt:lpstr>PowerPoint Presentation</vt:lpstr>
      <vt:lpstr>PowerPoint Presentation</vt:lpstr>
      <vt:lpstr>PowerPoint Presentation</vt:lpstr>
      <vt:lpstr>PowerPoint Presentation</vt:lpstr>
      <vt:lpstr>Why delay sequences ?</vt:lpstr>
      <vt:lpstr>The Power of two choices</vt:lpstr>
      <vt:lpstr>Balls into Bins</vt:lpstr>
      <vt:lpstr>Balls into Bins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740</cp:revision>
  <dcterms:created xsi:type="dcterms:W3CDTF">2011-12-03T04:13:03Z</dcterms:created>
  <dcterms:modified xsi:type="dcterms:W3CDTF">2018-09-27T10:00:35Z</dcterms:modified>
</cp:coreProperties>
</file>