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28" r:id="rId2"/>
    <p:sldId id="597" r:id="rId3"/>
    <p:sldId id="610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11" r:id="rId15"/>
    <p:sldId id="608" r:id="rId16"/>
    <p:sldId id="609" r:id="rId17"/>
    <p:sldId id="625" r:id="rId18"/>
    <p:sldId id="626" r:id="rId19"/>
    <p:sldId id="648" r:id="rId20"/>
    <p:sldId id="649" r:id="rId21"/>
    <p:sldId id="650" r:id="rId22"/>
    <p:sldId id="651" r:id="rId23"/>
    <p:sldId id="652" r:id="rId24"/>
    <p:sldId id="653" r:id="rId25"/>
    <p:sldId id="646" r:id="rId26"/>
    <p:sldId id="647" r:id="rId27"/>
    <p:sldId id="633" r:id="rId28"/>
    <p:sldId id="63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76" autoAdjust="0"/>
  </p:normalViewPr>
  <p:slideViewPr>
    <p:cSldViewPr>
      <p:cViewPr>
        <p:scale>
          <a:sx n="85" d="100"/>
          <a:sy n="85" d="100"/>
        </p:scale>
        <p:origin x="-240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4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35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59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0070C0"/>
                </a:solidFill>
              </a:rPr>
              <a:t>17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Randomized Algorithm </a:t>
            </a:r>
            <a:r>
              <a:rPr lang="en-US" sz="2400" b="1" dirty="0" smtClean="0">
                <a:solidFill>
                  <a:schemeClr val="tx1"/>
                </a:solidFill>
              </a:rPr>
              <a:t>for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Min-cut </a:t>
            </a:r>
            <a:r>
              <a:rPr lang="en-US" sz="2400" dirty="0" smtClean="0">
                <a:solidFill>
                  <a:schemeClr val="tx1"/>
                </a:solidFill>
              </a:rPr>
              <a:t>(part I)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2578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     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9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1981200" y="16764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76600" y="16002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0600" y="1676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981200" y="4191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00600" y="4343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1600" b="1" dirty="0"/>
                  <a:t> </a:t>
                </a:r>
                <a:endParaRPr lang="en-US" sz="1600" b="1" dirty="0" smtClean="0"/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Every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Is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752600" y="6336268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48200" y="63246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583026" y="1503402"/>
            <a:ext cx="4555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loud Callout 101"/>
              <p:cNvSpPr/>
              <p:nvPr/>
            </p:nvSpPr>
            <p:spPr>
              <a:xfrm>
                <a:off x="4231354" y="5802868"/>
                <a:ext cx="2931446" cy="826532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Which cuts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are absent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loud Callout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354" y="5802868"/>
                <a:ext cx="2931446" cy="826532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Those which </a:t>
                </a:r>
              </a:p>
              <a:p>
                <a:pPr algn="ctr"/>
                <a:r>
                  <a:rPr lang="en-US" sz="1600" dirty="0" smtClean="0"/>
                  <a:t>contain edge 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/>
                      </a:rPr>
                      <m:t>𝒙</m:t>
                    </m:r>
                    <m:r>
                      <a:rPr lang="en-US" sz="1600" b="1" i="1" dirty="0" smtClean="0"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blipFill rotWithShape="1">
                <a:blip r:embed="rId25"/>
                <a:stretch>
                  <a:fillRect l="-1394" t="-3125" r="-38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 animBg="1"/>
      <p:bldP spid="2" grpId="1" animBg="1"/>
      <p:bldP spid="3" grpId="0" animBg="1"/>
      <p:bldP spid="3" grpId="1" animBg="1"/>
      <p:bldP spid="22" grpId="0" animBg="1"/>
      <p:bldP spid="22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Under what circumstance will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 cut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∉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selected randomly uniformly,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absent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741" t="-616" b="-6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blipFill rotWithShape="1">
                <a:blip r:embed="rId4"/>
                <a:stretch>
                  <a:fillRect r="-8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43400" y="37338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to be contracted is </a:t>
                </a:r>
                <a:r>
                  <a:rPr lang="en-US" sz="2000" dirty="0"/>
                  <a:t>selected randomly uniformly,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</a:t>
                </a:r>
                <a:r>
                  <a:rPr lang="en-US" sz="2000" dirty="0" smtClean="0"/>
                  <a:t>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 smtClean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791200"/>
            <a:ext cx="182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2286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819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min-cut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63428" y="609600"/>
            <a:ext cx="2279772" cy="1424464"/>
            <a:chOff x="231714" y="545068"/>
            <a:chExt cx="2279772" cy="1424464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Connector 14"/>
              <p:cNvCxnSpPr>
                <a:stCxn id="5" idx="6"/>
                <a:endCxn id="12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1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1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33"/>
            <p:cNvCxnSpPr>
              <a:stCxn id="12" idx="3"/>
              <a:endCxn id="10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" idx="5"/>
              <a:endCxn id="14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1752600" y="9144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57200" y="2373868"/>
            <a:ext cx="2279772" cy="1283732"/>
            <a:chOff x="457200" y="1688068"/>
            <a:chExt cx="2279772" cy="1283732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2" name="Straight Connector 51"/>
                <p:cNvCxnSpPr>
                  <a:stCxn id="5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8" name="Straight Connector 57"/>
                <p:cNvCxnSpPr>
                  <a:stCxn id="51" idx="6"/>
                  <a:endCxn id="5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5" idx="5"/>
                  <a:endCxn id="5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55" idx="3"/>
                <a:endCxn id="5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6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38200" y="2514600"/>
            <a:ext cx="838200" cy="3576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1219200" y="20574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own Arrow 69"/>
          <p:cNvSpPr/>
          <p:nvPr/>
        </p:nvSpPr>
        <p:spPr>
          <a:xfrm>
            <a:off x="1219200" y="3745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/>
          <p:cNvGrpSpPr/>
          <p:nvPr/>
        </p:nvGrpSpPr>
        <p:grpSpPr>
          <a:xfrm>
            <a:off x="304800" y="4419600"/>
            <a:ext cx="2355972" cy="697468"/>
            <a:chOff x="381000" y="1828800"/>
            <a:chExt cx="2355972" cy="697468"/>
          </a:xfrm>
        </p:grpSpPr>
        <p:grpSp>
          <p:nvGrpSpPr>
            <p:cNvPr id="72" name="Group 71"/>
            <p:cNvGrpSpPr/>
            <p:nvPr/>
          </p:nvGrpSpPr>
          <p:grpSpPr>
            <a:xfrm>
              <a:off x="381000" y="1828800"/>
              <a:ext cx="2355972" cy="697468"/>
              <a:chOff x="155514" y="750332"/>
              <a:chExt cx="2355972" cy="69746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57200" y="1055132"/>
                <a:ext cx="1828800" cy="240268"/>
                <a:chOff x="457200" y="1055132"/>
                <a:chExt cx="1828800" cy="24026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7200" y="11313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88" name="Straight Connector 87"/>
                <p:cNvCxnSpPr>
                  <a:stCxn id="86" idx="5"/>
                  <a:endCxn id="85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55514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46114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98514" y="75033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86" idx="3"/>
                <a:endCxn id="84" idx="7"/>
              </p:cNvCxnSpPr>
              <p:nvPr/>
            </p:nvCxnSpPr>
            <p:spPr>
              <a:xfrm flipH="1" flipV="1">
                <a:off x="587282" y="1153650"/>
                <a:ext cx="882836" cy="315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Freeform 72"/>
            <p:cNvSpPr/>
            <p:nvPr/>
          </p:nvSpPr>
          <p:spPr>
            <a:xfrm>
              <a:off x="769435" y="2040630"/>
              <a:ext cx="959004" cy="178463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  <a:gd name="connsiteX0" fmla="*/ 0 w 959004"/>
                <a:gd name="connsiteY0" fmla="*/ 412602 h 423754"/>
                <a:gd name="connsiteX1" fmla="*/ 512955 w 959004"/>
                <a:gd name="connsiteY1" fmla="*/ 7 h 423754"/>
                <a:gd name="connsiteX2" fmla="*/ 959004 w 959004"/>
                <a:gd name="connsiteY2" fmla="*/ 423754 h 423754"/>
                <a:gd name="connsiteX0" fmla="*/ 0 w 959004"/>
                <a:gd name="connsiteY0" fmla="*/ 412603 h 423755"/>
                <a:gd name="connsiteX1" fmla="*/ 512955 w 959004"/>
                <a:gd name="connsiteY1" fmla="*/ 8 h 423755"/>
                <a:gd name="connsiteX2" fmla="*/ 959004 w 959004"/>
                <a:gd name="connsiteY2" fmla="*/ 423755 h 423755"/>
                <a:gd name="connsiteX0" fmla="*/ 0 w 959004"/>
                <a:gd name="connsiteY0" fmla="*/ 167311 h 178463"/>
                <a:gd name="connsiteX1" fmla="*/ 490653 w 959004"/>
                <a:gd name="connsiteY1" fmla="*/ 42 h 178463"/>
                <a:gd name="connsiteX2" fmla="*/ 959004 w 959004"/>
                <a:gd name="connsiteY2" fmla="*/ 178463 h 17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4" h="178463">
                  <a:moveTo>
                    <a:pt x="0" y="167311"/>
                  </a:moveTo>
                  <a:cubicBezTo>
                    <a:pt x="111512" y="58586"/>
                    <a:pt x="330819" y="-1817"/>
                    <a:pt x="490653" y="42"/>
                  </a:cubicBezTo>
                  <a:cubicBezTo>
                    <a:pt x="650487" y="1901"/>
                    <a:pt x="814038" y="2831"/>
                    <a:pt x="959004" y="1784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7132" y="2241394"/>
              <a:ext cx="1014761" cy="24649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  <a:gd name="connsiteX0" fmla="*/ 0 w 1014761"/>
                <a:gd name="connsiteY0" fmla="*/ 66908 h 479707"/>
                <a:gd name="connsiteX1" fmla="*/ 735980 w 1014761"/>
                <a:gd name="connsiteY1" fmla="*/ 479503 h 479707"/>
                <a:gd name="connsiteX2" fmla="*/ 1014761 w 1014761"/>
                <a:gd name="connsiteY2" fmla="*/ 0 h 479707"/>
                <a:gd name="connsiteX0" fmla="*/ 0 w 1014761"/>
                <a:gd name="connsiteY0" fmla="*/ 66908 h 479801"/>
                <a:gd name="connsiteX1" fmla="*/ 735980 w 1014761"/>
                <a:gd name="connsiteY1" fmla="*/ 479503 h 479801"/>
                <a:gd name="connsiteX2" fmla="*/ 1014761 w 1014761"/>
                <a:gd name="connsiteY2" fmla="*/ 0 h 479801"/>
                <a:gd name="connsiteX0" fmla="*/ 0 w 1014761"/>
                <a:gd name="connsiteY0" fmla="*/ 66908 h 246490"/>
                <a:gd name="connsiteX1" fmla="*/ 546409 w 1014761"/>
                <a:gd name="connsiteY1" fmla="*/ 245327 h 246490"/>
                <a:gd name="connsiteX2" fmla="*/ 1014761 w 1014761"/>
                <a:gd name="connsiteY2" fmla="*/ 0 h 24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761" h="246490">
                  <a:moveTo>
                    <a:pt x="0" y="66908"/>
                  </a:moveTo>
                  <a:cubicBezTo>
                    <a:pt x="237893" y="186784"/>
                    <a:pt x="377282" y="256478"/>
                    <a:pt x="546409" y="245327"/>
                  </a:cubicBezTo>
                  <a:cubicBezTo>
                    <a:pt x="715536" y="234176"/>
                    <a:pt x="955287" y="186783"/>
                    <a:pt x="1014761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0923" y="5726668"/>
            <a:ext cx="1967449" cy="521732"/>
            <a:chOff x="769523" y="2004536"/>
            <a:chExt cx="1967449" cy="521732"/>
          </a:xfrm>
        </p:grpSpPr>
        <p:grpSp>
          <p:nvGrpSpPr>
            <p:cNvPr id="90" name="Group 89"/>
            <p:cNvGrpSpPr/>
            <p:nvPr/>
          </p:nvGrpSpPr>
          <p:grpSpPr>
            <a:xfrm>
              <a:off x="769523" y="2004536"/>
              <a:ext cx="1967449" cy="521732"/>
              <a:chOff x="544037" y="926068"/>
              <a:chExt cx="1967449" cy="52173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47800" y="1143000"/>
                <a:ext cx="838200" cy="152400"/>
                <a:chOff x="1447800" y="1143000"/>
                <a:chExt cx="838200" cy="15240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4478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3" name="Straight Connector 102"/>
                <p:cNvCxnSpPr>
                  <a:stCxn id="102" idx="6"/>
                  <a:endCxn id="101" idx="2"/>
                </p:cNvCxnSpPr>
                <p:nvPr/>
              </p:nvCxnSpPr>
              <p:spPr>
                <a:xfrm>
                  <a:off x="1600200" y="1219200"/>
                  <a:ext cx="533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544037" y="926068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1,2,3,4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3" name="Freeform 92"/>
            <p:cNvSpPr/>
            <p:nvPr/>
          </p:nvSpPr>
          <p:spPr>
            <a:xfrm>
              <a:off x="1784195" y="2062953"/>
              <a:ext cx="646771" cy="189593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71" h="189593">
                  <a:moveTo>
                    <a:pt x="0" y="178442"/>
                  </a:moveTo>
                  <a:cubicBezTo>
                    <a:pt x="126380" y="111535"/>
                    <a:pt x="215590" y="-1835"/>
                    <a:pt x="323385" y="23"/>
                  </a:cubicBezTo>
                  <a:cubicBezTo>
                    <a:pt x="431180" y="1881"/>
                    <a:pt x="542692" y="100383"/>
                    <a:pt x="646771" y="18959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 flipV="1">
            <a:off x="717364" y="4800600"/>
            <a:ext cx="882836" cy="315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own Arrow 104"/>
          <p:cNvSpPr/>
          <p:nvPr/>
        </p:nvSpPr>
        <p:spPr>
          <a:xfrm>
            <a:off x="12192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956261" y="6324600"/>
            <a:ext cx="11496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Success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873628" y="533400"/>
            <a:ext cx="2279772" cy="1424464"/>
            <a:chOff x="231714" y="545068"/>
            <a:chExt cx="2279772" cy="14244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0" name="Straight Connector 119"/>
              <p:cNvCxnSpPr>
                <a:stCxn id="119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4" name="Straight Connector 123"/>
              <p:cNvCxnSpPr>
                <a:stCxn id="123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6" name="Straight Connector 125"/>
              <p:cNvCxnSpPr>
                <a:stCxn id="119" idx="6"/>
                <a:endCxn id="123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22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3" idx="5"/>
                <a:endCxn id="122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23" idx="3"/>
              <a:endCxn id="121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9" idx="5"/>
              <a:endCxn id="125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5867400" y="2286000"/>
            <a:ext cx="2279772" cy="1283732"/>
            <a:chOff x="457200" y="1688068"/>
            <a:chExt cx="2279772" cy="1283732"/>
          </a:xfrm>
        </p:grpSpPr>
        <p:grpSp>
          <p:nvGrpSpPr>
            <p:cNvPr id="131" name="Group 130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2" name="Straight Connector 141"/>
                <p:cNvCxnSpPr>
                  <a:stCxn id="14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6" name="Straight Connector 145"/>
                <p:cNvCxnSpPr>
                  <a:stCxn id="141" idx="6"/>
                  <a:endCxn id="14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145" idx="5"/>
                  <a:endCxn id="14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45" idx="3"/>
                <a:endCxn id="14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Freeform 13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7162800" y="8382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194364" y="2819400"/>
            <a:ext cx="578036" cy="198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own Arrow 150"/>
          <p:cNvSpPr/>
          <p:nvPr/>
        </p:nvSpPr>
        <p:spPr>
          <a:xfrm>
            <a:off x="7010400" y="19812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Down Arrow 151"/>
          <p:cNvSpPr/>
          <p:nvPr/>
        </p:nvSpPr>
        <p:spPr>
          <a:xfrm>
            <a:off x="7010400" y="36692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3" name="Group 152"/>
          <p:cNvGrpSpPr/>
          <p:nvPr/>
        </p:nvGrpSpPr>
        <p:grpSpPr>
          <a:xfrm>
            <a:off x="5867400" y="3897868"/>
            <a:ext cx="1721146" cy="1283732"/>
            <a:chOff x="457200" y="1688068"/>
            <a:chExt cx="1721146" cy="1283732"/>
          </a:xfrm>
        </p:grpSpPr>
        <p:grpSp>
          <p:nvGrpSpPr>
            <p:cNvPr id="154" name="Group 153"/>
            <p:cNvGrpSpPr/>
            <p:nvPr/>
          </p:nvGrpSpPr>
          <p:grpSpPr>
            <a:xfrm>
              <a:off x="457200" y="1688068"/>
              <a:ext cx="1721146" cy="1283732"/>
              <a:chOff x="231714" y="609600"/>
              <a:chExt cx="1721146" cy="12837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457200" y="685800"/>
                <a:ext cx="1143000" cy="1143000"/>
                <a:chOff x="457200" y="685800"/>
                <a:chExt cx="1143000" cy="114300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5" name="Straight Connector 164"/>
                <p:cNvCxnSpPr>
                  <a:stCxn id="164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9" name="Straight Connector 168"/>
                <p:cNvCxnSpPr>
                  <a:stCxn id="164" idx="6"/>
                  <a:endCxn id="168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298514" y="75033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3,4,5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3" name="Straight Connector 162"/>
              <p:cNvCxnSpPr>
                <a:stCxn id="168" idx="3"/>
                <a:endCxn id="166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Freeform 154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6203764" y="4495800"/>
            <a:ext cx="882836" cy="5135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own Arrow 180"/>
          <p:cNvSpPr/>
          <p:nvPr/>
        </p:nvSpPr>
        <p:spPr>
          <a:xfrm>
            <a:off x="70104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3" name="Group 182"/>
          <p:cNvGrpSpPr/>
          <p:nvPr/>
        </p:nvGrpSpPr>
        <p:grpSpPr>
          <a:xfrm>
            <a:off x="6179723" y="5697217"/>
            <a:ext cx="1969268" cy="473968"/>
            <a:chOff x="6179723" y="5697217"/>
            <a:chExt cx="1969268" cy="47396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179723" y="5697217"/>
              <a:ext cx="1969268" cy="398783"/>
              <a:chOff x="1372895" y="2062953"/>
              <a:chExt cx="1969268" cy="398783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372895" y="2080736"/>
                <a:ext cx="1969268" cy="381000"/>
                <a:chOff x="1147409" y="1002268"/>
                <a:chExt cx="1969268" cy="381000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447800" y="1143000"/>
                  <a:ext cx="838200" cy="152400"/>
                  <a:chOff x="1447800" y="1143000"/>
                  <a:chExt cx="838200" cy="15240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21336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14478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80" name="Straight Connector 179"/>
                  <p:cNvCxnSpPr>
                    <a:stCxn id="179" idx="6"/>
                    <a:endCxn id="178" idx="2"/>
                  </p:cNvCxnSpPr>
                  <p:nvPr/>
                </p:nvCxnSpPr>
                <p:spPr>
                  <a:xfrm>
                    <a:off x="1600200" y="1219200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6" name="TextBox 175"/>
                <p:cNvSpPr txBox="1"/>
                <p:nvPr/>
              </p:nvSpPr>
              <p:spPr>
                <a:xfrm>
                  <a:off x="1147409" y="1013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286000" y="1002268"/>
                  <a:ext cx="830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2,3,4,5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74" name="Freeform 173"/>
              <p:cNvSpPr/>
              <p:nvPr/>
            </p:nvSpPr>
            <p:spPr>
              <a:xfrm>
                <a:off x="1784195" y="2062953"/>
                <a:ext cx="646771" cy="189593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771" h="189593">
                    <a:moveTo>
                      <a:pt x="0" y="178442"/>
                    </a:moveTo>
                    <a:cubicBezTo>
                      <a:pt x="126380" y="111535"/>
                      <a:pt x="215590" y="-1835"/>
                      <a:pt x="323385" y="23"/>
                    </a:cubicBezTo>
                    <a:cubicBezTo>
                      <a:pt x="431180" y="1881"/>
                      <a:pt x="542692" y="100383"/>
                      <a:pt x="646771" y="189593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6584794" y="5943600"/>
              <a:ext cx="652999" cy="227585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  <a:gd name="connsiteX0" fmla="*/ 0 w 691376"/>
                <a:gd name="connsiteY0" fmla="*/ 21078 h 299858"/>
                <a:gd name="connsiteX1" fmla="*/ 367990 w 691376"/>
                <a:gd name="connsiteY1" fmla="*/ 110288 h 299858"/>
                <a:gd name="connsiteX2" fmla="*/ 691376 w 691376"/>
                <a:gd name="connsiteY2" fmla="*/ 299858 h 299858"/>
                <a:gd name="connsiteX0" fmla="*/ 0 w 691376"/>
                <a:gd name="connsiteY0" fmla="*/ 0 h 278780"/>
                <a:gd name="connsiteX1" fmla="*/ 367990 w 691376"/>
                <a:gd name="connsiteY1" fmla="*/ 89210 h 278780"/>
                <a:gd name="connsiteX2" fmla="*/ 691376 w 691376"/>
                <a:gd name="connsiteY2" fmla="*/ 278780 h 278780"/>
                <a:gd name="connsiteX0" fmla="*/ 0 w 691376"/>
                <a:gd name="connsiteY0" fmla="*/ 0 h 278780"/>
                <a:gd name="connsiteX1" fmla="*/ 367990 w 691376"/>
                <a:gd name="connsiteY1" fmla="*/ 200722 h 278780"/>
                <a:gd name="connsiteX2" fmla="*/ 691376 w 691376"/>
                <a:gd name="connsiteY2" fmla="*/ 278780 h 278780"/>
                <a:gd name="connsiteX0" fmla="*/ 0 w 657922"/>
                <a:gd name="connsiteY0" fmla="*/ 0 h 203625"/>
                <a:gd name="connsiteX1" fmla="*/ 367990 w 657922"/>
                <a:gd name="connsiteY1" fmla="*/ 200722 h 203625"/>
                <a:gd name="connsiteX2" fmla="*/ 657922 w 657922"/>
                <a:gd name="connsiteY2" fmla="*/ 156117 h 203625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24468"/>
                <a:gd name="connsiteY0" fmla="*/ 0 h 201028"/>
                <a:gd name="connsiteX1" fmla="*/ 367990 w 624468"/>
                <a:gd name="connsiteY1" fmla="*/ 200722 h 201028"/>
                <a:gd name="connsiteX2" fmla="*/ 624468 w 624468"/>
                <a:gd name="connsiteY2" fmla="*/ 44605 h 201028"/>
                <a:gd name="connsiteX0" fmla="*/ 0 w 624468"/>
                <a:gd name="connsiteY0" fmla="*/ 0 h 201565"/>
                <a:gd name="connsiteX1" fmla="*/ 367990 w 624468"/>
                <a:gd name="connsiteY1" fmla="*/ 200722 h 201565"/>
                <a:gd name="connsiteX2" fmla="*/ 624468 w 624468"/>
                <a:gd name="connsiteY2" fmla="*/ 44605 h 20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468" h="201565">
                  <a:moveTo>
                    <a:pt x="0" y="0"/>
                  </a:moveTo>
                  <a:cubicBezTo>
                    <a:pt x="148682" y="133815"/>
                    <a:pt x="263912" y="193288"/>
                    <a:pt x="367990" y="200722"/>
                  </a:cubicBezTo>
                  <a:cubicBezTo>
                    <a:pt x="472068" y="208156"/>
                    <a:pt x="498088" y="167268"/>
                    <a:pt x="624468" y="44605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6400800" y="6336268"/>
            <a:ext cx="10618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Failure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IN" dirty="0"/>
          </a:p>
        </p:txBody>
      </p:sp>
      <p:sp>
        <p:nvSpPr>
          <p:cNvPr id="185" name="Down Ribbon 184"/>
          <p:cNvSpPr/>
          <p:nvPr/>
        </p:nvSpPr>
        <p:spPr>
          <a:xfrm>
            <a:off x="2819400" y="2622395"/>
            <a:ext cx="2819400" cy="88280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executions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05" grpId="0" animBg="1"/>
      <p:bldP spid="109" grpId="0" animBg="1"/>
      <p:bldP spid="151" grpId="0" animBg="1"/>
      <p:bldP spid="152" grpId="0" animBg="1"/>
      <p:bldP spid="181" grpId="0" animBg="1"/>
      <p:bldP spid="184" grpId="0" animBg="1"/>
      <p:bldP spid="1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  <a:r>
                  <a:rPr lang="en-US" sz="2000" b="1" dirty="0" smtClean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143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743200"/>
            <a:ext cx="1219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147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86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72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min-cut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Min-cut-high-probability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Error Probability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5990917"/>
                <a:ext cx="3818225" cy="7146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990917"/>
                <a:ext cx="3818225" cy="714683"/>
              </a:xfrm>
              <a:prstGeom prst="rect">
                <a:avLst/>
              </a:prstGeom>
              <a:blipFill rotWithShape="1">
                <a:blip r:embed="rId3"/>
                <a:stretch>
                  <a:fillRect r="-1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653284" y="5650992"/>
            <a:ext cx="242316" cy="3688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31337 0.004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Probability </a:t>
                </a:r>
                <a:r>
                  <a:rPr lang="en-US" sz="2000" dirty="0"/>
                  <a:t>that </a:t>
                </a:r>
                <a:r>
                  <a:rPr lang="en-US" sz="2000" b="1" dirty="0" smtClean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  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preserved in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endParaRPr lang="en-US" sz="2000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00200" y="3124200"/>
            <a:ext cx="2514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8100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590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2895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590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4207727" y="4114800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Down Ribbon 42"/>
          <p:cNvSpPr/>
          <p:nvPr/>
        </p:nvSpPr>
        <p:spPr>
          <a:xfrm>
            <a:off x="2301798" y="5559552"/>
            <a:ext cx="4191000" cy="911352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Ponder over these insights before coming to the next class.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  <p:bldP spid="10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600" b="1" dirty="0" smtClean="0"/>
                  <a:t>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random no. </a:t>
                </a:r>
                <a:r>
                  <a:rPr lang="en-US" sz="3600" b="1" dirty="0" smtClean="0"/>
                  <a:t>from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 smtClean="0"/>
                  <a:t>]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a </a:t>
            </a:r>
            <a:r>
              <a:rPr lang="en-US" b="1" dirty="0" smtClean="0">
                <a:solidFill>
                  <a:srgbClr val="006C31"/>
                </a:solidFill>
              </a:rPr>
              <a:t>fair</a:t>
            </a:r>
            <a:r>
              <a:rPr lang="en-US" b="1" dirty="0" smtClean="0">
                <a:solidFill>
                  <a:schemeClr val="tx1"/>
                </a:solidFill>
              </a:rPr>
              <a:t> coin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Min-cut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Algorithm</a:t>
            </a: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5532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    //Generates a random no in the range</a:t>
                </a:r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Toss the coin;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outcome is head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⋅2+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4114800"/>
                <a:ext cx="16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)  =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14800"/>
                <a:ext cx="1648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63"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4039975"/>
                <a:ext cx="482888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039975"/>
                <a:ext cx="482888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148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8647" y="3630393"/>
                <a:ext cx="195887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].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47" y="3630393"/>
                <a:ext cx="1958870" cy="374270"/>
              </a:xfrm>
              <a:prstGeom prst="rect">
                <a:avLst/>
              </a:prstGeom>
              <a:blipFill rotWithShape="1">
                <a:blip r:embed="rId6"/>
                <a:stretch>
                  <a:fillRect l="-2484" t="-6557" r="-465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35416"/>
                  </p:ext>
                </p:extLst>
              </p:nvPr>
            </p:nvGraphicFramePr>
            <p:xfrm>
              <a:off x="4645119" y="5220826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632681"/>
                  </p:ext>
                </p:extLst>
              </p:nvPr>
            </p:nvGraphicFramePr>
            <p:xfrm>
              <a:off x="4645119" y="5220826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449" t="-8197" r="-7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197" r="-5942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2899" t="-8197" r="-502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98571" t="-8197" r="-3957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04348" t="-8197" r="-3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4348" t="-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95714" t="-8197" r="-98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05797" t="-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5574268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2  …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574268"/>
                <a:ext cx="35961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811081"/>
                <a:ext cx="263418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Binary-representation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11081"/>
                <a:ext cx="26341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83" t="-8197" r="-3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1524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3741" y="40386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2667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animBg="1"/>
      <p:bldP spid="9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600" b="1" dirty="0" smtClean="0"/>
                  <a:t>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random no. </a:t>
                </a:r>
                <a:r>
                  <a:rPr lang="en-US" sz="3600" b="1" dirty="0" smtClean="0"/>
                  <a:t>from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 smtClean="0"/>
                  <a:t>]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a </a:t>
            </a:r>
            <a:r>
              <a:rPr lang="en-US" b="1" dirty="0" smtClean="0">
                <a:solidFill>
                  <a:srgbClr val="006C31"/>
                </a:solidFill>
              </a:rPr>
              <a:t>fair</a:t>
            </a:r>
            <a:r>
              <a:rPr lang="en-US" b="1" dirty="0" smtClean="0">
                <a:solidFill>
                  <a:schemeClr val="tx1"/>
                </a:solidFill>
              </a:rPr>
              <a:t> coin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5000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Compute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2074" b="-7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0"/>
            <a:ext cx="8229600" cy="152400"/>
            <a:chOff x="381000" y="4267200"/>
            <a:chExt cx="8229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39000" y="30480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blipFill rotWithShape="1">
                <a:blip r:embed="rId6"/>
                <a:stretch>
                  <a:fillRect t="-6557" r="-8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91754" y="4370607"/>
                <a:ext cx="277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b="0" i="0" dirty="0" smtClean="0"/>
                      <m:t>]</m:t>
                    </m:r>
                  </m:oMath>
                </a14:m>
                <a:r>
                  <a:rPr lang="en-US" dirty="0" smtClean="0"/>
                  <a:t>)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54" y="4370607"/>
                <a:ext cx="277518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78" t="-8197" r="-10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5783" y="5533818"/>
                <a:ext cx="1284391" cy="1019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83" y="5533818"/>
                <a:ext cx="1284391" cy="1019382"/>
              </a:xfrm>
              <a:prstGeom prst="rect">
                <a:avLst/>
              </a:prstGeom>
              <a:blipFill rotWithShape="1">
                <a:blip r:embed="rId8"/>
                <a:stretch>
                  <a:fillRect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1754" y="3886200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dirty="0"/>
                      <m:t>].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54" y="3886200"/>
                <a:ext cx="19114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875" t="-8333" r="-47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54726" y="4755904"/>
                <a:ext cx="2258952" cy="666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−1])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6" y="4755904"/>
                <a:ext cx="2258952" cy="666786"/>
              </a:xfrm>
              <a:prstGeom prst="rect">
                <a:avLst/>
              </a:prstGeom>
              <a:blipFill rotWithShape="1">
                <a:blip r:embed="rId10"/>
                <a:stretch>
                  <a:fillRect r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71893" y="5715000"/>
                <a:ext cx="1167307" cy="612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1   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93" y="5715000"/>
                <a:ext cx="1167307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6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352800" y="1447800"/>
            <a:ext cx="563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4739938"/>
            <a:ext cx="1371600" cy="345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2" grpId="0"/>
      <p:bldP spid="18" grpId="0"/>
      <p:bldP spid="19" grpId="0"/>
      <p:bldP spid="20" grpId="0"/>
      <p:bldP spid="21" grpId="0"/>
      <p:bldP spid="2" grpId="0"/>
      <p:bldP spid="23" grpId="0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5000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Compute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2074" b="-7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0"/>
            <a:ext cx="8229600" cy="152400"/>
            <a:chOff x="381000" y="4267200"/>
            <a:chExt cx="8229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39000" y="30480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2152" y="4572000"/>
                <a:ext cx="416569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: the number of iterations of repeat loop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52" y="4572000"/>
                <a:ext cx="416569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04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5400000">
            <a:off x="2506829" y="1429551"/>
            <a:ext cx="370522" cy="452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30480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133600" y="3240695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6096000" y="32766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32370" y="5791200"/>
                <a:ext cx="4882555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/>
                  <a:t>geometric random variable </a:t>
                </a:r>
                <a:r>
                  <a:rPr lang="en-US" dirty="0" smtClean="0"/>
                  <a:t>with parameter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70" y="5791200"/>
                <a:ext cx="4882555" cy="483466"/>
              </a:xfrm>
              <a:prstGeom prst="rect">
                <a:avLst/>
              </a:prstGeom>
              <a:blipFill rotWithShape="1">
                <a:blip r:embed="rId6"/>
                <a:stretch>
                  <a:fillRect l="-1124" b="-88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105400" y="4941332"/>
            <a:ext cx="0" cy="8498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557" r="-8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3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6" grpId="0" animBg="1"/>
      <p:bldP spid="22" grpId="0" animBg="1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Helping</a:t>
            </a:r>
            <a:r>
              <a:rPr lang="en-US" sz="3600" b="1" dirty="0" smtClean="0">
                <a:solidFill>
                  <a:srgbClr val="0070C0"/>
                </a:solidFill>
              </a:rPr>
              <a:t> Ram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/>
              <a:t>distribute the</a:t>
            </a:r>
            <a:r>
              <a:rPr lang="en-US" sz="3600" b="1" dirty="0" smtClean="0">
                <a:solidFill>
                  <a:srgbClr val="0070C0"/>
                </a:solidFill>
              </a:rPr>
              <a:t> apple </a:t>
            </a:r>
            <a:r>
              <a:rPr lang="en-US" sz="3600" b="1" dirty="0" smtClean="0"/>
              <a:t>among two friends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least no. of random bits.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</a:t>
                </a:r>
                <a:r>
                  <a:rPr lang="en-US" sz="2400" u="sng" dirty="0" smtClean="0"/>
                  <a:t>only</a:t>
                </a:r>
                <a:r>
                  <a:rPr lang="en-US" sz="2400" dirty="0" smtClean="0"/>
                  <a:t> one of them.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 decides to give it </a:t>
                </a:r>
                <a:r>
                  <a:rPr lang="en-US" sz="2400" u="sng" dirty="0" smtClean="0"/>
                  <a:t>uniformly randomly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Help Ram achieve this goal.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74614" y="3886200"/>
            <a:ext cx="427858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 the coin 2 times.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75732"/>
              </p:ext>
            </p:extLst>
          </p:nvPr>
        </p:nvGraphicFramePr>
        <p:xfrm>
          <a:off x="1676400" y="4564888"/>
          <a:ext cx="5318418" cy="22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3328963"/>
              </a:tblGrid>
              <a:tr h="652362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of tosses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5181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5638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185317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563880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60314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3146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281" y="6412468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641246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048" y="762000"/>
                <a:ext cx="8229600" cy="48958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</a:t>
                </a:r>
                <a:r>
                  <a:rPr lang="en-US" sz="2400" u="sng" dirty="0" smtClean="0"/>
                  <a:t>only</a:t>
                </a:r>
                <a:r>
                  <a:rPr lang="en-US" sz="2400" dirty="0" smtClean="0"/>
                  <a:t> one of them.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 decides to give it </a:t>
                </a:r>
                <a:r>
                  <a:rPr lang="en-US" sz="2400" u="sng" dirty="0" smtClean="0"/>
                  <a:t>uniformly randomly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Help Ram achieve this goal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48" y="762000"/>
                <a:ext cx="8229600" cy="4895812"/>
              </a:xfrm>
              <a:blipFill rotWithShape="1">
                <a:blip r:embed="rId2"/>
                <a:stretch>
                  <a:fillRect l="-1111" t="-996" b="-37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14956"/>
              </p:ext>
            </p:extLst>
          </p:nvPr>
        </p:nvGraphicFramePr>
        <p:xfrm>
          <a:off x="1676400" y="4063425"/>
          <a:ext cx="5318418" cy="22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3328963"/>
              </a:tblGrid>
              <a:tr h="652362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of tosses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7244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5181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72440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177883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55742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5570551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281" y="5955268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8392" y="5971404"/>
            <a:ext cx="254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Toss the coin twice again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Down Ribbon 13"/>
          <p:cNvSpPr/>
          <p:nvPr/>
        </p:nvSpPr>
        <p:spPr>
          <a:xfrm>
            <a:off x="2290147" y="3429000"/>
            <a:ext cx="427858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 the coin 2 times.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58160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?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5" grpId="0"/>
      <p:bldP spid="1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Helping</a:t>
            </a:r>
            <a:r>
              <a:rPr lang="en-US" sz="3600" b="1" dirty="0" smtClean="0">
                <a:solidFill>
                  <a:srgbClr val="0070C0"/>
                </a:solidFill>
              </a:rPr>
              <a:t> Ram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/>
              <a:t>distribute the</a:t>
            </a:r>
            <a:r>
              <a:rPr lang="en-US" sz="3600" b="1" dirty="0" smtClean="0">
                <a:solidFill>
                  <a:srgbClr val="0070C0"/>
                </a:solidFill>
              </a:rPr>
              <a:t> apple </a:t>
            </a:r>
            <a:r>
              <a:rPr lang="en-US" sz="3600" b="1" dirty="0" smtClean="0"/>
              <a:t>among two friends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least no. of random bits.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many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bits ?</a:t>
            </a:r>
            <a:br>
              <a:rPr lang="en-US" sz="3600" b="1" dirty="0" smtClean="0"/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friends : </a:t>
                </a:r>
                <a:r>
                  <a:rPr lang="en-US" sz="2000" b="1" dirty="0" err="1" smtClean="0"/>
                  <a:t>Shyam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wants to give it to one of the friends with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   ,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15369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 smtClean="0"/>
                  <a:t>,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1536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,  Give the apple to </a:t>
                </a:r>
                <a:r>
                  <a:rPr lang="en-US" sz="2000" b="1" dirty="0" err="1" smtClean="0"/>
                  <a:t>Shyam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Else </a:t>
                </a:r>
                <a:r>
                  <a:rPr lang="en-US" sz="2000" dirty="0" smtClean="0"/>
                  <a:t> give the apple to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random bits used: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111" t="-577" b="-30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4343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: any given positive integer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4762" r="-1920" b="-23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867400" y="4800600"/>
            <a:ext cx="2667000" cy="12984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do it in still fewer bits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8100" y="6411951"/>
            <a:ext cx="52877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</a:t>
            </a:r>
            <a:r>
              <a:rPr lang="en-US" dirty="0" smtClean="0"/>
              <a:t>&lt;2 </a:t>
            </a:r>
            <a:r>
              <a:rPr lang="en-US" dirty="0" smtClean="0"/>
              <a:t>in expectation. We shall see in the next class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3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Graph and Multi-graph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multi-graph may have:</a:t>
            </a:r>
          </a:p>
          <a:p>
            <a:r>
              <a:rPr lang="en-US" sz="2000" b="1" dirty="0" smtClean="0"/>
              <a:t>More than one edge </a:t>
            </a:r>
            <a:r>
              <a:rPr lang="en-US" sz="2000" dirty="0" smtClean="0"/>
              <a:t>between a pair of vertices</a:t>
            </a:r>
          </a:p>
          <a:p>
            <a:r>
              <a:rPr lang="en-US" sz="2000" b="1" dirty="0" smtClean="0"/>
              <a:t>No self loop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01476" y="19812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447800" y="2362200"/>
            <a:ext cx="5638800" cy="1447800"/>
            <a:chOff x="1447800" y="3200400"/>
            <a:chExt cx="5638800" cy="1447800"/>
          </a:xfrm>
        </p:grpSpPr>
        <p:sp>
          <p:nvSpPr>
            <p:cNvPr id="36" name="Oval 3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7"/>
              <a:endCxn id="3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5"/>
              <a:endCxn id="3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5"/>
              <a:endCxn id="39" idx="2"/>
            </p:cNvCxnSpPr>
            <p:nvPr/>
          </p:nvCxnSpPr>
          <p:spPr>
            <a:xfrm flipV="1">
              <a:off x="2427241" y="4000500"/>
              <a:ext cx="1611359" cy="63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2"/>
              <a:endCxn id="36" idx="6"/>
            </p:cNvCxnSpPr>
            <p:nvPr/>
          </p:nvCxnSpPr>
          <p:spPr>
            <a:xfrm flipH="1" flipV="1">
              <a:off x="2514600" y="3238500"/>
              <a:ext cx="15240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4"/>
              <a:endCxn id="3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39" idx="1"/>
            </p:cNvCxnSpPr>
            <p:nvPr/>
          </p:nvCxnSpPr>
          <p:spPr>
            <a:xfrm>
              <a:off x="1512841" y="3897359"/>
              <a:ext cx="253691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6"/>
              <a:endCxn id="4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5"/>
              <a:endCxn id="4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3"/>
              <a:endCxn id="4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0" idx="5"/>
              <a:endCxn id="4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3"/>
              <a:endCxn id="4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3"/>
              <a:endCxn id="39" idx="7"/>
            </p:cNvCxnSpPr>
            <p:nvPr/>
          </p:nvCxnSpPr>
          <p:spPr>
            <a:xfrm flipH="1">
              <a:off x="4103641" y="3494041"/>
              <a:ext cx="1393918" cy="47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0"/>
              <a:endCxn id="39" idx="6"/>
            </p:cNvCxnSpPr>
            <p:nvPr/>
          </p:nvCxnSpPr>
          <p:spPr>
            <a:xfrm flipH="1" flipV="1">
              <a:off x="4114800" y="4000500"/>
              <a:ext cx="14097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 84"/>
          <p:cNvSpPr/>
          <p:nvPr/>
        </p:nvSpPr>
        <p:spPr>
          <a:xfrm>
            <a:off x="2419815" y="3200400"/>
            <a:ext cx="1650380" cy="64683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6883"/>
              <a:gd name="connsiteX1" fmla="*/ 557561 w 1650380"/>
              <a:gd name="connsiteY1" fmla="*/ 702527 h 706883"/>
              <a:gd name="connsiteX2" fmla="*/ 1248937 w 1650380"/>
              <a:gd name="connsiteY2" fmla="*/ 446049 h 706883"/>
              <a:gd name="connsiteX3" fmla="*/ 1650380 w 1650380"/>
              <a:gd name="connsiteY3" fmla="*/ 0 h 706883"/>
              <a:gd name="connsiteX0" fmla="*/ 0 w 1650380"/>
              <a:gd name="connsiteY0" fmla="*/ 591015 h 646837"/>
              <a:gd name="connsiteX1" fmla="*/ 557561 w 1650380"/>
              <a:gd name="connsiteY1" fmla="*/ 635620 h 646837"/>
              <a:gd name="connsiteX2" fmla="*/ 1248937 w 1650380"/>
              <a:gd name="connsiteY2" fmla="*/ 446049 h 646837"/>
              <a:gd name="connsiteX3" fmla="*/ 1650380 w 1650380"/>
              <a:gd name="connsiteY3" fmla="*/ 0 h 64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380" h="646837">
                <a:moveTo>
                  <a:pt x="0" y="591015"/>
                </a:moveTo>
                <a:cubicBezTo>
                  <a:pt x="180278" y="644912"/>
                  <a:pt x="349405" y="659781"/>
                  <a:pt x="557561" y="635620"/>
                </a:cubicBezTo>
                <a:cubicBezTo>
                  <a:pt x="765717" y="611459"/>
                  <a:pt x="1066801" y="551986"/>
                  <a:pt x="1248937" y="446049"/>
                </a:cubicBezTo>
                <a:cubicBezTo>
                  <a:pt x="1431073" y="340112"/>
                  <a:pt x="1507273" y="248114"/>
                  <a:pt x="16503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2971213">
            <a:off x="2509142" y="2445560"/>
            <a:ext cx="1735728" cy="52131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5113"/>
              <a:gd name="connsiteX1" fmla="*/ 557561 w 1650380"/>
              <a:gd name="connsiteY1" fmla="*/ 702527 h 705113"/>
              <a:gd name="connsiteX2" fmla="*/ 978350 w 1650380"/>
              <a:gd name="connsiteY2" fmla="*/ 485987 h 705113"/>
              <a:gd name="connsiteX3" fmla="*/ 1650380 w 1650380"/>
              <a:gd name="connsiteY3" fmla="*/ 0 h 705113"/>
              <a:gd name="connsiteX0" fmla="*/ 0 w 1650380"/>
              <a:gd name="connsiteY0" fmla="*/ 591015 h 606087"/>
              <a:gd name="connsiteX1" fmla="*/ 466050 w 1650380"/>
              <a:gd name="connsiteY1" fmla="*/ 520774 h 606087"/>
              <a:gd name="connsiteX2" fmla="*/ 978350 w 1650380"/>
              <a:gd name="connsiteY2" fmla="*/ 485987 h 606087"/>
              <a:gd name="connsiteX3" fmla="*/ 1650380 w 1650380"/>
              <a:gd name="connsiteY3" fmla="*/ 0 h 606087"/>
              <a:gd name="connsiteX0" fmla="*/ 0 w 1735728"/>
              <a:gd name="connsiteY0" fmla="*/ 266590 h 549930"/>
              <a:gd name="connsiteX1" fmla="*/ 551398 w 1735728"/>
              <a:gd name="connsiteY1" fmla="*/ 520774 h 549930"/>
              <a:gd name="connsiteX2" fmla="*/ 1063698 w 1735728"/>
              <a:gd name="connsiteY2" fmla="*/ 485987 h 549930"/>
              <a:gd name="connsiteX3" fmla="*/ 1735728 w 1735728"/>
              <a:gd name="connsiteY3" fmla="*/ 0 h 549930"/>
              <a:gd name="connsiteX0" fmla="*/ 0 w 1735728"/>
              <a:gd name="connsiteY0" fmla="*/ 266590 h 525494"/>
              <a:gd name="connsiteX1" fmla="*/ 551398 w 1735728"/>
              <a:gd name="connsiteY1" fmla="*/ 520774 h 525494"/>
              <a:gd name="connsiteX2" fmla="*/ 1220867 w 1735728"/>
              <a:gd name="connsiteY2" fmla="*/ 398645 h 525494"/>
              <a:gd name="connsiteX3" fmla="*/ 1735728 w 1735728"/>
              <a:gd name="connsiteY3" fmla="*/ 0 h 525494"/>
              <a:gd name="connsiteX0" fmla="*/ 0 w 1735728"/>
              <a:gd name="connsiteY0" fmla="*/ 266590 h 479443"/>
              <a:gd name="connsiteX1" fmla="*/ 431558 w 1735728"/>
              <a:gd name="connsiteY1" fmla="*/ 470276 h 479443"/>
              <a:gd name="connsiteX2" fmla="*/ 1220867 w 1735728"/>
              <a:gd name="connsiteY2" fmla="*/ 398645 h 479443"/>
              <a:gd name="connsiteX3" fmla="*/ 1735728 w 1735728"/>
              <a:gd name="connsiteY3" fmla="*/ 0 h 479443"/>
              <a:gd name="connsiteX0" fmla="*/ 0 w 1735728"/>
              <a:gd name="connsiteY0" fmla="*/ 266590 h 474043"/>
              <a:gd name="connsiteX1" fmla="*/ 431558 w 1735728"/>
              <a:gd name="connsiteY1" fmla="*/ 470276 h 474043"/>
              <a:gd name="connsiteX2" fmla="*/ 1074027 w 1735728"/>
              <a:gd name="connsiteY2" fmla="*/ 367900 h 474043"/>
              <a:gd name="connsiteX3" fmla="*/ 1735728 w 1735728"/>
              <a:gd name="connsiteY3" fmla="*/ 0 h 474043"/>
              <a:gd name="connsiteX0" fmla="*/ 0 w 1735728"/>
              <a:gd name="connsiteY0" fmla="*/ 266590 h 437145"/>
              <a:gd name="connsiteX1" fmla="*/ 374054 w 1735728"/>
              <a:gd name="connsiteY1" fmla="*/ 429442 h 437145"/>
              <a:gd name="connsiteX2" fmla="*/ 1074027 w 1735728"/>
              <a:gd name="connsiteY2" fmla="*/ 367900 h 437145"/>
              <a:gd name="connsiteX3" fmla="*/ 1735728 w 1735728"/>
              <a:gd name="connsiteY3" fmla="*/ 0 h 437145"/>
              <a:gd name="connsiteX0" fmla="*/ 0 w 1735728"/>
              <a:gd name="connsiteY0" fmla="*/ 266590 h 432853"/>
              <a:gd name="connsiteX1" fmla="*/ 494558 w 1735728"/>
              <a:gd name="connsiteY1" fmla="*/ 424187 h 432853"/>
              <a:gd name="connsiteX2" fmla="*/ 1074027 w 1735728"/>
              <a:gd name="connsiteY2" fmla="*/ 367900 h 432853"/>
              <a:gd name="connsiteX3" fmla="*/ 1735728 w 1735728"/>
              <a:gd name="connsiteY3" fmla="*/ 0 h 432853"/>
              <a:gd name="connsiteX0" fmla="*/ 0 w 1735728"/>
              <a:gd name="connsiteY0" fmla="*/ 266590 h 482911"/>
              <a:gd name="connsiteX1" fmla="*/ 494558 w 1735728"/>
              <a:gd name="connsiteY1" fmla="*/ 424187 h 482911"/>
              <a:gd name="connsiteX2" fmla="*/ 997194 w 1735728"/>
              <a:gd name="connsiteY2" fmla="*/ 451740 h 482911"/>
              <a:gd name="connsiteX3" fmla="*/ 1735728 w 1735728"/>
              <a:gd name="connsiteY3" fmla="*/ 0 h 482911"/>
              <a:gd name="connsiteX0" fmla="*/ 0 w 1735728"/>
              <a:gd name="connsiteY0" fmla="*/ 266590 h 515658"/>
              <a:gd name="connsiteX1" fmla="*/ 475894 w 1735728"/>
              <a:gd name="connsiteY1" fmla="*/ 493107 h 515658"/>
              <a:gd name="connsiteX2" fmla="*/ 997194 w 1735728"/>
              <a:gd name="connsiteY2" fmla="*/ 451740 h 515658"/>
              <a:gd name="connsiteX3" fmla="*/ 1735728 w 1735728"/>
              <a:gd name="connsiteY3" fmla="*/ 0 h 515658"/>
              <a:gd name="connsiteX0" fmla="*/ 0 w 1735728"/>
              <a:gd name="connsiteY0" fmla="*/ 266590 h 528603"/>
              <a:gd name="connsiteX1" fmla="*/ 696486 w 1735728"/>
              <a:gd name="connsiteY1" fmla="*/ 511351 h 528603"/>
              <a:gd name="connsiteX2" fmla="*/ 997194 w 1735728"/>
              <a:gd name="connsiteY2" fmla="*/ 451740 h 528603"/>
              <a:gd name="connsiteX3" fmla="*/ 1735728 w 1735728"/>
              <a:gd name="connsiteY3" fmla="*/ 0 h 528603"/>
              <a:gd name="connsiteX0" fmla="*/ 0 w 1735728"/>
              <a:gd name="connsiteY0" fmla="*/ 266590 h 543976"/>
              <a:gd name="connsiteX1" fmla="*/ 696486 w 1735728"/>
              <a:gd name="connsiteY1" fmla="*/ 511351 h 543976"/>
              <a:gd name="connsiteX2" fmla="*/ 1007946 w 1735728"/>
              <a:gd name="connsiteY2" fmla="*/ 485324 h 543976"/>
              <a:gd name="connsiteX3" fmla="*/ 1735728 w 1735728"/>
              <a:gd name="connsiteY3" fmla="*/ 0 h 543976"/>
              <a:gd name="connsiteX0" fmla="*/ 0 w 1735728"/>
              <a:gd name="connsiteY0" fmla="*/ 266590 h 535299"/>
              <a:gd name="connsiteX1" fmla="*/ 696486 w 1735728"/>
              <a:gd name="connsiteY1" fmla="*/ 511351 h 535299"/>
              <a:gd name="connsiteX2" fmla="*/ 1007946 w 1735728"/>
              <a:gd name="connsiteY2" fmla="*/ 485324 h 535299"/>
              <a:gd name="connsiteX3" fmla="*/ 1735728 w 1735728"/>
              <a:gd name="connsiteY3" fmla="*/ 0 h 535299"/>
              <a:gd name="connsiteX0" fmla="*/ 0 w 1735728"/>
              <a:gd name="connsiteY0" fmla="*/ 266590 h 521317"/>
              <a:gd name="connsiteX1" fmla="*/ 696486 w 1735728"/>
              <a:gd name="connsiteY1" fmla="*/ 511351 h 521317"/>
              <a:gd name="connsiteX2" fmla="*/ 1007946 w 1735728"/>
              <a:gd name="connsiteY2" fmla="*/ 485324 h 521317"/>
              <a:gd name="connsiteX3" fmla="*/ 1735728 w 1735728"/>
              <a:gd name="connsiteY3" fmla="*/ 0 h 52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728" h="521317">
                <a:moveTo>
                  <a:pt x="0" y="266590"/>
                </a:moveTo>
                <a:cubicBezTo>
                  <a:pt x="180278" y="320487"/>
                  <a:pt x="499079" y="510230"/>
                  <a:pt x="696486" y="511351"/>
                </a:cubicBezTo>
                <a:cubicBezTo>
                  <a:pt x="893893" y="512472"/>
                  <a:pt x="774819" y="545301"/>
                  <a:pt x="1007946" y="485324"/>
                </a:cubicBezTo>
                <a:cubicBezTo>
                  <a:pt x="1241073" y="425347"/>
                  <a:pt x="1592621" y="248114"/>
                  <a:pt x="173572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945948" y="2667000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42156" y="3601844"/>
            <a:ext cx="1516566" cy="157778"/>
          </a:xfrm>
          <a:custGeom>
            <a:avLst/>
            <a:gdLst>
              <a:gd name="connsiteX0" fmla="*/ 0 w 1516566"/>
              <a:gd name="connsiteY0" fmla="*/ 11151 h 157778"/>
              <a:gd name="connsiteX1" fmla="*/ 289932 w 1516566"/>
              <a:gd name="connsiteY1" fmla="*/ 78058 h 157778"/>
              <a:gd name="connsiteX2" fmla="*/ 959005 w 1516566"/>
              <a:gd name="connsiteY2" fmla="*/ 156117 h 157778"/>
              <a:gd name="connsiteX3" fmla="*/ 1516566 w 1516566"/>
              <a:gd name="connsiteY3" fmla="*/ 0 h 1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566" h="157778">
                <a:moveTo>
                  <a:pt x="0" y="11151"/>
                </a:moveTo>
                <a:cubicBezTo>
                  <a:pt x="65049" y="32524"/>
                  <a:pt x="130098" y="53897"/>
                  <a:pt x="289932" y="78058"/>
                </a:cubicBezTo>
                <a:cubicBezTo>
                  <a:pt x="449766" y="102219"/>
                  <a:pt x="754566" y="169127"/>
                  <a:pt x="959005" y="156117"/>
                </a:cubicBezTo>
                <a:cubicBezTo>
                  <a:pt x="1163444" y="143107"/>
                  <a:pt x="1423639" y="22302"/>
                  <a:pt x="151656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519854" y="3601844"/>
            <a:ext cx="1538868" cy="499739"/>
            <a:chOff x="5519854" y="3601844"/>
            <a:chExt cx="1538868" cy="499739"/>
          </a:xfrm>
        </p:grpSpPr>
        <p:sp>
          <p:nvSpPr>
            <p:cNvPr id="3" name="Freeform 2"/>
            <p:cNvSpPr/>
            <p:nvPr/>
          </p:nvSpPr>
          <p:spPr>
            <a:xfrm>
              <a:off x="5519854" y="3601844"/>
              <a:ext cx="1527717" cy="315476"/>
            </a:xfrm>
            <a:custGeom>
              <a:avLst/>
              <a:gdLst>
                <a:gd name="connsiteX0" fmla="*/ 0 w 1527717"/>
                <a:gd name="connsiteY0" fmla="*/ 0 h 315476"/>
                <a:gd name="connsiteX1" fmla="*/ 256478 w 1527717"/>
                <a:gd name="connsiteY1" fmla="*/ 167268 h 315476"/>
                <a:gd name="connsiteX2" fmla="*/ 914400 w 1527717"/>
                <a:gd name="connsiteY2" fmla="*/ 312234 h 315476"/>
                <a:gd name="connsiteX3" fmla="*/ 1527717 w 1527717"/>
                <a:gd name="connsiteY3" fmla="*/ 22302 h 3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717" h="315476">
                  <a:moveTo>
                    <a:pt x="0" y="0"/>
                  </a:moveTo>
                  <a:cubicBezTo>
                    <a:pt x="52039" y="57614"/>
                    <a:pt x="104078" y="115229"/>
                    <a:pt x="256478" y="167268"/>
                  </a:cubicBezTo>
                  <a:cubicBezTo>
                    <a:pt x="408878" y="219307"/>
                    <a:pt x="702527" y="336395"/>
                    <a:pt x="914400" y="312234"/>
                  </a:cubicBezTo>
                  <a:cubicBezTo>
                    <a:pt x="1126273" y="288073"/>
                    <a:pt x="1326995" y="155187"/>
                    <a:pt x="1527717" y="223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31005" y="3612995"/>
              <a:ext cx="1527717" cy="488588"/>
            </a:xfrm>
            <a:custGeom>
              <a:avLst/>
              <a:gdLst>
                <a:gd name="connsiteX0" fmla="*/ 0 w 1527717"/>
                <a:gd name="connsiteY0" fmla="*/ 0 h 488588"/>
                <a:gd name="connsiteX1" fmla="*/ 189571 w 1527717"/>
                <a:gd name="connsiteY1" fmla="*/ 278781 h 488588"/>
                <a:gd name="connsiteX2" fmla="*/ 613317 w 1527717"/>
                <a:gd name="connsiteY2" fmla="*/ 434898 h 488588"/>
                <a:gd name="connsiteX3" fmla="*/ 1081668 w 1527717"/>
                <a:gd name="connsiteY3" fmla="*/ 457200 h 488588"/>
                <a:gd name="connsiteX4" fmla="*/ 1527717 w 1527717"/>
                <a:gd name="connsiteY4" fmla="*/ 22303 h 488588"/>
                <a:gd name="connsiteX5" fmla="*/ 1527717 w 1527717"/>
                <a:gd name="connsiteY5" fmla="*/ 22303 h 4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717" h="488588">
                  <a:moveTo>
                    <a:pt x="0" y="0"/>
                  </a:moveTo>
                  <a:cubicBezTo>
                    <a:pt x="43676" y="103149"/>
                    <a:pt x="87352" y="206298"/>
                    <a:pt x="189571" y="278781"/>
                  </a:cubicBezTo>
                  <a:cubicBezTo>
                    <a:pt x="291790" y="351264"/>
                    <a:pt x="464634" y="405161"/>
                    <a:pt x="613317" y="434898"/>
                  </a:cubicBezTo>
                  <a:cubicBezTo>
                    <a:pt x="762000" y="464635"/>
                    <a:pt x="929268" y="525966"/>
                    <a:pt x="1081668" y="457200"/>
                  </a:cubicBezTo>
                  <a:cubicBezTo>
                    <a:pt x="1234068" y="388434"/>
                    <a:pt x="1527717" y="22303"/>
                    <a:pt x="1527717" y="22303"/>
                  </a:cubicBezTo>
                  <a:lnTo>
                    <a:pt x="1527717" y="2230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62400" y="2514600"/>
            <a:ext cx="297964" cy="304800"/>
            <a:chOff x="4121636" y="4191000"/>
            <a:chExt cx="297964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reeform 100"/>
          <p:cNvSpPr/>
          <p:nvPr/>
        </p:nvSpPr>
        <p:spPr>
          <a:xfrm>
            <a:off x="7058722" y="2542478"/>
            <a:ext cx="297784" cy="1059366"/>
          </a:xfrm>
          <a:custGeom>
            <a:avLst/>
            <a:gdLst>
              <a:gd name="connsiteX0" fmla="*/ 0 w 297784"/>
              <a:gd name="connsiteY0" fmla="*/ 0 h 1059366"/>
              <a:gd name="connsiteX1" fmla="*/ 245327 w 297784"/>
              <a:gd name="connsiteY1" fmla="*/ 379142 h 1059366"/>
              <a:gd name="connsiteX2" fmla="*/ 278780 w 297784"/>
              <a:gd name="connsiteY2" fmla="*/ 691376 h 1059366"/>
              <a:gd name="connsiteX3" fmla="*/ 11151 w 297784"/>
              <a:gd name="connsiteY3" fmla="*/ 1059366 h 105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84" h="1059366">
                <a:moveTo>
                  <a:pt x="0" y="0"/>
                </a:moveTo>
                <a:cubicBezTo>
                  <a:pt x="99432" y="131956"/>
                  <a:pt x="198864" y="263913"/>
                  <a:pt x="245327" y="379142"/>
                </a:cubicBezTo>
                <a:cubicBezTo>
                  <a:pt x="291790" y="494371"/>
                  <a:pt x="317809" y="578005"/>
                  <a:pt x="278780" y="691376"/>
                </a:cubicBezTo>
                <a:cubicBezTo>
                  <a:pt x="239751" y="804747"/>
                  <a:pt x="125451" y="932056"/>
                  <a:pt x="11151" y="10593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5" grpId="0" animBg="1"/>
      <p:bldP spid="86" grpId="0" animBg="1"/>
      <p:bldP spid="89" grpId="0" animBg="1"/>
      <p:bldP spid="89" grpId="1" animBg="1"/>
      <p:bldP spid="37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dirty="0" smtClean="0"/>
                  <a:t>connected graph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 smtClean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Design algorithm to compute min-cut of a given graph.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09799" y="2285999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8920" y="1524000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5181600"/>
            <a:ext cx="22748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5000" y="55626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67000" y="56388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6" grpId="0" uiExpand="1" animBg="1"/>
      <p:bldP spid="38" grpId="0" uiExpand="1" animBg="1"/>
      <p:bldP spid="2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Algorithms: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𝐩𝐨𝐥𝐲𝐥𝐨𝐠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- Designed in 1997,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- Quite complex to analyze and implement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Monte Carlo </a:t>
                </a:r>
                <a:r>
                  <a:rPr lang="en-US" sz="2000" dirty="0" smtClean="0"/>
                  <a:t>[1993]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𝐩𝐨𝐥𝐲𝐥𝐨𝐠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Monte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Carlo  </a:t>
                </a:r>
                <a:r>
                  <a:rPr lang="en-US" sz="2000" dirty="0" smtClean="0"/>
                  <a:t>[1996]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- Both are much simpler and easier to implement.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741" t="-597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some basic facts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Min-Cut 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 smtClean="0"/>
                  <a:t>: what is relation between </a:t>
                </a:r>
                <a:r>
                  <a:rPr lang="en-US" sz="2000" b="1" dirty="0" smtClean="0"/>
                  <a:t>degree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 smtClean="0"/>
                  <a:t>size</a:t>
                </a:r>
                <a:r>
                  <a:rPr lang="en-US" sz="2000" dirty="0" smtClean="0"/>
                  <a:t> of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what can be minimum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  <a:blipFill rotWithShape="1"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1828800"/>
            <a:ext cx="5638800" cy="1447800"/>
            <a:chOff x="1447800" y="3200400"/>
            <a:chExt cx="5638800" cy="1447800"/>
          </a:xfrm>
        </p:grpSpPr>
        <p:sp>
          <p:nvSpPr>
            <p:cNvPr id="6" name="Oval 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7"/>
              <a:endCxn id="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9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7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6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8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4"/>
              <a:endCxn id="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7"/>
              <a:endCxn id="9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1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1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3"/>
              <a:endCxn id="7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9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5000" y="1524000"/>
            <a:ext cx="2819400" cy="2057400"/>
            <a:chOff x="1981200" y="3048000"/>
            <a:chExt cx="2819400" cy="2057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33600" y="3048000"/>
              <a:ext cx="160020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62400" y="53340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99720" y="4583151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77829" y="15890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∀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𝐝𝐞𝐠𝐫𝐞𝐞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blipFill rotWithShape="1">
                <a:blip r:embed="rId3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8662" y="6291146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2" y="6291146"/>
                <a:ext cx="7649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4114800" y="3581400"/>
            <a:ext cx="45720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about cuts in multi-graph ?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21559" y="2057400"/>
            <a:ext cx="1970041" cy="1118175"/>
            <a:chOff x="5355528" y="5486400"/>
            <a:chExt cx="1970041" cy="1118175"/>
          </a:xfrm>
        </p:grpSpPr>
        <p:sp>
          <p:nvSpPr>
            <p:cNvPr id="47" name="Smiley Face 46"/>
            <p:cNvSpPr/>
            <p:nvPr/>
          </p:nvSpPr>
          <p:spPr>
            <a:xfrm>
              <a:off x="6042254" y="54864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55528" y="6019800"/>
              <a:ext cx="1970041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These answers are correct there as well.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4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7" grpId="0" animBg="1"/>
      <p:bldP spid="39" grpId="0" animBg="1"/>
      <p:bldP spid="39" grpId="1" animBg="1"/>
      <p:bldP spid="44" grpId="0"/>
      <p:bldP spid="44" grpId="1"/>
      <p:bldP spid="45" grpId="0"/>
      <p:bldP spid="45" grpId="1"/>
      <p:bldP spid="46" grpId="0"/>
      <p:bldP spid="46" grpId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     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Freeform 88"/>
          <p:cNvSpPr/>
          <p:nvPr/>
        </p:nvSpPr>
        <p:spPr>
          <a:xfrm>
            <a:off x="3945948" y="4576022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34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/>
      <p:bldP spid="89" grpId="0" animBg="1"/>
      <p:bldP spid="8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Preserve </a:t>
                </a:r>
                <a:r>
                  <a:rPr lang="en-US" sz="2000" dirty="0" smtClean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</a:t>
                </a:r>
                <a:r>
                  <a:rPr lang="en-US" sz="2000" dirty="0" smtClean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):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1829" y="51816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</TotalTime>
  <Words>1871</Words>
  <Application>Microsoft Office PowerPoint</Application>
  <PresentationFormat>On-screen Show (4:3)</PresentationFormat>
  <Paragraphs>431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Randomized Algorithms CS648 </vt:lpstr>
      <vt:lpstr>Min-cut</vt:lpstr>
      <vt:lpstr>Graph and Multi-graph</vt:lpstr>
      <vt:lpstr>Min-Cut</vt:lpstr>
      <vt:lpstr>Min-Cut</vt:lpstr>
      <vt:lpstr>some basic facts </vt:lpstr>
      <vt:lpstr>Min-Cut </vt:lpstr>
      <vt:lpstr>Contract(G,e)</vt:lpstr>
      <vt:lpstr>Contract(G,e)</vt:lpstr>
      <vt:lpstr>Contract(G,e)</vt:lpstr>
      <vt:lpstr>Contract(G,e)</vt:lpstr>
      <vt:lpstr>Contract(G,e)</vt:lpstr>
      <vt:lpstr>Algorithm for min-cut</vt:lpstr>
      <vt:lpstr>PowerPoint Presentation</vt:lpstr>
      <vt:lpstr>Algorithm for min-cut</vt:lpstr>
      <vt:lpstr>Algorithm for min-cut</vt:lpstr>
      <vt:lpstr>Algorithm for min-cut</vt:lpstr>
      <vt:lpstr>Key observations about  Min-Cut algorithm</vt:lpstr>
      <vt:lpstr>Computing   A random no. from [0,2^k-1]</vt:lpstr>
      <vt:lpstr>Computing   a random no. from [0,2^k-1] </vt:lpstr>
      <vt:lpstr>Computing   A random no. from [0,m-1]</vt:lpstr>
      <vt:lpstr>Computing   a random no. from [0,m-1] </vt:lpstr>
      <vt:lpstr>Computing   a random no. from [0,m-1] </vt:lpstr>
      <vt:lpstr>Helping Ram distribute the apple among two friends</vt:lpstr>
      <vt:lpstr>Exercise 1 </vt:lpstr>
      <vt:lpstr>Exercise 2 </vt:lpstr>
      <vt:lpstr>Helping Ram distribute the apple among two friends</vt:lpstr>
      <vt:lpstr>How many random bits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739</cp:revision>
  <dcterms:created xsi:type="dcterms:W3CDTF">2011-12-03T04:13:03Z</dcterms:created>
  <dcterms:modified xsi:type="dcterms:W3CDTF">2018-10-01T18:38:03Z</dcterms:modified>
</cp:coreProperties>
</file>