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9"/>
  </p:notesMasterIdLst>
  <p:sldIdLst>
    <p:sldId id="428" r:id="rId2"/>
    <p:sldId id="464" r:id="rId3"/>
    <p:sldId id="451" r:id="rId4"/>
    <p:sldId id="533" r:id="rId5"/>
    <p:sldId id="534" r:id="rId6"/>
    <p:sldId id="538" r:id="rId7"/>
    <p:sldId id="541" r:id="rId8"/>
    <p:sldId id="542" r:id="rId9"/>
    <p:sldId id="543" r:id="rId10"/>
    <p:sldId id="513" r:id="rId11"/>
    <p:sldId id="570" r:id="rId12"/>
    <p:sldId id="595" r:id="rId13"/>
    <p:sldId id="594" r:id="rId14"/>
    <p:sldId id="545" r:id="rId15"/>
    <p:sldId id="562" r:id="rId16"/>
    <p:sldId id="519" r:id="rId17"/>
    <p:sldId id="518" r:id="rId18"/>
    <p:sldId id="520" r:id="rId19"/>
    <p:sldId id="554" r:id="rId20"/>
    <p:sldId id="556" r:id="rId21"/>
    <p:sldId id="523" r:id="rId22"/>
    <p:sldId id="525" r:id="rId23"/>
    <p:sldId id="521" r:id="rId24"/>
    <p:sldId id="529" r:id="rId25"/>
    <p:sldId id="551" r:id="rId26"/>
    <p:sldId id="561" r:id="rId27"/>
    <p:sldId id="550" r:id="rId28"/>
    <p:sldId id="552" r:id="rId29"/>
    <p:sldId id="531" r:id="rId30"/>
    <p:sldId id="574" r:id="rId31"/>
    <p:sldId id="575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586" r:id="rId45"/>
    <p:sldId id="587" r:id="rId46"/>
    <p:sldId id="588" r:id="rId47"/>
    <p:sldId id="589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312.png"/><Relationship Id="rId7" Type="http://schemas.openxmlformats.org/officeDocument/2006/relationships/image" Target="../media/image2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58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9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1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41.png"/><Relationship Id="rId2" Type="http://schemas.openxmlformats.org/officeDocument/2006/relationships/image" Target="../media/image161.png"/><Relationship Id="rId16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5" Type="http://schemas.openxmlformats.org/officeDocument/2006/relationships/image" Target="../media/image271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300.png"/><Relationship Id="rId3" Type="http://schemas.openxmlformats.org/officeDocument/2006/relationships/image" Target="../media/image150.png"/><Relationship Id="rId7" Type="http://schemas.openxmlformats.org/officeDocument/2006/relationships/image" Target="../media/image210.png"/><Relationship Id="rId12" Type="http://schemas.openxmlformats.org/officeDocument/2006/relationships/image" Target="../media/image29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321.png"/><Relationship Id="rId10" Type="http://schemas.openxmlformats.org/officeDocument/2006/relationships/image" Target="../media/image240.png"/><Relationship Id="rId4" Type="http://schemas.openxmlformats.org/officeDocument/2006/relationships/image" Target="../media/image170.png"/><Relationship Id="rId9" Type="http://schemas.openxmlformats.org/officeDocument/2006/relationships/image" Target="../media/image230.png"/><Relationship Id="rId14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18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algorithm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for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Min-cut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in a graph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Number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random bits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for uneven distribution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Min-cut-high-probability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 </a:t>
                </a:r>
                <a:r>
                  <a:rPr lang="en-US" sz="2000" b="1" dirty="0"/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 algorithm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and report the smallest cut computed;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Error Probability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4419600"/>
            <a:ext cx="11430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0581" y="25146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81" y="2514600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eft Arrow 7"/>
              <p:cNvSpPr/>
              <p:nvPr/>
            </p:nvSpPr>
            <p:spPr>
              <a:xfrm>
                <a:off x="3962400" y="3200400"/>
                <a:ext cx="1600200" cy="637032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8" name="Left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00400"/>
                <a:ext cx="1600200" cy="637032"/>
              </a:xfrm>
              <a:prstGeom prst="leftArrow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14800" y="2426732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426732"/>
                <a:ext cx="4683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7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83133" y="2430449"/>
                <a:ext cx="45236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vertices in the beginning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133" y="2430449"/>
                <a:ext cx="452361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13" t="-8333" r="-17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19800" y="2286000"/>
            <a:ext cx="3276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3578352" y="3124200"/>
            <a:ext cx="307848" cy="838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/>
              <p:cNvSpPr/>
              <p:nvPr/>
            </p:nvSpPr>
            <p:spPr>
              <a:xfrm>
                <a:off x="3657600" y="3200400"/>
                <a:ext cx="1600200" cy="637032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13" name="Flowchart: Proces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00400"/>
                <a:ext cx="1600200" cy="637032"/>
              </a:xfrm>
              <a:prstGeom prst="flowChartProcess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6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Probability </a:t>
                </a:r>
                <a:r>
                  <a:rPr lang="en-US" sz="2000" dirty="0"/>
                  <a:t>that </a:t>
                </a:r>
                <a:r>
                  <a:rPr lang="en-US" sz="2000" b="1" dirty="0" smtClean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</a:t>
                </a:r>
                <a:r>
                  <a:rPr lang="en-US" sz="2000" dirty="0" smtClean="0"/>
                  <a:t>during the algorithm   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probability that </a:t>
                </a:r>
                <a:r>
                  <a:rPr lang="en-US" sz="2000" b="1" dirty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preserved in first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 smtClean="0"/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</a:p>
              <a:p>
                <a:pPr marL="0" indent="0" algn="ctr">
                  <a:buNone/>
                </a:pPr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endParaRPr lang="en-US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num>
                                <m:den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00200" y="3124200"/>
            <a:ext cx="2514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8100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/>
              <a:t>Min-Cut algorithm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Algorithm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contractions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5800" y="2514600"/>
            <a:ext cx="7239000" cy="228600"/>
            <a:chOff x="685800" y="4572000"/>
            <a:chExt cx="72390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24200" y="4572000"/>
              <a:ext cx="1143000" cy="228600"/>
              <a:chOff x="685800" y="4572000"/>
              <a:chExt cx="1143000" cy="228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343400" y="4572000"/>
              <a:ext cx="1143000" cy="228600"/>
              <a:chOff x="685800" y="4572000"/>
              <a:chExt cx="1143000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62600" y="4572000"/>
              <a:ext cx="1143000" cy="228600"/>
              <a:chOff x="685800" y="4572000"/>
              <a:chExt cx="1143000" cy="228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81800" y="4572000"/>
              <a:ext cx="1143000" cy="228600"/>
              <a:chOff x="685800" y="4572000"/>
              <a:chExt cx="1143000" cy="2286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>
            <a:off x="4343400" y="2362200"/>
            <a:ext cx="0" cy="762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00100" y="2907268"/>
            <a:ext cx="3467100" cy="369332"/>
            <a:chOff x="800100" y="2907268"/>
            <a:chExt cx="3467100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00100" y="2971800"/>
              <a:ext cx="34671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2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Line Callout 2 8"/>
              <p:cNvSpPr/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Min-cut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preserved with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probability at least </a:t>
                </a:r>
                <a:r>
                  <a:rPr lang="en-US" dirty="0">
                    <a:solidFill>
                      <a:srgbClr val="0070C0"/>
                    </a:solidFill>
                  </a:rPr>
                  <a:t>¼</a:t>
                </a:r>
                <a:endParaRPr lang="en-US" dirty="0"/>
              </a:p>
            </p:txBody>
          </p:sp>
        </mc:Choice>
        <mc:Fallback xmlns="">
          <p:sp>
            <p:nvSpPr>
              <p:cNvPr id="9" name="Line Callout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blipFill rotWithShape="1">
                <a:blip r:embed="rId4"/>
                <a:stretch>
                  <a:fillRect b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ine Callout 2 41"/>
              <p:cNvSpPr/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vertices left</a:t>
                </a:r>
              </a:p>
            </p:txBody>
          </p:sp>
        </mc:Choice>
        <mc:Fallback xmlns="">
          <p:sp>
            <p:nvSpPr>
              <p:cNvPr id="42" name="Line Callout 2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blipFill rotWithShape="1">
                <a:blip r:embed="rId5"/>
                <a:stretch>
                  <a:fillRect r="-646" b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1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077199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Revisiting Recurrences </a:t>
            </a:r>
            <a:br>
              <a:rPr lang="en-US" sz="3600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In the following slides, we shall revisit common recurrences. Try to solve these recurrences in a simple manner instead of using Master’s theorem. This will help you develop a useful insight into recurrences. This insight will help you fine-tune the previous inefficient algorithm and eventually lead to design (and analysis) of a more efficient algorithm for min-cut.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077199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Revisiting Recurrences </a:t>
            </a:r>
            <a:br>
              <a:rPr lang="en-US" sz="3600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Common recurrences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10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4336" y="1681848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36" y="1681848"/>
                <a:ext cx="857863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928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2748648"/>
                <a:ext cx="7473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8648"/>
                <a:ext cx="7473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97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0" y="3733800"/>
                <a:ext cx="13395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733800"/>
                <a:ext cx="13395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5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0" y="4964668"/>
                <a:ext cx="79861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64668"/>
                <a:ext cx="7986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Common recurrences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486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800" b="1" dirty="0" smtClean="0">
                    <a:solidFill>
                      <a:srgbClr val="0070C0"/>
                    </a:solidFill>
                  </a:rPr>
                  <a:t> </a:t>
                </a:r>
                <a:endParaRPr lang="en-US" sz="8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700" b="1" dirty="0" smtClean="0">
                    <a:solidFill>
                      <a:srgbClr val="0070C0"/>
                    </a:solidFill>
                  </a:rPr>
                  <a:t> </a:t>
                </a:r>
                <a:endParaRPr lang="en-US" sz="7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8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What is the </a:t>
                </a:r>
                <a:r>
                  <a:rPr lang="en-US" sz="2000" u="sng" dirty="0" smtClean="0"/>
                  <a:t>smallest</a:t>
                </a:r>
                <a:r>
                  <a:rPr lang="en-US" sz="2000" dirty="0" smtClean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for which the solution of the following recurrence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0" smtClean="0"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486400"/>
              </a:xfrm>
              <a:blipFill rotWithShape="1">
                <a:blip r:embed="rId2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4336" y="1219200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36" y="1219200"/>
                <a:ext cx="857863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928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4337" y="2209800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37" y="2209800"/>
                <a:ext cx="857863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85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2971800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1800"/>
                <a:ext cx="857863" cy="375552"/>
              </a:xfrm>
              <a:prstGeom prst="rect">
                <a:avLst/>
              </a:prstGeom>
              <a:blipFill rotWithShape="1">
                <a:blip r:embed="rId5"/>
                <a:stretch>
                  <a:fillRect t="-6557" r="-85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Left Arrow 2"/>
              <p:cNvSpPr/>
              <p:nvPr/>
            </p:nvSpPr>
            <p:spPr>
              <a:xfrm>
                <a:off x="5334000" y="5535168"/>
                <a:ext cx="1219200" cy="637032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√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Left Arrow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35168"/>
                <a:ext cx="1219200" cy="637032"/>
              </a:xfrm>
              <a:prstGeom prst="lef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457200" y="5410200"/>
            <a:ext cx="3276600" cy="83820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600200" y="4572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50292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3200400" y="6139880"/>
            <a:ext cx="121158" cy="244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6211" y="6477000"/>
                <a:ext cx="4876720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 gets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,  the farther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/>
                  <a:t> gets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1" y="6477000"/>
                <a:ext cx="4876720" cy="375552"/>
              </a:xfrm>
              <a:prstGeom prst="rect">
                <a:avLst/>
              </a:prstGeom>
              <a:blipFill rotWithShape="1">
                <a:blip r:embed="rId7"/>
                <a:stretch>
                  <a:fillRect l="-873" t="-4762" r="-11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4000" y="3967848"/>
                <a:ext cx="1483034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967848"/>
                <a:ext cx="1483034" cy="37555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370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98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077199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Faster Min-cut 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Revisiting algorithm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0581" y="25146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81" y="2514600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75710" y="5791200"/>
            <a:ext cx="636809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shall modify this algorithm to </a:t>
            </a:r>
            <a:r>
              <a:rPr lang="en-US" u="sng" dirty="0"/>
              <a:t>improve</a:t>
            </a:r>
            <a:r>
              <a:rPr lang="en-US" dirty="0"/>
              <a:t> </a:t>
            </a:r>
            <a:r>
              <a:rPr lang="en-US" dirty="0" smtClean="0"/>
              <a:t>its </a:t>
            </a:r>
            <a:r>
              <a:rPr lang="en-US" b="1" dirty="0" smtClean="0"/>
              <a:t>success </a:t>
            </a:r>
            <a:r>
              <a:rPr lang="en-US" b="1" dirty="0"/>
              <a:t>probability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we shall </a:t>
            </a:r>
            <a:r>
              <a:rPr lang="en-US" b="1" dirty="0"/>
              <a:t>not allow </a:t>
            </a:r>
            <a:r>
              <a:rPr lang="en-US" dirty="0"/>
              <a:t>any significant blow up in the running time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ft Arrow Callout 6"/>
              <p:cNvSpPr/>
              <p:nvPr/>
            </p:nvSpPr>
            <p:spPr>
              <a:xfrm>
                <a:off x="3581400" y="2743200"/>
                <a:ext cx="5562600" cy="2145268"/>
              </a:xfrm>
              <a:prstGeom prst="leftArrowCallout">
                <a:avLst>
                  <a:gd name="adj1" fmla="val 8439"/>
                  <a:gd name="adj2" fmla="val 13033"/>
                  <a:gd name="adj3" fmla="val 13202"/>
                  <a:gd name="adj4" fmla="val 8009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600" dirty="0" smtClean="0">
                    <a:solidFill>
                      <a:schemeClr val="tx1"/>
                    </a:solidFill>
                  </a:rPr>
                  <a:t>As the number of iterations rise, the graph has fewer vertices. </a:t>
                </a:r>
              </a:p>
              <a:p>
                <a:pPr algn="just"/>
                <a:r>
                  <a:rPr lang="en-US" sz="1600" dirty="0" smtClean="0">
                    <a:solidFill>
                      <a:schemeClr val="tx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time may be too much for each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Contract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). </a:t>
                </a:r>
              </a:p>
              <a:p>
                <a:pPr algn="just"/>
                <a:r>
                  <a:rPr lang="en-US" sz="1600" dirty="0" smtClean="0">
                    <a:solidFill>
                      <a:schemeClr val="tx1"/>
                    </a:solidFill>
                  </a:rPr>
                  <a:t>Interestingly, we can implement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such that its time complexity will be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only, </a:t>
                </a:r>
              </a:p>
              <a:p>
                <a:pPr algn="just"/>
                <a:r>
                  <a:rPr lang="en-US" sz="160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is the no. of vertices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in that iteration. </a:t>
                </a:r>
              </a:p>
              <a:p>
                <a:pPr algn="just"/>
                <a:r>
                  <a:rPr lang="en-US" sz="1600" dirty="0" smtClean="0">
                    <a:solidFill>
                      <a:schemeClr val="tx1"/>
                    </a:solidFill>
                  </a:rPr>
                  <a:t>Ponder over this insight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Left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43200"/>
                <a:ext cx="5562600" cy="2145268"/>
              </a:xfrm>
              <a:prstGeom prst="leftArrowCallout">
                <a:avLst>
                  <a:gd name="adj1" fmla="val 8439"/>
                  <a:gd name="adj2" fmla="val 13033"/>
                  <a:gd name="adj3" fmla="val 13202"/>
                  <a:gd name="adj4" fmla="val 80091"/>
                </a:avLst>
              </a:prstGeom>
              <a:blipFill rotWithShape="1">
                <a:blip r:embed="rId4"/>
                <a:stretch>
                  <a:fillRect t="-3652" r="-13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0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0" y="3048000"/>
            <a:ext cx="42042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b="1" dirty="0" err="1" smtClean="0"/>
              <a:t>analyse</a:t>
            </a:r>
            <a:r>
              <a:rPr lang="en-US" dirty="0" smtClean="0"/>
              <a:t> time complexity of an algorithm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Overview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1. Recap of the previous lecture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r>
                      <a:rPr lang="en-US" sz="2000" b="1" i="1">
                        <a:latin typeface="Cambria Math"/>
                      </a:rPr>
                      <m:t>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time </a:t>
                </a:r>
                <a:r>
                  <a:rPr lang="en-US" sz="2000" b="1" dirty="0" smtClean="0"/>
                  <a:t>Monte Carlo </a:t>
                </a:r>
                <a:r>
                  <a:rPr lang="en-US" sz="2000" dirty="0" smtClean="0"/>
                  <a:t>algorithm for min-cut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2. Knowledge of recurrence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3.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time </a:t>
                </a:r>
                <a:r>
                  <a:rPr lang="en-US" sz="2000" b="1" dirty="0"/>
                  <a:t>Monte Carlo </a:t>
                </a:r>
                <a:r>
                  <a:rPr lang="en-US" sz="2000" dirty="0"/>
                  <a:t>algorithm for </a:t>
                </a:r>
                <a:r>
                  <a:rPr lang="en-US" sz="2000" dirty="0" smtClean="0"/>
                  <a:t>min-cut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0" y="3059668"/>
            <a:ext cx="422776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To </a:t>
            </a:r>
            <a:r>
              <a:rPr lang="en-US" b="1" dirty="0" smtClean="0"/>
              <a:t>design</a:t>
            </a:r>
            <a:r>
              <a:rPr lang="en-US" dirty="0" smtClean="0"/>
              <a:t> efficient algorithm          </a:t>
            </a:r>
            <a:endParaRPr lang="en-US" dirty="0"/>
          </a:p>
        </p:txBody>
      </p:sp>
      <p:sp>
        <p:nvSpPr>
          <p:cNvPr id="6" name="Curved Down Ribbon 5"/>
          <p:cNvSpPr/>
          <p:nvPr/>
        </p:nvSpPr>
        <p:spPr>
          <a:xfrm>
            <a:off x="2286000" y="4648200"/>
            <a:ext cx="4191000" cy="911352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There are so many lessons that you can learn from today’s lecture…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uiExpand="1" build="p"/>
      <p:bldP spid="3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/>
              <a:t>Min-Cut algorithm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Algorithm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contractions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5800" y="2514600"/>
            <a:ext cx="7239000" cy="228600"/>
            <a:chOff x="685800" y="4572000"/>
            <a:chExt cx="72390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24200" y="4572000"/>
              <a:ext cx="1143000" cy="228600"/>
              <a:chOff x="685800" y="4572000"/>
              <a:chExt cx="1143000" cy="228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343400" y="4572000"/>
              <a:ext cx="1143000" cy="228600"/>
              <a:chOff x="685800" y="4572000"/>
              <a:chExt cx="1143000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62600" y="4572000"/>
              <a:ext cx="1143000" cy="228600"/>
              <a:chOff x="685800" y="4572000"/>
              <a:chExt cx="1143000" cy="228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81800" y="4572000"/>
              <a:ext cx="1143000" cy="228600"/>
              <a:chOff x="685800" y="4572000"/>
              <a:chExt cx="1143000" cy="2286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>
            <a:off x="4343400" y="2362200"/>
            <a:ext cx="0" cy="762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00100" y="2907268"/>
            <a:ext cx="3467100" cy="369332"/>
            <a:chOff x="800100" y="2907268"/>
            <a:chExt cx="3467100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00100" y="2971800"/>
              <a:ext cx="34671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2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Line Callout 2 8"/>
              <p:cNvSpPr/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Min-cut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preserved with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probability at least </a:t>
                </a:r>
                <a:r>
                  <a:rPr lang="en-US" dirty="0">
                    <a:solidFill>
                      <a:srgbClr val="0070C0"/>
                    </a:solidFill>
                  </a:rPr>
                  <a:t>¼</a:t>
                </a:r>
                <a:endParaRPr lang="en-US" dirty="0"/>
              </a:p>
            </p:txBody>
          </p:sp>
        </mc:Choice>
        <mc:Fallback xmlns="">
          <p:sp>
            <p:nvSpPr>
              <p:cNvPr id="9" name="Line Callout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blipFill rotWithShape="1">
                <a:blip r:embed="rId4"/>
                <a:stretch>
                  <a:fillRect b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ine Callout 2 41"/>
              <p:cNvSpPr/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vertices left</a:t>
                </a:r>
              </a:p>
            </p:txBody>
          </p:sp>
        </mc:Choice>
        <mc:Fallback xmlns="">
          <p:sp>
            <p:nvSpPr>
              <p:cNvPr id="42" name="Line Callout 2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blipFill rotWithShape="1">
                <a:blip r:embed="rId5"/>
                <a:stretch>
                  <a:fillRect r="-646" b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4207727" y="4114800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178" y="5503783"/>
                <a:ext cx="4918822" cy="135421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Idea: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T</a:t>
                </a:r>
                <a:r>
                  <a:rPr lang="en-US" sz="1600" dirty="0" smtClean="0"/>
                  <a:t>he graph </a:t>
                </a:r>
                <a:r>
                  <a:rPr lang="en-US" sz="1600" dirty="0"/>
                  <a:t>is reduced </a:t>
                </a:r>
                <a:r>
                  <a:rPr lang="en-US" sz="1600" b="1" dirty="0" smtClean="0"/>
                  <a:t>significantly </a:t>
                </a:r>
                <a:r>
                  <a:rPr lang="en-US" sz="1600" dirty="0"/>
                  <a:t>after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contractions</a:t>
                </a:r>
                <a:r>
                  <a:rPr lang="en-US" sz="16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so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𝑮</m:t>
                    </m:r>
                    <m:r>
                      <a:rPr lang="en-US" sz="1600" b="1" i="1">
                        <a:latin typeface="Cambria Math"/>
                      </a:rPr>
                      <m:t>,</m:t>
                    </m:r>
                    <m:r>
                      <a:rPr lang="en-US" sz="1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600" dirty="0" smtClean="0"/>
                  <a:t>) will take much less time,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</a:t>
                </a:r>
                <a:r>
                  <a:rPr lang="en-US" sz="1600" dirty="0" smtClean="0"/>
                  <a:t>we may do extra computation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to get better success probability.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" y="5503783"/>
                <a:ext cx="4918822" cy="1354217"/>
              </a:xfrm>
              <a:prstGeom prst="rect">
                <a:avLst/>
              </a:prstGeom>
              <a:blipFill rotWithShape="1">
                <a:blip r:embed="rId6"/>
                <a:stretch>
                  <a:fillRect l="-618" t="-1786" r="-3214" b="-44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loud Callout 38"/>
          <p:cNvSpPr/>
          <p:nvPr/>
        </p:nvSpPr>
        <p:spPr>
          <a:xfrm>
            <a:off x="6456108" y="5762535"/>
            <a:ext cx="3086100" cy="838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materialize this idea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53000" y="5803592"/>
                <a:ext cx="4271465" cy="8309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After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contractions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invoke </a:t>
                </a:r>
                <a:r>
                  <a:rPr lang="en-US" sz="1600" dirty="0"/>
                  <a:t>two calls of </a:t>
                </a:r>
                <a:r>
                  <a:rPr lang="en-US" sz="1600" b="1" dirty="0"/>
                  <a:t>Min-cut  </a:t>
                </a:r>
                <a:r>
                  <a:rPr lang="en-US" sz="1600" dirty="0" smtClean="0"/>
                  <a:t>algorithm,</a:t>
                </a:r>
                <a:r>
                  <a:rPr lang="en-US" sz="16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and </a:t>
                </a:r>
                <a:r>
                  <a:rPr lang="en-US" sz="1600" dirty="0"/>
                  <a:t>return the smaller of the two cuts computed.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03592"/>
                <a:ext cx="4271465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712" t="-1449" r="-2422" b="-79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7391400" y="6019800"/>
            <a:ext cx="110447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recursively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6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42" grpId="0" animBg="1"/>
      <p:bldP spid="10" grpId="0" animBg="1"/>
      <p:bldP spid="11" grpId="0" animBg="1"/>
      <p:bldP spid="39" grpId="0" animBg="1"/>
      <p:bldP spid="39" grpId="1" animBg="1"/>
      <p:bldP spid="41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Revised algorithm </a:t>
            </a:r>
            <a:r>
              <a:rPr lang="en-US" sz="3600" b="1" dirty="0">
                <a:solidFill>
                  <a:srgbClr val="7030A0"/>
                </a:solidFill>
              </a:rPr>
              <a:t>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has at most 10 vertices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co</a:t>
                </a:r>
                <a:r>
                  <a:rPr lang="en-US" sz="2000" dirty="0" smtClean="0"/>
                  <a:t>mpute exact min-cut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</a:t>
                </a: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Repeat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times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dirty="0" smtClean="0"/>
                  <a:t>{ 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 </m:t>
                    </m:r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smaller of the cuts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</a:t>
                </a:r>
                <a:r>
                  <a:rPr lang="en-US" sz="2000" dirty="0" smtClean="0"/>
                  <a:t>}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return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;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  <a:blipFill rotWithShape="1">
                <a:blip r:embed="rId2"/>
                <a:stretch>
                  <a:fillRect l="-2207" t="-970" r="-690" b="-5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371600"/>
                <a:ext cx="4267200" cy="4754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: </a:t>
                </a:r>
                <a:r>
                  <a:rPr lang="en-US" sz="1800" dirty="0" smtClean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to ensure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?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371600"/>
                <a:ext cx="4267200" cy="4754563"/>
              </a:xfrm>
              <a:blipFill rotWithShape="1">
                <a:blip r:embed="rId3"/>
                <a:stretch>
                  <a:fillRect l="-1571" t="-641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43600" y="5029200"/>
                <a:ext cx="1426096" cy="35695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/√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029200"/>
                <a:ext cx="1426096" cy="356957"/>
              </a:xfrm>
              <a:prstGeom prst="rect">
                <a:avLst/>
              </a:prstGeom>
              <a:blipFill rotWithShape="1">
                <a:blip r:embed="rId4"/>
                <a:stretch>
                  <a:fillRect r="-4274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144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4146395" y="4191000"/>
            <a:ext cx="3321205" cy="685800"/>
          </a:xfrm>
          <a:prstGeom prst="borderCallout2">
            <a:avLst>
              <a:gd name="adj1" fmla="val 47873"/>
              <a:gd name="adj2" fmla="val -2235"/>
              <a:gd name="adj3" fmla="val 47873"/>
              <a:gd name="adj4" fmla="val -1633"/>
              <a:gd name="adj5" fmla="val 50614"/>
              <a:gd name="adj6" fmla="val -8805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Prob.</a:t>
            </a:r>
            <a:r>
              <a:rPr lang="en-US" dirty="0">
                <a:solidFill>
                  <a:schemeClr val="tx1"/>
                </a:solidFill>
              </a:rPr>
              <a:t>  t</a:t>
            </a:r>
            <a:r>
              <a:rPr lang="en-US" dirty="0" smtClean="0">
                <a:solidFill>
                  <a:schemeClr val="tx1"/>
                </a:solidFill>
              </a:rPr>
              <a:t>he min-cut </a:t>
            </a:r>
            <a:r>
              <a:rPr lang="en-US" dirty="0">
                <a:solidFill>
                  <a:schemeClr val="tx1"/>
                </a:solidFill>
              </a:rPr>
              <a:t>is preserved </a:t>
            </a:r>
            <a:r>
              <a:rPr lang="en-US" dirty="0" smtClean="0">
                <a:solidFill>
                  <a:schemeClr val="tx1"/>
                </a:solidFill>
              </a:rPr>
              <a:t>till here = 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06742" y="4478923"/>
                <a:ext cx="52610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70C0"/>
                    </a:solidFill>
                  </a:rPr>
                  <a:t>1/4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42" y="4478923"/>
                <a:ext cx="52610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5814" t="-5455" r="-1395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3886200" y="2628900"/>
            <a:ext cx="3352800" cy="838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increase this </a:t>
            </a:r>
            <a:r>
              <a:rPr lang="en-US" b="1" dirty="0">
                <a:solidFill>
                  <a:schemeClr val="tx1"/>
                </a:solidFill>
              </a:rPr>
              <a:t>prob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even further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70906" y="2847945"/>
                <a:ext cx="1121013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reduce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906" y="2847945"/>
                <a:ext cx="1121013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891" t="-7576" r="-978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381000" y="2847944"/>
            <a:ext cx="0" cy="1800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15000" y="3810000"/>
            <a:ext cx="2895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00312" y="1066800"/>
            <a:ext cx="17245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86600" y="1752600"/>
                <a:ext cx="854721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752600"/>
                <a:ext cx="8547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571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3600" y="5510443"/>
                <a:ext cx="1692195" cy="35695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ym typeface="Wingdings" pitchFamily="2" charset="2"/>
                  </a:rPr>
                  <a:t></a:t>
                </a:r>
                <a:r>
                  <a:rPr lang="en-US" sz="16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/√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510443"/>
                <a:ext cx="1692195" cy="356957"/>
              </a:xfrm>
              <a:prstGeom prst="rect">
                <a:avLst/>
              </a:prstGeom>
              <a:blipFill rotWithShape="1">
                <a:blip r:embed="rId8"/>
                <a:stretch>
                  <a:fillRect l="-1799" t="-1695" r="-2878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96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build="p"/>
      <p:bldP spid="10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5" grpId="0" animBg="1"/>
      <p:bldP spid="12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Faster algorithm </a:t>
            </a:r>
            <a:r>
              <a:rPr lang="en-US" sz="3600" b="1" dirty="0">
                <a:solidFill>
                  <a:srgbClr val="7030A0"/>
                </a:solidFill>
              </a:rPr>
              <a:t>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has at most 10 vertices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co</a:t>
                </a:r>
                <a:r>
                  <a:rPr lang="en-US" sz="2000" dirty="0" smtClean="0"/>
                  <a:t>mpute exact min-cut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</a:t>
                </a:r>
                <a:r>
                  <a:rPr lang="en-US" sz="2000" dirty="0" smtClean="0"/>
                  <a:t>{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√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Repeat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times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dirty="0" smtClean="0"/>
                  <a:t>{ 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 </m:t>
                    </m:r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smaller of the cuts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</a:t>
                </a:r>
                <a:r>
                  <a:rPr lang="en-US" sz="2000" dirty="0" smtClean="0"/>
                  <a:t>}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return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;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  <a:blipFill rotWithShape="1">
                <a:blip r:embed="rId2"/>
                <a:stretch>
                  <a:fillRect l="-2207" t="-970" r="-690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371600"/>
                <a:ext cx="472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Running time of the </a:t>
                </a:r>
                <a:r>
                  <a:rPr lang="en-US" sz="2000" dirty="0"/>
                  <a:t>algorithm </a:t>
                </a:r>
                <a:r>
                  <a:rPr lang="en-US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 </a:t>
                </a:r>
                <a:r>
                  <a:rPr lang="en-US" sz="2000" b="1" dirty="0"/>
                  <a:t>Prob.</a:t>
                </a:r>
                <a:r>
                  <a:rPr lang="en-US" sz="2000" dirty="0"/>
                  <a:t>  min-cut is preserved at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the </a:t>
                </a:r>
                <a:r>
                  <a:rPr lang="en-US" sz="2000" dirty="0"/>
                  <a:t>end of the </a:t>
                </a:r>
                <a:r>
                  <a:rPr lang="en-US" sz="2000" b="1" dirty="0"/>
                  <a:t>Repeat</a:t>
                </a:r>
                <a:r>
                  <a:rPr lang="en-US" sz="2000" dirty="0"/>
                  <a:t> loop  =  </a:t>
                </a:r>
                <a:r>
                  <a:rPr lang="en-US" sz="2000" dirty="0" smtClean="0"/>
                  <a:t>?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 :  the probability that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returns the min-cut.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/>
                  <a:t>??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at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least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one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recursive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call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is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correct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371600"/>
                <a:ext cx="4724400" cy="4754563"/>
              </a:xfrm>
              <a:blipFill rotWithShape="1">
                <a:blip r:embed="rId3"/>
                <a:stretch>
                  <a:fillRect l="-1290" t="-641" r="-2968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34621" y="2480846"/>
                <a:ext cx="5261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70C0"/>
                    </a:solidFill>
                  </a:rPr>
                  <a:t>1/2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21" y="2480846"/>
                <a:ext cx="52610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5747" t="-5357" r="-126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562600" y="2057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3200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4343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Success probability </a:t>
                </a:r>
                <a:r>
                  <a:rPr lang="en-US" sz="3600" b="1" dirty="0" smtClean="0"/>
                  <a:t>of</a:t>
                </a:r>
                <a:r>
                  <a:rPr lang="en-US" sz="3600" dirty="0" smtClean="0"/>
                  <a:t> </a:t>
                </a:r>
                <a:r>
                  <a:rPr lang="en-US" sz="36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𝒒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mbria Math"/>
                  </a:rPr>
                  <a:t> </a:t>
                </a:r>
                <a:r>
                  <a:rPr lang="en-US" sz="1600" dirty="0" smtClean="0">
                    <a:latin typeface="Cambria Math"/>
                  </a:rPr>
                  <a:t>                               </a:t>
                </a:r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shall now show that recurrence has a solution: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If we repeat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 </a:t>
                </a:r>
                <a:r>
                  <a:rPr lang="en-US" sz="2000" dirty="0" smtClean="0">
                    <a:sym typeface="Wingdings" pitchFamily="2" charset="2"/>
                  </a:rPr>
                  <a:t>total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times and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report the smallest of all the  output, probability of error= ??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15301" y="5313478"/>
                <a:ext cx="2128340" cy="81772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01" y="5313478"/>
                <a:ext cx="2128340" cy="817724"/>
              </a:xfrm>
              <a:prstGeom prst="rect">
                <a:avLst/>
              </a:prstGeom>
              <a:blipFill rotWithShape="1">
                <a:blip r:embed="rId4"/>
                <a:stretch>
                  <a:fillRect r="-3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61768" y="6178354"/>
                <a:ext cx="734432" cy="37484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768" y="6178354"/>
                <a:ext cx="734432" cy="374846"/>
              </a:xfrm>
              <a:prstGeom prst="rect">
                <a:avLst/>
              </a:prstGeom>
              <a:blipFill rotWithShape="1">
                <a:blip r:embed="rId5"/>
                <a:stretch>
                  <a:fillRect l="-6612" t="-6557" r="-13223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6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Solving the recurrence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𝒒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mbria Math"/>
                  </a:rPr>
                  <a:t> </a:t>
                </a:r>
                <a:r>
                  <a:rPr lang="en-US" sz="1600" dirty="0" smtClean="0">
                    <a:latin typeface="Cambria Math"/>
                  </a:rPr>
                  <a:t>                               </a:t>
                </a:r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It suffices to consider the above recurrence only for those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which are powers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the sake of </a:t>
                </a:r>
                <a:r>
                  <a:rPr lang="en-US" sz="2000" i="1" dirty="0" smtClean="0"/>
                  <a:t>neatness</a:t>
                </a:r>
                <a:r>
                  <a:rPr lang="en-US" sz="2000" dirty="0" smtClean="0"/>
                  <a:t>, let us use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denote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the above recurrence can be expressed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75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Solving the recurrence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It suffices to solve the following recurrence.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The recurrence still looks difficult since it does not belong to the pool of  recurrences you are familiar with.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However, it has a very short and elementary solution. In fact the solution is very inspiring.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irst try on your own before proceeding to the following slides.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Solving the recurrence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1" dirty="0" smtClean="0">
                    <a:solidFill>
                      <a:srgbClr val="0070C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2: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Hence,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den>
                    </m:f>
                    <m:r>
                      <a:rPr lang="en-US" sz="20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den>
                    </m:f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sz="2000" dirty="0" smtClean="0"/>
                  <a:t>// by unfolding and using the fact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57400" y="2209800"/>
            <a:ext cx="7086600" cy="1755648"/>
            <a:chOff x="2057400" y="2209800"/>
            <a:chExt cx="7086600" cy="1755648"/>
          </a:xfrm>
        </p:grpSpPr>
        <p:grpSp>
          <p:nvGrpSpPr>
            <p:cNvPr id="6" name="Group 5"/>
            <p:cNvGrpSpPr/>
            <p:nvPr/>
          </p:nvGrpSpPr>
          <p:grpSpPr>
            <a:xfrm>
              <a:off x="4495800" y="2209800"/>
              <a:ext cx="4648200" cy="1755648"/>
              <a:chOff x="4495800" y="2209800"/>
              <a:chExt cx="4648200" cy="17556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Line Callout 2 7"/>
                  <p:cNvSpPr/>
                  <p:nvPr/>
                </p:nvSpPr>
                <p:spPr>
                  <a:xfrm>
                    <a:off x="4495800" y="2590800"/>
                    <a:ext cx="4648200" cy="1374648"/>
                  </a:xfrm>
                  <a:prstGeom prst="borderCallout2">
                    <a:avLst>
                      <a:gd name="adj1" fmla="val 46053"/>
                      <a:gd name="adj2" fmla="val -576"/>
                      <a:gd name="adj3" fmla="val 64097"/>
                      <a:gd name="adj4" fmla="val -713"/>
                      <a:gd name="adj5" fmla="val 63828"/>
                      <a:gd name="adj6" fmla="val -5403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oMath>
                    </a14:m>
                    <a:r>
                      <a:rPr lang="en-US" sz="1600" dirty="0" smtClean="0"/>
                      <a:t> </a:t>
                    </a:r>
                  </a:p>
                  <a:p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       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a14:m>
                    <a:r>
                      <a:rPr lang="en-US" sz="1600" dirty="0" smtClean="0"/>
                      <a:t>  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//since </a:t>
                    </a:r>
                    <a14:m>
                      <m:oMath xmlns:m="http://schemas.openxmlformats.org/officeDocument/2006/math"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a14:m>
                    <a:endParaRPr lang="en-US" sz="1600" b="1" i="1" dirty="0" smtClean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       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Line Callout 2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2590800"/>
                    <a:ext cx="4648200" cy="1374648"/>
                  </a:xfrm>
                  <a:prstGeom prst="borderCallout2">
                    <a:avLst>
                      <a:gd name="adj1" fmla="val 46053"/>
                      <a:gd name="adj2" fmla="val -576"/>
                      <a:gd name="adj3" fmla="val 64097"/>
                      <a:gd name="adj4" fmla="val -713"/>
                      <a:gd name="adj5" fmla="val 63828"/>
                      <a:gd name="adj6" fmla="val -5403"/>
                    </a:avLst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>
                <a:off x="6465686" y="2209800"/>
                <a:ext cx="697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proof</a:t>
                </a:r>
                <a:endParaRPr lang="en-US" dirty="0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2057400" y="3200400"/>
              <a:ext cx="2209800" cy="609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92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denotes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exists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Monte Carlo algorithm to min-cut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success probability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2952750" y="2609851"/>
            <a:ext cx="304801" cy="7239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11828" y="2971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828" y="2971800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52600" y="3352800"/>
            <a:ext cx="685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is success probability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in the algorithm ?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Min weight cut 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(Assume each edge is an integer in the range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000" dirty="0" smtClean="0"/>
                  <a:t>])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Give an implementation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 in our algorithm that takes time of the order of the number of vertices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IN" sz="2000" dirty="0" smtClean="0"/>
                  <a:t> in that iteration.</a:t>
                </a:r>
              </a:p>
              <a:p>
                <a:endParaRPr lang="en-IN" sz="2000" dirty="0" smtClean="0"/>
              </a:p>
              <a:p>
                <a:r>
                  <a:rPr lang="en-IN" sz="2000" dirty="0" smtClean="0"/>
                  <a:t>What if we pick a random vertex and then its random neighbour </a:t>
                </a:r>
                <a:r>
                  <a:rPr lang="en-IN" sz="2000" dirty="0" smtClean="0"/>
                  <a:t>?</a:t>
                </a:r>
              </a:p>
              <a:p>
                <a:endParaRPr lang="en-IN" sz="2000" dirty="0"/>
              </a:p>
              <a:p>
                <a:r>
                  <a:rPr lang="en-IN" sz="2000" dirty="0" smtClean="0"/>
                  <a:t>What if we invoke 3 instead of 2 recursive calls ?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74" b="-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This </a:t>
            </a:r>
            <a:r>
              <a:rPr lang="en-US" sz="2400" dirty="0" smtClean="0">
                <a:solidFill>
                  <a:srgbClr val="7030A0"/>
                </a:solidFill>
              </a:rPr>
              <a:t>algorithm </a:t>
            </a:r>
            <a:r>
              <a:rPr lang="en-US" sz="2400" dirty="0" smtClean="0">
                <a:solidFill>
                  <a:srgbClr val="7030A0"/>
                </a:solidFill>
              </a:rPr>
              <a:t>introduced many concepts which can be used for design and analysis of efficient randomized algorithms. 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Try to reflect upon these concept…</a:t>
            </a:r>
            <a:r>
              <a:rPr lang="en-US" sz="2400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6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Recap </a:t>
            </a:r>
            <a:r>
              <a:rPr lang="en-US" sz="3600" dirty="0" smtClean="0"/>
              <a:t>of the previous lecture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Helping</a:t>
            </a:r>
            <a:r>
              <a:rPr lang="en-US" sz="3600" b="1" dirty="0" smtClean="0">
                <a:solidFill>
                  <a:srgbClr val="0070C0"/>
                </a:solidFill>
              </a:rPr>
              <a:t> Ram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/>
              <a:t>distribute the</a:t>
            </a:r>
            <a:r>
              <a:rPr lang="en-US" sz="3600" b="1" dirty="0" smtClean="0">
                <a:solidFill>
                  <a:srgbClr val="0070C0"/>
                </a:solidFill>
              </a:rPr>
              <a:t> apple </a:t>
            </a:r>
            <a:r>
              <a:rPr lang="en-US" sz="3600" b="1" dirty="0" smtClean="0"/>
              <a:t>among two friends</a:t>
            </a:r>
            <a:endParaRPr lang="en-US" sz="24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least no. of random bits.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many </a:t>
            </a:r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bits ?</a:t>
            </a:r>
            <a:br>
              <a:rPr lang="en-US" sz="3600" b="1" dirty="0" smtClean="0"/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has an apple.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friends : </a:t>
                </a:r>
                <a:r>
                  <a:rPr lang="en-US" sz="2000" b="1" dirty="0" err="1" smtClean="0"/>
                  <a:t>Shyam</a:t>
                </a:r>
                <a:r>
                  <a:rPr lang="en-US" sz="2000" dirty="0" smtClean="0"/>
                  <a:t> and </a:t>
                </a:r>
                <a:r>
                  <a:rPr lang="en-US" sz="2000" b="1" dirty="0" err="1" smtClean="0"/>
                  <a:t>Kabir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Ram wants to give it to one of the friends with probabilities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    ,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15369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 smtClean="0"/>
                  <a:t>,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1536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 smtClean="0"/>
                  <a:t>]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sz="2000" dirty="0" smtClean="0"/>
                  <a:t>,  Give the apple to </a:t>
                </a:r>
                <a:r>
                  <a:rPr lang="en-US" sz="2000" b="1" dirty="0" err="1" smtClean="0"/>
                  <a:t>Shyam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Else </a:t>
                </a:r>
                <a:r>
                  <a:rPr lang="en-US" sz="2000" dirty="0" smtClean="0"/>
                  <a:t> give the apple to </a:t>
                </a:r>
                <a:r>
                  <a:rPr lang="en-US" sz="2000" b="1" dirty="0" err="1" smtClean="0"/>
                  <a:t>Kabir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random bits used: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1111" t="-577" b="-30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43434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: any given positive integer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4762" r="-1920" b="-238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5867400" y="4800600"/>
            <a:ext cx="2667000" cy="12984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do it in still fewer bits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6411951"/>
            <a:ext cx="217309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Yes, in expectation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5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 illustrative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, and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5729716"/>
            <a:ext cx="36988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random bits </a:t>
            </a:r>
            <a:r>
              <a:rPr lang="en-US" i="1" dirty="0" smtClean="0"/>
              <a:t>lazily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5893" y="5727857"/>
            <a:ext cx="3994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,i.e., only when it is absolutely necessary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507210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100677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07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miley Face 32"/>
          <p:cNvSpPr/>
          <p:nvPr/>
        </p:nvSpPr>
        <p:spPr>
          <a:xfrm>
            <a:off x="6476999" y="851210"/>
            <a:ext cx="457200" cy="457200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109684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473524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0" name="TextBox 39"/>
          <p:cNvSpPr txBox="1"/>
          <p:nvPr/>
        </p:nvSpPr>
        <p:spPr>
          <a:xfrm>
            <a:off x="762000" y="5742574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MSB (Most Significant Bit) first.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7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1600200" y="2155566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00608" y="1857284"/>
                <a:ext cx="4614019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or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In either cases, the apple will be given to </a:t>
                </a:r>
                <a:r>
                  <a:rPr lang="en-US" b="1" dirty="0" err="1" smtClean="0"/>
                  <a:t>Kabir</a:t>
                </a:r>
                <a:r>
                  <a:rPr lang="en-US" dirty="0" smtClean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08" y="1857284"/>
                <a:ext cx="4614019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793" t="-3311" r="-198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22508" y="130841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586483" y="3371447"/>
            <a:ext cx="242317" cy="10481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/>
        </p:nvSpPr>
        <p:spPr>
          <a:xfrm>
            <a:off x="304800" y="3733800"/>
            <a:ext cx="1066800" cy="306324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40" grpId="0" animBg="1"/>
      <p:bldP spid="5" grpId="0" animBg="1"/>
      <p:bldP spid="12" grpId="0" animBg="1"/>
      <p:bldP spid="6" grpId="0" animBg="1"/>
      <p:bldP spid="7" grpId="0" animBg="1"/>
      <p:bldP spid="8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 : the number of random bits needed.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 smtClean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| MSB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b="0" i="1" dirty="0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b="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816035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87460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7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1600200" y="19812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 err="1" smtClean="0"/>
                  <a:t>Shyam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n-US" dirty="0" smtClean="0"/>
                  <a:t>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Kabir</a:t>
                </a:r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802" t="-3311" r="-173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22508" y="1308410"/>
            <a:ext cx="5432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4343400" y="31242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now the problem becomes simpler. Can you see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0012" y="3440668"/>
            <a:ext cx="68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Kabir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3402341"/>
            <a:ext cx="4419600" cy="11919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2190156" y="4727317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4264283" y="4727317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03265" y="5526024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65" y="5526024"/>
                <a:ext cx="36580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2096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76600" y="5562600"/>
                <a:ext cx="3871894" cy="4834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</m:oMath>
                </a14:m>
                <a:r>
                  <a:rPr lang="en-US" dirty="0" smtClean="0"/>
                  <a:t> No. of bits to distribute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562600"/>
                <a:ext cx="3871894" cy="483466"/>
              </a:xfrm>
              <a:prstGeom prst="rect">
                <a:avLst/>
              </a:prstGeom>
              <a:blipFill rotWithShape="1">
                <a:blip r:embed="rId10"/>
                <a:stretch>
                  <a:fillRect r="-1570" b="-61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1586483" y="2362200"/>
            <a:ext cx="242317" cy="10481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304800" y="2724553"/>
            <a:ext cx="1066800" cy="306324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5245518" y="4391417"/>
                <a:ext cx="3124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now like the case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now.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18" y="4391417"/>
                <a:ext cx="3124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1000" y="5562600"/>
                <a:ext cx="36580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62600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1935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/>
              <p:cNvSpPr/>
              <p:nvPr/>
            </p:nvSpPr>
            <p:spPr>
              <a:xfrm>
                <a:off x="5206918" y="6172200"/>
                <a:ext cx="3601970" cy="536448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That is, distributing with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Flowchart: Proces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18" y="6172200"/>
                <a:ext cx="3601970" cy="536448"/>
              </a:xfrm>
              <a:prstGeom prst="flowChartProcess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00243 -0.0729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2" grpId="1" animBg="1"/>
      <p:bldP spid="5" grpId="0" animBg="1"/>
      <p:bldP spid="12" grpId="0" animBg="1"/>
      <p:bldP spid="7" grpId="0" animBg="1"/>
      <p:bldP spid="8" grpId="0" animBg="1"/>
      <p:bldP spid="14" grpId="0" animBg="1"/>
      <p:bldP spid="14" grpId="1" animBg="1"/>
      <p:bldP spid="9" grpId="0"/>
      <p:bldP spid="10" grpId="0" animBg="1"/>
      <p:bldP spid="11" grpId="0" animBg="1"/>
      <p:bldP spid="19" grpId="0" animBg="1"/>
      <p:bldP spid="15" grpId="0" animBg="1"/>
      <p:bldP spid="21" grpId="0" animBg="1"/>
      <p:bldP spid="21" grpId="1" animBg="1"/>
      <p:bldP spid="23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 illustrative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,  and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 smtClean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 b="-49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807003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20113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</a:t>
                          </a:r>
                          <a:r>
                            <a:rPr lang="en-US" sz="2800" dirty="0" smtClean="0"/>
                            <a:t>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169412" r="-34000" b="-73411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269412" r="-34000" b="-6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369412" r="-34000" b="-5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469412" r="-34000" b="-4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569412" r="-34000" b="-3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6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7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8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0" y="6488668"/>
            <a:ext cx="36988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random bits </a:t>
            </a:r>
            <a:r>
              <a:rPr lang="en-US" i="1" dirty="0" smtClean="0"/>
              <a:t>lazily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5893" y="6486809"/>
            <a:ext cx="3994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,i.e., only when it is absolutely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467716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5273916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</a:t>
                          </a:r>
                          <a:r>
                            <a:rPr lang="en-US" sz="2800" dirty="0" smtClean="0"/>
                            <a:t>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169412" r="-34000" b="-73411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269412" r="-34000" b="-6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369412" r="-34000" b="-5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469412" r="-34000" b="-4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569412" r="-34000" b="-3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6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7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8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miley Face 8"/>
          <p:cNvSpPr/>
          <p:nvPr/>
        </p:nvSpPr>
        <p:spPr>
          <a:xfrm>
            <a:off x="6476999" y="851210"/>
            <a:ext cx="457200" cy="457200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46844" y="1857284"/>
                <a:ext cx="4721549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 smtClean="0"/>
                  <a:t>In these cases, the apple will be given to </a:t>
                </a:r>
                <a:r>
                  <a:rPr lang="en-US" b="1" dirty="0" err="1" smtClean="0"/>
                  <a:t>Shyam</a:t>
                </a:r>
                <a:r>
                  <a:rPr lang="en-US" dirty="0" smtClean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44" y="1857284"/>
                <a:ext cx="4721549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516" t="-3311" r="-167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22508" y="130841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200" y="6488668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MSB (Most Significant Bit) first.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447800" y="21336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447799" y="2323294"/>
            <a:ext cx="242317" cy="209630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228600" y="3065123"/>
            <a:ext cx="1066800" cy="612648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826975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763154"/>
                  </p:ext>
                </p:extLst>
              </p:nvPr>
            </p:nvGraphicFramePr>
            <p:xfrm>
              <a:off x="332354" y="1524000"/>
              <a:ext cx="4087246" cy="496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3-bits </a:t>
                          </a:r>
                          <a:r>
                            <a:rPr lang="en-US" sz="2800" dirty="0" smtClean="0"/>
                            <a:t>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169412" r="-34000" b="-73411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269412" r="-34000" b="-6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369412" r="-34000" b="-5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469412" r="-34000" b="-4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569412" r="-34000" b="-3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6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7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8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304800" y="6488668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 us generate the MSB (Most Significant Bit) first.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447800" y="21336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This is because the final number is going to be </a:t>
                </a: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 err="1" smtClean="0"/>
                  <a:t>Shyam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n-US" dirty="0" smtClean="0"/>
                  <a:t>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Kabir</a:t>
                </a:r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802" t="-3311" r="-173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22508" y="1308410"/>
            <a:ext cx="5432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4526866" y="3858017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now the problem becomes simpler. Can you see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1160" y="3429000"/>
            <a:ext cx="8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Shyam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04800" y="1447800"/>
            <a:ext cx="4267200" cy="289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99119"/>
              </p:ext>
            </p:extLst>
          </p:nvPr>
        </p:nvGraphicFramePr>
        <p:xfrm>
          <a:off x="304800" y="3660841"/>
          <a:ext cx="4114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66800"/>
              </a:tblGrid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2-bits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Callout 1 6"/>
          <p:cNvSpPr/>
          <p:nvPr/>
        </p:nvSpPr>
        <p:spPr>
          <a:xfrm>
            <a:off x="228600" y="5134190"/>
            <a:ext cx="1066800" cy="612648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Revealed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447799" y="4392361"/>
            <a:ext cx="242317" cy="209630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13"/>
              <p:cNvSpPr/>
              <p:nvPr/>
            </p:nvSpPr>
            <p:spPr>
              <a:xfrm>
                <a:off x="5486399" y="5334000"/>
                <a:ext cx="360197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now like the case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now.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5334000"/>
                <a:ext cx="360197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Process 21"/>
              <p:cNvSpPr/>
              <p:nvPr/>
            </p:nvSpPr>
            <p:spPr>
              <a:xfrm>
                <a:off x="5486401" y="6324600"/>
                <a:ext cx="3601970" cy="536448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That is, distributing with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Proces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6324600"/>
                <a:ext cx="3601970" cy="536448"/>
              </a:xfrm>
              <a:prstGeom prst="flowChartProcess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6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00313 0.15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  <p:bldP spid="5" grpId="0"/>
      <p:bldP spid="15" grpId="0" animBg="1"/>
      <p:bldP spid="7" grpId="0" animBg="1"/>
      <p:bldP spid="19" grpId="0" animBg="1"/>
      <p:bldP spid="20" grpId="0" animBg="1"/>
      <p:bldP spid="6" grpId="0" animBg="1"/>
      <p:bldP spid="14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Graph and Multi-graph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01476" y="19812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834927" y="5105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27" y="5105400"/>
                  <a:ext cx="37061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447800" y="2362200"/>
            <a:ext cx="5638800" cy="1447800"/>
            <a:chOff x="1447800" y="3200400"/>
            <a:chExt cx="5638800" cy="1447800"/>
          </a:xfrm>
        </p:grpSpPr>
        <p:sp>
          <p:nvSpPr>
            <p:cNvPr id="36" name="Oval 35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038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1" idx="7"/>
              <a:endCxn id="3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5"/>
              <a:endCxn id="3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5"/>
              <a:endCxn id="39" idx="2"/>
            </p:cNvCxnSpPr>
            <p:nvPr/>
          </p:nvCxnSpPr>
          <p:spPr>
            <a:xfrm flipV="1">
              <a:off x="2427241" y="4000500"/>
              <a:ext cx="1611359" cy="636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9" idx="2"/>
              <a:endCxn id="36" idx="6"/>
            </p:cNvCxnSpPr>
            <p:nvPr/>
          </p:nvCxnSpPr>
          <p:spPr>
            <a:xfrm flipH="1" flipV="1">
              <a:off x="2514600" y="3238500"/>
              <a:ext cx="15240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6" idx="4"/>
              <a:endCxn id="3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1" idx="7"/>
              <a:endCxn id="39" idx="1"/>
            </p:cNvCxnSpPr>
            <p:nvPr/>
          </p:nvCxnSpPr>
          <p:spPr>
            <a:xfrm>
              <a:off x="1512841" y="3897359"/>
              <a:ext cx="253691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6"/>
              <a:endCxn id="4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0" idx="5"/>
              <a:endCxn id="4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3"/>
              <a:endCxn id="4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0" idx="5"/>
              <a:endCxn id="4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3"/>
              <a:endCxn id="4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0" idx="3"/>
              <a:endCxn id="39" idx="7"/>
            </p:cNvCxnSpPr>
            <p:nvPr/>
          </p:nvCxnSpPr>
          <p:spPr>
            <a:xfrm flipH="1">
              <a:off x="4103641" y="3494041"/>
              <a:ext cx="1393918" cy="479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2" idx="0"/>
              <a:endCxn id="39" idx="6"/>
            </p:cNvCxnSpPr>
            <p:nvPr/>
          </p:nvCxnSpPr>
          <p:spPr>
            <a:xfrm flipH="1" flipV="1">
              <a:off x="4114800" y="4000500"/>
              <a:ext cx="1409700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 84"/>
          <p:cNvSpPr/>
          <p:nvPr/>
        </p:nvSpPr>
        <p:spPr>
          <a:xfrm>
            <a:off x="2419815" y="3200400"/>
            <a:ext cx="1650380" cy="646837"/>
          </a:xfrm>
          <a:custGeom>
            <a:avLst/>
            <a:gdLst>
              <a:gd name="connsiteX0" fmla="*/ 0 w 1650380"/>
              <a:gd name="connsiteY0" fmla="*/ 591015 h 707078"/>
              <a:gd name="connsiteX1" fmla="*/ 557561 w 1650380"/>
              <a:gd name="connsiteY1" fmla="*/ 702527 h 707078"/>
              <a:gd name="connsiteX2" fmla="*/ 1182029 w 1650380"/>
              <a:gd name="connsiteY2" fmla="*/ 613317 h 707078"/>
              <a:gd name="connsiteX3" fmla="*/ 1650380 w 1650380"/>
              <a:gd name="connsiteY3" fmla="*/ 0 h 707078"/>
              <a:gd name="connsiteX0" fmla="*/ 0 w 1650380"/>
              <a:gd name="connsiteY0" fmla="*/ 591015 h 706883"/>
              <a:gd name="connsiteX1" fmla="*/ 557561 w 1650380"/>
              <a:gd name="connsiteY1" fmla="*/ 702527 h 706883"/>
              <a:gd name="connsiteX2" fmla="*/ 1248937 w 1650380"/>
              <a:gd name="connsiteY2" fmla="*/ 446049 h 706883"/>
              <a:gd name="connsiteX3" fmla="*/ 1650380 w 1650380"/>
              <a:gd name="connsiteY3" fmla="*/ 0 h 706883"/>
              <a:gd name="connsiteX0" fmla="*/ 0 w 1650380"/>
              <a:gd name="connsiteY0" fmla="*/ 591015 h 646837"/>
              <a:gd name="connsiteX1" fmla="*/ 557561 w 1650380"/>
              <a:gd name="connsiteY1" fmla="*/ 635620 h 646837"/>
              <a:gd name="connsiteX2" fmla="*/ 1248937 w 1650380"/>
              <a:gd name="connsiteY2" fmla="*/ 446049 h 646837"/>
              <a:gd name="connsiteX3" fmla="*/ 1650380 w 1650380"/>
              <a:gd name="connsiteY3" fmla="*/ 0 h 64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0380" h="646837">
                <a:moveTo>
                  <a:pt x="0" y="591015"/>
                </a:moveTo>
                <a:cubicBezTo>
                  <a:pt x="180278" y="644912"/>
                  <a:pt x="349405" y="659781"/>
                  <a:pt x="557561" y="635620"/>
                </a:cubicBezTo>
                <a:cubicBezTo>
                  <a:pt x="765717" y="611459"/>
                  <a:pt x="1066801" y="551986"/>
                  <a:pt x="1248937" y="446049"/>
                </a:cubicBezTo>
                <a:cubicBezTo>
                  <a:pt x="1431073" y="340112"/>
                  <a:pt x="1507273" y="248114"/>
                  <a:pt x="16503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12971213">
            <a:off x="2509142" y="2445560"/>
            <a:ext cx="1735728" cy="521317"/>
          </a:xfrm>
          <a:custGeom>
            <a:avLst/>
            <a:gdLst>
              <a:gd name="connsiteX0" fmla="*/ 0 w 1650380"/>
              <a:gd name="connsiteY0" fmla="*/ 591015 h 707078"/>
              <a:gd name="connsiteX1" fmla="*/ 557561 w 1650380"/>
              <a:gd name="connsiteY1" fmla="*/ 702527 h 707078"/>
              <a:gd name="connsiteX2" fmla="*/ 1182029 w 1650380"/>
              <a:gd name="connsiteY2" fmla="*/ 613317 h 707078"/>
              <a:gd name="connsiteX3" fmla="*/ 1650380 w 1650380"/>
              <a:gd name="connsiteY3" fmla="*/ 0 h 707078"/>
              <a:gd name="connsiteX0" fmla="*/ 0 w 1650380"/>
              <a:gd name="connsiteY0" fmla="*/ 591015 h 705113"/>
              <a:gd name="connsiteX1" fmla="*/ 557561 w 1650380"/>
              <a:gd name="connsiteY1" fmla="*/ 702527 h 705113"/>
              <a:gd name="connsiteX2" fmla="*/ 978350 w 1650380"/>
              <a:gd name="connsiteY2" fmla="*/ 485987 h 705113"/>
              <a:gd name="connsiteX3" fmla="*/ 1650380 w 1650380"/>
              <a:gd name="connsiteY3" fmla="*/ 0 h 705113"/>
              <a:gd name="connsiteX0" fmla="*/ 0 w 1650380"/>
              <a:gd name="connsiteY0" fmla="*/ 591015 h 606087"/>
              <a:gd name="connsiteX1" fmla="*/ 466050 w 1650380"/>
              <a:gd name="connsiteY1" fmla="*/ 520774 h 606087"/>
              <a:gd name="connsiteX2" fmla="*/ 978350 w 1650380"/>
              <a:gd name="connsiteY2" fmla="*/ 485987 h 606087"/>
              <a:gd name="connsiteX3" fmla="*/ 1650380 w 1650380"/>
              <a:gd name="connsiteY3" fmla="*/ 0 h 606087"/>
              <a:gd name="connsiteX0" fmla="*/ 0 w 1735728"/>
              <a:gd name="connsiteY0" fmla="*/ 266590 h 549930"/>
              <a:gd name="connsiteX1" fmla="*/ 551398 w 1735728"/>
              <a:gd name="connsiteY1" fmla="*/ 520774 h 549930"/>
              <a:gd name="connsiteX2" fmla="*/ 1063698 w 1735728"/>
              <a:gd name="connsiteY2" fmla="*/ 485987 h 549930"/>
              <a:gd name="connsiteX3" fmla="*/ 1735728 w 1735728"/>
              <a:gd name="connsiteY3" fmla="*/ 0 h 549930"/>
              <a:gd name="connsiteX0" fmla="*/ 0 w 1735728"/>
              <a:gd name="connsiteY0" fmla="*/ 266590 h 525494"/>
              <a:gd name="connsiteX1" fmla="*/ 551398 w 1735728"/>
              <a:gd name="connsiteY1" fmla="*/ 520774 h 525494"/>
              <a:gd name="connsiteX2" fmla="*/ 1220867 w 1735728"/>
              <a:gd name="connsiteY2" fmla="*/ 398645 h 525494"/>
              <a:gd name="connsiteX3" fmla="*/ 1735728 w 1735728"/>
              <a:gd name="connsiteY3" fmla="*/ 0 h 525494"/>
              <a:gd name="connsiteX0" fmla="*/ 0 w 1735728"/>
              <a:gd name="connsiteY0" fmla="*/ 266590 h 479443"/>
              <a:gd name="connsiteX1" fmla="*/ 431558 w 1735728"/>
              <a:gd name="connsiteY1" fmla="*/ 470276 h 479443"/>
              <a:gd name="connsiteX2" fmla="*/ 1220867 w 1735728"/>
              <a:gd name="connsiteY2" fmla="*/ 398645 h 479443"/>
              <a:gd name="connsiteX3" fmla="*/ 1735728 w 1735728"/>
              <a:gd name="connsiteY3" fmla="*/ 0 h 479443"/>
              <a:gd name="connsiteX0" fmla="*/ 0 w 1735728"/>
              <a:gd name="connsiteY0" fmla="*/ 266590 h 474043"/>
              <a:gd name="connsiteX1" fmla="*/ 431558 w 1735728"/>
              <a:gd name="connsiteY1" fmla="*/ 470276 h 474043"/>
              <a:gd name="connsiteX2" fmla="*/ 1074027 w 1735728"/>
              <a:gd name="connsiteY2" fmla="*/ 367900 h 474043"/>
              <a:gd name="connsiteX3" fmla="*/ 1735728 w 1735728"/>
              <a:gd name="connsiteY3" fmla="*/ 0 h 474043"/>
              <a:gd name="connsiteX0" fmla="*/ 0 w 1735728"/>
              <a:gd name="connsiteY0" fmla="*/ 266590 h 437145"/>
              <a:gd name="connsiteX1" fmla="*/ 374054 w 1735728"/>
              <a:gd name="connsiteY1" fmla="*/ 429442 h 437145"/>
              <a:gd name="connsiteX2" fmla="*/ 1074027 w 1735728"/>
              <a:gd name="connsiteY2" fmla="*/ 367900 h 437145"/>
              <a:gd name="connsiteX3" fmla="*/ 1735728 w 1735728"/>
              <a:gd name="connsiteY3" fmla="*/ 0 h 437145"/>
              <a:gd name="connsiteX0" fmla="*/ 0 w 1735728"/>
              <a:gd name="connsiteY0" fmla="*/ 266590 h 432853"/>
              <a:gd name="connsiteX1" fmla="*/ 494558 w 1735728"/>
              <a:gd name="connsiteY1" fmla="*/ 424187 h 432853"/>
              <a:gd name="connsiteX2" fmla="*/ 1074027 w 1735728"/>
              <a:gd name="connsiteY2" fmla="*/ 367900 h 432853"/>
              <a:gd name="connsiteX3" fmla="*/ 1735728 w 1735728"/>
              <a:gd name="connsiteY3" fmla="*/ 0 h 432853"/>
              <a:gd name="connsiteX0" fmla="*/ 0 w 1735728"/>
              <a:gd name="connsiteY0" fmla="*/ 266590 h 482911"/>
              <a:gd name="connsiteX1" fmla="*/ 494558 w 1735728"/>
              <a:gd name="connsiteY1" fmla="*/ 424187 h 482911"/>
              <a:gd name="connsiteX2" fmla="*/ 997194 w 1735728"/>
              <a:gd name="connsiteY2" fmla="*/ 451740 h 482911"/>
              <a:gd name="connsiteX3" fmla="*/ 1735728 w 1735728"/>
              <a:gd name="connsiteY3" fmla="*/ 0 h 482911"/>
              <a:gd name="connsiteX0" fmla="*/ 0 w 1735728"/>
              <a:gd name="connsiteY0" fmla="*/ 266590 h 515658"/>
              <a:gd name="connsiteX1" fmla="*/ 475894 w 1735728"/>
              <a:gd name="connsiteY1" fmla="*/ 493107 h 515658"/>
              <a:gd name="connsiteX2" fmla="*/ 997194 w 1735728"/>
              <a:gd name="connsiteY2" fmla="*/ 451740 h 515658"/>
              <a:gd name="connsiteX3" fmla="*/ 1735728 w 1735728"/>
              <a:gd name="connsiteY3" fmla="*/ 0 h 515658"/>
              <a:gd name="connsiteX0" fmla="*/ 0 w 1735728"/>
              <a:gd name="connsiteY0" fmla="*/ 266590 h 528603"/>
              <a:gd name="connsiteX1" fmla="*/ 696486 w 1735728"/>
              <a:gd name="connsiteY1" fmla="*/ 511351 h 528603"/>
              <a:gd name="connsiteX2" fmla="*/ 997194 w 1735728"/>
              <a:gd name="connsiteY2" fmla="*/ 451740 h 528603"/>
              <a:gd name="connsiteX3" fmla="*/ 1735728 w 1735728"/>
              <a:gd name="connsiteY3" fmla="*/ 0 h 528603"/>
              <a:gd name="connsiteX0" fmla="*/ 0 w 1735728"/>
              <a:gd name="connsiteY0" fmla="*/ 266590 h 543976"/>
              <a:gd name="connsiteX1" fmla="*/ 696486 w 1735728"/>
              <a:gd name="connsiteY1" fmla="*/ 511351 h 543976"/>
              <a:gd name="connsiteX2" fmla="*/ 1007946 w 1735728"/>
              <a:gd name="connsiteY2" fmla="*/ 485324 h 543976"/>
              <a:gd name="connsiteX3" fmla="*/ 1735728 w 1735728"/>
              <a:gd name="connsiteY3" fmla="*/ 0 h 543976"/>
              <a:gd name="connsiteX0" fmla="*/ 0 w 1735728"/>
              <a:gd name="connsiteY0" fmla="*/ 266590 h 535299"/>
              <a:gd name="connsiteX1" fmla="*/ 696486 w 1735728"/>
              <a:gd name="connsiteY1" fmla="*/ 511351 h 535299"/>
              <a:gd name="connsiteX2" fmla="*/ 1007946 w 1735728"/>
              <a:gd name="connsiteY2" fmla="*/ 485324 h 535299"/>
              <a:gd name="connsiteX3" fmla="*/ 1735728 w 1735728"/>
              <a:gd name="connsiteY3" fmla="*/ 0 h 535299"/>
              <a:gd name="connsiteX0" fmla="*/ 0 w 1735728"/>
              <a:gd name="connsiteY0" fmla="*/ 266590 h 521317"/>
              <a:gd name="connsiteX1" fmla="*/ 696486 w 1735728"/>
              <a:gd name="connsiteY1" fmla="*/ 511351 h 521317"/>
              <a:gd name="connsiteX2" fmla="*/ 1007946 w 1735728"/>
              <a:gd name="connsiteY2" fmla="*/ 485324 h 521317"/>
              <a:gd name="connsiteX3" fmla="*/ 1735728 w 1735728"/>
              <a:gd name="connsiteY3" fmla="*/ 0 h 52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728" h="521317">
                <a:moveTo>
                  <a:pt x="0" y="266590"/>
                </a:moveTo>
                <a:cubicBezTo>
                  <a:pt x="180278" y="320487"/>
                  <a:pt x="499079" y="510230"/>
                  <a:pt x="696486" y="511351"/>
                </a:cubicBezTo>
                <a:cubicBezTo>
                  <a:pt x="893893" y="512472"/>
                  <a:pt x="774819" y="545301"/>
                  <a:pt x="1007946" y="485324"/>
                </a:cubicBezTo>
                <a:cubicBezTo>
                  <a:pt x="1241073" y="425347"/>
                  <a:pt x="1592621" y="248114"/>
                  <a:pt x="1735728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3945948" y="2667000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542156" y="3601844"/>
            <a:ext cx="1516566" cy="157778"/>
          </a:xfrm>
          <a:custGeom>
            <a:avLst/>
            <a:gdLst>
              <a:gd name="connsiteX0" fmla="*/ 0 w 1516566"/>
              <a:gd name="connsiteY0" fmla="*/ 11151 h 157778"/>
              <a:gd name="connsiteX1" fmla="*/ 289932 w 1516566"/>
              <a:gd name="connsiteY1" fmla="*/ 78058 h 157778"/>
              <a:gd name="connsiteX2" fmla="*/ 959005 w 1516566"/>
              <a:gd name="connsiteY2" fmla="*/ 156117 h 157778"/>
              <a:gd name="connsiteX3" fmla="*/ 1516566 w 1516566"/>
              <a:gd name="connsiteY3" fmla="*/ 0 h 1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566" h="157778">
                <a:moveTo>
                  <a:pt x="0" y="11151"/>
                </a:moveTo>
                <a:cubicBezTo>
                  <a:pt x="65049" y="32524"/>
                  <a:pt x="130098" y="53897"/>
                  <a:pt x="289932" y="78058"/>
                </a:cubicBezTo>
                <a:cubicBezTo>
                  <a:pt x="449766" y="102219"/>
                  <a:pt x="754566" y="169127"/>
                  <a:pt x="959005" y="156117"/>
                </a:cubicBezTo>
                <a:cubicBezTo>
                  <a:pt x="1163444" y="143107"/>
                  <a:pt x="1423639" y="22302"/>
                  <a:pt x="1516566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519854" y="3601844"/>
            <a:ext cx="1538868" cy="499739"/>
            <a:chOff x="5519854" y="3601844"/>
            <a:chExt cx="1538868" cy="499739"/>
          </a:xfrm>
        </p:grpSpPr>
        <p:sp>
          <p:nvSpPr>
            <p:cNvPr id="3" name="Freeform 2"/>
            <p:cNvSpPr/>
            <p:nvPr/>
          </p:nvSpPr>
          <p:spPr>
            <a:xfrm>
              <a:off x="5519854" y="3601844"/>
              <a:ext cx="1527717" cy="315476"/>
            </a:xfrm>
            <a:custGeom>
              <a:avLst/>
              <a:gdLst>
                <a:gd name="connsiteX0" fmla="*/ 0 w 1527717"/>
                <a:gd name="connsiteY0" fmla="*/ 0 h 315476"/>
                <a:gd name="connsiteX1" fmla="*/ 256478 w 1527717"/>
                <a:gd name="connsiteY1" fmla="*/ 167268 h 315476"/>
                <a:gd name="connsiteX2" fmla="*/ 914400 w 1527717"/>
                <a:gd name="connsiteY2" fmla="*/ 312234 h 315476"/>
                <a:gd name="connsiteX3" fmla="*/ 1527717 w 1527717"/>
                <a:gd name="connsiteY3" fmla="*/ 22302 h 3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7717" h="315476">
                  <a:moveTo>
                    <a:pt x="0" y="0"/>
                  </a:moveTo>
                  <a:cubicBezTo>
                    <a:pt x="52039" y="57614"/>
                    <a:pt x="104078" y="115229"/>
                    <a:pt x="256478" y="167268"/>
                  </a:cubicBezTo>
                  <a:cubicBezTo>
                    <a:pt x="408878" y="219307"/>
                    <a:pt x="702527" y="336395"/>
                    <a:pt x="914400" y="312234"/>
                  </a:cubicBezTo>
                  <a:cubicBezTo>
                    <a:pt x="1126273" y="288073"/>
                    <a:pt x="1326995" y="155187"/>
                    <a:pt x="1527717" y="223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531005" y="3612995"/>
              <a:ext cx="1527717" cy="488588"/>
            </a:xfrm>
            <a:custGeom>
              <a:avLst/>
              <a:gdLst>
                <a:gd name="connsiteX0" fmla="*/ 0 w 1527717"/>
                <a:gd name="connsiteY0" fmla="*/ 0 h 488588"/>
                <a:gd name="connsiteX1" fmla="*/ 189571 w 1527717"/>
                <a:gd name="connsiteY1" fmla="*/ 278781 h 488588"/>
                <a:gd name="connsiteX2" fmla="*/ 613317 w 1527717"/>
                <a:gd name="connsiteY2" fmla="*/ 434898 h 488588"/>
                <a:gd name="connsiteX3" fmla="*/ 1081668 w 1527717"/>
                <a:gd name="connsiteY3" fmla="*/ 457200 h 488588"/>
                <a:gd name="connsiteX4" fmla="*/ 1527717 w 1527717"/>
                <a:gd name="connsiteY4" fmla="*/ 22303 h 488588"/>
                <a:gd name="connsiteX5" fmla="*/ 1527717 w 1527717"/>
                <a:gd name="connsiteY5" fmla="*/ 22303 h 48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717" h="488588">
                  <a:moveTo>
                    <a:pt x="0" y="0"/>
                  </a:moveTo>
                  <a:cubicBezTo>
                    <a:pt x="43676" y="103149"/>
                    <a:pt x="87352" y="206298"/>
                    <a:pt x="189571" y="278781"/>
                  </a:cubicBezTo>
                  <a:cubicBezTo>
                    <a:pt x="291790" y="351264"/>
                    <a:pt x="464634" y="405161"/>
                    <a:pt x="613317" y="434898"/>
                  </a:cubicBezTo>
                  <a:cubicBezTo>
                    <a:pt x="762000" y="464635"/>
                    <a:pt x="929268" y="525966"/>
                    <a:pt x="1081668" y="457200"/>
                  </a:cubicBezTo>
                  <a:cubicBezTo>
                    <a:pt x="1234068" y="388434"/>
                    <a:pt x="1527717" y="22303"/>
                    <a:pt x="1527717" y="22303"/>
                  </a:cubicBezTo>
                  <a:lnTo>
                    <a:pt x="1527717" y="2230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962400" y="2514600"/>
            <a:ext cx="297964" cy="304800"/>
            <a:chOff x="4121636" y="4191000"/>
            <a:chExt cx="297964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121636" y="4191000"/>
              <a:ext cx="297964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21636" y="4191000"/>
              <a:ext cx="297964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Freeform 100"/>
          <p:cNvSpPr/>
          <p:nvPr/>
        </p:nvSpPr>
        <p:spPr>
          <a:xfrm>
            <a:off x="7058722" y="2542478"/>
            <a:ext cx="297784" cy="1059366"/>
          </a:xfrm>
          <a:custGeom>
            <a:avLst/>
            <a:gdLst>
              <a:gd name="connsiteX0" fmla="*/ 0 w 297784"/>
              <a:gd name="connsiteY0" fmla="*/ 0 h 1059366"/>
              <a:gd name="connsiteX1" fmla="*/ 245327 w 297784"/>
              <a:gd name="connsiteY1" fmla="*/ 379142 h 1059366"/>
              <a:gd name="connsiteX2" fmla="*/ 278780 w 297784"/>
              <a:gd name="connsiteY2" fmla="*/ 691376 h 1059366"/>
              <a:gd name="connsiteX3" fmla="*/ 11151 w 297784"/>
              <a:gd name="connsiteY3" fmla="*/ 1059366 h 105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84" h="1059366">
                <a:moveTo>
                  <a:pt x="0" y="0"/>
                </a:moveTo>
                <a:cubicBezTo>
                  <a:pt x="99432" y="131956"/>
                  <a:pt x="198864" y="263913"/>
                  <a:pt x="245327" y="379142"/>
                </a:cubicBezTo>
                <a:cubicBezTo>
                  <a:pt x="291790" y="494371"/>
                  <a:pt x="317809" y="578005"/>
                  <a:pt x="278780" y="691376"/>
                </a:cubicBezTo>
                <a:cubicBezTo>
                  <a:pt x="239751" y="804747"/>
                  <a:pt x="125451" y="932056"/>
                  <a:pt x="11151" y="10593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5" grpId="0" animBg="1"/>
      <p:bldP spid="86" grpId="0" animBg="1"/>
      <p:bldP spid="89" grpId="0" animBg="1"/>
      <p:bldP spid="89" grpId="1" animBg="1"/>
      <p:bldP spid="37" grpId="0" animBg="1"/>
      <p:bldP spid="10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: the number of random bits needed.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⋅1+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2190156" y="2592381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264283" y="2592381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03265" y="339108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65" y="3391088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3427664"/>
                <a:ext cx="769763" cy="610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427664"/>
                <a:ext cx="769763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85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46449" y="3391089"/>
                <a:ext cx="4783104" cy="4834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</m:oMath>
                </a14:m>
                <a:r>
                  <a:rPr lang="en-US" dirty="0" smtClean="0"/>
                  <a:t> Expected no. of bits to distribute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49" y="3391089"/>
                <a:ext cx="4783104" cy="483466"/>
              </a:xfrm>
              <a:prstGeom prst="rect">
                <a:avLst/>
              </a:prstGeom>
              <a:blipFill rotWithShape="1">
                <a:blip r:embed="rId5"/>
                <a:stretch>
                  <a:fillRect r="-635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5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The generic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    ,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Without loss of generality assume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28956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7338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60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09354" y="3048000"/>
                <a:ext cx="8868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54" y="3048000"/>
                <a:ext cx="886846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6557" r="-821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3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895600" y="28956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5113586"/>
                  </p:ext>
                </p:extLst>
              </p:nvPr>
            </p:nvGraphicFramePr>
            <p:xfrm>
              <a:off x="4645119" y="1600200"/>
              <a:ext cx="3381912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485442"/>
                  </p:ext>
                </p:extLst>
              </p:nvPr>
            </p:nvGraphicFramePr>
            <p:xfrm>
              <a:off x="4645119" y="1600200"/>
              <a:ext cx="3381912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449" t="-8333" r="-70434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333" r="-59428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899" t="-8333" r="-50289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98571" t="-8333" r="-3957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4348" t="-8333" r="-3014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4348" t="-8333" r="-2014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5714" t="-8333" r="-985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05797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 2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7406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06" y="3059668"/>
                <a:ext cx="110318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0 0…0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662839" y="3195161"/>
            <a:ext cx="370522" cy="685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7067515" y="3094639"/>
            <a:ext cx="370523" cy="8868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1421" y="3711655"/>
                <a:ext cx="1175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−1)1</m:t>
                    </m:r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21" y="3711655"/>
                <a:ext cx="11759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36" t="-8333" r="-82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0400" y="3723324"/>
                <a:ext cx="718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723324"/>
                <a:ext cx="7187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01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/>
          <p:cNvSpPr/>
          <p:nvPr/>
        </p:nvSpPr>
        <p:spPr>
          <a:xfrm rot="5400000" flipH="1">
            <a:off x="6400800" y="0"/>
            <a:ext cx="228600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65650" y="990600"/>
            <a:ext cx="12971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needed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960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361915" y="3040583"/>
            <a:ext cx="370523" cy="8868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4800" y="3669268"/>
                <a:ext cx="572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69268"/>
                <a:ext cx="5729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70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28772" y="5257800"/>
                <a:ext cx="447430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Suppose a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-bit number is generated.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72" y="5257800"/>
                <a:ext cx="4474302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087" t="-6452" r="-231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191001" y="47244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Most Significant Bit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47244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miley Face 32"/>
          <p:cNvSpPr/>
          <p:nvPr/>
        </p:nvSpPr>
        <p:spPr>
          <a:xfrm>
            <a:off x="8400585" y="946666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3400" y="2514600"/>
            <a:ext cx="2392703" cy="0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7573" y="2450068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Shyam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71801" y="2513135"/>
            <a:ext cx="4343399" cy="0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72271" y="2450068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4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1" grpId="0"/>
      <p:bldP spid="12" grpId="0"/>
      <p:bldP spid="13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6" grpId="0" animBg="1"/>
      <p:bldP spid="27" grpId="0" animBg="1"/>
      <p:bldP spid="29" grpId="0" animBg="1"/>
      <p:bldP spid="30" grpId="0" animBg="1"/>
      <p:bldP spid="31" grpId="0"/>
      <p:bldP spid="8" grpId="0" animBg="1"/>
      <p:bldP spid="8" grpId="1" animBg="1"/>
      <p:bldP spid="32" grpId="0" animBg="1"/>
      <p:bldP spid="32" grpId="1" animBg="1"/>
      <p:bldP spid="33" grpId="0" animBg="1"/>
      <p:bldP spid="37" grpId="0"/>
      <p:bldP spid="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: Expected number of bits to divide with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+   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⋅0   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00" dirty="0" smtClean="0"/>
                  <a:t> </a:t>
                </a:r>
                <a:r>
                  <a:rPr lang="en-US" sz="2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dirty="0" smtClean="0"/>
                  <a:t>          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𝛼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28956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7338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60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3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895600" y="28956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19079"/>
              </p:ext>
            </p:extLst>
          </p:nvPr>
        </p:nvGraphicFramePr>
        <p:xfrm>
          <a:off x="4645119" y="1600200"/>
          <a:ext cx="3381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739"/>
                <a:gridCol w="422739"/>
                <a:gridCol w="422739"/>
                <a:gridCol w="422739"/>
                <a:gridCol w="422739"/>
                <a:gridCol w="422739"/>
                <a:gridCol w="422739"/>
                <a:gridCol w="42273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 2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7406" y="3070144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06" y="3070144"/>
                <a:ext cx="11031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71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0 0…0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662839" y="3195161"/>
            <a:ext cx="370522" cy="68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7067515" y="3105115"/>
            <a:ext cx="370523" cy="88684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1421" y="3711655"/>
                <a:ext cx="77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21" y="3711655"/>
                <a:ext cx="77489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02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0400" y="3723324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723324"/>
                <a:ext cx="37093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1336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242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71586" y="2602468"/>
            <a:ext cx="4991414" cy="565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48200" y="1611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11868"/>
                <a:ext cx="3754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47690" y="5117068"/>
                <a:ext cx="122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90" y="5117068"/>
                <a:ext cx="122431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980" t="-8197" r="-84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71600" y="6152944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152944"/>
                <a:ext cx="6030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350014" y="51054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33600" y="51054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47799" y="4572000"/>
            <a:ext cx="6342793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4191001" y="41910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the Most Significant Bit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we need other bits of the number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41910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859751" y="5562600"/>
            <a:ext cx="1303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Yes, indeed.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14800" y="6031468"/>
            <a:ext cx="4665893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But problem now reduces to a smaller problem.</a:t>
            </a:r>
            <a:endParaRPr lang="en-US" dirty="0"/>
          </a:p>
          <a:p>
            <a:pPr algn="ctr"/>
            <a:r>
              <a:rPr lang="en-US" dirty="0" smtClean="0"/>
              <a:t>Think over it before pressing next button...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2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22" grpId="0" animBg="1"/>
      <p:bldP spid="24" grpId="0"/>
      <p:bldP spid="28" grpId="0" animBg="1"/>
      <p:bldP spid="28" grpId="1" animBg="1"/>
      <p:bldP spid="30" grpId="0" animBg="1"/>
      <p:bldP spid="30" grpId="1" animBg="1"/>
      <p:bldP spid="8" grpId="0" animBg="1"/>
      <p:bldP spid="25" grpId="0"/>
      <p:bldP spid="34" grpId="0" animBg="1"/>
      <p:bldP spid="35" grpId="0" animBg="1"/>
      <p:bldP spid="36" grpId="0" animBg="1"/>
      <p:bldP spid="37" grpId="0" animBg="1"/>
      <p:bldP spid="33" grpId="0" animBg="1"/>
      <p:bldP spid="33" grpId="1" animBg="1"/>
      <p:bldP spid="38" grpId="0" animBg="1"/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Computing a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sample </a:t>
                </a:r>
                <a:r>
                  <a:rPr lang="en-US" sz="3600" b="1" dirty="0" smtClean="0"/>
                  <a:t/>
                </a:r>
                <a:br>
                  <a:rPr lang="en-US" sz="3600" b="1" dirty="0" smtClean="0"/>
                </a:br>
                <a:r>
                  <a:rPr lang="en-US" sz="3600" b="1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 smtClean="0"/>
                  <a:t>from </a:t>
                </a:r>
                <a:r>
                  <a:rPr lang="en-US" sz="32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8678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an efficient manner.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789053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843956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923276" y="3505200"/>
            <a:ext cx="460248" cy="914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096000"/>
            <a:ext cx="800975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Homework:</a:t>
            </a:r>
            <a:r>
              <a:rPr lang="en-US" dirty="0" smtClean="0"/>
              <a:t> Prove </a:t>
            </a:r>
            <a:r>
              <a:rPr lang="en-US" dirty="0"/>
              <a:t>that the algorithm indeed computes a uniformly random sample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4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Computing a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 smtClean="0"/>
                  <a:t>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permutation </a:t>
                </a:r>
                <a:r>
                  <a:rPr lang="en-US" sz="3600" b="1" dirty="0" smtClean="0"/>
                  <a:t>of </a:t>
                </a:r>
                <a:r>
                  <a:rPr lang="en-US" sz="32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6612" b="-10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an efficient manner.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empty string</a:t>
                </a:r>
                <a:r>
                  <a:rPr lang="en-US" sz="2000" b="1" dirty="0" smtClean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until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18267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626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66446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8845" y="6096000"/>
            <a:ext cx="882895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Homework:</a:t>
            </a:r>
            <a:r>
              <a:rPr lang="en-US" dirty="0" smtClean="0"/>
              <a:t> Prove </a:t>
            </a:r>
            <a:r>
              <a:rPr lang="en-US" dirty="0"/>
              <a:t>that the algorithm indeed computes a uniformly random </a:t>
            </a:r>
            <a:r>
              <a:rPr lang="en-US" dirty="0" smtClean="0"/>
              <a:t>permutation.</a:t>
            </a:r>
            <a:endParaRPr lang="en-US" dirty="0"/>
          </a:p>
        </p:txBody>
      </p:sp>
      <p:sp>
        <p:nvSpPr>
          <p:cNvPr id="17" name="Cloud Callout 16"/>
          <p:cNvSpPr/>
          <p:nvPr/>
        </p:nvSpPr>
        <p:spPr>
          <a:xfrm>
            <a:off x="4191001" y="41910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expected no. of calls to “</a:t>
            </a:r>
            <a:r>
              <a:rPr lang="en-US" b="1" dirty="0" smtClean="0">
                <a:solidFill>
                  <a:schemeClr val="tx1"/>
                </a:solidFill>
              </a:rPr>
              <a:t>random number generator</a:t>
            </a:r>
            <a:r>
              <a:rPr lang="en-US" dirty="0" smtClean="0">
                <a:solidFill>
                  <a:schemeClr val="tx1"/>
                </a:solidFill>
              </a:rPr>
              <a:t>” this algorithm makes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undirected </a:t>
                </a:r>
                <a:r>
                  <a:rPr lang="en-US" sz="2000" dirty="0" smtClean="0"/>
                  <a:t>connected graph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(cut):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whose removal disconnects the graph.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(min-cut): </a:t>
                </a:r>
                <a:r>
                  <a:rPr lang="en-US" sz="2000" dirty="0" smtClean="0"/>
                  <a:t>A cut of smallest size.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Design algorithm to compute min-cut of a given graph.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3200400"/>
            <a:ext cx="5638800" cy="1447800"/>
            <a:chOff x="1447800" y="3200400"/>
            <a:chExt cx="5638800" cy="1447800"/>
          </a:xfrm>
        </p:grpSpPr>
        <p:sp>
          <p:nvSpPr>
            <p:cNvPr id="7" name="Oval 6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2" idx="7"/>
              <a:endCxn id="7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5"/>
              <a:endCxn id="9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0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  <a:endCxn id="8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7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12" idx="7"/>
            </p:cNvCxnSpPr>
            <p:nvPr/>
          </p:nvCxnSpPr>
          <p:spPr>
            <a:xfrm flipH="1">
              <a:off x="1512841" y="3494041"/>
              <a:ext cx="2590800" cy="40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9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4"/>
              <a:endCxn id="9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7"/>
              <a:endCxn id="10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6"/>
              <a:endCxn id="1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1"/>
              <a:endCxn id="1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5"/>
              <a:endCxn id="1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" idx="3"/>
              <a:endCxn id="1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5"/>
              <a:endCxn id="1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6" idx="3"/>
              <a:endCxn id="1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1" idx="3"/>
              <a:endCxn id="8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0"/>
              <a:endCxn id="10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1981200" y="3048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30480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00600" y="30480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8794" y="6172200"/>
                <a:ext cx="4901406" cy="495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6C31"/>
                    </a:solidFill>
                  </a:rPr>
                  <a:t>Observation </a:t>
                </a:r>
                <a:r>
                  <a:rPr lang="en-US" dirty="0"/>
                  <a:t>: If </a:t>
                </a:r>
                <a:r>
                  <a:rPr lang="en-US" b="1" dirty="0"/>
                  <a:t>size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7030A0"/>
                    </a:solidFill>
                  </a:rPr>
                  <a:t>min-cut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𝒏𝒌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4" y="6172200"/>
                <a:ext cx="4901406" cy="495328"/>
              </a:xfrm>
              <a:prstGeom prst="rect">
                <a:avLst/>
              </a:prstGeom>
              <a:blipFill rotWithShape="1">
                <a:blip r:embed="rId3"/>
                <a:stretch>
                  <a:fillRect l="-994" r="-124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3962400" y="6172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05000" y="6172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66800" y="37454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45468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19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38" grpId="0" animBg="1"/>
      <p:bldP spid="39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447800" y="1828800"/>
            <a:ext cx="5638800" cy="1447800"/>
            <a:chOff x="1447800" y="1828800"/>
            <a:chExt cx="56388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7"/>
                <a:endCxn id="8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9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5"/>
                <a:endCxn id="10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5"/>
                <a:endCxn id="11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9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7"/>
                <a:endCxn id="11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6"/>
                <a:endCxn id="16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5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5"/>
                <a:endCxn id="14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3"/>
                <a:endCxn id="15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5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3"/>
                <a:endCxn id="14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3"/>
                <a:endCxn id="9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  <a:endCxn id="11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43000" y="1447800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125276" y="39624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            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1" idx="7"/>
                  <a:endCxn id="36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8" idx="5"/>
                  <a:endCxn id="39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39" idx="2"/>
                  <a:endCxn id="36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6" idx="4"/>
                  <a:endCxn id="38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1" idx="7"/>
                  <a:endCxn id="39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6"/>
                  <a:endCxn id="44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2" idx="1"/>
                  <a:endCxn id="43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5"/>
                  <a:endCxn id="42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4" idx="3"/>
                  <a:endCxn id="43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40" idx="5"/>
                  <a:endCxn id="43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4" idx="3"/>
                  <a:endCxn id="42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0" idx="3"/>
                  <a:endCxn id="39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2" idx="0"/>
                  <a:endCxn id="39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Freeform 88"/>
          <p:cNvSpPr/>
          <p:nvPr/>
        </p:nvSpPr>
        <p:spPr>
          <a:xfrm>
            <a:off x="3945948" y="4576022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087859" y="2133600"/>
            <a:ext cx="26941" cy="8493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261624" y="3581400"/>
            <a:ext cx="3129776" cy="489466"/>
            <a:chOff x="4261624" y="3581400"/>
            <a:chExt cx="3129776" cy="489466"/>
          </a:xfrm>
        </p:grpSpPr>
        <p:sp>
          <p:nvSpPr>
            <p:cNvPr id="92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03" t="-8197" r="-120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879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0" grpId="0"/>
      <p:bldP spid="89" grpId="0" animBg="1"/>
      <p:bldP spid="8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Observations </a:t>
                </a:r>
                <a:r>
                  <a:rPr lang="en-US" sz="3600" b="1" dirty="0" smtClean="0"/>
                  <a:t>about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graph after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1</a:t>
                </a:r>
                <a:r>
                  <a:rPr lang="en-US" sz="20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may be a multi-graph.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2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Every 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also a 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3</a:t>
                </a:r>
                <a:r>
                  <a:rPr lang="en-US" sz="20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remains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if  …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selected randomly uniformly,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what is the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not present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3099" y="4986211"/>
                <a:ext cx="1108701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99" y="4986211"/>
                <a:ext cx="1108701" cy="728789"/>
              </a:xfrm>
              <a:prstGeom prst="rect">
                <a:avLst/>
              </a:prstGeom>
              <a:blipFill rotWithShape="1">
                <a:blip r:embed="rId4"/>
                <a:stretch>
                  <a:fillRect r="-8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33711" y="5026068"/>
                <a:ext cx="62388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711" y="5026068"/>
                <a:ext cx="623889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27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5638800" y="5257800"/>
                <a:ext cx="3048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𝒏𝒌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257800"/>
                <a:ext cx="3048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3440668"/>
                <a:ext cx="7922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𝒆</m:t>
                    </m:r>
                    <m:r>
                      <a:rPr lang="en-US" b="1" i="1">
                        <a:latin typeface="Cambria Math"/>
                      </a:rPr>
                      <m:t>∉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40668"/>
                <a:ext cx="7922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230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33600" y="2743200"/>
            <a:ext cx="2667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3124200"/>
            <a:ext cx="3352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0" y="3429000"/>
            <a:ext cx="3505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191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45720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5800" y="45720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Observations </a:t>
                </a:r>
                <a:r>
                  <a:rPr lang="en-US" sz="3600" b="1" dirty="0"/>
                  <a:t>about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  <a:r>
                  <a:rPr lang="en-US" sz="2000" dirty="0"/>
                  <a:t>If </a:t>
                </a:r>
                <a:r>
                  <a:rPr lang="en-US" sz="2000" dirty="0" smtClean="0"/>
                  <a:t>edge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to be contracted is </a:t>
                </a:r>
                <a:r>
                  <a:rPr lang="en-US" sz="2000" dirty="0"/>
                  <a:t>selected randomly uniformly,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preserved </a:t>
                </a:r>
                <a:r>
                  <a:rPr lang="en-US" sz="2000" dirty="0" smtClean="0"/>
                  <a:t>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 smtClean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1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741" t="-645" b="-1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7266" y="5824424"/>
                <a:ext cx="1181734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66" y="5824424"/>
                <a:ext cx="1181734" cy="576376"/>
              </a:xfrm>
              <a:prstGeom prst="rect">
                <a:avLst/>
              </a:prstGeom>
              <a:blipFill rotWithShape="1">
                <a:blip r:embed="rId4"/>
                <a:stretch>
                  <a:fillRect r="-25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5748</TotalTime>
  <Words>3856</Words>
  <Application>Microsoft Office PowerPoint</Application>
  <PresentationFormat>On-screen Show (4:3)</PresentationFormat>
  <Paragraphs>777</Paragraphs>
  <Slides>47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Randomized Algorithms CS648 </vt:lpstr>
      <vt:lpstr>Overview</vt:lpstr>
      <vt:lpstr>Recap of the previous lecture</vt:lpstr>
      <vt:lpstr>Graph and Multi-graph</vt:lpstr>
      <vt:lpstr>Min-Cut</vt:lpstr>
      <vt:lpstr>Contract(G,e)</vt:lpstr>
      <vt:lpstr>Observations about Contract(G,e)</vt:lpstr>
      <vt:lpstr>Observations about Contract(G,e)</vt:lpstr>
      <vt:lpstr>Algorithm for min-cut</vt:lpstr>
      <vt:lpstr>Algorithm for min-cut</vt:lpstr>
      <vt:lpstr>Algorithm for min-cut</vt:lpstr>
      <vt:lpstr>Algorithm for min-cut</vt:lpstr>
      <vt:lpstr>Key observations about  Min-Cut algorithm</vt:lpstr>
      <vt:lpstr>Revisiting Recurrences  </vt:lpstr>
      <vt:lpstr>Revisiting Recurrences  </vt:lpstr>
      <vt:lpstr>Common recurrences </vt:lpstr>
      <vt:lpstr>Common recurrences </vt:lpstr>
      <vt:lpstr>Faster Min-cut algorithm</vt:lpstr>
      <vt:lpstr>Revisiting algorithm for min-cut</vt:lpstr>
      <vt:lpstr>Key observations about  Min-Cut algorithm</vt:lpstr>
      <vt:lpstr>Revised algorithm for min-cut</vt:lpstr>
      <vt:lpstr>Faster algorithm for min-cut</vt:lpstr>
      <vt:lpstr>Success probability of Fast-Min-cut(G)</vt:lpstr>
      <vt:lpstr>Solving the recurrence</vt:lpstr>
      <vt:lpstr>Solving the recurrence</vt:lpstr>
      <vt:lpstr>Solving the recurrence</vt:lpstr>
      <vt:lpstr>PowerPoint Presentation</vt:lpstr>
      <vt:lpstr>Homework</vt:lpstr>
      <vt:lpstr>PowerPoint Presentation</vt:lpstr>
      <vt:lpstr>Helping Ram distribute the apple among two friends</vt:lpstr>
      <vt:lpstr>How many random bits ? </vt:lpstr>
      <vt:lpstr>An illustrative example</vt:lpstr>
      <vt:lpstr>How many random bits ? </vt:lpstr>
      <vt:lpstr>How many random bits ? </vt:lpstr>
      <vt:lpstr>How many random bits ? </vt:lpstr>
      <vt:lpstr>An illustrative example</vt:lpstr>
      <vt:lpstr>How many random bits ? </vt:lpstr>
      <vt:lpstr>How many random bits ? </vt:lpstr>
      <vt:lpstr>How many random bits ? </vt:lpstr>
      <vt:lpstr>PowerPoint Presentation</vt:lpstr>
      <vt:lpstr>The generic example</vt:lpstr>
      <vt:lpstr>How many random bits ? </vt:lpstr>
      <vt:lpstr>How many random bits ? </vt:lpstr>
      <vt:lpstr>Computing a random sample  of size k from [0,n-1] </vt:lpstr>
      <vt:lpstr>PowerPoint Presentation</vt:lpstr>
      <vt:lpstr>Computing a random permutation of [0,n-1]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714</cp:revision>
  <dcterms:created xsi:type="dcterms:W3CDTF">2011-12-03T04:13:03Z</dcterms:created>
  <dcterms:modified xsi:type="dcterms:W3CDTF">2018-10-04T10:21:24Z</dcterms:modified>
</cp:coreProperties>
</file>