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0"/>
  </p:notesMasterIdLst>
  <p:sldIdLst>
    <p:sldId id="428" r:id="rId2"/>
    <p:sldId id="489" r:id="rId3"/>
    <p:sldId id="509" r:id="rId4"/>
    <p:sldId id="510" r:id="rId5"/>
    <p:sldId id="511" r:id="rId6"/>
    <p:sldId id="494" r:id="rId7"/>
    <p:sldId id="507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445" r:id="rId21"/>
    <p:sldId id="446" r:id="rId22"/>
    <p:sldId id="449" r:id="rId23"/>
    <p:sldId id="457" r:id="rId24"/>
    <p:sldId id="458" r:id="rId25"/>
    <p:sldId id="459" r:id="rId26"/>
    <p:sldId id="461" r:id="rId27"/>
    <p:sldId id="460" r:id="rId28"/>
    <p:sldId id="447" r:id="rId29"/>
    <p:sldId id="456" r:id="rId30"/>
    <p:sldId id="484" r:id="rId31"/>
    <p:sldId id="485" r:id="rId32"/>
    <p:sldId id="486" r:id="rId33"/>
    <p:sldId id="487" r:id="rId34"/>
    <p:sldId id="429" r:id="rId35"/>
    <p:sldId id="436" r:id="rId36"/>
    <p:sldId id="482" r:id="rId37"/>
    <p:sldId id="464" r:id="rId38"/>
    <p:sldId id="430" r:id="rId39"/>
    <p:sldId id="465" r:id="rId40"/>
    <p:sldId id="466" r:id="rId41"/>
    <p:sldId id="493" r:id="rId42"/>
    <p:sldId id="512" r:id="rId43"/>
    <p:sldId id="513" r:id="rId44"/>
    <p:sldId id="514" r:id="rId45"/>
    <p:sldId id="515" r:id="rId46"/>
    <p:sldId id="516" r:id="rId47"/>
    <p:sldId id="491" r:id="rId48"/>
    <p:sldId id="492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4.png"/><Relationship Id="rId5" Type="http://schemas.openxmlformats.org/officeDocument/2006/relationships/image" Target="../media/image39.png"/><Relationship Id="rId10" Type="http://schemas.openxmlformats.org/officeDocument/2006/relationships/image" Target="../media/image2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2.png"/><Relationship Id="rId7" Type="http://schemas.openxmlformats.org/officeDocument/2006/relationships/image" Target="../media/image1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150.png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90.png"/><Relationship Id="rId7" Type="http://schemas.openxmlformats.org/officeDocument/2006/relationships/image" Target="../media/image20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50.png"/><Relationship Id="rId10" Type="http://schemas.openxmlformats.org/officeDocument/2006/relationships/image" Target="../media/image230.png"/><Relationship Id="rId4" Type="http://schemas.openxmlformats.org/officeDocument/2006/relationships/image" Target="../media/image140.png"/><Relationship Id="rId9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Three interesting problems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Randomized Quick Sort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Balls into bins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Balls out of bin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6C31"/>
                </a:solidFill>
              </a:rPr>
              <a:t>Random </a:t>
            </a:r>
            <a:r>
              <a:rPr lang="en-US" sz="2400" b="1" dirty="0">
                <a:solidFill>
                  <a:srgbClr val="006C31"/>
                </a:solidFill>
              </a:rPr>
              <a:t>Variable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6C31"/>
                </a:solidFill>
              </a:rPr>
              <a:t>Expected </a:t>
            </a:r>
            <a:r>
              <a:rPr lang="en-US" sz="2400" b="1" dirty="0" smtClean="0">
                <a:solidFill>
                  <a:srgbClr val="006C31"/>
                </a:solidFill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82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05000" y="4267200"/>
            <a:ext cx="5105400" cy="2514600"/>
            <a:chOff x="1905000" y="4114800"/>
            <a:chExt cx="51054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7" idx="5"/>
              <a:endCxn id="38" idx="1"/>
            </p:cNvCxnSpPr>
            <p:nvPr/>
          </p:nvCxnSpPr>
          <p:spPr>
            <a:xfrm>
              <a:off x="5952845" y="5114645"/>
              <a:ext cx="6673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819090" y="4343400"/>
              <a:ext cx="8197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905000" y="4724400"/>
              <a:ext cx="2209800" cy="1143000"/>
              <a:chOff x="609600" y="5486400"/>
              <a:chExt cx="2209800" cy="1143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 r="-6329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838200" y="5715000"/>
                <a:ext cx="6858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5" idx="6"/>
                <a:endCxn id="47" idx="0"/>
              </p:cNvCxnSpPr>
              <p:nvPr/>
            </p:nvCxnSpPr>
            <p:spPr>
              <a:xfrm>
                <a:off x="1981200" y="5715000"/>
                <a:ext cx="6096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47" idx="2"/>
              <a:endCxn id="33" idx="0"/>
            </p:cNvCxnSpPr>
            <p:nvPr/>
          </p:nvCxnSpPr>
          <p:spPr>
            <a:xfrm flipH="1">
              <a:off x="3048000" y="5638800"/>
              <a:ext cx="6096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45" idx="0"/>
            </p:cNvCxnSpPr>
            <p:nvPr/>
          </p:nvCxnSpPr>
          <p:spPr>
            <a:xfrm flipH="1">
              <a:off x="3048000" y="4343400"/>
              <a:ext cx="12954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blipFill rotWithShape="1">
                <a:blip r:embed="rId11"/>
                <a:stretch>
                  <a:fillRect r="-48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Sort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dirty="0" smtClean="0"/>
                  <a:t> </a:t>
                </a:r>
                <a:r>
                  <a:rPr lang="en-US" sz="1800" i="1" dirty="0" smtClean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a feasible way to calculate the probability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582" y="2013724"/>
            <a:ext cx="68840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order to analyze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smtClean="0"/>
                  <a:t>algorithm from the perspective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, we do the following:</a:t>
                </a:r>
              </a:p>
              <a:p>
                <a:r>
                  <a:rPr lang="en-US" sz="2000" dirty="0" smtClean="0"/>
                  <a:t>We </a:t>
                </a:r>
                <a:r>
                  <a:rPr lang="en-US" sz="2000" b="1" dirty="0" smtClean="0"/>
                  <a:t>visualize</a:t>
                </a:r>
                <a:r>
                  <a:rPr lang="en-US" sz="2000" dirty="0" smtClean="0"/>
                  <a:t>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arranged from left to right in increasing order of values.</a:t>
                </a:r>
              </a:p>
              <a:p>
                <a:r>
                  <a:rPr lang="en-US" sz="2000" dirty="0" smtClean="0"/>
                  <a:t>This visualization ensures that the two </a:t>
                </a:r>
                <a:r>
                  <a:rPr lang="en-US" sz="2000" dirty="0" err="1" smtClean="0"/>
                  <a:t>subarrays</a:t>
                </a:r>
                <a:r>
                  <a:rPr lang="en-US" sz="2000" dirty="0" smtClean="0"/>
                  <a:t>  which we sort recursively lie to left and right of the pivot element. In this way we can focus on the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easily.</a:t>
                </a:r>
              </a:p>
              <a:p>
                <a:r>
                  <a:rPr lang="en-US" sz="2000" dirty="0" smtClean="0"/>
                  <a:t>Note that this visualization is just for the sake of analysis. It will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grossly wrong</a:t>
                </a:r>
                <a:r>
                  <a:rPr lang="en-US" sz="2000" dirty="0" smtClean="0"/>
                  <a:t> if you interpret it as if we are sorting an already sorted array.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752600" y="5257800"/>
            <a:ext cx="61722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Go through the next few slides slowly and patiently, pondering at each step. Never accept anything until and unless you can see the underlying truth yourself.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Quick 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6650" y="5562600"/>
            <a:ext cx="1276350" cy="76200"/>
            <a:chOff x="3676650" y="5562600"/>
            <a:chExt cx="1276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Oval 126"/>
          <p:cNvSpPr/>
          <p:nvPr/>
        </p:nvSpPr>
        <p:spPr>
          <a:xfrm>
            <a:off x="5200650" y="5562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505450" y="5562600"/>
            <a:ext cx="971550" cy="76200"/>
            <a:chOff x="5505450" y="5562600"/>
            <a:chExt cx="971550" cy="76200"/>
          </a:xfrm>
        </p:grpSpPr>
        <p:sp>
          <p:nvSpPr>
            <p:cNvPr id="128" name="Oval 127"/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51244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434218" y="914400"/>
            <a:ext cx="434758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Callout 36"/>
          <p:cNvSpPr/>
          <p:nvPr/>
        </p:nvSpPr>
        <p:spPr>
          <a:xfrm>
            <a:off x="285750" y="4114800"/>
            <a:ext cx="2514600" cy="765048"/>
          </a:xfrm>
          <a:prstGeom prst="cloudCallout">
            <a:avLst>
              <a:gd name="adj1" fmla="val -27928"/>
              <a:gd name="adj2" fmla="val 697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did you observe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69129" y="5838169"/>
                <a:ext cx="213552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continue to</a:t>
                </a:r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9" y="5838169"/>
                <a:ext cx="2135521" cy="391646"/>
              </a:xfrm>
              <a:prstGeom prst="rect">
                <a:avLst/>
              </a:prstGeom>
              <a:blipFill rotWithShape="1">
                <a:blip r:embed="rId5"/>
                <a:stretch>
                  <a:fillRect t="-6250" r="-428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3429000" y="6248400"/>
                <a:ext cx="14952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48400"/>
                <a:ext cx="1495281" cy="391646"/>
              </a:xfrm>
              <a:prstGeom prst="rect">
                <a:avLst/>
              </a:prstGeom>
              <a:blipFill rotWithShape="1">
                <a:blip r:embed="rId6"/>
                <a:stretch>
                  <a:fillRect l="-3673" t="-6250" r="-612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438400" y="5849326"/>
            <a:ext cx="386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 “</a:t>
            </a:r>
            <a:r>
              <a:rPr lang="en-US" b="1" dirty="0"/>
              <a:t>together</a:t>
            </a:r>
            <a:r>
              <a:rPr lang="en-US" dirty="0"/>
              <a:t>” in the recursive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72200" y="58467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long as 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69129" y="6253296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pivot element </a:t>
            </a:r>
            <a:r>
              <a:rPr lang="en-US" dirty="0" smtClean="0"/>
              <a:t>is </a:t>
            </a:r>
            <a:r>
              <a:rPr lang="en-US" u="sng" dirty="0" smtClean="0"/>
              <a:t>not</a:t>
            </a:r>
            <a:r>
              <a:rPr lang="en-US" dirty="0" smtClean="0"/>
              <a:t> picked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7" grpId="0" animBg="1"/>
      <p:bldP spid="132" grpId="0" animBg="1"/>
      <p:bldP spid="121" grpId="0" animBg="1"/>
      <p:bldP spid="37" grpId="0" animBg="1"/>
      <p:bldP spid="43" grpId="0"/>
      <p:bldP spid="134" grpId="0"/>
      <p:bldP spid="48" grpId="0"/>
      <p:bldP spid="50" grpId="0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Observation 1: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get compared during an instance of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err="1" smtClean="0"/>
                  <a:t>iff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first pivot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29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958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0388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71800" y="38100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0" y="4267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1843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 influence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78498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 influence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</a:t>
                </a:r>
                <a:r>
                  <a:rPr lang="en-US" b="1" u="sng" dirty="0" smtClean="0"/>
                  <a:t>not</a:t>
                </a:r>
                <a:r>
                  <a:rPr lang="en-US" dirty="0" smtClean="0"/>
                  <a:t> be compared</a:t>
                </a:r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29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compared</a:t>
                </a:r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9091" r="-423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compared</a:t>
                </a:r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9091" r="-396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Down Ribbon 55"/>
              <p:cNvSpPr/>
              <p:nvPr/>
            </p:nvSpPr>
            <p:spPr>
              <a:xfrm>
                <a:off x="1409700" y="48768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Take a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closer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look on the sequence of pivot elements to find their influence on “the possibility” of 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48768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Down Ribbon 56"/>
              <p:cNvSpPr/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 determine the probability of this event, let us have a look at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Randomized Quick Sort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Down Ribbon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48" grpId="0" animBg="1"/>
      <p:bldP spid="49" grpId="0" animBg="1"/>
      <p:bldP spid="26" grpId="0" animBg="1"/>
      <p:bldP spid="26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137" name="Rounded Rectangle 136"/>
          <p:cNvSpPr/>
          <p:nvPr/>
        </p:nvSpPr>
        <p:spPr>
          <a:xfrm>
            <a:off x="3886200" y="5410200"/>
            <a:ext cx="2424335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3900265" y="4648200"/>
            <a:ext cx="2424335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3886200" y="3810000"/>
            <a:ext cx="2424335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3900265" y="2971800"/>
            <a:ext cx="2424335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6200" y="2209800"/>
            <a:ext cx="2424335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Quick 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3716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371600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6650" y="5562600"/>
            <a:ext cx="1276350" cy="76200"/>
            <a:chOff x="3676650" y="5562600"/>
            <a:chExt cx="1276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Oval 126"/>
          <p:cNvSpPr/>
          <p:nvPr/>
        </p:nvSpPr>
        <p:spPr>
          <a:xfrm>
            <a:off x="5200650" y="5562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505450" y="5562600"/>
            <a:ext cx="971550" cy="76200"/>
            <a:chOff x="5505450" y="5562600"/>
            <a:chExt cx="971550" cy="76200"/>
          </a:xfrm>
        </p:grpSpPr>
        <p:sp>
          <p:nvSpPr>
            <p:cNvPr id="128" name="Oval 127"/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51244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14400" y="1740932"/>
            <a:ext cx="0" cy="5450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514600" y="25146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33528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438400" y="4191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733800" y="50292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2: </a:t>
                </a:r>
                <a:r>
                  <a:rPr lang="en-US" dirty="0" smtClean="0"/>
                  <a:t>During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Randomized </a:t>
                </a:r>
                <a:r>
                  <a:rPr lang="en-US" b="1" dirty="0">
                    <a:solidFill>
                      <a:srgbClr val="00B050"/>
                    </a:solidFill>
                  </a:rPr>
                  <a:t>Quick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Sort</a:t>
                </a:r>
                <a:r>
                  <a:rPr lang="en-US" dirty="0" smtClean="0"/>
                  <a:t>, each element from the set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is </a:t>
                </a:r>
                <a:r>
                  <a:rPr lang="en-US" b="1" u="sng" dirty="0" smtClean="0"/>
                  <a:t>equally likely </a:t>
                </a:r>
                <a:r>
                  <a:rPr lang="en-US" dirty="0" smtClean="0"/>
                  <a:t>to be picked as the </a:t>
                </a:r>
                <a:r>
                  <a:rPr lang="en-US" b="1" u="sng" dirty="0" smtClean="0"/>
                  <a:t>first pivot</a:t>
                </a:r>
                <a:r>
                  <a:rPr lang="en-US" dirty="0" smtClean="0"/>
                  <a:t> element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blipFill rotWithShape="1">
                <a:blip r:embed="rId5"/>
                <a:stretch>
                  <a:fillRect l="-844" t="-5217" r="-61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2091317" y="6179011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105400" y="6172200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00600" y="6553200"/>
            <a:ext cx="3593870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057400" y="6553200"/>
            <a:ext cx="3402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3985" y="6138957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equally likely to be the pivot element in this recursive call.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equally likely to be the pivot element in this recursive call.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equally likely to be the pivot element in this recursive call.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equally likely to be the pivot element in this recursive call.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equally likely to be the pivot element in this recursive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775 0.00486 " pathEditMode="relative" rAng="0" ptsTypes="AA">
                                      <p:cBhvr>
                                        <p:cTn id="56" dur="3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6 0.00555 " pathEditMode="relative" rAng="0" ptsTypes="AA">
                                      <p:cBhvr>
                                        <p:cTn id="120" dur="2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5 0.0055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44166 0.0055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9167 0.00556 " pathEditMode="relative" rAng="0" ptsTypes="AA">
                                      <p:cBhvr>
                                        <p:cTn id="318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2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37" grpId="0" animBg="1"/>
      <p:bldP spid="137" grpId="1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37" grpId="0" animBg="1"/>
      <p:bldP spid="37" grpId="1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7" grpId="0" animBg="1"/>
      <p:bldP spid="127" grpId="1" animBg="1"/>
      <p:bldP spid="132" grpId="0" animBg="1"/>
      <p:bldP spid="132" grpId="1" animBg="1"/>
      <p:bldP spid="52" grpId="0"/>
      <p:bldP spid="53" grpId="0" animBg="1"/>
      <p:bldP spid="142" grpId="0" animBg="1"/>
      <p:bldP spid="143" grpId="0" animBg="1"/>
      <p:bldP spid="144" grpId="0" animBg="1"/>
      <p:bldP spid="26" grpId="0" animBg="1"/>
      <p:bldP spid="26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Let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us define two events.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</a:t>
                </a:r>
                <a:r>
                  <a:rPr lang="en-US" sz="2000" dirty="0" smtClean="0"/>
                  <a:t>                                        </a:t>
                </a:r>
                <a:r>
                  <a:rPr lang="en-US" sz="2000" dirty="0"/>
                  <a:t>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</a:t>
                </a:r>
                <a:r>
                  <a:rPr lang="en-US" sz="2000" dirty="0" smtClean="0"/>
                  <a:t>  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</a:t>
                </a:r>
                <a:r>
                  <a:rPr lang="en-US" sz="2000" dirty="0" smtClean="0"/>
                  <a:t>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l="-741" t="-5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2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4372" t="-6250" r="-929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Down Ribbon 55"/>
          <p:cNvSpPr/>
          <p:nvPr/>
        </p:nvSpPr>
        <p:spPr>
          <a:xfrm>
            <a:off x="2133600" y="5080821"/>
            <a:ext cx="5334000" cy="57226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7030A0"/>
                </a:solidFill>
              </a:rPr>
              <a:t>Observation 2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4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uiExpand="1" animBg="1"/>
      <p:bldP spid="49" grpId="0" uiExpand="1" animBg="1"/>
      <p:bldP spid="50" grpId="0" uiExpand="1" animBg="1"/>
      <p:bldP spid="51" grpId="0" uiExpand="1" animBg="1"/>
      <p:bldP spid="52" grpId="0" animBg="1"/>
      <p:bldP spid="56" grpId="0" animBg="1"/>
      <p:bldP spid="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Let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us define two events.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</a:t>
                </a:r>
                <a:r>
                  <a:rPr lang="en-US" sz="2000" dirty="0" smtClean="0"/>
                  <a:t>                                        </a:t>
                </a:r>
                <a:r>
                  <a:rPr lang="en-US" sz="2000" dirty="0"/>
                  <a:t>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</a:t>
                </a:r>
                <a:r>
                  <a:rPr lang="en-US" sz="2000" dirty="0" smtClean="0"/>
                  <a:t>  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</a:t>
                </a:r>
                <a:r>
                  <a:rPr lang="en-US" sz="2000" dirty="0" smtClean="0"/>
                  <a:t>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l="-741" t="-5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2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4372" t="-6250" r="-929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loud Callout 52"/>
              <p:cNvSpPr/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relation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disjoint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events.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loud Callout 54"/>
              <p:cNvSpPr/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loud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using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Observation 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Quick 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1828800" y="42672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relation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672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2438400" y="5178552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disjoint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events.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78552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828800" y="49530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530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ounded Rectangle 36"/>
          <p:cNvSpPr/>
          <p:nvPr/>
        </p:nvSpPr>
        <p:spPr>
          <a:xfrm>
            <a:off x="3872386" y="2286000"/>
            <a:ext cx="2452213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loud Callout 53"/>
              <p:cNvSpPr/>
              <p:nvPr/>
            </p:nvSpPr>
            <p:spPr>
              <a:xfrm>
                <a:off x="4572000" y="4724400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loud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24400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50" grpId="0" animBg="1"/>
      <p:bldP spid="50" grpId="1" animBg="1"/>
      <p:bldP spid="52" grpId="0" animBg="1"/>
      <p:bldP spid="52" grpId="1" animBg="1"/>
      <p:bldP spid="37" grpId="0" animBg="1"/>
      <p:bldP spid="54" grpId="0" animBg="1"/>
      <p:bldP spid="5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 </a:t>
                </a:r>
                <a:r>
                  <a:rPr lang="en-US" sz="2000" dirty="0" smtClean="0"/>
                  <a:t>During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Randomized-Quick-Sort </a:t>
                </a:r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elements,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are compared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Inferences: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depends upon the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rank separation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/>
                  <a:t>Probability     ----------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-----------   </a:t>
                </a:r>
                <a:r>
                  <a:rPr lang="en-US" sz="2000" dirty="0" smtClean="0"/>
                  <a:t>the size of the array.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compared  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.</a:t>
                </a:r>
              </a:p>
              <a:p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of comparison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4363" y="4278868"/>
            <a:ext cx="18304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0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Recap from Optional lecture</a:t>
            </a:r>
            <a:br>
              <a:rPr lang="en-US" sz="3600" b="1" dirty="0" smtClean="0"/>
            </a:b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400" dirty="0" smtClean="0"/>
                  <a:t>Probability space (</a:t>
                </a:r>
                <a14:m>
                  <m:oMath xmlns:m="http://schemas.openxmlformats.org/officeDocument/2006/math">
                    <m:r>
                      <a:rPr lang="el-GR" sz="24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P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Events</a:t>
                </a:r>
              </a:p>
              <a:p>
                <a:r>
                  <a:rPr lang="en-US" sz="2400" dirty="0" smtClean="0"/>
                  <a:t>Probability of </a:t>
                </a:r>
                <a:r>
                  <a:rPr lang="en-US" sz="2400" b="1" dirty="0" smtClean="0"/>
                  <a:t>union</a:t>
                </a:r>
                <a:r>
                  <a:rPr lang="en-US" sz="2400" dirty="0" smtClean="0"/>
                  <a:t> of events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Partition </a:t>
                </a:r>
                <a:r>
                  <a:rPr lang="en-US" sz="2400" dirty="0" smtClean="0"/>
                  <a:t>theorem 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If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partition the sample space </a:t>
                </a:r>
                <a14:m>
                  <m:oMath xmlns:m="http://schemas.openxmlformats.org/officeDocument/2006/math">
                    <m:r>
                      <a:rPr lang="el-GR" sz="24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then</a:t>
                </a:r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b="1" dirty="0" smtClean="0"/>
                  <a:t>Conditional</a:t>
                </a:r>
                <a:r>
                  <a:rPr lang="en-US" sz="2400" dirty="0" smtClean="0"/>
                  <a:t> probability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86200" y="4800600"/>
                <a:ext cx="2057400" cy="6858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00600"/>
                <a:ext cx="2057400" cy="685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05375" y="2133600"/>
                <a:ext cx="3400425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2133600"/>
                <a:ext cx="3400425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1246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38862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428568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4118" y="5791200"/>
            <a:ext cx="46614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CS203B: Mathematics for Computer Science – III</a:t>
            </a:r>
          </a:p>
          <a:p>
            <a:r>
              <a:rPr lang="en-US" b="1" dirty="0" smtClean="0"/>
              <a:t>Tuesday, Wednesday, Friday </a:t>
            </a:r>
            <a:r>
              <a:rPr lang="en-US" dirty="0" smtClean="0"/>
              <a:t>: RM101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into</a:t>
            </a:r>
            <a:r>
              <a:rPr lang="en-US" sz="3200" dirty="0" smtClean="0"/>
              <a:t> BINS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dirty="0"/>
              <a:t>What is the probability that </a:t>
            </a:r>
            <a:r>
              <a:rPr lang="en-US" sz="2000" dirty="0" smtClean="0"/>
              <a:t> there </a:t>
            </a:r>
            <a:r>
              <a:rPr lang="en-US" sz="2000" dirty="0"/>
              <a:t>is </a:t>
            </a:r>
            <a:r>
              <a:rPr lang="en-US" sz="2000" b="1" dirty="0"/>
              <a:t>at least </a:t>
            </a:r>
            <a:r>
              <a:rPr lang="en-US" sz="2000" dirty="0"/>
              <a:t>one empty bin </a:t>
            </a:r>
            <a:r>
              <a:rPr lang="en-US" sz="2000" dirty="0" smtClean="0"/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?</a:t>
                </a:r>
              </a:p>
              <a:p>
                <a:r>
                  <a:rPr lang="en-US" sz="2000" dirty="0" smtClean="0"/>
                  <a:t>|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Ω </a:t>
                </a:r>
                <a:r>
                  <a:rPr lang="en-US" sz="2000" dirty="0" smtClean="0"/>
                  <a:t>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342900" lvl="1" indent="-342900">
                  <a:buFont typeface="Arial" charset="0"/>
                  <a:buChar char="•"/>
                </a:pP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b="1" dirty="0" smtClean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1/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7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8210" cy="902732"/>
            <a:chOff x="1676400" y="4800600"/>
            <a:chExt cx="586821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1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define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 smtClean="0"/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  <a:blipFill rotWithShape="1">
                <a:blip r:embed="rId2"/>
                <a:stretch>
                  <a:fillRect l="-815" t="-614" b="-8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009915" cy="609600"/>
            <a:chOff x="1752600" y="1447800"/>
            <a:chExt cx="60099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…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…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4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3352800" y="47244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disjoint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352800" y="51816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Independent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52800" y="56388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Independent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falls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55" t="-7576" r="-366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105400" y="1371600"/>
            <a:ext cx="59566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3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ball enters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bin.</a:t>
                </a:r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 smtClean="0"/>
              </a:p>
              <a:p>
                <a:r>
                  <a:rPr lang="en-US" sz="2000" b="1" dirty="0" err="1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b="1" dirty="0" err="1" smtClean="0"/>
                  <a:t>Pr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</a:t>
                </a:r>
                <a:r>
                  <a:rPr lang="en-US" sz="2000" dirty="0" smtClean="0"/>
                  <a:t>is empty]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                        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 b="-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828800" y="4724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44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>
              <a:xfrm>
                <a:off x="18288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3048000" y="5562600"/>
                <a:ext cx="2514601" cy="533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…∩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562600"/>
                <a:ext cx="2514601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 l="-726" t="-9195" r="-4843" b="-3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5334000" y="5562600"/>
                <a:ext cx="28194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=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]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⨯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62600"/>
                <a:ext cx="2819401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 t="-9195" b="-3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</a:t>
                </a:r>
                <a:r>
                  <a:rPr lang="en-US" sz="2000" dirty="0" smtClean="0"/>
                  <a:t>is empty]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b="1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bin are </a:t>
                </a:r>
                <a:r>
                  <a:rPr lang="en-US" sz="2000" dirty="0"/>
                  <a:t>empty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[a specified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bins are empty]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</a:t>
            </a:r>
            <a:r>
              <a:rPr lang="en-US" sz="4000" b="1" dirty="0" smtClean="0">
                <a:solidFill>
                  <a:srgbClr val="002060"/>
                </a:solidFill>
              </a:rPr>
              <a:t>Bins</a:t>
            </a:r>
            <a:endParaRPr lang="en-US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Explore the sample space associated with the “balls into bins”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</a:t>
                </a:r>
                <a:r>
                  <a:rPr lang="en-US" sz="2000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Event “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</a:t>
                </a:r>
                <a:r>
                  <a:rPr lang="en-US" sz="2000" dirty="0" smtClean="0"/>
                  <a:t>bin” =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43922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4191000" y="3124200"/>
            <a:ext cx="6858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52600" y="4038600"/>
            <a:ext cx="7239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Express the event as union of some events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5029200"/>
            <a:ext cx="1371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 smtClean="0"/>
                  <a:t> For </a:t>
                </a:r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=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…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2"/>
                <a:stretch>
                  <a:fillRect l="-741" t="-24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95800" y="4114800"/>
            <a:ext cx="1439713" cy="2362200"/>
            <a:chOff x="4495800" y="4114800"/>
            <a:chExt cx="1439713" cy="2362200"/>
          </a:xfrm>
        </p:grpSpPr>
        <p:sp>
          <p:nvSpPr>
            <p:cNvPr id="2" name="Right Brace 1"/>
            <p:cNvSpPr/>
            <p:nvPr/>
          </p:nvSpPr>
          <p:spPr>
            <a:xfrm>
              <a:off x="4495800" y="4114800"/>
              <a:ext cx="460248" cy="23622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745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6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there are </a:t>
                </a:r>
                <a:r>
                  <a:rPr lang="en-US" sz="2000" b="1" dirty="0" smtClean="0"/>
                  <a:t>exactly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empty bins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Hint:  </a:t>
                </a:r>
                <a:r>
                  <a:rPr lang="en-US" sz="2000" dirty="0" smtClean="0"/>
                  <a:t>You will need to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suitable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 smtClean="0"/>
              <a:t>Randomized </a:t>
            </a:r>
            <a:r>
              <a:rPr lang="en-US" sz="3200" dirty="0" smtClean="0">
                <a:solidFill>
                  <a:srgbClr val="7030A0"/>
                </a:solidFill>
              </a:rPr>
              <a:t>Quick sort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Out of</a:t>
            </a:r>
            <a:r>
              <a:rPr lang="en-US" sz="3200" dirty="0" smtClean="0"/>
              <a:t> BIN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balls.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124200" y="1447800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51518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95800" y="5029200"/>
            <a:ext cx="3886200" cy="656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2000" dirty="0" smtClean="0"/>
                  <a:t> red ball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What is the probability that         appears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3962400" cy="304800"/>
            <a:chOff x="2667000" y="2971800"/>
            <a:chExt cx="39624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144644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3962400" cy="327102"/>
            <a:chOff x="2667000" y="2971800"/>
            <a:chExt cx="3962400" cy="327102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299410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98666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3962400" cy="312234"/>
            <a:chOff x="2667000" y="2971800"/>
            <a:chExt cx="39624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4008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72000" y="5791200"/>
            <a:ext cx="304800" cy="525966"/>
            <a:chOff x="5562600" y="4267200"/>
            <a:chExt cx="304800" cy="525966"/>
          </a:xfrm>
        </p:grpSpPr>
        <p:sp>
          <p:nvSpPr>
            <p:cNvPr id="51" name="Oval 50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uiExpand="1" animBg="1"/>
      <p:bldP spid="45" grpId="0" uiExpand="1" animBg="1"/>
      <p:bldP spid="49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Give formal arguments in support of your answer.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6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probability theory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/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Random </a:t>
            </a:r>
            <a:r>
              <a:rPr lang="en-US" dirty="0">
                <a:solidFill>
                  <a:srgbClr val="C00000"/>
                </a:solidFill>
              </a:rPr>
              <a:t>variable 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expected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Random variable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array of size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HEADS in 5 tosses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Sum of numbers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 4 throws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Number of 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Many</a:t>
            </a:r>
            <a:r>
              <a:rPr lang="en-US" sz="3200" b="1" dirty="0" smtClean="0"/>
              <a:t> Random Variables </a:t>
            </a:r>
            <a:br>
              <a:rPr lang="en-US" sz="3200" b="1" dirty="0" smtClean="0"/>
            </a:br>
            <a:r>
              <a:rPr lang="en-US" sz="3200" b="1" dirty="0" smtClean="0"/>
              <a:t>for the </a:t>
            </a:r>
            <a:r>
              <a:rPr lang="en-US" sz="3200" b="1" u="sng" dirty="0" smtClean="0"/>
              <a:t>same</a:t>
            </a:r>
            <a:r>
              <a:rPr lang="en-US" sz="3200" b="1" dirty="0" smtClean="0"/>
              <a:t> Probability space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Random Experiment: </a:t>
            </a:r>
            <a:r>
              <a:rPr lang="en-US" sz="2000" dirty="0" smtClean="0"/>
              <a:t>Throwing a dice two times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X : </a:t>
            </a:r>
            <a:r>
              <a:rPr lang="en-US" sz="2000" dirty="0" smtClean="0"/>
              <a:t>the largest number seen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Y : </a:t>
            </a:r>
            <a:r>
              <a:rPr lang="en-US" sz="2000" dirty="0" smtClean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</a:t>
            </a:r>
            <a:r>
              <a:rPr lang="en-US" sz="3200" b="1" dirty="0" smtClean="0">
                <a:solidFill>
                  <a:srgbClr val="002060"/>
                </a:solidFill>
              </a:rPr>
              <a:t>value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fair coin is tossed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 smtClean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balls</a:t>
                </a:r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empty bins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How to </a:t>
            </a:r>
            <a:r>
              <a:rPr lang="en-US" sz="2000" b="1" dirty="0">
                <a:solidFill>
                  <a:srgbClr val="7030A0"/>
                </a:solidFill>
              </a:rPr>
              <a:t>solve</a:t>
            </a:r>
            <a:r>
              <a:rPr lang="en-US" sz="2000" b="1" dirty="0"/>
              <a:t> a </a:t>
            </a:r>
            <a:r>
              <a:rPr lang="en-US" sz="2000" b="1" dirty="0" smtClean="0"/>
              <a:t>problem 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34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ball falls into a bin selected randomly uniformly and independently.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 balls </a:t>
                </a:r>
                <a:r>
                  <a:rPr lang="en-US" sz="2000" dirty="0" smtClean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red balls preceding all blue balls.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3</a:t>
                </a:r>
                <a:r>
                  <a:rPr lang="en-US" sz="2400" b="1" dirty="0" smtClean="0"/>
                  <a:t>  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 smtClean="0"/>
                  <a:t>on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elements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comparisons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20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6088" y="2362200"/>
            <a:ext cx="2854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4267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5791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Spend at least 2 hours today trying to solve the 3 problems given in the previous slide.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2 hours will be very valuable for you in the long run.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 really mean it.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Stick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break the stick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selected randomly uniformly.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33528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133600" y="5410200"/>
                <a:ext cx="4876800" cy="60960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the probability that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pieces can be joined to form a polygon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10200"/>
                <a:ext cx="4876800" cy="6096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5769" r="-37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8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                 </a:t>
            </a:r>
            <a:r>
              <a:rPr lang="en-US" sz="3200" b="1" dirty="0" smtClean="0"/>
              <a:t>Perspective </a:t>
            </a:r>
            <a:r>
              <a:rPr lang="en-US" b="1" dirty="0" smtClean="0"/>
              <a:t>       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624806"/>
            <a:ext cx="6667500" cy="4476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3505200" cy="4953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5900" y="6413500"/>
            <a:ext cx="4318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3200400"/>
            <a:ext cx="4318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5424" y="609600"/>
            <a:ext cx="224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does matter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411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[0..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Notation :</a:t>
                </a: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smallest element of array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818" y="50292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2782" y="5029200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5399048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5399048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98018" y="24384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2438400"/>
            <a:ext cx="2209800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[0..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Assumption :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 All elements are distinct (if not, break the ties arbitrarily)</a:t>
                </a: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Notation :</a:t>
                </a: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smallest element of array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818" y="50292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2782" y="5029200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Recall that the execution of </a:t>
                </a:r>
                <a:r>
                  <a:rPr lang="en-US" sz="16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totally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immune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to the permutation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[0..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sample space </a:t>
                </a:r>
                <a:r>
                  <a:rPr lang="en-US" sz="2000" i="1" dirty="0" smtClean="0"/>
                  <a:t>: all </a:t>
                </a:r>
                <a:r>
                  <a:rPr lang="en-US" sz="2000" i="1" dirty="0"/>
                  <a:t>recursion trees (rooted binary trees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/>
                  <a:t> nodes).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4648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4648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blipFill rotWithShape="1">
                <a:blip r:embed="rId3"/>
                <a:stretch>
                  <a:fillRect r="-759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1752600" y="4953000"/>
            <a:ext cx="1295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620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6"/>
              <a:endCxn id="14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576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9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1" idx="6"/>
            <a:endCxn id="27" idx="0"/>
          </p:cNvCxnSpPr>
          <p:nvPr/>
        </p:nvCxnSpPr>
        <p:spPr>
          <a:xfrm>
            <a:off x="3505200" y="4953000"/>
            <a:ext cx="1143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82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3642</Words>
  <Application>Microsoft Office PowerPoint</Application>
  <PresentationFormat>On-screen Show (4:3)</PresentationFormat>
  <Paragraphs>564</Paragraphs>
  <Slides>48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Randomized Algorithms CS648 </vt:lpstr>
      <vt:lpstr>Recap from Optional lecture </vt:lpstr>
      <vt:lpstr>Randomized Quick sort  </vt:lpstr>
      <vt:lpstr>PowerPoint Presentation</vt:lpstr>
      <vt:lpstr>                 Perspective         </vt:lpstr>
      <vt:lpstr>Randomized Quick Sort</vt:lpstr>
      <vt:lpstr>Randomized Quick Sort</vt:lpstr>
      <vt:lpstr>Randomized Quick Sort</vt:lpstr>
      <vt:lpstr>Randomized Quick Sort</vt:lpstr>
      <vt:lpstr>Randomized Quick Sort</vt:lpstr>
      <vt:lpstr>Randomized Quick Sort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Balls into BINS  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Out of BIN  </vt:lpstr>
      <vt:lpstr>Balls Out of Bin</vt:lpstr>
      <vt:lpstr>Balls Out of Bin</vt:lpstr>
      <vt:lpstr>Balls Out of Bin</vt:lpstr>
      <vt:lpstr>probability theory  </vt:lpstr>
      <vt:lpstr>Random variable</vt:lpstr>
      <vt:lpstr>Random variable</vt:lpstr>
      <vt:lpstr>Many Random Variables  for the same Probability space</vt:lpstr>
      <vt:lpstr>Expected Value of a random variable (average value)</vt:lpstr>
      <vt:lpstr>Examples</vt:lpstr>
      <vt:lpstr>Can we solve these problems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 with probability</vt:lpstr>
      <vt:lpstr>Stick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568</cp:revision>
  <dcterms:created xsi:type="dcterms:W3CDTF">2011-12-03T04:13:03Z</dcterms:created>
  <dcterms:modified xsi:type="dcterms:W3CDTF">2018-08-03T12:02:07Z</dcterms:modified>
</cp:coreProperties>
</file>