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7"/>
  </p:notesMasterIdLst>
  <p:sldIdLst>
    <p:sldId id="428" r:id="rId2"/>
    <p:sldId id="521" r:id="rId3"/>
    <p:sldId id="522" r:id="rId4"/>
    <p:sldId id="524" r:id="rId5"/>
    <p:sldId id="553" r:id="rId6"/>
    <p:sldId id="574" r:id="rId7"/>
    <p:sldId id="482" r:id="rId8"/>
    <p:sldId id="491" r:id="rId9"/>
    <p:sldId id="493" r:id="rId10"/>
    <p:sldId id="525" r:id="rId11"/>
    <p:sldId id="527" r:id="rId12"/>
    <p:sldId id="572" r:id="rId13"/>
    <p:sldId id="526" r:id="rId14"/>
    <p:sldId id="512" r:id="rId15"/>
    <p:sldId id="513" r:id="rId16"/>
    <p:sldId id="528" r:id="rId17"/>
    <p:sldId id="497" r:id="rId18"/>
    <p:sldId id="514" r:id="rId19"/>
    <p:sldId id="500" r:id="rId20"/>
    <p:sldId id="501" r:id="rId21"/>
    <p:sldId id="503" r:id="rId22"/>
    <p:sldId id="504" r:id="rId23"/>
    <p:sldId id="505" r:id="rId24"/>
    <p:sldId id="507" r:id="rId25"/>
    <p:sldId id="508" r:id="rId26"/>
    <p:sldId id="509" r:id="rId27"/>
    <p:sldId id="510" r:id="rId28"/>
    <p:sldId id="516" r:id="rId29"/>
    <p:sldId id="534" r:id="rId30"/>
    <p:sldId id="517" r:id="rId31"/>
    <p:sldId id="530" r:id="rId32"/>
    <p:sldId id="555" r:id="rId33"/>
    <p:sldId id="531" r:id="rId34"/>
    <p:sldId id="535" r:id="rId35"/>
    <p:sldId id="536" r:id="rId36"/>
    <p:sldId id="537" r:id="rId37"/>
    <p:sldId id="558" r:id="rId38"/>
    <p:sldId id="559" r:id="rId39"/>
    <p:sldId id="560" r:id="rId40"/>
    <p:sldId id="561" r:id="rId41"/>
    <p:sldId id="564" r:id="rId42"/>
    <p:sldId id="565" r:id="rId43"/>
    <p:sldId id="566" r:id="rId44"/>
    <p:sldId id="552" r:id="rId45"/>
    <p:sldId id="569" r:id="rId46"/>
    <p:sldId id="570" r:id="rId47"/>
    <p:sldId id="571" r:id="rId48"/>
    <p:sldId id="544" r:id="rId49"/>
    <p:sldId id="545" r:id="rId50"/>
    <p:sldId id="546" r:id="rId51"/>
    <p:sldId id="541" r:id="rId52"/>
    <p:sldId id="547" r:id="rId53"/>
    <p:sldId id="548" r:id="rId54"/>
    <p:sldId id="549" r:id="rId55"/>
    <p:sldId id="55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8" Type="http://schemas.openxmlformats.org/officeDocument/2006/relationships/image" Target="../media/image47.png"/><Relationship Id="rId3" Type="http://schemas.openxmlformats.org/officeDocument/2006/relationships/image" Target="../media/image51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7" Type="http://schemas.openxmlformats.org/officeDocument/2006/relationships/image" Target="../media/image46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15" Type="http://schemas.openxmlformats.org/officeDocument/2006/relationships/image" Target="../media/image56.png"/><Relationship Id="rId5" Type="http://schemas.openxmlformats.org/officeDocument/2006/relationships/image" Target="../media/image440.png"/><Relationship Id="rId19" Type="http://schemas.openxmlformats.org/officeDocument/2006/relationships/image" Target="../media/image60.png"/><Relationship Id="rId10" Type="http://schemas.openxmlformats.org/officeDocument/2006/relationships/image" Target="../media/image49.png"/><Relationship Id="rId14" Type="http://schemas.openxmlformats.org/officeDocument/2006/relationships/image" Target="../media/image55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3" Type="http://schemas.openxmlformats.org/officeDocument/2006/relationships/image" Target="../media/image62.png"/><Relationship Id="rId12" Type="http://schemas.openxmlformats.org/officeDocument/2006/relationships/image" Target="../media/image5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0.png"/><Relationship Id="rId11" Type="http://schemas.openxmlformats.org/officeDocument/2006/relationships/image" Target="../media/image66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8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23" Type="http://schemas.openxmlformats.org/officeDocument/2006/relationships/image" Target="../media/image10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15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57.png"/><Relationship Id="rId2" Type="http://schemas.openxmlformats.org/officeDocument/2006/relationships/image" Target="../media/image42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0.png"/><Relationship Id="rId11" Type="http://schemas.openxmlformats.org/officeDocument/2006/relationships/image" Target="../media/image68.png"/><Relationship Id="rId5" Type="http://schemas.openxmlformats.org/officeDocument/2006/relationships/image" Target="../media/image610.png"/><Relationship Id="rId15" Type="http://schemas.openxmlformats.org/officeDocument/2006/relationships/image" Target="../media/image60.png"/><Relationship Id="rId10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5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74.png"/><Relationship Id="rId7" Type="http://schemas.openxmlformats.org/officeDocument/2006/relationships/image" Target="../media/image460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7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75.png"/><Relationship Id="rId15" Type="http://schemas.openxmlformats.org/officeDocument/2006/relationships/image" Target="../media/image16.png"/><Relationship Id="rId10" Type="http://schemas.openxmlformats.org/officeDocument/2006/relationships/image" Target="../media/image49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4.png"/><Relationship Id="rId3" Type="http://schemas.openxmlformats.org/officeDocument/2006/relationships/image" Target="../media/image84.png"/><Relationship Id="rId21" Type="http://schemas.openxmlformats.org/officeDocument/2006/relationships/image" Target="../media/image80.png"/><Relationship Id="rId7" Type="http://schemas.openxmlformats.org/officeDocument/2006/relationships/image" Target="../media/image460.png"/><Relationship Id="rId25" Type="http://schemas.openxmlformats.org/officeDocument/2006/relationships/image" Target="../media/image13.png"/><Relationship Id="rId2" Type="http://schemas.openxmlformats.org/officeDocument/2006/relationships/image" Target="../media/image73.png"/><Relationship Id="rId20" Type="http://schemas.openxmlformats.org/officeDocument/2006/relationships/image" Target="../media/image7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.png"/><Relationship Id="rId5" Type="http://schemas.openxmlformats.org/officeDocument/2006/relationships/image" Target="../media/image75.png"/><Relationship Id="rId23" Type="http://schemas.openxmlformats.org/officeDocument/2006/relationships/image" Target="../media/image101.png"/><Relationship Id="rId28" Type="http://schemas.openxmlformats.org/officeDocument/2006/relationships/image" Target="../media/image17.png"/><Relationship Id="rId10" Type="http://schemas.openxmlformats.org/officeDocument/2006/relationships/image" Target="../media/image49.png"/><Relationship Id="rId31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90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40.png"/><Relationship Id="rId3" Type="http://schemas.openxmlformats.org/officeDocument/2006/relationships/image" Target="../media/image114.png"/><Relationship Id="rId21" Type="http://schemas.openxmlformats.org/officeDocument/2006/relationships/image" Target="../media/image80.png"/><Relationship Id="rId7" Type="http://schemas.openxmlformats.org/officeDocument/2006/relationships/image" Target="../media/image460.png"/><Relationship Id="rId25" Type="http://schemas.openxmlformats.org/officeDocument/2006/relationships/image" Target="../media/image130.png"/><Relationship Id="rId2" Type="http://schemas.openxmlformats.org/officeDocument/2006/relationships/image" Target="../media/image73.png"/><Relationship Id="rId20" Type="http://schemas.openxmlformats.org/officeDocument/2006/relationships/image" Target="../media/image71.png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1.png"/><Relationship Id="rId5" Type="http://schemas.openxmlformats.org/officeDocument/2006/relationships/image" Target="../media/image75.png"/><Relationship Id="rId23" Type="http://schemas.openxmlformats.org/officeDocument/2006/relationships/image" Target="../media/image101.png"/><Relationship Id="rId28" Type="http://schemas.openxmlformats.org/officeDocument/2006/relationships/image" Target="../media/image170.png"/><Relationship Id="rId10" Type="http://schemas.openxmlformats.org/officeDocument/2006/relationships/image" Target="../media/image49.png"/><Relationship Id="rId31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90.png"/><Relationship Id="rId27" Type="http://schemas.openxmlformats.org/officeDocument/2006/relationships/image" Target="../media/image160.png"/><Relationship Id="rId30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6.png"/><Relationship Id="rId3" Type="http://schemas.openxmlformats.org/officeDocument/2006/relationships/image" Target="../media/image510.png"/><Relationship Id="rId21" Type="http://schemas.openxmlformats.org/officeDocument/2006/relationships/image" Target="../media/image611.png"/><Relationship Id="rId7" Type="http://schemas.openxmlformats.org/officeDocument/2006/relationships/image" Target="../media/image460.png"/><Relationship Id="rId25" Type="http://schemas.openxmlformats.org/officeDocument/2006/relationships/image" Target="../media/image14.png"/><Relationship Id="rId2" Type="http://schemas.openxmlformats.org/officeDocument/2006/relationships/image" Target="../media/image73.png"/><Relationship Id="rId20" Type="http://schemas.openxmlformats.org/officeDocument/2006/relationships/image" Target="../media/image86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3.png"/><Relationship Id="rId5" Type="http://schemas.openxmlformats.org/officeDocument/2006/relationships/image" Target="../media/image75.png"/><Relationship Id="rId23" Type="http://schemas.openxmlformats.org/officeDocument/2006/relationships/image" Target="../media/image12.png"/><Relationship Id="rId28" Type="http://schemas.openxmlformats.org/officeDocument/2006/relationships/image" Target="../media/image18.pn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70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Randomized Incremental 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(part II)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/>
              <a:t>algorithm for convex hull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Convex-hull-algorithm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ym typeface="Wingdings" pitchFamily="2" charset="2"/>
                  </a:rPr>
                  <a:t>triangle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simple</a:t>
            </a:r>
            <a:r>
              <a:rPr lang="en-US" sz="3600" b="1" dirty="0" smtClean="0"/>
              <a:t> exercise from </a:t>
            </a:r>
            <a:r>
              <a:rPr lang="en-US" sz="3600" b="1" dirty="0" smtClean="0">
                <a:solidFill>
                  <a:srgbClr val="7030A0"/>
                </a:solidFill>
              </a:rPr>
              <a:t>geometry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</a:t>
            </a:r>
            <a:r>
              <a:rPr lang="en-US" sz="2000" dirty="0" smtClean="0"/>
              <a:t>:  Given a line </a:t>
            </a:r>
            <a:r>
              <a:rPr lang="en-US" sz="2000" b="1" i="1" dirty="0" smtClean="0">
                <a:solidFill>
                  <a:srgbClr val="0070C0"/>
                </a:solidFill>
              </a:rPr>
              <a:t>L </a:t>
            </a:r>
            <a:r>
              <a:rPr lang="en-US" sz="2000" dirty="0" smtClean="0"/>
              <a:t>and two points 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solidFill>
                  <a:srgbClr val="0070C0"/>
                </a:solidFill>
              </a:rPr>
              <a:t>q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determine whether the points lie on the same/different sides of </a:t>
            </a:r>
            <a:r>
              <a:rPr lang="en-US" sz="2000" b="1" i="1" dirty="0" smtClean="0">
                <a:solidFill>
                  <a:srgbClr val="0070C0"/>
                </a:solidFill>
              </a:rPr>
              <a:t>L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2743200"/>
            <a:ext cx="2438400" cy="2971800"/>
            <a:chOff x="3124200" y="2743200"/>
            <a:chExt cx="2438400" cy="2971800"/>
          </a:xfrm>
        </p:grpSpPr>
        <p:grpSp>
          <p:nvGrpSpPr>
            <p:cNvPr id="22" name="Group 21"/>
            <p:cNvGrpSpPr/>
            <p:nvPr/>
          </p:nvGrpSpPr>
          <p:grpSpPr>
            <a:xfrm>
              <a:off x="3124200" y="2743200"/>
              <a:ext cx="2438400" cy="2971800"/>
              <a:chOff x="3048000" y="2743200"/>
              <a:chExt cx="2438400" cy="2971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05200" y="3276600"/>
                <a:ext cx="1752600" cy="21336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257800" y="5410200"/>
                <a:ext cx="228600" cy="304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048000" y="2743200"/>
                <a:ext cx="45720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3679950" y="27813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57700" y="3128846"/>
            <a:ext cx="382694" cy="369332"/>
            <a:chOff x="4875106" y="2895600"/>
            <a:chExt cx="382694" cy="369332"/>
          </a:xfrm>
        </p:grpSpPr>
        <p:sp>
          <p:nvSpPr>
            <p:cNvPr id="21" name="Oval 20"/>
            <p:cNvSpPr/>
            <p:nvPr/>
          </p:nvSpPr>
          <p:spPr>
            <a:xfrm>
              <a:off x="4875106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51306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8706" y="4572000"/>
            <a:ext cx="382694" cy="369332"/>
            <a:chOff x="3198706" y="4572000"/>
            <a:chExt cx="382694" cy="369332"/>
          </a:xfrm>
        </p:grpSpPr>
        <p:sp>
          <p:nvSpPr>
            <p:cNvPr id="20" name="Oval 19"/>
            <p:cNvSpPr/>
            <p:nvPr/>
          </p:nvSpPr>
          <p:spPr>
            <a:xfrm>
              <a:off x="3198706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49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88224" y="3810000"/>
            <a:ext cx="381000" cy="369332"/>
            <a:chOff x="6629400" y="5105400"/>
            <a:chExt cx="381000" cy="369332"/>
          </a:xfrm>
        </p:grpSpPr>
        <p:sp>
          <p:nvSpPr>
            <p:cNvPr id="31" name="Oval 30"/>
            <p:cNvSpPr/>
            <p:nvPr/>
          </p:nvSpPr>
          <p:spPr>
            <a:xfrm>
              <a:off x="6629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906" y="510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𝒎𝒙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51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478831" y="3319346"/>
            <a:ext cx="0" cy="1024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26324" y="4005146"/>
            <a:ext cx="7676" cy="14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8600" y="1954768"/>
            <a:ext cx="3581400" cy="483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343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57800" y="54102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48200" y="3135868"/>
                <a:ext cx="1024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135868"/>
                <a:ext cx="1024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52424" y="3810000"/>
                <a:ext cx="1007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24" y="3810000"/>
                <a:ext cx="1007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2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47359" y="4495800"/>
                <a:ext cx="161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59" y="4495800"/>
                <a:ext cx="161044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04559" y="5562600"/>
                <a:ext cx="161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59" y="5562600"/>
                <a:ext cx="161044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uiExpand="1" build="p"/>
      <p:bldP spid="9" grpId="0"/>
      <p:bldP spid="24" grpId="0" animBg="1"/>
      <p:bldP spid="25" grpId="0" animBg="1"/>
      <p:bldP spid="27" grpId="0" animBg="1"/>
      <p:bldP spid="28" grpId="0"/>
      <p:bldP spid="29" grpId="0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/>
          <p:cNvSpPr/>
          <p:nvPr/>
        </p:nvSpPr>
        <p:spPr>
          <a:xfrm rot="7271717">
            <a:off x="26795" y="314962"/>
            <a:ext cx="2321481" cy="49930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Conflict graph </a:t>
            </a:r>
            <a:r>
              <a:rPr lang="en-US" sz="3600" b="1" dirty="0" smtClean="0"/>
              <a:t>: a powerful data structure</a:t>
            </a:r>
            <a:endParaRPr lang="en-US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2" idx="2"/>
          </p:cNvCxnSpPr>
          <p:nvPr/>
        </p:nvCxnSpPr>
        <p:spPr>
          <a:xfrm flipV="1">
            <a:off x="5676900" y="2297668"/>
            <a:ext cx="2628900" cy="52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957433" y="1600200"/>
            <a:ext cx="957967" cy="3722132"/>
            <a:chOff x="7957433" y="1600200"/>
            <a:chExt cx="957967" cy="3722132"/>
          </a:xfrm>
        </p:grpSpPr>
        <p:grpSp>
          <p:nvGrpSpPr>
            <p:cNvPr id="106" name="Group 105"/>
            <p:cNvGrpSpPr/>
            <p:nvPr/>
          </p:nvGrpSpPr>
          <p:grpSpPr>
            <a:xfrm>
              <a:off x="8305800" y="3352800"/>
              <a:ext cx="609600" cy="369332"/>
              <a:chOff x="8305800" y="1828800"/>
              <a:chExt cx="609600" cy="36933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83058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1688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7957433" y="1600200"/>
              <a:ext cx="957967" cy="3722132"/>
              <a:chOff x="7957433" y="1600200"/>
              <a:chExt cx="957967" cy="37221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/>
              <p:cNvGrpSpPr/>
              <p:nvPr/>
            </p:nvGrpSpPr>
            <p:grpSpPr>
              <a:xfrm>
                <a:off x="8305800" y="2590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/>
              <p:cNvGrpSpPr/>
              <p:nvPr/>
            </p:nvGrpSpPr>
            <p:grpSpPr>
              <a:xfrm>
                <a:off x="8305800" y="2971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8305800" y="36576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8305800" y="3949756"/>
                <a:ext cx="609600" cy="369332"/>
                <a:chOff x="8305800" y="1828800"/>
                <a:chExt cx="609600" cy="369332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3" name="Group 142"/>
              <p:cNvGrpSpPr/>
              <p:nvPr/>
            </p:nvGrpSpPr>
            <p:grpSpPr>
              <a:xfrm>
                <a:off x="8305800" y="45074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5" name="TextBox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8305800" y="49530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7" name="TextBox 186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cones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105400" y="1600200"/>
            <a:ext cx="1481095" cy="3978722"/>
            <a:chOff x="5105400" y="1600200"/>
            <a:chExt cx="1481095" cy="3978722"/>
          </a:xfrm>
        </p:grpSpPr>
        <p:grpSp>
          <p:nvGrpSpPr>
            <p:cNvPr id="28" name="Group 27"/>
            <p:cNvGrpSpPr/>
            <p:nvPr/>
          </p:nvGrpSpPr>
          <p:grpSpPr>
            <a:xfrm>
              <a:off x="5638800" y="2117278"/>
              <a:ext cx="76200" cy="397322"/>
              <a:chOff x="5638800" y="2057400"/>
              <a:chExt cx="76200" cy="39732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638800" y="2650678"/>
              <a:ext cx="76200" cy="397322"/>
              <a:chOff x="5638800" y="2057400"/>
              <a:chExt cx="76200" cy="39732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638800" y="3124200"/>
              <a:ext cx="76200" cy="397322"/>
              <a:chOff x="5638800" y="2057400"/>
              <a:chExt cx="76200" cy="397322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638800" y="3657600"/>
              <a:ext cx="76200" cy="397322"/>
              <a:chOff x="5638800" y="2057400"/>
              <a:chExt cx="76200" cy="39732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638800" y="4174678"/>
              <a:ext cx="76200" cy="397322"/>
              <a:chOff x="5638800" y="2057400"/>
              <a:chExt cx="76200" cy="39732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638800" y="4648200"/>
              <a:ext cx="76200" cy="397322"/>
              <a:chOff x="5638800" y="2057400"/>
              <a:chExt cx="76200" cy="397322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638800" y="5181600"/>
              <a:ext cx="76200" cy="397322"/>
              <a:chOff x="5638800" y="2057400"/>
              <a:chExt cx="76200" cy="397322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82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2933698" y="76200"/>
            <a:ext cx="5143502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5" grpId="0"/>
      <p:bldP spid="41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2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Before entering the </a:t>
            </a:r>
            <a:r>
              <a:rPr lang="en-US" sz="3600" b="1" dirty="0">
                <a:solidFill>
                  <a:srgbClr val="7030A0"/>
                </a:solidFill>
              </a:rPr>
              <a:t>for loop</a:t>
            </a:r>
            <a:endParaRPr lang="en-US" sz="3600" dirty="0"/>
          </a:p>
        </p:txBody>
      </p:sp>
      <p:sp>
        <p:nvSpPr>
          <p:cNvPr id="241" name="Content Placeholder 24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2" name="Content Placeholder 2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24098" y="3543300"/>
            <a:ext cx="1420859" cy="1169941"/>
            <a:chOff x="2324098" y="3543300"/>
            <a:chExt cx="1420859" cy="1169941"/>
          </a:xfrm>
        </p:grpSpPr>
        <p:cxnSp>
          <p:nvCxnSpPr>
            <p:cNvPr id="56" name="Straight Connector 55"/>
            <p:cNvCxnSpPr>
              <a:stCxn id="11" idx="3"/>
              <a:endCxn id="9" idx="6"/>
            </p:cNvCxnSpPr>
            <p:nvPr/>
          </p:nvCxnSpPr>
          <p:spPr>
            <a:xfrm flipH="1" flipV="1">
              <a:off x="2362198" y="4686300"/>
              <a:ext cx="1382759" cy="2694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1"/>
            </p:cNvCxnSpPr>
            <p:nvPr/>
          </p:nvCxnSpPr>
          <p:spPr>
            <a:xfrm flipH="1" flipV="1">
              <a:off x="3390898" y="3592560"/>
              <a:ext cx="354059" cy="106679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2"/>
              <a:endCxn id="9" idx="0"/>
            </p:cNvCxnSpPr>
            <p:nvPr/>
          </p:nvCxnSpPr>
          <p:spPr>
            <a:xfrm flipH="1">
              <a:off x="2324098" y="3543300"/>
              <a:ext cx="1028700" cy="11049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533398" y="1676400"/>
            <a:ext cx="3962400" cy="4114800"/>
            <a:chOff x="533398" y="1676400"/>
            <a:chExt cx="3962400" cy="4114800"/>
          </a:xfrm>
        </p:grpSpPr>
        <p:cxnSp>
          <p:nvCxnSpPr>
            <p:cNvPr id="40" name="Straight Connector 39"/>
            <p:cNvCxnSpPr>
              <a:stCxn id="41" idx="0"/>
            </p:cNvCxnSpPr>
            <p:nvPr/>
          </p:nvCxnSpPr>
          <p:spPr>
            <a:xfrm flipV="1">
              <a:off x="3238498" y="1676400"/>
              <a:ext cx="7239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5"/>
            </p:cNvCxnSpPr>
            <p:nvPr/>
          </p:nvCxnSpPr>
          <p:spPr>
            <a:xfrm>
              <a:off x="3265439" y="4103641"/>
              <a:ext cx="1230359" cy="1535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3"/>
            </p:cNvCxnSpPr>
            <p:nvPr/>
          </p:nvCxnSpPr>
          <p:spPr>
            <a:xfrm flipH="1">
              <a:off x="533398" y="4103641"/>
              <a:ext cx="2678159" cy="1687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143000" y="2286000"/>
            <a:ext cx="3733800" cy="3733800"/>
            <a:chOff x="1143000" y="2286000"/>
            <a:chExt cx="3733800" cy="373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/>
          <p:cNvGrpSpPr/>
          <p:nvPr/>
        </p:nvGrpSpPr>
        <p:grpSpPr>
          <a:xfrm>
            <a:off x="5257798" y="1600200"/>
            <a:ext cx="3728608" cy="4136486"/>
            <a:chOff x="5257798" y="1600200"/>
            <a:chExt cx="3728608" cy="4136486"/>
          </a:xfrm>
        </p:grpSpPr>
        <p:grpSp>
          <p:nvGrpSpPr>
            <p:cNvPr id="60" name="Group 59"/>
            <p:cNvGrpSpPr/>
            <p:nvPr/>
          </p:nvGrpSpPr>
          <p:grpSpPr>
            <a:xfrm>
              <a:off x="5257798" y="1600200"/>
              <a:ext cx="3728608" cy="4136486"/>
              <a:chOff x="5257798" y="1600200"/>
              <a:chExt cx="3728608" cy="4136486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5638800" y="2117278"/>
                <a:ext cx="76200" cy="397322"/>
                <a:chOff x="5638800" y="2057400"/>
                <a:chExt cx="76200" cy="397322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/>
              <p:cNvGrpSpPr/>
              <p:nvPr/>
            </p:nvGrpSpPr>
            <p:grpSpPr>
              <a:xfrm>
                <a:off x="8305800" y="3593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1" name="Group 160"/>
              <p:cNvGrpSpPr/>
              <p:nvPr/>
            </p:nvGrpSpPr>
            <p:grpSpPr>
              <a:xfrm>
                <a:off x="8305800" y="49646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Group 163"/>
              <p:cNvGrpSpPr/>
              <p:nvPr/>
            </p:nvGrpSpPr>
            <p:grpSpPr>
              <a:xfrm>
                <a:off x="5638800" y="2650678"/>
                <a:ext cx="76200" cy="397322"/>
                <a:chOff x="5638800" y="2057400"/>
                <a:chExt cx="76200" cy="397322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5638800" y="3124200"/>
                <a:ext cx="76200" cy="397322"/>
                <a:chOff x="5638800" y="2057400"/>
                <a:chExt cx="76200" cy="397322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5638800" y="3657600"/>
                <a:ext cx="76200" cy="397322"/>
                <a:chOff x="5638800" y="2057400"/>
                <a:chExt cx="76200" cy="39732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638800" y="4174678"/>
                <a:ext cx="76200" cy="397322"/>
                <a:chOff x="5638800" y="2057400"/>
                <a:chExt cx="76200" cy="39732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638800" y="4648200"/>
                <a:ext cx="76200" cy="397322"/>
                <a:chOff x="5638800" y="2057400"/>
                <a:chExt cx="76200" cy="39732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638800" y="5181600"/>
                <a:ext cx="76200" cy="397322"/>
                <a:chOff x="5638800" y="2057400"/>
                <a:chExt cx="76200" cy="397322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8" name="Straight Connector 187"/>
              <p:cNvCxnSpPr>
                <a:stCxn id="152" idx="7"/>
                <a:endCxn id="156" idx="2"/>
              </p:cNvCxnSpPr>
              <p:nvPr/>
            </p:nvCxnSpPr>
            <p:spPr>
              <a:xfrm>
                <a:off x="5703841" y="2128437"/>
                <a:ext cx="2601959" cy="169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53" idx="0"/>
                <a:endCxn id="156" idx="2"/>
              </p:cNvCxnSpPr>
              <p:nvPr/>
            </p:nvCxnSpPr>
            <p:spPr>
              <a:xfrm>
                <a:off x="5676900" y="2286000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54" idx="7"/>
                <a:endCxn id="156" idx="2"/>
              </p:cNvCxnSpPr>
              <p:nvPr/>
            </p:nvCxnSpPr>
            <p:spPr>
              <a:xfrm flipV="1">
                <a:off x="5703841" y="2297668"/>
                <a:ext cx="2601959" cy="151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190"/>
              <p:cNvGrpSpPr/>
              <p:nvPr/>
            </p:nvGrpSpPr>
            <p:grpSpPr>
              <a:xfrm>
                <a:off x="5676900" y="2297668"/>
                <a:ext cx="2628900" cy="690455"/>
                <a:chOff x="5715000" y="2297668"/>
                <a:chExt cx="2628900" cy="690455"/>
              </a:xfrm>
            </p:grpSpPr>
            <p:cxnSp>
              <p:nvCxnSpPr>
                <p:cNvPr id="192" name="Straight Connector 191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369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56" idx="2"/>
                </p:cNvCxnSpPr>
                <p:nvPr/>
              </p:nvCxnSpPr>
              <p:spPr>
                <a:xfrm flipV="1">
                  <a:off x="5715000" y="2297668"/>
                  <a:ext cx="2628900" cy="526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690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5688059" y="2297668"/>
                <a:ext cx="2640059" cy="1577882"/>
                <a:chOff x="5791200" y="1459468"/>
                <a:chExt cx="2640059" cy="1577882"/>
              </a:xfrm>
            </p:grpSpPr>
            <p:cxnSp>
              <p:nvCxnSpPr>
                <p:cNvPr id="196" name="Straight Connector 195"/>
                <p:cNvCxnSpPr>
                  <a:stCxn id="170" idx="7"/>
                  <a:endCxn id="156" idx="2"/>
                </p:cNvCxnSpPr>
                <p:nvPr/>
              </p:nvCxnSpPr>
              <p:spPr>
                <a:xfrm flipV="1">
                  <a:off x="5806982" y="1459468"/>
                  <a:ext cx="2601959" cy="100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endCxn id="159" idx="3"/>
                </p:cNvCxnSpPr>
                <p:nvPr/>
              </p:nvCxnSpPr>
              <p:spPr>
                <a:xfrm>
                  <a:off x="5791200" y="2873822"/>
                  <a:ext cx="2640059" cy="163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/>
              <p:cNvCxnSpPr/>
              <p:nvPr/>
            </p:nvCxnSpPr>
            <p:spPr>
              <a:xfrm>
                <a:off x="5676900" y="3874532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5676900" y="3875550"/>
                <a:ext cx="2651218" cy="484173"/>
                <a:chOff x="5715000" y="2503950"/>
                <a:chExt cx="2651218" cy="484173"/>
              </a:xfrm>
            </p:grpSpPr>
            <p:cxnSp>
              <p:nvCxnSpPr>
                <p:cNvPr id="200" name="Straight Connector 199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163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endCxn id="159" idx="3"/>
                </p:cNvCxnSpPr>
                <p:nvPr/>
              </p:nvCxnSpPr>
              <p:spPr>
                <a:xfrm flipV="1">
                  <a:off x="5715000" y="2503950"/>
                  <a:ext cx="2651218" cy="3206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4841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5676900" y="3875550"/>
                <a:ext cx="2758982" cy="1317718"/>
                <a:chOff x="5715000" y="1986872"/>
                <a:chExt cx="2758982" cy="1317718"/>
              </a:xfrm>
            </p:grpSpPr>
            <p:cxnSp>
              <p:nvCxnSpPr>
                <p:cNvPr id="204" name="Straight Connector 203"/>
                <p:cNvCxnSpPr>
                  <a:endCxn id="159" idx="5"/>
                </p:cNvCxnSpPr>
                <p:nvPr/>
              </p:nvCxnSpPr>
              <p:spPr>
                <a:xfrm flipV="1">
                  <a:off x="5741941" y="1986872"/>
                  <a:ext cx="2732041" cy="6801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endCxn id="159" idx="5"/>
                </p:cNvCxnSpPr>
                <p:nvPr/>
              </p:nvCxnSpPr>
              <p:spPr>
                <a:xfrm flipV="1">
                  <a:off x="5715000" y="1986872"/>
                  <a:ext cx="2758982" cy="837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162" idx="2"/>
                </p:cNvCxnSpPr>
                <p:nvPr/>
              </p:nvCxnSpPr>
              <p:spPr>
                <a:xfrm>
                  <a:off x="5741941" y="2988123"/>
                  <a:ext cx="2601959" cy="3164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5638800" y="5012878"/>
                <a:ext cx="2667000" cy="375544"/>
                <a:chOff x="5676900" y="2667000"/>
                <a:chExt cx="2667000" cy="375544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741941" y="2667000"/>
                  <a:ext cx="2601959" cy="1692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186" idx="2"/>
                </p:cNvCxnSpPr>
                <p:nvPr/>
              </p:nvCxnSpPr>
              <p:spPr>
                <a:xfrm flipV="1">
                  <a:off x="5676900" y="2836232"/>
                  <a:ext cx="2667000" cy="206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flipV="1">
                <a:off x="5715000" y="5181600"/>
                <a:ext cx="2590800" cy="370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 smtClean="0"/>
                      <a:t>points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793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TextBox 211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cones</a:t>
                </a:r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8376059" y="1958086"/>
                <a:ext cx="610347" cy="3778600"/>
                <a:chOff x="8376059" y="1958086"/>
                <a:chExt cx="610347" cy="3778600"/>
              </a:xfrm>
            </p:grpSpPr>
            <p:cxnSp>
              <p:nvCxnSpPr>
                <p:cNvPr id="215" name="Straight Arrow Connector 214"/>
                <p:cNvCxnSpPr>
                  <a:stCxn id="156" idx="4"/>
                  <a:endCxn id="159" idx="0"/>
                </p:cNvCxnSpPr>
                <p:nvPr/>
              </p:nvCxnSpPr>
              <p:spPr>
                <a:xfrm>
                  <a:off x="8382000" y="2373868"/>
                  <a:ext cx="0" cy="1371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/>
                <p:cNvCxnSpPr>
                  <a:stCxn id="159" idx="4"/>
                  <a:endCxn id="162" idx="0"/>
                </p:cNvCxnSpPr>
                <p:nvPr/>
              </p:nvCxnSpPr>
              <p:spPr>
                <a:xfrm>
                  <a:off x="8382000" y="3897868"/>
                  <a:ext cx="0" cy="1219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Group 216"/>
                <p:cNvGrpSpPr/>
                <p:nvPr/>
              </p:nvGrpSpPr>
              <p:grpSpPr>
                <a:xfrm>
                  <a:off x="8376059" y="1958086"/>
                  <a:ext cx="610347" cy="3778600"/>
                  <a:chOff x="8376059" y="1958086"/>
                  <a:chExt cx="610347" cy="3778600"/>
                </a:xfrm>
              </p:grpSpPr>
              <p:sp>
                <p:nvSpPr>
                  <p:cNvPr id="218" name="Freeform 217"/>
                  <p:cNvSpPr/>
                  <p:nvPr/>
                </p:nvSpPr>
                <p:spPr>
                  <a:xfrm>
                    <a:off x="8376059" y="1958086"/>
                    <a:ext cx="610347" cy="3778600"/>
                  </a:xfrm>
                  <a:custGeom>
                    <a:avLst/>
                    <a:gdLst>
                      <a:gd name="connsiteX0" fmla="*/ 9657 w 599067"/>
                      <a:gd name="connsiteY0" fmla="*/ 3353731 h 3827040"/>
                      <a:gd name="connsiteX1" fmla="*/ 9657 w 599067"/>
                      <a:gd name="connsiteY1" fmla="*/ 3599057 h 3827040"/>
                      <a:gd name="connsiteX2" fmla="*/ 110018 w 599067"/>
                      <a:gd name="connsiteY2" fmla="*/ 3766326 h 3827040"/>
                      <a:gd name="connsiteX3" fmla="*/ 478008 w 599067"/>
                      <a:gd name="connsiteY3" fmla="*/ 3788628 h 3827040"/>
                      <a:gd name="connsiteX4" fmla="*/ 567218 w 599067"/>
                      <a:gd name="connsiteY4" fmla="*/ 3264521 h 3827040"/>
                      <a:gd name="connsiteX5" fmla="*/ 556067 w 599067"/>
                      <a:gd name="connsiteY5" fmla="*/ 331750 h 3827040"/>
                      <a:gd name="connsiteX6" fmla="*/ 76564 w 599067"/>
                      <a:gd name="connsiteY6" fmla="*/ 64121 h 3827040"/>
                      <a:gd name="connsiteX7" fmla="*/ 9657 w 599067"/>
                      <a:gd name="connsiteY7" fmla="*/ 298296 h 3827040"/>
                      <a:gd name="connsiteX0" fmla="*/ 11837 w 602051"/>
                      <a:gd name="connsiteY0" fmla="*/ 3394021 h 3867330"/>
                      <a:gd name="connsiteX1" fmla="*/ 11837 w 602051"/>
                      <a:gd name="connsiteY1" fmla="*/ 3639347 h 3867330"/>
                      <a:gd name="connsiteX2" fmla="*/ 112198 w 602051"/>
                      <a:gd name="connsiteY2" fmla="*/ 3806616 h 3867330"/>
                      <a:gd name="connsiteX3" fmla="*/ 480188 w 602051"/>
                      <a:gd name="connsiteY3" fmla="*/ 3828918 h 3867330"/>
                      <a:gd name="connsiteX4" fmla="*/ 569398 w 602051"/>
                      <a:gd name="connsiteY4" fmla="*/ 3304811 h 3867330"/>
                      <a:gd name="connsiteX5" fmla="*/ 558247 w 602051"/>
                      <a:gd name="connsiteY5" fmla="*/ 372040 h 3867330"/>
                      <a:gd name="connsiteX6" fmla="*/ 67592 w 602051"/>
                      <a:gd name="connsiteY6" fmla="*/ 37504 h 3867330"/>
                      <a:gd name="connsiteX7" fmla="*/ 11837 w 602051"/>
                      <a:gd name="connsiteY7" fmla="*/ 338586 h 3867330"/>
                      <a:gd name="connsiteX0" fmla="*/ 13559 w 629053"/>
                      <a:gd name="connsiteY0" fmla="*/ 3360014 h 3833323"/>
                      <a:gd name="connsiteX1" fmla="*/ 13559 w 629053"/>
                      <a:gd name="connsiteY1" fmla="*/ 3605340 h 3833323"/>
                      <a:gd name="connsiteX2" fmla="*/ 113920 w 629053"/>
                      <a:gd name="connsiteY2" fmla="*/ 3772609 h 3833323"/>
                      <a:gd name="connsiteX3" fmla="*/ 481910 w 629053"/>
                      <a:gd name="connsiteY3" fmla="*/ 3794911 h 3833323"/>
                      <a:gd name="connsiteX4" fmla="*/ 571120 w 629053"/>
                      <a:gd name="connsiteY4" fmla="*/ 3270804 h 3833323"/>
                      <a:gd name="connsiteX5" fmla="*/ 593423 w 629053"/>
                      <a:gd name="connsiteY5" fmla="*/ 505301 h 3833323"/>
                      <a:gd name="connsiteX6" fmla="*/ 69314 w 629053"/>
                      <a:gd name="connsiteY6" fmla="*/ 3497 h 3833323"/>
                      <a:gd name="connsiteX7" fmla="*/ 13559 w 629053"/>
                      <a:gd name="connsiteY7" fmla="*/ 304579 h 3833323"/>
                      <a:gd name="connsiteX0" fmla="*/ 9658 w 610347"/>
                      <a:gd name="connsiteY0" fmla="*/ 3305291 h 3778600"/>
                      <a:gd name="connsiteX1" fmla="*/ 9658 w 610347"/>
                      <a:gd name="connsiteY1" fmla="*/ 3550617 h 3778600"/>
                      <a:gd name="connsiteX2" fmla="*/ 110019 w 610347"/>
                      <a:gd name="connsiteY2" fmla="*/ 3717886 h 3778600"/>
                      <a:gd name="connsiteX3" fmla="*/ 478009 w 610347"/>
                      <a:gd name="connsiteY3" fmla="*/ 3740188 h 3778600"/>
                      <a:gd name="connsiteX4" fmla="*/ 567219 w 610347"/>
                      <a:gd name="connsiteY4" fmla="*/ 3216081 h 3778600"/>
                      <a:gd name="connsiteX5" fmla="*/ 589522 w 610347"/>
                      <a:gd name="connsiteY5" fmla="*/ 450578 h 3778600"/>
                      <a:gd name="connsiteX6" fmla="*/ 266135 w 610347"/>
                      <a:gd name="connsiteY6" fmla="*/ 4530 h 3778600"/>
                      <a:gd name="connsiteX7" fmla="*/ 9658 w 610347"/>
                      <a:gd name="connsiteY7" fmla="*/ 249856 h 377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0347" h="3778600">
                        <a:moveTo>
                          <a:pt x="9658" y="3305291"/>
                        </a:moveTo>
                        <a:cubicBezTo>
                          <a:pt x="1294" y="3393571"/>
                          <a:pt x="-7069" y="3481851"/>
                          <a:pt x="9658" y="3550617"/>
                        </a:cubicBezTo>
                        <a:cubicBezTo>
                          <a:pt x="26385" y="3619383"/>
                          <a:pt x="31960" y="3686291"/>
                          <a:pt x="110019" y="3717886"/>
                        </a:cubicBezTo>
                        <a:cubicBezTo>
                          <a:pt x="188078" y="3749481"/>
                          <a:pt x="401809" y="3823822"/>
                          <a:pt x="478009" y="3740188"/>
                        </a:cubicBezTo>
                        <a:cubicBezTo>
                          <a:pt x="554209" y="3656554"/>
                          <a:pt x="548634" y="3764349"/>
                          <a:pt x="567219" y="3216081"/>
                        </a:cubicBezTo>
                        <a:cubicBezTo>
                          <a:pt x="585804" y="2667813"/>
                          <a:pt x="639703" y="985836"/>
                          <a:pt x="589522" y="450578"/>
                        </a:cubicBezTo>
                        <a:cubicBezTo>
                          <a:pt x="539341" y="-84680"/>
                          <a:pt x="362779" y="37984"/>
                          <a:pt x="266135" y="4530"/>
                        </a:cubicBezTo>
                        <a:cubicBezTo>
                          <a:pt x="169491" y="-28924"/>
                          <a:pt x="-2423" y="129980"/>
                          <a:pt x="9658" y="249856"/>
                        </a:cubicBezTo>
                      </a:path>
                    </a:pathLst>
                  </a:cu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9" name="Straight Arrow Connector 218"/>
                  <p:cNvCxnSpPr/>
                  <p:nvPr/>
                </p:nvCxnSpPr>
                <p:spPr>
                  <a:xfrm flipH="1">
                    <a:off x="8382000" y="2095500"/>
                    <a:ext cx="13471" cy="1143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V="1">
                    <a:off x="8382000" y="5257800"/>
                    <a:ext cx="0" cy="1640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21" name="Straight Connector 220"/>
            <p:cNvCxnSpPr>
              <a:stCxn id="169" idx="3"/>
            </p:cNvCxnSpPr>
            <p:nvPr/>
          </p:nvCxnSpPr>
          <p:spPr>
            <a:xfrm flipV="1">
              <a:off x="5649959" y="2324100"/>
              <a:ext cx="2628900" cy="865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71" idx="7"/>
              <a:endCxn id="156" idx="2"/>
            </p:cNvCxnSpPr>
            <p:nvPr/>
          </p:nvCxnSpPr>
          <p:spPr>
            <a:xfrm flipV="1">
              <a:off x="5703841" y="2297668"/>
              <a:ext cx="2601959" cy="1158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715000" y="5193268"/>
              <a:ext cx="2563859" cy="32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6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Inserting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err="1" smtClean="0"/>
                  <a:t>POINt</a:t>
                </a:r>
                <a:endParaRPr lang="en-US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752600"/>
            <a:ext cx="4656127" cy="4267200"/>
            <a:chOff x="381000" y="1752600"/>
            <a:chExt cx="4656127" cy="426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5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94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Oval 198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76400" y="28194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19400"/>
                <a:ext cx="45230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5262697" y="35052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697" y="3505200"/>
                <a:ext cx="452303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729297" y="32766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97" y="3276600"/>
                <a:ext cx="452303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9" grpId="0" animBg="1"/>
      <p:bldP spid="199" grpId="1" animBg="1"/>
      <p:bldP spid="14" grpId="0"/>
      <p:bldP spid="14" grpId="1"/>
      <p:bldP spid="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Randomized </a:t>
            </a:r>
            <a:r>
              <a:rPr lang="en-US" sz="3600" dirty="0" smtClean="0">
                <a:solidFill>
                  <a:srgbClr val="7030A0"/>
                </a:solidFill>
              </a:rPr>
              <a:t>Incremental </a:t>
            </a:r>
            <a:r>
              <a:rPr lang="en-US" sz="3600" dirty="0" smtClean="0"/>
              <a:t>Construction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8" idx="2"/>
          </p:cNvCxnSpPr>
          <p:nvPr/>
        </p:nvCxnSpPr>
        <p:spPr>
          <a:xfrm flipH="1" flipV="1">
            <a:off x="3886198" y="3341132"/>
            <a:ext cx="1219202" cy="1259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14959827">
            <a:off x="4724398" y="2323122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triped Right Arrow 184"/>
          <p:cNvSpPr/>
          <p:nvPr/>
        </p:nvSpPr>
        <p:spPr>
          <a:xfrm rot="16200000">
            <a:off x="8602889" y="30402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Oval 202"/>
          <p:cNvSpPr/>
          <p:nvPr/>
        </p:nvSpPr>
        <p:spPr>
          <a:xfrm>
            <a:off x="5638800" y="3657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5688059" y="3581400"/>
            <a:ext cx="2590800" cy="13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85" grpId="0" animBg="1"/>
      <p:bldP spid="2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16200000">
            <a:off x="8602889" y="2723831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3657598" y="2590800"/>
            <a:ext cx="1458961" cy="8493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triped Right Arrow 160"/>
          <p:cNvSpPr/>
          <p:nvPr/>
        </p:nvSpPr>
        <p:spPr>
          <a:xfrm rot="13784125">
            <a:off x="4348254" y="1916646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9" name="Freeform 198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4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1" grpId="0" animBg="1"/>
      <p:bldP spid="1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2674927" y="1784866"/>
            <a:ext cx="2441632" cy="16552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5400000">
            <a:off x="8679089" y="37260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6509131">
            <a:off x="4899682" y="3758961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88" idx="3"/>
          </p:cNvCxnSpPr>
          <p:nvPr/>
        </p:nvCxnSpPr>
        <p:spPr>
          <a:xfrm flipH="1">
            <a:off x="3951242" y="3494041"/>
            <a:ext cx="1165317" cy="16494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84" name="Straight Arrow Connector 18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4" name="Freeform 20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7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3" grpId="0" animBg="1"/>
      <p:bldP spid="16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7881727">
            <a:off x="4637564" y="4674194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oup 183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1" name="Straight Arrow Connector 190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3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238498" y="1981200"/>
            <a:ext cx="2019300" cy="3042420"/>
            <a:chOff x="3238498" y="1981200"/>
            <a:chExt cx="2019300" cy="304242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5638800" y="38263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5638800" y="39787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202" grpId="0"/>
      <p:bldP spid="2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8305800" y="2819400"/>
            <a:ext cx="558369" cy="369332"/>
            <a:chOff x="8305800" y="1828800"/>
            <a:chExt cx="558369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5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352800"/>
            <a:ext cx="590429" cy="369332"/>
            <a:chOff x="8305800" y="1828800"/>
            <a:chExt cx="590429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"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1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81000"/>
            <a:chOff x="5715000" y="2667000"/>
            <a:chExt cx="2628900" cy="381000"/>
          </a:xfrm>
        </p:grpSpPr>
        <p:cxnSp>
          <p:nvCxnSpPr>
            <p:cNvPr id="153" name="Straight Connector 152"/>
            <p:cNvCxnSpPr>
              <a:endCxn id="107" idx="2"/>
            </p:cNvCxnSpPr>
            <p:nvPr/>
          </p:nvCxnSpPr>
          <p:spPr>
            <a:xfrm>
              <a:off x="5741941" y="2667000"/>
              <a:ext cx="2601959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07" idx="2"/>
            </p:cNvCxnSpPr>
            <p:nvPr/>
          </p:nvCxnSpPr>
          <p:spPr>
            <a:xfrm>
              <a:off x="5715000" y="2824563"/>
              <a:ext cx="2628900" cy="223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107" idx="2"/>
            </p:cNvCxnSpPr>
            <p:nvPr/>
          </p:nvCxnSpPr>
          <p:spPr>
            <a:xfrm>
              <a:off x="5741941" y="2988123"/>
              <a:ext cx="2601959" cy="59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048000"/>
            <a:ext cx="2640059" cy="283022"/>
            <a:chOff x="5741941" y="2590800"/>
            <a:chExt cx="2640059" cy="283022"/>
          </a:xfrm>
        </p:grpSpPr>
        <p:cxnSp>
          <p:nvCxnSpPr>
            <p:cNvPr id="158" name="Straight Connector 157"/>
            <p:cNvCxnSpPr>
              <a:endCxn id="107" idx="2"/>
            </p:cNvCxnSpPr>
            <p:nvPr/>
          </p:nvCxnSpPr>
          <p:spPr>
            <a:xfrm flipV="1">
              <a:off x="5741941" y="25908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7" idx="2"/>
            </p:cNvCxnSpPr>
            <p:nvPr/>
          </p:nvCxnSpPr>
          <p:spPr>
            <a:xfrm flipV="1">
              <a:off x="5791200" y="2590800"/>
              <a:ext cx="2590800" cy="283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676900" y="3581400"/>
            <a:ext cx="2601959" cy="293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cones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107" idx="0"/>
          </p:cNvCxnSpPr>
          <p:nvPr/>
        </p:nvCxnSpPr>
        <p:spPr>
          <a:xfrm>
            <a:off x="8382000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38" idx="0"/>
            <a:endCxn id="107" idx="4"/>
          </p:cNvCxnSpPr>
          <p:nvPr/>
        </p:nvCxnSpPr>
        <p:spPr>
          <a:xfrm flipV="1">
            <a:off x="8382000" y="3124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8" idx="4"/>
            <a:endCxn id="141" idx="0"/>
          </p:cNvCxnSpPr>
          <p:nvPr/>
        </p:nvCxnSpPr>
        <p:spPr>
          <a:xfrm>
            <a:off x="8382000" y="3657600"/>
            <a:ext cx="0" cy="4445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91200" y="2269008"/>
            <a:ext cx="4734931" cy="3548968"/>
            <a:chOff x="791200" y="2269008"/>
            <a:chExt cx="4734931" cy="3548968"/>
          </a:xfrm>
        </p:grpSpPr>
        <p:sp>
          <p:nvSpPr>
            <p:cNvPr id="87" name="Arc 86"/>
            <p:cNvSpPr/>
            <p:nvPr/>
          </p:nvSpPr>
          <p:spPr>
            <a:xfrm rot="4831881">
              <a:off x="1395484" y="1687328"/>
              <a:ext cx="3526364" cy="4734931"/>
            </a:xfrm>
            <a:prstGeom prst="arc">
              <a:avLst>
                <a:gd name="adj1" fmla="val 12260343"/>
                <a:gd name="adj2" fmla="val 20400601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3390898" y="2269008"/>
              <a:ext cx="304801" cy="169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3733800" y="5627641"/>
              <a:ext cx="315961" cy="873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5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unning time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iteration </a:t>
                </a:r>
                <a:r>
                  <a:rPr lang="en-US" sz="2000" dirty="0" smtClean="0"/>
                  <a:t>is of the order of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edges of convex hull that are </a:t>
                </a:r>
                <a:r>
                  <a:rPr lang="en-US" sz="2000" b="1" dirty="0" smtClean="0"/>
                  <a:t>destroyed</a:t>
                </a:r>
              </a:p>
              <a:p>
                <a:endParaRPr lang="en-US" sz="2000" b="1" dirty="0"/>
              </a:p>
              <a:p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</a:t>
                </a:r>
                <a:r>
                  <a:rPr lang="en-US" sz="2000" dirty="0"/>
                  <a:t> edges of convex hull that are </a:t>
                </a:r>
                <a:r>
                  <a:rPr lang="en-US" sz="2000" b="1" dirty="0" smtClean="0"/>
                  <a:t>created</a:t>
                </a:r>
                <a:endParaRPr lang="en-US" sz="2000" b="1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Number of points in the </a:t>
                </a:r>
                <a:r>
                  <a:rPr lang="en-US" sz="2000" b="1" dirty="0" smtClean="0"/>
                  <a:t>two adjacent cones </a:t>
                </a:r>
                <a:r>
                  <a:rPr lang="en-US" sz="2000" dirty="0" smtClean="0"/>
                  <a:t>that get </a:t>
                </a:r>
                <a:r>
                  <a:rPr lang="en-US" sz="2000" b="1" dirty="0" smtClean="0"/>
                  <a:t>created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W</a:t>
                </a:r>
                <a:r>
                  <a:rPr lang="en-US" sz="2000" dirty="0" smtClean="0"/>
                  <a:t>hat is the max. number of new edges created in an iteration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Number of edges created during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every edge destroyed was once created, so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Total number </a:t>
                </a:r>
                <a:r>
                  <a:rPr lang="en-US" sz="2000" dirty="0"/>
                  <a:t>of edges </a:t>
                </a:r>
                <a:r>
                  <a:rPr lang="en-US" sz="2000" b="1" dirty="0" smtClean="0"/>
                  <a:t>destroyed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Total number of edges </a:t>
                </a:r>
                <a:r>
                  <a:rPr lang="en-US" sz="2000" b="1" dirty="0" smtClean="0"/>
                  <a:t>created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741" t="-635" b="-9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time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iterations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= </a:t>
                </a:r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128" t="-4717" r="-40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85800" y="3657600"/>
            <a:ext cx="65532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51192" y="3782568"/>
            <a:ext cx="1435608" cy="484632"/>
            <a:chOff x="7251192" y="3782568"/>
            <a:chExt cx="1435608" cy="484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Arrow 11"/>
            <p:cNvSpPr/>
            <p:nvPr/>
          </p:nvSpPr>
          <p:spPr>
            <a:xfrm>
              <a:off x="7251192" y="3782568"/>
              <a:ext cx="978408" cy="484632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6248400" y="2209800"/>
            <a:ext cx="307848" cy="1371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4" grpId="1" animBg="1"/>
      <p:bldP spid="10" grpId="0" animBg="1"/>
      <p:bldP spid="14" grpId="0" animBg="1"/>
      <p:bldP spid="14" grpId="1" animBg="1"/>
      <p:bldP spid="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Convex hull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iteration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2600" y="15240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1868424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2098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uiExpand="1" build="p"/>
      <p:bldP spid="2" grpId="0" animBg="1"/>
      <p:bldP spid="3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80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Permute the elements of input </a:t>
                </a:r>
                <a:r>
                  <a:rPr lang="en-US" sz="2400" u="sng" dirty="0" smtClean="0"/>
                  <a:t>randomly uniformly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Build the structure </a:t>
                </a:r>
                <a:r>
                  <a:rPr lang="en-US" sz="2400" u="sng" dirty="0" smtClean="0"/>
                  <a:t>incrementally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Keep some </a:t>
                </a:r>
                <a:r>
                  <a:rPr lang="en-US" sz="2400" u="sng" dirty="0" smtClean="0"/>
                  <a:t>data structure</a:t>
                </a:r>
                <a:r>
                  <a:rPr lang="en-US" sz="2400" dirty="0" smtClean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Use </a:t>
                </a:r>
                <a:r>
                  <a:rPr lang="en-US" sz="2400" u="sng" dirty="0" smtClean="0"/>
                  <a:t>Backward analysis</a:t>
                </a:r>
                <a:r>
                  <a:rPr lang="en-US" sz="2400" dirty="0" smtClean="0"/>
                  <a:t> to analyze the expected running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886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3263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0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5" grpId="0" animBg="1"/>
      <p:bldP spid="2" grpId="0" animBg="1"/>
      <p:bldP spid="102" grpId="0" animBg="1"/>
      <p:bldP spid="103" grpId="0" animBg="1"/>
      <p:bldP spid="1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7086600" y="5295900"/>
            <a:ext cx="76200" cy="419100"/>
            <a:chOff x="7086600" y="5295900"/>
            <a:chExt cx="76200" cy="419100"/>
          </a:xfrm>
        </p:grpSpPr>
        <p:sp>
          <p:nvSpPr>
            <p:cNvPr id="121" name="Oval 120"/>
            <p:cNvSpPr/>
            <p:nvPr/>
          </p:nvSpPr>
          <p:spPr>
            <a:xfrm>
              <a:off x="7086600" y="52959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86600" y="54483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086600" y="56388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>
            <a:off x="8564530" y="3162300"/>
            <a:ext cx="470210" cy="3581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blipFill rotWithShape="1">
                <a:blip r:embed="rId28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blipFill rotWithShape="1">
                <a:blip r:embed="rId29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936559" y="3543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4200" y="4121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936559" y="4614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9342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934200" y="603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430392">
            <a:off x="7703987" y="3311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2430392">
            <a:off x="7693131" y="3844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 rot="2430392">
            <a:off x="7703987" y="43780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2430392">
            <a:off x="7703987" y="4929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2430392">
            <a:off x="7703987" y="5749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2430392">
            <a:off x="7693131" y="6301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39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9" grpId="0" animBg="1"/>
      <p:bldP spid="120" grpId="0" animBg="1"/>
      <p:bldP spid="124" grpId="0" animBg="1"/>
      <p:bldP spid="3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32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Calculating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the set of all subsets </a:t>
                </a:r>
                <a:r>
                  <a:rPr lang="en-US" sz="1800" dirty="0" smtClean="0"/>
                  <a:t>of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b="1" dirty="0" smtClean="0">
                    <a:latin typeface="Cambria Math"/>
                  </a:rPr>
                  <a:t>=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800" dirty="0"/>
                  <a:t>       </a:t>
                </a:r>
                <a:r>
                  <a:rPr lang="en-US" sz="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=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3263" t="-662" b="-14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20280" y="2738978"/>
                <a:ext cx="1077539" cy="61991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80" y="2738978"/>
                <a:ext cx="1077539" cy="619913"/>
              </a:xfrm>
              <a:prstGeom prst="rect">
                <a:avLst/>
              </a:prstGeom>
              <a:blipFill rotWithShape="1">
                <a:blip r:embed="rId20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22015" y="6131763"/>
                <a:ext cx="888385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15" y="6131763"/>
                <a:ext cx="888385" cy="497637"/>
              </a:xfrm>
              <a:prstGeom prst="rect">
                <a:avLst/>
              </a:prstGeom>
              <a:blipFill rotWithShape="1">
                <a:blip r:embed="rId21"/>
                <a:stretch>
                  <a:fillRect l="-5479" r="-10959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59326" y="4994995"/>
                <a:ext cx="2170274" cy="72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>
                              <a:latin typeface="Cambria Math"/>
                            </a:rPr>
                            <m:t>𝐏</m:t>
                          </m:r>
                          <m:r>
                            <a:rPr lang="en-US" sz="1600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600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26" y="4994995"/>
                <a:ext cx="2170274" cy="720005"/>
              </a:xfrm>
              <a:prstGeom prst="rect">
                <a:avLst/>
              </a:prstGeom>
              <a:blipFill rotWithShape="1">
                <a:blip r:embed="rId22"/>
                <a:stretch>
                  <a:fillRect r="-16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20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 animBg="1"/>
      <p:bldP spid="27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Expected running time </a:t>
                </a:r>
                <a:r>
                  <a:rPr lang="en-US" sz="2000" dirty="0" smtClean="0"/>
                  <a:t>of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=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running time of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time Las Vegas algorithm for computing convex hull.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7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USING Backward analysis for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Miscellaneous Applications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242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9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points randomly uniformly from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no. of points that remain outside the smallest circle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enclosing the sample?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4191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150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00600" y="51816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3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88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5750" y="2070100"/>
            <a:ext cx="405765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wn Ribbon 36"/>
              <p:cNvSpPr/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 answer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wn Ribbon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32" grpId="0" animBg="1"/>
      <p:bldP spid="33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length interval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0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from a </a:t>
            </a:r>
            <a:r>
              <a:rPr lang="en-US" sz="3200" b="1" dirty="0" smtClean="0">
                <a:solidFill>
                  <a:srgbClr val="00B050"/>
                </a:solidFill>
              </a:rPr>
              <a:t>unit interval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Suppose we select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expected length of the smallest sub-interval </a:t>
                </a:r>
                <a:r>
                  <a:rPr lang="en-US" sz="2000" b="1" dirty="0" smtClean="0"/>
                  <a:t>?</a:t>
                </a:r>
              </a:p>
              <a:p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it is  ?? </a:t>
                </a:r>
              </a:p>
              <a:p>
                <a:r>
                  <a:rPr lang="en-US" sz="2000" dirty="0"/>
                  <a:t>for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it </a:t>
                </a:r>
                <a:r>
                  <a:rPr lang="en-US" sz="2000" dirty="0" smtClean="0"/>
                  <a:t>is  ?? </a:t>
                </a:r>
              </a:p>
              <a:p>
                <a:endParaRPr lang="en-US" sz="1800" b="1" dirty="0"/>
              </a:p>
              <a:p>
                <a:r>
                  <a:rPr lang="en-US" sz="2000" b="1" dirty="0" smtClean="0"/>
                  <a:t>General solution :     ?? </a:t>
                </a:r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This bound  can be derived  using </a:t>
                </a:r>
                <a:r>
                  <a:rPr lang="en-US" sz="2000" b="1" dirty="0" smtClean="0"/>
                  <a:t>two</a:t>
                </a:r>
                <a:r>
                  <a:rPr lang="en-US" sz="2000" dirty="0" smtClean="0"/>
                  <a:t> methods.</a:t>
                </a:r>
              </a:p>
              <a:p>
                <a:r>
                  <a:rPr lang="en-US" sz="2000" dirty="0" smtClean="0"/>
                  <a:t> relationship between </a:t>
                </a:r>
                <a:r>
                  <a:rPr lang="en-US" sz="2000" b="1" dirty="0" smtClean="0"/>
                  <a:t>uniform </a:t>
                </a:r>
                <a:r>
                  <a:rPr lang="en-US" sz="2000" dirty="0" smtClean="0"/>
                  <a:t>distribution and </a:t>
                </a:r>
                <a:r>
                  <a:rPr lang="en-US" sz="2000" b="1" dirty="0" smtClean="0"/>
                  <a:t>exponential</a:t>
                </a:r>
                <a:r>
                  <a:rPr lang="en-US" sz="2000" dirty="0" smtClean="0"/>
                  <a:t> distribution.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2000" dirty="0" smtClean="0"/>
                  <a:t>analysis.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2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43434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2252104"/>
                <a:ext cx="338554" cy="4910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52104"/>
                <a:ext cx="338554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6364" r="-3090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04646" y="2709304"/>
                <a:ext cx="338554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46" y="2709304"/>
                <a:ext cx="338554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14286" r="-3035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3234227"/>
                <a:ext cx="1094338" cy="6519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4227"/>
                <a:ext cx="1094338" cy="651973"/>
              </a:xfrm>
              <a:prstGeom prst="rect">
                <a:avLst/>
              </a:prstGeom>
              <a:blipFill rotWithShape="1">
                <a:blip r:embed="rId5"/>
                <a:stretch>
                  <a:fillRect r="-6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581400" y="1600200"/>
            <a:ext cx="30924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19812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29000" y="4876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0" y="5257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5257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29400" y="16002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9" grpId="0" animBg="1"/>
      <p:bldP spid="37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Convex Hull </a:t>
            </a:r>
            <a:r>
              <a:rPr lang="en-US" sz="2400" dirty="0" smtClean="0"/>
              <a:t>of a set of points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Trapezoidal decomposition </a:t>
            </a:r>
            <a:r>
              <a:rPr lang="en-US" sz="2400" dirty="0" smtClean="0"/>
              <a:t>of a set of segments.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Convex </a:t>
            </a:r>
            <a:r>
              <a:rPr lang="en-US" sz="2400" b="1" dirty="0" err="1" smtClean="0">
                <a:solidFill>
                  <a:srgbClr val="7030A0"/>
                </a:solidFill>
              </a:rPr>
              <a:t>polytope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of a set of half-planes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Smallest sphere </a:t>
            </a:r>
            <a:r>
              <a:rPr lang="en-US" sz="2400" dirty="0" smtClean="0"/>
              <a:t>enclosing a set of points.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Linear programming </a:t>
            </a:r>
            <a:r>
              <a:rPr lang="en-US" sz="2400" dirty="0" smtClean="0"/>
              <a:t>in finite dimensions.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08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22710" y="1741191"/>
            <a:ext cx="5892490" cy="1754553"/>
            <a:chOff x="1422710" y="1741191"/>
            <a:chExt cx="5892490" cy="1754553"/>
          </a:xfrm>
        </p:grpSpPr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Light </a:t>
            </a:r>
            <a:r>
              <a:rPr lang="en-US" sz="4000" b="1" dirty="0" smtClean="0"/>
              <a:t>Edge</a:t>
            </a:r>
            <a:br>
              <a:rPr lang="en-US" sz="40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ontent Placeholder 2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latin typeface="Cambria Math"/>
                      </a:rPr>
                      <m:t>⊂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said to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are light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on expectation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??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3" name="Content Placeholder 2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  <a:blipFill rotWithShape="1">
                <a:blip r:embed="rId2"/>
                <a:stretch>
                  <a:fillRect l="-1818" t="-1576" b="-2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0488" y="4507468"/>
                <a:ext cx="26007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{</m:t>
                    </m:r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}∪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8" y="4507468"/>
                <a:ext cx="2600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4" t="-8197" r="-304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6134931"/>
                <a:ext cx="1486304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34931"/>
                <a:ext cx="1486304" cy="570669"/>
              </a:xfrm>
              <a:prstGeom prst="rect">
                <a:avLst/>
              </a:prstGeom>
              <a:blipFill rotWithShape="1">
                <a:blip r:embed="rId4"/>
                <a:stretch>
                  <a:fillRect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752600" y="3581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67200" y="3962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4038600"/>
            <a:ext cx="1828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00200" y="5486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03910" y="5791200"/>
            <a:ext cx="269394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96000" y="5791200"/>
            <a:ext cx="269394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0" y="4507468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3" grpId="0" build="p"/>
      <p:bldP spid="3" grpId="0" animBg="1"/>
      <p:bldP spid="5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Facts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276600" y="3581400"/>
            <a:ext cx="2971800" cy="2209800"/>
            <a:chOff x="3810000" y="2438400"/>
            <a:chExt cx="2971800" cy="2209800"/>
          </a:xfrm>
          <a:solidFill>
            <a:schemeClr val="tx1"/>
          </a:solidFill>
        </p:grpSpPr>
        <p:sp>
          <p:nvSpPr>
            <p:cNvPr id="21" name="Oval 20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4648200"/>
            <a:ext cx="2971800" cy="76200"/>
            <a:chOff x="3276600" y="4648200"/>
            <a:chExt cx="2971800" cy="76200"/>
          </a:xfrm>
        </p:grpSpPr>
        <p:sp>
          <p:nvSpPr>
            <p:cNvPr id="35" name="Oval 34"/>
            <p:cNvSpPr/>
            <p:nvPr/>
          </p:nvSpPr>
          <p:spPr>
            <a:xfrm>
              <a:off x="6172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49859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50225">
            <a:off x="3491832" y="3219692"/>
            <a:ext cx="2588328" cy="7818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29000" y="3733800"/>
            <a:ext cx="2667000" cy="2209800"/>
            <a:chOff x="3429000" y="3581400"/>
            <a:chExt cx="26670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3581400"/>
              <a:ext cx="1828800" cy="2209800"/>
              <a:chOff x="4267200" y="2438400"/>
              <a:chExt cx="1828800" cy="2209800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72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29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Facts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429000" y="3962400"/>
            <a:ext cx="2667000" cy="152400"/>
            <a:chOff x="3276600" y="4648200"/>
            <a:chExt cx="2667000" cy="152400"/>
          </a:xfrm>
        </p:grpSpPr>
        <p:sp>
          <p:nvSpPr>
            <p:cNvPr id="35" name="Oval 34"/>
            <p:cNvSpPr/>
            <p:nvPr/>
          </p:nvSpPr>
          <p:spPr>
            <a:xfrm>
              <a:off x="5867400" y="4724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00600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6" y="3791313"/>
            <a:ext cx="32051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 the smallest enclosing circle</a:t>
            </a:r>
          </a:p>
          <a:p>
            <a:r>
              <a:rPr lang="en-US" dirty="0" smtClean="0"/>
              <a:t>Since the defining points form </a:t>
            </a:r>
          </a:p>
          <a:p>
            <a:r>
              <a:rPr lang="en-US" dirty="0" smtClean="0"/>
              <a:t>an obtuse triangle.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41" grpId="0" animBg="1"/>
      <p:bldP spid="44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/>
          <p:cNvSpPr/>
          <p:nvPr/>
        </p:nvSpPr>
        <p:spPr>
          <a:xfrm rot="150225">
            <a:off x="3421772" y="3258596"/>
            <a:ext cx="2629719" cy="20951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2800" y="3733800"/>
            <a:ext cx="2743200" cy="2209800"/>
            <a:chOff x="3352800" y="3581400"/>
            <a:chExt cx="27432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3581400"/>
              <a:ext cx="1828800" cy="2209800"/>
              <a:chOff x="4267200" y="2438400"/>
              <a:chExt cx="1828800" cy="2209800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72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0198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Facts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352800" y="5257800"/>
            <a:ext cx="2743200" cy="152400"/>
            <a:chOff x="3276600" y="4648200"/>
            <a:chExt cx="2743200" cy="152400"/>
          </a:xfrm>
        </p:grpSpPr>
        <p:sp>
          <p:nvSpPr>
            <p:cNvPr id="35" name="Oval 34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00600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266" y="3791313"/>
            <a:ext cx="310738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smallest enclosing </a:t>
            </a:r>
          </a:p>
          <a:p>
            <a:r>
              <a:rPr lang="en-US" dirty="0" smtClean="0"/>
              <a:t>Circle since the defining points </a:t>
            </a:r>
          </a:p>
          <a:p>
            <a:r>
              <a:rPr lang="en-US" dirty="0" smtClean="0"/>
              <a:t>form an acute angle triangle.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4" grpId="0" animBg="1"/>
      <p:bldP spid="41" grpId="0" animBg="1"/>
      <p:bldP spid="44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Facts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must be one of the defining point of smallest enclosing circle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741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62600" y="3200400"/>
            <a:ext cx="2971800" cy="2933700"/>
            <a:chOff x="5562600" y="3200400"/>
            <a:chExt cx="2971800" cy="2933700"/>
          </a:xfrm>
        </p:grpSpPr>
        <p:grpSp>
          <p:nvGrpSpPr>
            <p:cNvPr id="5" name="Group 4"/>
            <p:cNvGrpSpPr/>
            <p:nvPr/>
          </p:nvGrpSpPr>
          <p:grpSpPr>
            <a:xfrm>
              <a:off x="5638800" y="3733800"/>
              <a:ext cx="2743200" cy="2209800"/>
              <a:chOff x="3352800" y="3581400"/>
              <a:chExt cx="2743200" cy="22098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733800" y="3581400"/>
                <a:ext cx="1828800" cy="2209800"/>
                <a:chOff x="4267200" y="2438400"/>
                <a:chExt cx="1828800" cy="2209800"/>
              </a:xfrm>
              <a:solidFill>
                <a:schemeClr val="tx1"/>
              </a:solidFill>
            </p:grpSpPr>
            <p:sp>
              <p:nvSpPr>
                <p:cNvPr id="21" name="Oval 20"/>
                <p:cNvSpPr/>
                <p:nvPr/>
              </p:nvSpPr>
              <p:spPr>
                <a:xfrm>
                  <a:off x="4343400" y="3048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019800" y="38862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800600" y="33528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257800" y="4572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267200" y="4191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867400" y="44958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800600" y="38100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715000" y="33528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486400" y="28194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648200" y="44958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2438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Oval 37"/>
              <p:cNvSpPr/>
              <p:nvPr/>
            </p:nvSpPr>
            <p:spPr>
              <a:xfrm>
                <a:off x="6019800" y="5181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528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5562600" y="3276600"/>
              <a:ext cx="2971800" cy="2857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38800" y="5257800"/>
              <a:ext cx="2743200" cy="152400"/>
              <a:chOff x="3276600" y="4648200"/>
              <a:chExt cx="2743200" cy="152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943600" y="47244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766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62600" y="4648200"/>
              <a:ext cx="2906759" cy="76200"/>
              <a:chOff x="3276600" y="4800600"/>
              <a:chExt cx="2906759" cy="76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276600" y="4800600"/>
                <a:ext cx="2906759" cy="269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724400" y="480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7010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4400" y="3276600"/>
            <a:ext cx="2971800" cy="2857500"/>
            <a:chOff x="914400" y="3276600"/>
            <a:chExt cx="2971800" cy="2857500"/>
          </a:xfrm>
        </p:grpSpPr>
        <p:grpSp>
          <p:nvGrpSpPr>
            <p:cNvPr id="45" name="Group 44"/>
            <p:cNvGrpSpPr/>
            <p:nvPr/>
          </p:nvGrpSpPr>
          <p:grpSpPr>
            <a:xfrm>
              <a:off x="914400" y="3581400"/>
              <a:ext cx="2971800" cy="2209800"/>
              <a:chOff x="3810000" y="2438400"/>
              <a:chExt cx="2971800" cy="2209800"/>
            </a:xfrm>
            <a:solidFill>
              <a:schemeClr val="tx1"/>
            </a:solidFill>
          </p:grpSpPr>
          <p:sp>
            <p:nvSpPr>
              <p:cNvPr id="46" name="Oval 45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7056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100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624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914400" y="3276600"/>
              <a:ext cx="2971800" cy="2857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14400" y="4648200"/>
              <a:ext cx="2971800" cy="76200"/>
              <a:chOff x="3276600" y="4648200"/>
              <a:chExt cx="297180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722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766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79441" y="4648200"/>
              <a:ext cx="2906759" cy="76200"/>
              <a:chOff x="3341641" y="4800600"/>
              <a:chExt cx="2906759" cy="762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3341641" y="4849859"/>
                <a:ext cx="2906759" cy="269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724400" y="480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Isosceles Triangle 65"/>
          <p:cNvSpPr/>
          <p:nvPr/>
        </p:nvSpPr>
        <p:spPr>
          <a:xfrm rot="150225">
            <a:off x="5708612" y="3258913"/>
            <a:ext cx="2643368" cy="2056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" y="4114800"/>
            <a:ext cx="76200" cy="76200"/>
          </a:xfrm>
          <a:prstGeom prst="ellipse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62600" y="3810000"/>
            <a:ext cx="76200" cy="76200"/>
          </a:xfrm>
          <a:prstGeom prst="ellipse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6324600"/>
            <a:ext cx="41284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Randomized Incremental Construction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Smallest-Enclosing-Circle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ym typeface="Wingdings" pitchFamily="2" charset="2"/>
                  </a:rPr>
                  <a:t>Circle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if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  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times will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updated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udated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ith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iteration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4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5769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Smallest Enclosing Circle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iteration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4678" y="3758749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240878" y="2590800"/>
            <a:ext cx="0" cy="1167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865546" y="4321564"/>
            <a:ext cx="1854" cy="707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91201" y="5029200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6781799" y="2209800"/>
            <a:ext cx="1" cy="5552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2765036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1064945" y="2590800"/>
            <a:ext cx="1854" cy="20030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90600" y="4593836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523999" y="3140701"/>
            <a:ext cx="0" cy="18123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447800" y="4953000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529258" y="6096000"/>
                <a:ext cx="16001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58" y="6096000"/>
                <a:ext cx="160011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435" t="-8197" r="-61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468990" y="1118050"/>
            <a:ext cx="3619502" cy="7869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the segment just above a query point.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 animBg="1"/>
      <p:bldP spid="72" grpId="0" animBg="1"/>
      <p:bldP spid="74" grpId="0" animBg="1"/>
      <p:bldP spid="76" grpId="0" animBg="1"/>
      <p:bldP spid="78" grpId="0" animBg="1"/>
      <p:bldP spid="79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Use it to solve the given problem.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1066800"/>
                <a:ext cx="612668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612668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72199" y="118850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C00000"/>
                </a:solidFill>
              </a:rPr>
              <a:t>Lemma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2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Algorithms: </a:t>
            </a:r>
          </a:p>
          <a:p>
            <a:r>
              <a:rPr lang="en-US" sz="2000" b="1" dirty="0" smtClean="0"/>
              <a:t>Prim</a:t>
            </a:r>
            <a:r>
              <a:rPr lang="en-US" sz="2000" dirty="0" smtClean="0"/>
              <a:t>’s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</a:t>
            </a:r>
          </a:p>
          <a:p>
            <a:r>
              <a:rPr lang="en-US" sz="2000" b="1" dirty="0" err="1" smtClean="0"/>
              <a:t>Kruskal</a:t>
            </a:r>
            <a:r>
              <a:rPr lang="en-US" sz="2000" dirty="0" err="1" smtClean="0"/>
              <a:t>’s</a:t>
            </a:r>
            <a:r>
              <a:rPr lang="en-US" sz="2000" dirty="0" smtClean="0"/>
              <a:t> algorithm</a:t>
            </a:r>
          </a:p>
          <a:p>
            <a:r>
              <a:rPr lang="en-US" sz="2000" b="1" dirty="0" err="1" smtClean="0"/>
              <a:t>Boruvka</a:t>
            </a:r>
            <a:r>
              <a:rPr lang="en-US" sz="2000" dirty="0" err="1" smtClean="0"/>
              <a:t>’s</a:t>
            </a:r>
            <a:r>
              <a:rPr lang="en-US" sz="2000" dirty="0" smtClean="0"/>
              <a:t> algorithm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22710" y="1741191"/>
            <a:ext cx="5892490" cy="1754553"/>
            <a:chOff x="1422710" y="1741191"/>
            <a:chExt cx="5892490" cy="1754553"/>
          </a:xfrm>
        </p:grpSpPr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124200" y="4876800"/>
            <a:ext cx="5257800" cy="7132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Less known but it is the first algorithm for MST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Minimum spanning </a:t>
            </a:r>
            <a:r>
              <a:rPr lang="en-US" sz="4000" b="1" dirty="0" smtClean="0">
                <a:solidFill>
                  <a:srgbClr val="7030A0"/>
                </a:solidFill>
              </a:rPr>
              <a:t>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  <a:r>
                  <a:rPr lang="en-US" sz="2000" dirty="0"/>
                  <a:t> undirected graph </a:t>
                </a:r>
                <a:r>
                  <a:rPr lang="en-US" sz="2000" dirty="0" smtClean="0"/>
                  <a:t>with weights on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Deterministic algorithms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Prim’s algorithm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O</a:t>
                </a:r>
                <a:r>
                  <a:rPr lang="en-US" sz="2000" dirty="0" smtClean="0"/>
                  <a:t>((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using </a:t>
                </a:r>
                <a:r>
                  <a:rPr lang="en-US" sz="2000" b="1" dirty="0" smtClean="0"/>
                  <a:t>Binary</a:t>
                </a:r>
                <a:r>
                  <a:rPr lang="en-US" sz="2000" dirty="0" smtClean="0"/>
                  <a:t> heap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using </a:t>
                </a:r>
                <a:r>
                  <a:rPr lang="en-US" sz="2000" b="1" dirty="0" smtClean="0"/>
                  <a:t>Fibonacci</a:t>
                </a:r>
                <a:r>
                  <a:rPr lang="en-US" sz="2000" dirty="0" smtClean="0"/>
                  <a:t> heap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Best deterministic algorithm: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 bound</a:t>
                </a:r>
              </a:p>
              <a:p>
                <a:pPr lvl="1"/>
                <a:r>
                  <a:rPr lang="en-US" sz="1600" dirty="0" smtClean="0"/>
                  <a:t> </a:t>
                </a:r>
                <a:r>
                  <a:rPr lang="en-US" sz="1800" dirty="0" smtClean="0"/>
                  <a:t>Too complicated to design and analyze</a:t>
                </a:r>
              </a:p>
              <a:p>
                <a:pPr lvl="1"/>
                <a:r>
                  <a:rPr lang="en-US" sz="1800" dirty="0" smtClean="0"/>
                  <a:t>Fails to beat Prim’s algorithm using </a:t>
                </a:r>
                <a:r>
                  <a:rPr lang="en-US" sz="1800" b="1" dirty="0"/>
                  <a:t>Binary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heap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Minimum spanning </a:t>
            </a:r>
            <a:r>
              <a:rPr lang="en-US" sz="4000" b="1" dirty="0" smtClean="0">
                <a:solidFill>
                  <a:srgbClr val="7030A0"/>
                </a:solidFill>
              </a:rPr>
              <a:t>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  <a:r>
                  <a:rPr lang="en-US" sz="2000" dirty="0"/>
                  <a:t> undirected graph </a:t>
                </a:r>
                <a:r>
                  <a:rPr lang="en-US" sz="2000" dirty="0" smtClean="0"/>
                  <a:t>with weights on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Randomized algorithm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Karger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-Klein-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Tarjan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[</a:t>
                </a:r>
                <a:r>
                  <a:rPr lang="en-US" sz="2000" b="1" dirty="0" smtClean="0"/>
                  <a:t>1995</a:t>
                </a:r>
                <a:r>
                  <a:rPr lang="en-US" sz="2000" dirty="0" smtClean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Las Vegas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expected time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algorithm uses </a:t>
                </a:r>
              </a:p>
              <a:p>
                <a:r>
                  <a:rPr lang="en-US" sz="2000" dirty="0" smtClean="0"/>
                  <a:t>Random sampling</a:t>
                </a:r>
              </a:p>
              <a:p>
                <a:r>
                  <a:rPr lang="en-US" sz="2000" dirty="0" smtClean="0"/>
                  <a:t>MST verification algorithm</a:t>
                </a:r>
              </a:p>
              <a:p>
                <a:r>
                  <a:rPr lang="en-US" sz="2000" b="1" dirty="0" err="1" smtClean="0"/>
                  <a:t>Boruvka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</a:t>
                </a:r>
              </a:p>
              <a:p>
                <a:r>
                  <a:rPr lang="en-US" sz="2000" dirty="0" smtClean="0"/>
                  <a:t>Elementary data structure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810000" y="5635752"/>
            <a:ext cx="51816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will discuss this milestone result </a:t>
            </a:r>
            <a:r>
              <a:rPr lang="en-US" smtClean="0">
                <a:solidFill>
                  <a:schemeClr val="tx1"/>
                </a:solidFill>
              </a:rPr>
              <a:t>in the next </a:t>
            </a:r>
            <a:r>
              <a:rPr lang="en-US" dirty="0" smtClean="0">
                <a:solidFill>
                  <a:schemeClr val="tx1"/>
                </a:solidFill>
              </a:rPr>
              <a:t>class.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848098" y="1676400"/>
            <a:ext cx="1" cy="714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0"/>
          </p:cNvCxnSpPr>
          <p:nvPr/>
        </p:nvCxnSpPr>
        <p:spPr>
          <a:xfrm flipV="1">
            <a:off x="2019300" y="16764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81200" y="2133600"/>
            <a:ext cx="5181600" cy="3124200"/>
            <a:chOff x="1981200" y="2133600"/>
            <a:chExt cx="5181600" cy="3124200"/>
          </a:xfrm>
        </p:grpSpPr>
        <p:sp>
          <p:nvSpPr>
            <p:cNvPr id="40" name="Oval 39"/>
            <p:cNvSpPr/>
            <p:nvPr/>
          </p:nvSpPr>
          <p:spPr>
            <a:xfrm>
              <a:off x="3809999" y="236382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2002573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48098" y="2388918"/>
            <a:ext cx="1" cy="25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595372" y="2363826"/>
            <a:ext cx="0" cy="77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</p:cNvCxnSpPr>
          <p:nvPr/>
        </p:nvCxnSpPr>
        <p:spPr>
          <a:xfrm flipV="1">
            <a:off x="7124700" y="167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363636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67458" y="2732865"/>
            <a:ext cx="0" cy="170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34198" y="2971800"/>
            <a:ext cx="0" cy="231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57700" y="25908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24774" y="2675250"/>
            <a:ext cx="0" cy="250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19021" y="1804639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447800" y="2743200"/>
            <a:ext cx="17189" cy="40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90901" y="2819400"/>
            <a:ext cx="0" cy="28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15562" y="5272904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79188" y="4057650"/>
            <a:ext cx="0" cy="116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227562" y="5133975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70708" y="5133974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90901" y="3099984"/>
            <a:ext cx="0" cy="133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676400" y="3031568"/>
            <a:ext cx="2788" cy="102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464989" y="3124200"/>
            <a:ext cx="2788" cy="205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592584" y="3124201"/>
            <a:ext cx="1394" cy="25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925370" y="5257800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66998" y="2208493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648199" y="2209801"/>
            <a:ext cx="462" cy="380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460" y="16383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648199" y="167509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319021" y="2367396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7920" y="4405672"/>
            <a:ext cx="0" cy="8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63635" y="4206567"/>
            <a:ext cx="0" cy="107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5546" y="1682901"/>
            <a:ext cx="8826" cy="113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7238" y="6096000"/>
                <a:ext cx="2432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8" y="6096000"/>
                <a:ext cx="243207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05" t="-8197" r="-40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529258" y="6096000"/>
                <a:ext cx="223971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58" y="6096000"/>
                <a:ext cx="223971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52" t="-8197" r="-40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3320795" y="60383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164678" y="3758749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flipV="1">
            <a:off x="3240878" y="2590800"/>
            <a:ext cx="0" cy="1167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 animBg="1"/>
      <p:bldP spid="28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Convex hull </a:t>
            </a:r>
            <a:r>
              <a:rPr lang="en-US" sz="3600" dirty="0">
                <a:solidFill>
                  <a:srgbClr val="7030A0"/>
                </a:solidFill>
              </a:rPr>
              <a:t>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Convex </a:t>
            </a:r>
            <a:r>
              <a:rPr lang="en-US" sz="4000" b="1" dirty="0">
                <a:solidFill>
                  <a:srgbClr val="7030A0"/>
                </a:solidFill>
              </a:rPr>
              <a:t>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points in a plane, compute a convex polygon of smallest area that encloses all the points.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38400" y="2895600"/>
            <a:ext cx="4267200" cy="3581400"/>
            <a:chOff x="2438400" y="2286000"/>
            <a:chExt cx="4267200" cy="3581400"/>
          </a:xfrm>
        </p:grpSpPr>
        <p:sp>
          <p:nvSpPr>
            <p:cNvPr id="39" name="Oval 38"/>
            <p:cNvSpPr/>
            <p:nvPr/>
          </p:nvSpPr>
          <p:spPr>
            <a:xfrm>
              <a:off x="29718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0" y="3124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86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638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4958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530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5626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819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438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8006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57800" y="579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81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343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0386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71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76500" y="2933700"/>
            <a:ext cx="4191000" cy="3505200"/>
            <a:chOff x="2476500" y="2324100"/>
            <a:chExt cx="4191000" cy="3505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2476500" y="2808241"/>
              <a:ext cx="506459" cy="696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76500" y="3581400"/>
              <a:ext cx="381000" cy="1600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95600" y="52197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322841" y="4408441"/>
              <a:ext cx="1317718" cy="1393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591300" y="3200400"/>
              <a:ext cx="76200" cy="114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5" idx="5"/>
            </p:cNvCxnSpPr>
            <p:nvPr/>
          </p:nvCxnSpPr>
          <p:spPr>
            <a:xfrm>
              <a:off x="4637041" y="2351041"/>
              <a:ext cx="1927318" cy="784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45" idx="2"/>
            </p:cNvCxnSpPr>
            <p:nvPr/>
          </p:nvCxnSpPr>
          <p:spPr>
            <a:xfrm flipV="1">
              <a:off x="3036841" y="2324100"/>
              <a:ext cx="1535159" cy="4302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1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Convex </a:t>
            </a:r>
            <a:r>
              <a:rPr lang="en-US" sz="4000" b="1" dirty="0">
                <a:solidFill>
                  <a:srgbClr val="7030A0"/>
                </a:solidFill>
              </a:rPr>
              <a:t>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Deterministic algorithm: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algorithm.</a:t>
                </a:r>
              </a:p>
              <a:p>
                <a:r>
                  <a:rPr lang="en-US" sz="2000" dirty="0" smtClean="0"/>
                  <a:t>Many algorithms exist: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i="1" dirty="0" smtClean="0"/>
                  <a:t>Grahams Scan,  Jarvis’s march,  divide and conquer</a:t>
                </a:r>
                <a:r>
                  <a:rPr lang="en-US" sz="2000" dirty="0" smtClean="0"/>
                  <a:t>,…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 smtClean="0"/>
                  <a:t>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Based on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Randomized Incremental Construction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Generalizable to </a:t>
                </a:r>
                <a:r>
                  <a:rPr lang="en-US" sz="2000" b="1" dirty="0" smtClean="0"/>
                  <a:t>higher</a:t>
                </a:r>
                <a:r>
                  <a:rPr lang="en-US" sz="2000" dirty="0" smtClean="0"/>
                  <a:t> dimensions.</a:t>
                </a:r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3265</Words>
  <Application>Microsoft Office PowerPoint</Application>
  <PresentationFormat>On-screen Show (4:3)</PresentationFormat>
  <Paragraphs>865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Randomized Algorithms CS648 </vt:lpstr>
      <vt:lpstr>Randomized Incremental Construction</vt:lpstr>
      <vt:lpstr>Randomized Incremental Construction</vt:lpstr>
      <vt:lpstr>Randomized Incremental Construction</vt:lpstr>
      <vt:lpstr>Trapezoidal decomposition</vt:lpstr>
      <vt:lpstr>Trapezoidal decomposition</vt:lpstr>
      <vt:lpstr>problem 3 Convex hull of Points</vt:lpstr>
      <vt:lpstr>Convex hull of Points</vt:lpstr>
      <vt:lpstr>Convex hull of Points</vt:lpstr>
      <vt:lpstr>Randomized algorithm for convex hull</vt:lpstr>
      <vt:lpstr>A simple exercise from geometry</vt:lpstr>
      <vt:lpstr>PowerPoint Presentation</vt:lpstr>
      <vt:lpstr>Conflict graph : a powerful data structure</vt:lpstr>
      <vt:lpstr>PowerPoint Presentation</vt:lpstr>
      <vt:lpstr>Before entering the for loop</vt:lpstr>
      <vt:lpstr>Inserting  ith POINt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Running time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Running time of the algorithm</vt:lpstr>
      <vt:lpstr>USING Backward analysis for Miscellaneous Applications</vt:lpstr>
      <vt:lpstr>problem 1 SMALLEST Enclosing circle</vt:lpstr>
      <vt:lpstr>Smallest Enclosing Circle</vt:lpstr>
      <vt:lpstr>Smallest Enclosing Circle</vt:lpstr>
      <vt:lpstr>problem 2 smallest length interval</vt:lpstr>
      <vt:lpstr>Sampling points from a unit interval</vt:lpstr>
      <vt:lpstr>problem 3 Minimum spanning tree</vt:lpstr>
      <vt:lpstr>Minimum spanning tree </vt:lpstr>
      <vt:lpstr>Minimum spanning tree </vt:lpstr>
      <vt:lpstr>Light Edge 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problem 3 Minimum spanning tree</vt:lpstr>
      <vt:lpstr>Minimum spanning tree </vt:lpstr>
      <vt:lpstr>Minimum spanning tree </vt:lpstr>
      <vt:lpstr>Minimum spanning tree </vt:lpstr>
      <vt:lpstr>Minimum spanning tree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621</cp:revision>
  <dcterms:created xsi:type="dcterms:W3CDTF">2011-12-03T04:13:03Z</dcterms:created>
  <dcterms:modified xsi:type="dcterms:W3CDTF">2018-10-11T12:26:15Z</dcterms:modified>
</cp:coreProperties>
</file>