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7"/>
  </p:notesMasterIdLst>
  <p:sldIdLst>
    <p:sldId id="428" r:id="rId2"/>
    <p:sldId id="519" r:id="rId3"/>
    <p:sldId id="478" r:id="rId4"/>
    <p:sldId id="513" r:id="rId5"/>
    <p:sldId id="464" r:id="rId6"/>
    <p:sldId id="516" r:id="rId7"/>
    <p:sldId id="514" r:id="rId8"/>
    <p:sldId id="547" r:id="rId9"/>
    <p:sldId id="548" r:id="rId10"/>
    <p:sldId id="549" r:id="rId11"/>
    <p:sldId id="528" r:id="rId12"/>
    <p:sldId id="529" r:id="rId13"/>
    <p:sldId id="546" r:id="rId14"/>
    <p:sldId id="530" r:id="rId15"/>
    <p:sldId id="517" r:id="rId16"/>
    <p:sldId id="484" r:id="rId17"/>
    <p:sldId id="488" r:id="rId18"/>
    <p:sldId id="486" r:id="rId19"/>
    <p:sldId id="490" r:id="rId20"/>
    <p:sldId id="491" r:id="rId21"/>
    <p:sldId id="511" r:id="rId22"/>
    <p:sldId id="531" r:id="rId23"/>
    <p:sldId id="494" r:id="rId24"/>
    <p:sldId id="495" r:id="rId25"/>
    <p:sldId id="498" r:id="rId26"/>
    <p:sldId id="532" r:id="rId27"/>
    <p:sldId id="497" r:id="rId28"/>
    <p:sldId id="500" r:id="rId29"/>
    <p:sldId id="496" r:id="rId30"/>
    <p:sldId id="499" r:id="rId31"/>
    <p:sldId id="551" r:id="rId32"/>
    <p:sldId id="501" r:id="rId33"/>
    <p:sldId id="492" r:id="rId34"/>
    <p:sldId id="535" r:id="rId35"/>
    <p:sldId id="505" r:id="rId36"/>
    <p:sldId id="506" r:id="rId37"/>
    <p:sldId id="507" r:id="rId38"/>
    <p:sldId id="504" r:id="rId39"/>
    <p:sldId id="508" r:id="rId40"/>
    <p:sldId id="555" r:id="rId41"/>
    <p:sldId id="510" r:id="rId42"/>
    <p:sldId id="533" r:id="rId43"/>
    <p:sldId id="534" r:id="rId44"/>
    <p:sldId id="556" r:id="rId45"/>
    <p:sldId id="562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4676" autoAdjust="0"/>
  </p:normalViewPr>
  <p:slideViewPr>
    <p:cSldViewPr>
      <p:cViewPr>
        <p:scale>
          <a:sx n="75" d="100"/>
          <a:sy n="75" d="100"/>
        </p:scale>
        <p:origin x="-2988" y="-8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30.png"/><Relationship Id="rId7" Type="http://schemas.openxmlformats.org/officeDocument/2006/relationships/image" Target="../media/image3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.jp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7" Type="http://schemas.openxmlformats.org/officeDocument/2006/relationships/image" Target="../media/image4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10.png"/><Relationship Id="rId7" Type="http://schemas.openxmlformats.org/officeDocument/2006/relationships/image" Target="../media/image45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10.png"/><Relationship Id="rId7" Type="http://schemas.openxmlformats.org/officeDocument/2006/relationships/image" Target="../media/image4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Relationship Id="rId9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1.png"/><Relationship Id="rId7" Type="http://schemas.openxmlformats.org/officeDocument/2006/relationships/image" Target="../media/image45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Relationship Id="rId9" Type="http://schemas.openxmlformats.org/officeDocument/2006/relationships/image" Target="../media/image41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54.png"/><Relationship Id="rId7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7.png"/><Relationship Id="rId7" Type="http://schemas.openxmlformats.org/officeDocument/2006/relationships/image" Target="../media/image55.png"/><Relationship Id="rId12" Type="http://schemas.openxmlformats.org/officeDocument/2006/relationships/image" Target="../media/image3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59.png"/><Relationship Id="rId5" Type="http://schemas.openxmlformats.org/officeDocument/2006/relationships/image" Target="../media/image430.png"/><Relationship Id="rId10" Type="http://schemas.openxmlformats.org/officeDocument/2006/relationships/image" Target="../media/image410.png"/><Relationship Id="rId4" Type="http://schemas.openxmlformats.org/officeDocument/2006/relationships/image" Target="../media/image420.png"/><Relationship Id="rId9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60.png"/><Relationship Id="rId7" Type="http://schemas.openxmlformats.org/officeDocument/2006/relationships/image" Target="../media/image55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3" Type="http://schemas.openxmlformats.org/officeDocument/2006/relationships/image" Target="../media/image650.png"/><Relationship Id="rId7" Type="http://schemas.openxmlformats.org/officeDocument/2006/relationships/image" Target="../media/image690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670.png"/><Relationship Id="rId10" Type="http://schemas.openxmlformats.org/officeDocument/2006/relationships/image" Target="../media/image72.png"/><Relationship Id="rId4" Type="http://schemas.openxmlformats.org/officeDocument/2006/relationships/image" Target="../media/image660.png"/><Relationship Id="rId9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21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Miscellaneous applications of </a:t>
            </a:r>
            <a:r>
              <a:rPr lang="en-US" sz="2400" b="1" dirty="0" smtClean="0">
                <a:solidFill>
                  <a:srgbClr val="7030A0"/>
                </a:solidFill>
              </a:rPr>
              <a:t>Backward analysis</a:t>
            </a:r>
            <a:endParaRPr lang="en-US" sz="2400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Light </a:t>
            </a:r>
            <a:r>
              <a:rPr lang="en-US" sz="4000" b="1" dirty="0" smtClean="0"/>
              <a:t>Edge</a:t>
            </a:r>
            <a:br>
              <a:rPr lang="en-US" sz="4000" b="1" dirty="0" smtClean="0"/>
            </a:b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Content Placeholder 25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Definition: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 </a:t>
                </a: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0" i="1" smtClean="0">
                        <a:latin typeface="Cambria Math"/>
                      </a:rPr>
                      <m:t>⊂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An edge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𝒆</m:t>
                    </m:r>
                    <m:r>
                      <a:rPr lang="en-US" sz="2000" b="1" i="1" smtClean="0">
                        <a:latin typeface="Cambria Math"/>
                      </a:rPr>
                      <m:t>∈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latin typeface="Cambria Math"/>
                      </a:rPr>
                      <m:t>\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 is said to be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light</a:t>
                </a:r>
                <a:r>
                  <a:rPr lang="en-US" sz="2000" dirty="0" smtClean="0"/>
                  <a:t> with respect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 if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If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⊂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 and  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|=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how many edges from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\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 are light with respect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 on expectation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??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3" name="Content Placeholder 25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5029200"/>
              </a:xfrm>
              <a:blipFill rotWithShape="1">
                <a:blip r:embed="rId2"/>
                <a:stretch>
                  <a:fillRect l="-1818" t="-1576" b="-215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195" name="Group 194"/>
          <p:cNvGrpSpPr/>
          <p:nvPr/>
        </p:nvGrpSpPr>
        <p:grpSpPr>
          <a:xfrm>
            <a:off x="1143000" y="1219200"/>
            <a:ext cx="6462664" cy="2438400"/>
            <a:chOff x="1143000" y="1219200"/>
            <a:chExt cx="6462664" cy="2438400"/>
          </a:xfrm>
        </p:grpSpPr>
        <p:sp>
          <p:nvSpPr>
            <p:cNvPr id="34" name="Oval 33"/>
            <p:cNvSpPr/>
            <p:nvPr/>
          </p:nvSpPr>
          <p:spPr>
            <a:xfrm>
              <a:off x="1689410" y="1977233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384610" y="3005933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13610" y="2670467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966010" y="16761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3454562" y="3132314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5956610" y="221140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3492190" y="2088745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299010" y="25905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7315200" y="1896387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Connector 20"/>
            <p:cNvCxnSpPr>
              <a:stCxn id="34" idx="5"/>
              <a:endCxn id="52" idx="6"/>
            </p:cNvCxnSpPr>
            <p:nvPr/>
          </p:nvCxnSpPr>
          <p:spPr>
            <a:xfrm>
              <a:off x="1754451" y="2042274"/>
              <a:ext cx="620759" cy="5863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5" idx="0"/>
              <a:endCxn id="52" idx="3"/>
            </p:cNvCxnSpPr>
            <p:nvPr/>
          </p:nvCxnSpPr>
          <p:spPr>
            <a:xfrm flipV="1">
              <a:off x="1422710" y="2655591"/>
              <a:ext cx="887459" cy="3503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51" idx="2"/>
            </p:cNvCxnSpPr>
            <p:nvPr/>
          </p:nvCxnSpPr>
          <p:spPr>
            <a:xfrm flipV="1">
              <a:off x="2375210" y="2126845"/>
              <a:ext cx="1116980" cy="4966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2" idx="5"/>
              <a:endCxn id="43" idx="1"/>
            </p:cNvCxnSpPr>
            <p:nvPr/>
          </p:nvCxnSpPr>
          <p:spPr>
            <a:xfrm>
              <a:off x="2364051" y="2655591"/>
              <a:ext cx="1101670" cy="4878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1" idx="2"/>
              <a:endCxn id="43" idx="0"/>
            </p:cNvCxnSpPr>
            <p:nvPr/>
          </p:nvCxnSpPr>
          <p:spPr>
            <a:xfrm>
              <a:off x="3492190" y="2126845"/>
              <a:ext cx="472" cy="10054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2" idx="3"/>
              <a:endCxn id="51" idx="7"/>
            </p:cNvCxnSpPr>
            <p:nvPr/>
          </p:nvCxnSpPr>
          <p:spPr>
            <a:xfrm flipH="1">
              <a:off x="3557231" y="1741191"/>
              <a:ext cx="1419938" cy="3587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36" idx="1"/>
              <a:endCxn id="51" idx="4"/>
            </p:cNvCxnSpPr>
            <p:nvPr/>
          </p:nvCxnSpPr>
          <p:spPr>
            <a:xfrm flipH="1" flipV="1">
              <a:off x="3530290" y="2164945"/>
              <a:ext cx="1294479" cy="5166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3" idx="0"/>
              <a:endCxn id="36" idx="4"/>
            </p:cNvCxnSpPr>
            <p:nvPr/>
          </p:nvCxnSpPr>
          <p:spPr>
            <a:xfrm flipV="1">
              <a:off x="3492662" y="2746667"/>
              <a:ext cx="1359048" cy="3856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0" idx="1"/>
              <a:endCxn id="42" idx="5"/>
            </p:cNvCxnSpPr>
            <p:nvPr/>
          </p:nvCxnSpPr>
          <p:spPr>
            <a:xfrm flipH="1" flipV="1">
              <a:off x="5031051" y="1741191"/>
              <a:ext cx="936718" cy="4813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36" idx="7"/>
              <a:endCxn id="50" idx="3"/>
            </p:cNvCxnSpPr>
            <p:nvPr/>
          </p:nvCxnSpPr>
          <p:spPr>
            <a:xfrm flipV="1">
              <a:off x="4878651" y="2276449"/>
              <a:ext cx="1089118" cy="4051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50" idx="6"/>
            </p:cNvCxnSpPr>
            <p:nvPr/>
          </p:nvCxnSpPr>
          <p:spPr>
            <a:xfrm flipH="1">
              <a:off x="6032810" y="1920547"/>
              <a:ext cx="1282390" cy="328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34" idx="3"/>
              <a:endCxn id="35" idx="0"/>
            </p:cNvCxnSpPr>
            <p:nvPr/>
          </p:nvCxnSpPr>
          <p:spPr>
            <a:xfrm flipH="1">
              <a:off x="1422710" y="2042274"/>
              <a:ext cx="277859" cy="9636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reeform 88"/>
            <p:cNvSpPr/>
            <p:nvPr/>
          </p:nvSpPr>
          <p:spPr>
            <a:xfrm>
              <a:off x="4854498" y="1936345"/>
              <a:ext cx="2486722" cy="1052574"/>
            </a:xfrm>
            <a:custGeom>
              <a:avLst/>
              <a:gdLst>
                <a:gd name="connsiteX0" fmla="*/ 0 w 2486722"/>
                <a:gd name="connsiteY0" fmla="*/ 791737 h 1052574"/>
                <a:gd name="connsiteX1" fmla="*/ 479502 w 2486722"/>
                <a:gd name="connsiteY1" fmla="*/ 970156 h 1052574"/>
                <a:gd name="connsiteX2" fmla="*/ 1092819 w 2486722"/>
                <a:gd name="connsiteY2" fmla="*/ 1048215 h 1052574"/>
                <a:gd name="connsiteX3" fmla="*/ 1906858 w 2486722"/>
                <a:gd name="connsiteY3" fmla="*/ 847493 h 1052574"/>
                <a:gd name="connsiteX4" fmla="*/ 2486722 w 2486722"/>
                <a:gd name="connsiteY4" fmla="*/ 0 h 105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6722" h="1052574">
                  <a:moveTo>
                    <a:pt x="0" y="791737"/>
                  </a:moveTo>
                  <a:cubicBezTo>
                    <a:pt x="148683" y="859573"/>
                    <a:pt x="297366" y="927410"/>
                    <a:pt x="479502" y="970156"/>
                  </a:cubicBezTo>
                  <a:cubicBezTo>
                    <a:pt x="661639" y="1012902"/>
                    <a:pt x="854926" y="1068659"/>
                    <a:pt x="1092819" y="1048215"/>
                  </a:cubicBezTo>
                  <a:cubicBezTo>
                    <a:pt x="1330712" y="1027771"/>
                    <a:pt x="1674541" y="1022195"/>
                    <a:pt x="1906858" y="847493"/>
                  </a:cubicBezTo>
                  <a:cubicBezTo>
                    <a:pt x="2139175" y="672791"/>
                    <a:pt x="2312948" y="336395"/>
                    <a:pt x="2486722" y="0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3505200" y="1947496"/>
              <a:ext cx="3847171" cy="1697290"/>
            </a:xfrm>
            <a:custGeom>
              <a:avLst/>
              <a:gdLst>
                <a:gd name="connsiteX0" fmla="*/ 0 w 3847171"/>
                <a:gd name="connsiteY0" fmla="*/ 1226634 h 1887357"/>
                <a:gd name="connsiteX1" fmla="*/ 591015 w 3847171"/>
                <a:gd name="connsiteY1" fmla="*/ 1572322 h 1887357"/>
                <a:gd name="connsiteX2" fmla="*/ 1393903 w 3847171"/>
                <a:gd name="connsiteY2" fmla="*/ 1851103 h 1887357"/>
                <a:gd name="connsiteX3" fmla="*/ 2364059 w 3847171"/>
                <a:gd name="connsiteY3" fmla="*/ 1851103 h 1887357"/>
                <a:gd name="connsiteX4" fmla="*/ 3200400 w 3847171"/>
                <a:gd name="connsiteY4" fmla="*/ 1550020 h 1887357"/>
                <a:gd name="connsiteX5" fmla="*/ 3679903 w 3847171"/>
                <a:gd name="connsiteY5" fmla="*/ 869795 h 1887357"/>
                <a:gd name="connsiteX6" fmla="*/ 3847171 w 3847171"/>
                <a:gd name="connsiteY6" fmla="*/ 0 h 1887357"/>
                <a:gd name="connsiteX7" fmla="*/ 3847171 w 3847171"/>
                <a:gd name="connsiteY7" fmla="*/ 0 h 1887357"/>
                <a:gd name="connsiteX0" fmla="*/ 0 w 3847171"/>
                <a:gd name="connsiteY0" fmla="*/ 1226634 h 1853995"/>
                <a:gd name="connsiteX1" fmla="*/ 591015 w 3847171"/>
                <a:gd name="connsiteY1" fmla="*/ 1572322 h 1853995"/>
                <a:gd name="connsiteX2" fmla="*/ 1906859 w 3847171"/>
                <a:gd name="connsiteY2" fmla="*/ 1694986 h 1853995"/>
                <a:gd name="connsiteX3" fmla="*/ 2364059 w 3847171"/>
                <a:gd name="connsiteY3" fmla="*/ 1851103 h 1853995"/>
                <a:gd name="connsiteX4" fmla="*/ 3200400 w 3847171"/>
                <a:gd name="connsiteY4" fmla="*/ 1550020 h 1853995"/>
                <a:gd name="connsiteX5" fmla="*/ 3679903 w 3847171"/>
                <a:gd name="connsiteY5" fmla="*/ 869795 h 1853995"/>
                <a:gd name="connsiteX6" fmla="*/ 3847171 w 3847171"/>
                <a:gd name="connsiteY6" fmla="*/ 0 h 1853995"/>
                <a:gd name="connsiteX7" fmla="*/ 3847171 w 3847171"/>
                <a:gd name="connsiteY7" fmla="*/ 0 h 1853995"/>
                <a:gd name="connsiteX0" fmla="*/ 0 w 3847171"/>
                <a:gd name="connsiteY0" fmla="*/ 1226634 h 1695014"/>
                <a:gd name="connsiteX1" fmla="*/ 591015 w 3847171"/>
                <a:gd name="connsiteY1" fmla="*/ 1572322 h 1695014"/>
                <a:gd name="connsiteX2" fmla="*/ 1906859 w 3847171"/>
                <a:gd name="connsiteY2" fmla="*/ 1694986 h 1695014"/>
                <a:gd name="connsiteX3" fmla="*/ 2653991 w 3847171"/>
                <a:gd name="connsiteY3" fmla="*/ 1583474 h 1695014"/>
                <a:gd name="connsiteX4" fmla="*/ 3200400 w 3847171"/>
                <a:gd name="connsiteY4" fmla="*/ 1550020 h 1695014"/>
                <a:gd name="connsiteX5" fmla="*/ 3679903 w 3847171"/>
                <a:gd name="connsiteY5" fmla="*/ 869795 h 1695014"/>
                <a:gd name="connsiteX6" fmla="*/ 3847171 w 3847171"/>
                <a:gd name="connsiteY6" fmla="*/ 0 h 1695014"/>
                <a:gd name="connsiteX7" fmla="*/ 3847171 w 3847171"/>
                <a:gd name="connsiteY7" fmla="*/ 0 h 1695014"/>
                <a:gd name="connsiteX0" fmla="*/ 0 w 3847171"/>
                <a:gd name="connsiteY0" fmla="*/ 1226634 h 1695044"/>
                <a:gd name="connsiteX1" fmla="*/ 591015 w 3847171"/>
                <a:gd name="connsiteY1" fmla="*/ 1572322 h 1695044"/>
                <a:gd name="connsiteX2" fmla="*/ 1906859 w 3847171"/>
                <a:gd name="connsiteY2" fmla="*/ 1694986 h 1695044"/>
                <a:gd name="connsiteX3" fmla="*/ 2653991 w 3847171"/>
                <a:gd name="connsiteY3" fmla="*/ 1583474 h 1695044"/>
                <a:gd name="connsiteX4" fmla="*/ 3323064 w 3847171"/>
                <a:gd name="connsiteY4" fmla="*/ 1271240 h 1695044"/>
                <a:gd name="connsiteX5" fmla="*/ 3679903 w 3847171"/>
                <a:gd name="connsiteY5" fmla="*/ 869795 h 1695044"/>
                <a:gd name="connsiteX6" fmla="*/ 3847171 w 3847171"/>
                <a:gd name="connsiteY6" fmla="*/ 0 h 1695044"/>
                <a:gd name="connsiteX7" fmla="*/ 3847171 w 3847171"/>
                <a:gd name="connsiteY7" fmla="*/ 0 h 1695044"/>
                <a:gd name="connsiteX0" fmla="*/ 0 w 3847171"/>
                <a:gd name="connsiteY0" fmla="*/ 1226634 h 1695044"/>
                <a:gd name="connsiteX1" fmla="*/ 591015 w 3847171"/>
                <a:gd name="connsiteY1" fmla="*/ 1572322 h 1695044"/>
                <a:gd name="connsiteX2" fmla="*/ 1906859 w 3847171"/>
                <a:gd name="connsiteY2" fmla="*/ 1694986 h 1695044"/>
                <a:gd name="connsiteX3" fmla="*/ 2653991 w 3847171"/>
                <a:gd name="connsiteY3" fmla="*/ 1583474 h 1695044"/>
                <a:gd name="connsiteX4" fmla="*/ 3323064 w 3847171"/>
                <a:gd name="connsiteY4" fmla="*/ 1271240 h 1695044"/>
                <a:gd name="connsiteX5" fmla="*/ 3668751 w 3847171"/>
                <a:gd name="connsiteY5" fmla="*/ 646771 h 1695044"/>
                <a:gd name="connsiteX6" fmla="*/ 3847171 w 3847171"/>
                <a:gd name="connsiteY6" fmla="*/ 0 h 1695044"/>
                <a:gd name="connsiteX7" fmla="*/ 3847171 w 3847171"/>
                <a:gd name="connsiteY7" fmla="*/ 0 h 1695044"/>
                <a:gd name="connsiteX0" fmla="*/ 0 w 3847171"/>
                <a:gd name="connsiteY0" fmla="*/ 1226634 h 1696932"/>
                <a:gd name="connsiteX1" fmla="*/ 669073 w 3847171"/>
                <a:gd name="connsiteY1" fmla="*/ 1505414 h 1696932"/>
                <a:gd name="connsiteX2" fmla="*/ 1906859 w 3847171"/>
                <a:gd name="connsiteY2" fmla="*/ 1694986 h 1696932"/>
                <a:gd name="connsiteX3" fmla="*/ 2653991 w 3847171"/>
                <a:gd name="connsiteY3" fmla="*/ 1583474 h 1696932"/>
                <a:gd name="connsiteX4" fmla="*/ 3323064 w 3847171"/>
                <a:gd name="connsiteY4" fmla="*/ 1271240 h 1696932"/>
                <a:gd name="connsiteX5" fmla="*/ 3668751 w 3847171"/>
                <a:gd name="connsiteY5" fmla="*/ 646771 h 1696932"/>
                <a:gd name="connsiteX6" fmla="*/ 3847171 w 3847171"/>
                <a:gd name="connsiteY6" fmla="*/ 0 h 1696932"/>
                <a:gd name="connsiteX7" fmla="*/ 3847171 w 3847171"/>
                <a:gd name="connsiteY7" fmla="*/ 0 h 1696932"/>
                <a:gd name="connsiteX0" fmla="*/ 0 w 3847171"/>
                <a:gd name="connsiteY0" fmla="*/ 1226634 h 1697290"/>
                <a:gd name="connsiteX1" fmla="*/ 669073 w 3847171"/>
                <a:gd name="connsiteY1" fmla="*/ 1505414 h 1697290"/>
                <a:gd name="connsiteX2" fmla="*/ 1906859 w 3847171"/>
                <a:gd name="connsiteY2" fmla="*/ 1694986 h 1697290"/>
                <a:gd name="connsiteX3" fmla="*/ 2653991 w 3847171"/>
                <a:gd name="connsiteY3" fmla="*/ 1583474 h 1697290"/>
                <a:gd name="connsiteX4" fmla="*/ 3256156 w 3847171"/>
                <a:gd name="connsiteY4" fmla="*/ 1204332 h 1697290"/>
                <a:gd name="connsiteX5" fmla="*/ 3668751 w 3847171"/>
                <a:gd name="connsiteY5" fmla="*/ 646771 h 1697290"/>
                <a:gd name="connsiteX6" fmla="*/ 3847171 w 3847171"/>
                <a:gd name="connsiteY6" fmla="*/ 0 h 1697290"/>
                <a:gd name="connsiteX7" fmla="*/ 3847171 w 3847171"/>
                <a:gd name="connsiteY7" fmla="*/ 0 h 169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47171" h="1697290">
                  <a:moveTo>
                    <a:pt x="0" y="1226634"/>
                  </a:moveTo>
                  <a:cubicBezTo>
                    <a:pt x="179349" y="1347439"/>
                    <a:pt x="351263" y="1427355"/>
                    <a:pt x="669073" y="1505414"/>
                  </a:cubicBezTo>
                  <a:cubicBezTo>
                    <a:pt x="986883" y="1583473"/>
                    <a:pt x="1576039" y="1681976"/>
                    <a:pt x="1906859" y="1694986"/>
                  </a:cubicBezTo>
                  <a:cubicBezTo>
                    <a:pt x="2237679" y="1707996"/>
                    <a:pt x="2429108" y="1665250"/>
                    <a:pt x="2653991" y="1583474"/>
                  </a:cubicBezTo>
                  <a:cubicBezTo>
                    <a:pt x="2878874" y="1501698"/>
                    <a:pt x="3087029" y="1360449"/>
                    <a:pt x="3256156" y="1204332"/>
                  </a:cubicBezTo>
                  <a:cubicBezTo>
                    <a:pt x="3425283" y="1048215"/>
                    <a:pt x="3570249" y="847493"/>
                    <a:pt x="3668751" y="646771"/>
                  </a:cubicBezTo>
                  <a:cubicBezTo>
                    <a:pt x="3767253" y="446049"/>
                    <a:pt x="3817434" y="107795"/>
                    <a:pt x="3847171" y="0"/>
                  </a:cubicBezTo>
                  <a:lnTo>
                    <a:pt x="3847171" y="0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1431073" y="3051467"/>
              <a:ext cx="2051825" cy="444277"/>
            </a:xfrm>
            <a:custGeom>
              <a:avLst/>
              <a:gdLst>
                <a:gd name="connsiteX0" fmla="*/ 0 w 2051825"/>
                <a:gd name="connsiteY0" fmla="*/ 0 h 444277"/>
                <a:gd name="connsiteX1" fmla="*/ 646771 w 2051825"/>
                <a:gd name="connsiteY1" fmla="*/ 334537 h 444277"/>
                <a:gd name="connsiteX2" fmla="*/ 1193181 w 2051825"/>
                <a:gd name="connsiteY2" fmla="*/ 434898 h 444277"/>
                <a:gd name="connsiteX3" fmla="*/ 2051825 w 2051825"/>
                <a:gd name="connsiteY3" fmla="*/ 133815 h 44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1825" h="444277">
                  <a:moveTo>
                    <a:pt x="0" y="0"/>
                  </a:moveTo>
                  <a:cubicBezTo>
                    <a:pt x="223954" y="131027"/>
                    <a:pt x="447908" y="262054"/>
                    <a:pt x="646771" y="334537"/>
                  </a:cubicBezTo>
                  <a:cubicBezTo>
                    <a:pt x="845634" y="407020"/>
                    <a:pt x="959005" y="468352"/>
                    <a:pt x="1193181" y="434898"/>
                  </a:cubicBezTo>
                  <a:cubicBezTo>
                    <a:pt x="1427357" y="401444"/>
                    <a:pt x="1739591" y="267629"/>
                    <a:pt x="2051825" y="133815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1727510" y="1445425"/>
              <a:ext cx="3238500" cy="531807"/>
            </a:xfrm>
            <a:custGeom>
              <a:avLst/>
              <a:gdLst>
                <a:gd name="connsiteX0" fmla="*/ 0 w 3267308"/>
                <a:gd name="connsiteY0" fmla="*/ 535524 h 535524"/>
                <a:gd name="connsiteX1" fmla="*/ 959005 w 3267308"/>
                <a:gd name="connsiteY1" fmla="*/ 156383 h 535524"/>
                <a:gd name="connsiteX2" fmla="*/ 1906859 w 3267308"/>
                <a:gd name="connsiteY2" fmla="*/ 265 h 535524"/>
                <a:gd name="connsiteX3" fmla="*/ 2765503 w 3267308"/>
                <a:gd name="connsiteY3" fmla="*/ 122929 h 535524"/>
                <a:gd name="connsiteX4" fmla="*/ 3267308 w 3267308"/>
                <a:gd name="connsiteY4" fmla="*/ 267895 h 53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7308" h="535524">
                  <a:moveTo>
                    <a:pt x="0" y="535524"/>
                  </a:moveTo>
                  <a:cubicBezTo>
                    <a:pt x="320597" y="390558"/>
                    <a:pt x="641195" y="245593"/>
                    <a:pt x="959005" y="156383"/>
                  </a:cubicBezTo>
                  <a:cubicBezTo>
                    <a:pt x="1276815" y="67173"/>
                    <a:pt x="1605776" y="5841"/>
                    <a:pt x="1906859" y="265"/>
                  </a:cubicBezTo>
                  <a:cubicBezTo>
                    <a:pt x="2207942" y="-5311"/>
                    <a:pt x="2538762" y="78324"/>
                    <a:pt x="2765503" y="122929"/>
                  </a:cubicBezTo>
                  <a:cubicBezTo>
                    <a:pt x="2992245" y="167534"/>
                    <a:pt x="3129776" y="217714"/>
                    <a:pt x="3267308" y="267895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3494049" y="1248270"/>
              <a:ext cx="3858322" cy="855343"/>
            </a:xfrm>
            <a:custGeom>
              <a:avLst/>
              <a:gdLst>
                <a:gd name="connsiteX0" fmla="*/ 0 w 3858322"/>
                <a:gd name="connsiteY0" fmla="*/ 960613 h 960613"/>
                <a:gd name="connsiteX1" fmla="*/ 1081668 w 3858322"/>
                <a:gd name="connsiteY1" fmla="*/ 246935 h 960613"/>
                <a:gd name="connsiteX2" fmla="*/ 2419815 w 3858322"/>
                <a:gd name="connsiteY2" fmla="*/ 23911 h 960613"/>
                <a:gd name="connsiteX3" fmla="*/ 3858322 w 3858322"/>
                <a:gd name="connsiteY3" fmla="*/ 748740 h 960613"/>
                <a:gd name="connsiteX4" fmla="*/ 3858322 w 3858322"/>
                <a:gd name="connsiteY4" fmla="*/ 748740 h 960613"/>
                <a:gd name="connsiteX0" fmla="*/ 0 w 3858322"/>
                <a:gd name="connsiteY0" fmla="*/ 855343 h 855343"/>
                <a:gd name="connsiteX1" fmla="*/ 1081668 w 3858322"/>
                <a:gd name="connsiteY1" fmla="*/ 141665 h 855343"/>
                <a:gd name="connsiteX2" fmla="*/ 2587083 w 3858322"/>
                <a:gd name="connsiteY2" fmla="*/ 41304 h 855343"/>
                <a:gd name="connsiteX3" fmla="*/ 3858322 w 3858322"/>
                <a:gd name="connsiteY3" fmla="*/ 643470 h 855343"/>
                <a:gd name="connsiteX4" fmla="*/ 3858322 w 3858322"/>
                <a:gd name="connsiteY4" fmla="*/ 643470 h 8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8322" h="855343">
                  <a:moveTo>
                    <a:pt x="0" y="855343"/>
                  </a:moveTo>
                  <a:cubicBezTo>
                    <a:pt x="339183" y="576562"/>
                    <a:pt x="650487" y="277338"/>
                    <a:pt x="1081668" y="141665"/>
                  </a:cubicBezTo>
                  <a:cubicBezTo>
                    <a:pt x="1512849" y="5992"/>
                    <a:pt x="2124307" y="-42330"/>
                    <a:pt x="2587083" y="41304"/>
                  </a:cubicBezTo>
                  <a:cubicBezTo>
                    <a:pt x="3049859" y="124938"/>
                    <a:pt x="3646449" y="543109"/>
                    <a:pt x="3858322" y="643470"/>
                  </a:cubicBezTo>
                  <a:lnTo>
                    <a:pt x="3858322" y="643470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43000" y="29718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139920" y="2590800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721102" y="2362200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</a:t>
              </a:r>
              <a:endParaRPr lang="en-US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876800" y="13832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</a:t>
              </a:r>
              <a:endParaRPr lang="en-US" b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47800" y="18404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h</a:t>
              </a:r>
              <a:endParaRPr lang="en-US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315200" y="17642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864102" y="22214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y</a:t>
              </a:r>
              <a:endParaRPr lang="en-US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249133" y="28194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273302" y="17642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v</a:t>
              </a:r>
              <a:endParaRPr lang="en-US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248400" y="26670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18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362200" y="3215431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7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828800" y="27432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375792" y="19812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19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295400" y="23622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22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604163" y="2817911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10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848162" y="22860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3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200400" y="24384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12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823592" y="22860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3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23592" y="2740223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15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257800" y="22098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414392" y="18288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5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576192" y="12192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16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667000" y="1521023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17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95192" y="3349823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13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21" name="Straight Connector 120"/>
            <p:cNvCxnSpPr>
              <a:stCxn id="54" idx="1"/>
              <a:endCxn id="42" idx="0"/>
            </p:cNvCxnSpPr>
            <p:nvPr/>
          </p:nvCxnSpPr>
          <p:spPr>
            <a:xfrm flipH="1" flipV="1">
              <a:off x="5004110" y="1676150"/>
              <a:ext cx="2322249" cy="2313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4343400" y="1825823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4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181600" y="18288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2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943600" y="15240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9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86" name="Straight Connector 185"/>
            <p:cNvCxnSpPr>
              <a:stCxn id="34" idx="6"/>
              <a:endCxn id="95" idx="0"/>
            </p:cNvCxnSpPr>
            <p:nvPr/>
          </p:nvCxnSpPr>
          <p:spPr>
            <a:xfrm>
              <a:off x="1765610" y="2015333"/>
              <a:ext cx="1728439" cy="882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2009962" y="21336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6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90488" y="4507468"/>
                <a:ext cx="260071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MST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{</m:t>
                    </m:r>
                    <m:r>
                      <a:rPr lang="en-US" b="1" i="1">
                        <a:latin typeface="Cambria Math"/>
                      </a:rPr>
                      <m:t>𝒆</m:t>
                    </m:r>
                    <m:r>
                      <a:rPr lang="en-US" b="1" i="1">
                        <a:latin typeface="Cambria Math"/>
                      </a:rPr>
                      <m:t>}∪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dirty="0" smtClean="0"/>
                  <a:t>)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≠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en-US" b="1" dirty="0" smtClean="0"/>
                  <a:t>MST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488" y="4507468"/>
                <a:ext cx="260071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874" t="-8197" r="-304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47800" y="6134931"/>
                <a:ext cx="1486304" cy="57066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6134931"/>
                <a:ext cx="1486304" cy="570669"/>
              </a:xfrm>
              <a:prstGeom prst="rect">
                <a:avLst/>
              </a:prstGeom>
              <a:blipFill rotWithShape="1">
                <a:blip r:embed="rId4"/>
                <a:stretch>
                  <a:fillRect r="-49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1752600" y="3581400"/>
            <a:ext cx="2971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267200" y="3962400"/>
            <a:ext cx="2971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438400" y="4038600"/>
            <a:ext cx="1828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600200" y="5486400"/>
            <a:ext cx="2971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403910" y="5791200"/>
            <a:ext cx="2693949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096000" y="5791200"/>
            <a:ext cx="2693949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572000" y="4507468"/>
            <a:ext cx="2971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7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0"/>
                                        <p:tgtEl>
                                          <p:spTgt spid="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3000"/>
                                        <p:tgtEl>
                                          <p:spTgt spid="2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3" grpId="0" uiExpand="1" build="p"/>
      <p:bldP spid="3" grpId="0" animBg="1"/>
      <p:bldP spid="5" grpId="0" animBg="1"/>
      <p:bldP spid="64" grpId="0" animBg="1"/>
      <p:bldP spid="65" grpId="0" animBg="1"/>
      <p:bldP spid="67" grpId="0" animBg="1"/>
      <p:bldP spid="68" grpId="0" animBg="1"/>
      <p:bldP spid="70" grpId="0" animBg="1"/>
      <p:bldP spid="71" grpId="0" animBg="1"/>
      <p:bldP spid="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using Backward analysis for</a:t>
            </a:r>
            <a:br>
              <a:rPr lang="en-US" sz="3600" dirty="0" smtClean="0"/>
            </a:br>
            <a:r>
              <a:rPr lang="en-US" sz="3600" dirty="0" smtClean="0">
                <a:solidFill>
                  <a:srgbClr val="7030A0"/>
                </a:solidFill>
              </a:rPr>
              <a:t>The 3 problems :</a:t>
            </a:r>
            <a:br>
              <a:rPr lang="en-US" sz="3600" dirty="0" smtClean="0">
                <a:solidFill>
                  <a:srgbClr val="7030A0"/>
                </a:solidFill>
              </a:rPr>
            </a:br>
            <a:r>
              <a:rPr lang="en-US" sz="3600" dirty="0" smtClean="0"/>
              <a:t>A General </a:t>
            </a:r>
            <a:r>
              <a:rPr lang="en-US" sz="3600" dirty="0"/>
              <a:t>framework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3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General </a:t>
            </a:r>
            <a:r>
              <a:rPr lang="en-US" sz="3600" b="1" dirty="0"/>
              <a:t>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𝒁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the desired random variable in any of these problems.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Step 1</a:t>
                </a:r>
                <a:r>
                  <a:rPr lang="en-US" sz="2000" dirty="0" smtClean="0"/>
                  <a:t>: Define an </a:t>
                </a:r>
                <a:r>
                  <a:rPr lang="en-US" sz="2000" b="1" dirty="0" smtClean="0"/>
                  <a:t>event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r>
                  <a:rPr lang="en-US" sz="2000" dirty="0" smtClean="0"/>
                  <a:t> related to the random variable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endParaRPr lang="en-US" sz="2000" dirty="0"/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Step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2:                                   </a:t>
                </a:r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endParaRPr lang="en-US" sz="2000" b="1" dirty="0">
                  <a:solidFill>
                    <a:srgbClr val="7030A0"/>
                  </a:solidFill>
                </a:endParaRPr>
              </a:p>
              <a:p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Step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3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Equate the expressions  from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Steps</a:t>
                </a:r>
                <a:r>
                  <a:rPr lang="en-US" sz="2000" dirty="0" smtClean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1 </a:t>
                </a:r>
                <a:r>
                  <a:rPr lang="en-US" sz="2000" dirty="0" smtClean="0"/>
                  <a:t>and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2 </a:t>
                </a:r>
                <a:r>
                  <a:rPr lang="en-US" sz="2000" dirty="0" smtClean="0"/>
                  <a:t>to calculate 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 smtClean="0"/>
                  <a:t>].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t="-645" b="-34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/>
              <p:cNvSpPr/>
              <p:nvPr/>
            </p:nvSpPr>
            <p:spPr>
              <a:xfrm>
                <a:off x="3505200" y="2895600"/>
                <a:ext cx="2362200" cy="8382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</a:rPr>
                  <a:t>Calculate P[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]</a:t>
                </a:r>
                <a:endParaRPr lang="en-IN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ounded 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895600"/>
                <a:ext cx="2362200" cy="8382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Bent Arrow 2"/>
          <p:cNvSpPr/>
          <p:nvPr/>
        </p:nvSpPr>
        <p:spPr>
          <a:xfrm rot="5400000">
            <a:off x="5765292" y="3326892"/>
            <a:ext cx="1194816" cy="990600"/>
          </a:xfrm>
          <a:prstGeom prst="ben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 rot="5400000" flipV="1">
            <a:off x="2336292" y="3250692"/>
            <a:ext cx="1194816" cy="1143000"/>
          </a:xfrm>
          <a:prstGeom prst="bentArrow">
            <a:avLst>
              <a:gd name="adj1" fmla="val 21667"/>
              <a:gd name="adj2" fmla="val 19445"/>
              <a:gd name="adj3" fmla="val 25000"/>
              <a:gd name="adj4" fmla="val 4375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95400" y="4419600"/>
            <a:ext cx="2209800" cy="6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Using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Standard Definition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38800" y="4419600"/>
            <a:ext cx="2286000" cy="6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Using </a:t>
            </a:r>
          </a:p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Bakward</a:t>
            </a:r>
            <a:r>
              <a:rPr lang="en-US" b="1" dirty="0" smtClean="0">
                <a:solidFill>
                  <a:schemeClr val="tx1"/>
                </a:solidFill>
              </a:rPr>
              <a:t> Analysis</a:t>
            </a:r>
            <a:endParaRPr lang="en-IN" dirty="0"/>
          </a:p>
        </p:txBody>
      </p:sp>
      <p:sp>
        <p:nvSpPr>
          <p:cNvPr id="10" name="Equal 9"/>
          <p:cNvSpPr/>
          <p:nvPr/>
        </p:nvSpPr>
        <p:spPr>
          <a:xfrm>
            <a:off x="3886200" y="4419600"/>
            <a:ext cx="1447800" cy="609600"/>
          </a:xfrm>
          <a:prstGeom prst="mathEqua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43300" y="2286000"/>
            <a:ext cx="35433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76400" y="2324100"/>
            <a:ext cx="35433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72100" y="5981700"/>
            <a:ext cx="35433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352800" y="6019800"/>
            <a:ext cx="35433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3</a:t>
            </a:r>
            <a:r>
              <a:rPr lang="en-US" sz="3600" b="1" dirty="0" smtClean="0">
                <a:solidFill>
                  <a:srgbClr val="C00000"/>
                </a:solidFill>
              </a:rPr>
              <a:t> Problems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229600" cy="4525963"/>
              </a:xfrm>
            </p:spPr>
            <p:txBody>
              <a:bodyPr/>
              <a:lstStyle/>
              <a:p>
                <a:r>
                  <a:rPr lang="en-US" sz="2000" b="1" dirty="0" smtClean="0">
                    <a:solidFill>
                      <a:srgbClr val="C00000"/>
                    </a:solidFill>
                  </a:rPr>
                  <a:t>Problem 1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Suppose we sample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points randomly 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from a set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points, 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what </a:t>
                </a:r>
                <a:r>
                  <a:rPr lang="en-US" sz="2000" dirty="0"/>
                  <a:t>is the expected number of points that remain outside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the </a:t>
                </a:r>
                <a:r>
                  <a:rPr lang="en-US" sz="2000" dirty="0"/>
                  <a:t>smallest circle enclosing the sample? </a:t>
                </a:r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b="1" dirty="0" smtClean="0">
                    <a:solidFill>
                      <a:srgbClr val="C00000"/>
                    </a:solidFill>
                  </a:rPr>
                  <a:t>Problem 2: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Suppose we select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from interval [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],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what </a:t>
                </a:r>
                <a:r>
                  <a:rPr lang="en-US" sz="2000" dirty="0"/>
                  <a:t>is </a:t>
                </a:r>
                <a:r>
                  <a:rPr lang="en-US" sz="2000" dirty="0" smtClean="0"/>
                  <a:t>the expected </a:t>
                </a:r>
                <a:r>
                  <a:rPr lang="en-US" sz="2000" dirty="0"/>
                  <a:t>length of the smallest sub-interval </a:t>
                </a:r>
                <a:r>
                  <a:rPr lang="en-US" sz="2000" b="1" dirty="0"/>
                  <a:t>?</a:t>
                </a:r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b="1" dirty="0" smtClean="0">
                    <a:solidFill>
                      <a:srgbClr val="C00000"/>
                    </a:solidFill>
                  </a:rPr>
                  <a:t>Problem 3</a:t>
                </a:r>
                <a:r>
                  <a:rPr lang="en-US" sz="2000" dirty="0" smtClean="0"/>
                  <a:t>: 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=(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undirected graph with weights on </a:t>
                </a:r>
                <a:r>
                  <a:rPr lang="en-US" sz="2000" dirty="0" smtClean="0"/>
                  <a:t>edges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If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⊂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and  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|=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how </a:t>
                </a:r>
                <a:r>
                  <a:rPr lang="en-US" sz="2000" dirty="0"/>
                  <a:t>many edges from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\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 are light with respect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?</a:t>
                </a: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229600" cy="4525963"/>
              </a:xfrm>
              <a:blipFill rotWithShape="1">
                <a:blip r:embed="rId2"/>
                <a:stretch>
                  <a:fillRect l="-741" t="-674" r="-1778" b="-161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315200" y="2057400"/>
            <a:ext cx="990600" cy="9144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9248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610600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7010400" y="3886200"/>
            <a:ext cx="1828800" cy="76200"/>
            <a:chOff x="7010400" y="3886200"/>
            <a:chExt cx="1828800" cy="762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7010400" y="3962400"/>
              <a:ext cx="1828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8686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162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543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848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>
            <a:off x="7543800" y="4038600"/>
            <a:ext cx="342900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534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39000" y="5574268"/>
                <a:ext cx="881973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MST(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5574268"/>
                <a:ext cx="88197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250" t="-8197" r="-1250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>
            <a:off x="8534400" y="5562600"/>
            <a:ext cx="304800" cy="30480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own Arrow 7"/>
          <p:cNvSpPr/>
          <p:nvPr/>
        </p:nvSpPr>
        <p:spPr>
          <a:xfrm>
            <a:off x="7239000" y="762000"/>
            <a:ext cx="13716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8305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3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6" grpId="1" animBg="1"/>
      <p:bldP spid="7" grpId="0" animBg="1"/>
      <p:bldP spid="22" grpId="0" animBg="1"/>
      <p:bldP spid="22" grpId="1" animBg="1"/>
      <p:bldP spid="23" grpId="0" animBg="1"/>
      <p:bldP spid="8" grpId="0" animBg="1"/>
      <p:bldP spid="20" grpId="0" animBg="1"/>
      <p:bldP spid="2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problem 3</a:t>
            </a:r>
            <a:br>
              <a:rPr lang="en-US" sz="3600" dirty="0" smtClean="0"/>
            </a:br>
            <a:r>
              <a:rPr lang="en-US" sz="3600" dirty="0" smtClean="0">
                <a:solidFill>
                  <a:srgbClr val="7030A0"/>
                </a:solidFill>
              </a:rPr>
              <a:t>Minimum spanning tree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2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A Better understanding of </a:t>
            </a:r>
            <a:r>
              <a:rPr lang="en-US" sz="3600" dirty="0">
                <a:solidFill>
                  <a:srgbClr val="7030A0"/>
                </a:solidFill>
              </a:rPr>
              <a:t/>
            </a:r>
            <a:br>
              <a:rPr lang="en-US" sz="3600" dirty="0">
                <a:solidFill>
                  <a:srgbClr val="7030A0"/>
                </a:solidFill>
              </a:rPr>
            </a:br>
            <a:r>
              <a:rPr lang="en-US" sz="3600" dirty="0" smtClean="0">
                <a:solidFill>
                  <a:srgbClr val="7030A0"/>
                </a:solidFill>
              </a:rPr>
              <a:t>light edges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4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Minimum spanning tree</a:t>
            </a:r>
            <a:br>
              <a:rPr lang="en-US" sz="4000" b="1" dirty="0" smtClean="0">
                <a:solidFill>
                  <a:srgbClr val="7030A0"/>
                </a:solidFill>
              </a:rPr>
            </a:b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53" name="Content Placeholder 25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89410" y="197723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384610" y="300593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813610" y="267046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966010" y="16761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3454562" y="3132314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956610" y="221140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3492190" y="208874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299010" y="25905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315200" y="189638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>
            <a:stCxn id="34" idx="5"/>
            <a:endCxn id="52" idx="6"/>
          </p:cNvCxnSpPr>
          <p:nvPr/>
        </p:nvCxnSpPr>
        <p:spPr>
          <a:xfrm>
            <a:off x="1754451" y="2042274"/>
            <a:ext cx="620759" cy="5863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5" idx="0"/>
            <a:endCxn id="52" idx="3"/>
          </p:cNvCxnSpPr>
          <p:nvPr/>
        </p:nvCxnSpPr>
        <p:spPr>
          <a:xfrm flipV="1">
            <a:off x="1422710" y="2655591"/>
            <a:ext cx="887459" cy="3503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51" idx="2"/>
          </p:cNvCxnSpPr>
          <p:nvPr/>
        </p:nvCxnSpPr>
        <p:spPr>
          <a:xfrm flipV="1">
            <a:off x="2375210" y="2126845"/>
            <a:ext cx="1116980" cy="49669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5"/>
            <a:endCxn id="43" idx="1"/>
          </p:cNvCxnSpPr>
          <p:nvPr/>
        </p:nvCxnSpPr>
        <p:spPr>
          <a:xfrm>
            <a:off x="2364051" y="2655591"/>
            <a:ext cx="1101670" cy="4878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2"/>
            <a:endCxn id="43" idx="0"/>
          </p:cNvCxnSpPr>
          <p:nvPr/>
        </p:nvCxnSpPr>
        <p:spPr>
          <a:xfrm>
            <a:off x="3492190" y="2126845"/>
            <a:ext cx="472" cy="10054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2" idx="3"/>
            <a:endCxn id="51" idx="7"/>
          </p:cNvCxnSpPr>
          <p:nvPr/>
        </p:nvCxnSpPr>
        <p:spPr>
          <a:xfrm flipH="1">
            <a:off x="3557231" y="1741191"/>
            <a:ext cx="1419938" cy="3587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6" idx="1"/>
            <a:endCxn id="51" idx="4"/>
          </p:cNvCxnSpPr>
          <p:nvPr/>
        </p:nvCxnSpPr>
        <p:spPr>
          <a:xfrm flipH="1" flipV="1">
            <a:off x="3530290" y="2164945"/>
            <a:ext cx="1294479" cy="51668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3" idx="0"/>
            <a:endCxn id="36" idx="4"/>
          </p:cNvCxnSpPr>
          <p:nvPr/>
        </p:nvCxnSpPr>
        <p:spPr>
          <a:xfrm flipV="1">
            <a:off x="3492662" y="2746667"/>
            <a:ext cx="1359048" cy="3856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1"/>
            <a:endCxn id="42" idx="5"/>
          </p:cNvCxnSpPr>
          <p:nvPr/>
        </p:nvCxnSpPr>
        <p:spPr>
          <a:xfrm flipH="1" flipV="1">
            <a:off x="5031051" y="1741191"/>
            <a:ext cx="936718" cy="4813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6" idx="7"/>
            <a:endCxn id="50" idx="3"/>
          </p:cNvCxnSpPr>
          <p:nvPr/>
        </p:nvCxnSpPr>
        <p:spPr>
          <a:xfrm flipV="1">
            <a:off x="4878651" y="2276449"/>
            <a:ext cx="1089118" cy="4051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50" idx="6"/>
          </p:cNvCxnSpPr>
          <p:nvPr/>
        </p:nvCxnSpPr>
        <p:spPr>
          <a:xfrm flipH="1">
            <a:off x="6032810" y="1920547"/>
            <a:ext cx="1282390" cy="32896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4" idx="3"/>
            <a:endCxn id="35" idx="0"/>
          </p:cNvCxnSpPr>
          <p:nvPr/>
        </p:nvCxnSpPr>
        <p:spPr>
          <a:xfrm flipH="1">
            <a:off x="1422710" y="2042274"/>
            <a:ext cx="277859" cy="9636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88"/>
          <p:cNvSpPr/>
          <p:nvPr/>
        </p:nvSpPr>
        <p:spPr>
          <a:xfrm>
            <a:off x="4854498" y="1936345"/>
            <a:ext cx="2486722" cy="1052574"/>
          </a:xfrm>
          <a:custGeom>
            <a:avLst/>
            <a:gdLst>
              <a:gd name="connsiteX0" fmla="*/ 0 w 2486722"/>
              <a:gd name="connsiteY0" fmla="*/ 791737 h 1052574"/>
              <a:gd name="connsiteX1" fmla="*/ 479502 w 2486722"/>
              <a:gd name="connsiteY1" fmla="*/ 970156 h 1052574"/>
              <a:gd name="connsiteX2" fmla="*/ 1092819 w 2486722"/>
              <a:gd name="connsiteY2" fmla="*/ 1048215 h 1052574"/>
              <a:gd name="connsiteX3" fmla="*/ 1906858 w 2486722"/>
              <a:gd name="connsiteY3" fmla="*/ 847493 h 1052574"/>
              <a:gd name="connsiteX4" fmla="*/ 2486722 w 2486722"/>
              <a:gd name="connsiteY4" fmla="*/ 0 h 105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722" h="1052574">
                <a:moveTo>
                  <a:pt x="0" y="791737"/>
                </a:moveTo>
                <a:cubicBezTo>
                  <a:pt x="148683" y="859573"/>
                  <a:pt x="297366" y="927410"/>
                  <a:pt x="479502" y="970156"/>
                </a:cubicBezTo>
                <a:cubicBezTo>
                  <a:pt x="661639" y="1012902"/>
                  <a:pt x="854926" y="1068659"/>
                  <a:pt x="1092819" y="1048215"/>
                </a:cubicBezTo>
                <a:cubicBezTo>
                  <a:pt x="1330712" y="1027771"/>
                  <a:pt x="1674541" y="1022195"/>
                  <a:pt x="1906858" y="847493"/>
                </a:cubicBezTo>
                <a:cubicBezTo>
                  <a:pt x="2139175" y="672791"/>
                  <a:pt x="2312948" y="336395"/>
                  <a:pt x="2486722" y="0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3505200" y="1947496"/>
            <a:ext cx="3847171" cy="1697290"/>
          </a:xfrm>
          <a:custGeom>
            <a:avLst/>
            <a:gdLst>
              <a:gd name="connsiteX0" fmla="*/ 0 w 3847171"/>
              <a:gd name="connsiteY0" fmla="*/ 1226634 h 1887357"/>
              <a:gd name="connsiteX1" fmla="*/ 591015 w 3847171"/>
              <a:gd name="connsiteY1" fmla="*/ 1572322 h 1887357"/>
              <a:gd name="connsiteX2" fmla="*/ 1393903 w 3847171"/>
              <a:gd name="connsiteY2" fmla="*/ 1851103 h 1887357"/>
              <a:gd name="connsiteX3" fmla="*/ 2364059 w 3847171"/>
              <a:gd name="connsiteY3" fmla="*/ 1851103 h 1887357"/>
              <a:gd name="connsiteX4" fmla="*/ 3200400 w 3847171"/>
              <a:gd name="connsiteY4" fmla="*/ 1550020 h 1887357"/>
              <a:gd name="connsiteX5" fmla="*/ 3679903 w 3847171"/>
              <a:gd name="connsiteY5" fmla="*/ 869795 h 1887357"/>
              <a:gd name="connsiteX6" fmla="*/ 3847171 w 3847171"/>
              <a:gd name="connsiteY6" fmla="*/ 0 h 1887357"/>
              <a:gd name="connsiteX7" fmla="*/ 3847171 w 3847171"/>
              <a:gd name="connsiteY7" fmla="*/ 0 h 1887357"/>
              <a:gd name="connsiteX0" fmla="*/ 0 w 3847171"/>
              <a:gd name="connsiteY0" fmla="*/ 1226634 h 1853995"/>
              <a:gd name="connsiteX1" fmla="*/ 591015 w 3847171"/>
              <a:gd name="connsiteY1" fmla="*/ 1572322 h 1853995"/>
              <a:gd name="connsiteX2" fmla="*/ 1906859 w 3847171"/>
              <a:gd name="connsiteY2" fmla="*/ 1694986 h 1853995"/>
              <a:gd name="connsiteX3" fmla="*/ 2364059 w 3847171"/>
              <a:gd name="connsiteY3" fmla="*/ 1851103 h 1853995"/>
              <a:gd name="connsiteX4" fmla="*/ 3200400 w 3847171"/>
              <a:gd name="connsiteY4" fmla="*/ 1550020 h 1853995"/>
              <a:gd name="connsiteX5" fmla="*/ 3679903 w 3847171"/>
              <a:gd name="connsiteY5" fmla="*/ 869795 h 1853995"/>
              <a:gd name="connsiteX6" fmla="*/ 3847171 w 3847171"/>
              <a:gd name="connsiteY6" fmla="*/ 0 h 1853995"/>
              <a:gd name="connsiteX7" fmla="*/ 3847171 w 3847171"/>
              <a:gd name="connsiteY7" fmla="*/ 0 h 1853995"/>
              <a:gd name="connsiteX0" fmla="*/ 0 w 3847171"/>
              <a:gd name="connsiteY0" fmla="*/ 1226634 h 1695014"/>
              <a:gd name="connsiteX1" fmla="*/ 591015 w 3847171"/>
              <a:gd name="connsiteY1" fmla="*/ 1572322 h 1695014"/>
              <a:gd name="connsiteX2" fmla="*/ 1906859 w 3847171"/>
              <a:gd name="connsiteY2" fmla="*/ 1694986 h 1695014"/>
              <a:gd name="connsiteX3" fmla="*/ 2653991 w 3847171"/>
              <a:gd name="connsiteY3" fmla="*/ 1583474 h 1695014"/>
              <a:gd name="connsiteX4" fmla="*/ 3200400 w 3847171"/>
              <a:gd name="connsiteY4" fmla="*/ 1550020 h 1695014"/>
              <a:gd name="connsiteX5" fmla="*/ 3679903 w 3847171"/>
              <a:gd name="connsiteY5" fmla="*/ 869795 h 1695014"/>
              <a:gd name="connsiteX6" fmla="*/ 3847171 w 3847171"/>
              <a:gd name="connsiteY6" fmla="*/ 0 h 1695014"/>
              <a:gd name="connsiteX7" fmla="*/ 3847171 w 3847171"/>
              <a:gd name="connsiteY7" fmla="*/ 0 h 1695014"/>
              <a:gd name="connsiteX0" fmla="*/ 0 w 3847171"/>
              <a:gd name="connsiteY0" fmla="*/ 1226634 h 1695044"/>
              <a:gd name="connsiteX1" fmla="*/ 591015 w 3847171"/>
              <a:gd name="connsiteY1" fmla="*/ 1572322 h 1695044"/>
              <a:gd name="connsiteX2" fmla="*/ 1906859 w 3847171"/>
              <a:gd name="connsiteY2" fmla="*/ 1694986 h 1695044"/>
              <a:gd name="connsiteX3" fmla="*/ 2653991 w 3847171"/>
              <a:gd name="connsiteY3" fmla="*/ 1583474 h 1695044"/>
              <a:gd name="connsiteX4" fmla="*/ 3323064 w 3847171"/>
              <a:gd name="connsiteY4" fmla="*/ 1271240 h 1695044"/>
              <a:gd name="connsiteX5" fmla="*/ 3679903 w 3847171"/>
              <a:gd name="connsiteY5" fmla="*/ 869795 h 1695044"/>
              <a:gd name="connsiteX6" fmla="*/ 3847171 w 3847171"/>
              <a:gd name="connsiteY6" fmla="*/ 0 h 1695044"/>
              <a:gd name="connsiteX7" fmla="*/ 3847171 w 3847171"/>
              <a:gd name="connsiteY7" fmla="*/ 0 h 1695044"/>
              <a:gd name="connsiteX0" fmla="*/ 0 w 3847171"/>
              <a:gd name="connsiteY0" fmla="*/ 1226634 h 1695044"/>
              <a:gd name="connsiteX1" fmla="*/ 591015 w 3847171"/>
              <a:gd name="connsiteY1" fmla="*/ 1572322 h 1695044"/>
              <a:gd name="connsiteX2" fmla="*/ 1906859 w 3847171"/>
              <a:gd name="connsiteY2" fmla="*/ 1694986 h 1695044"/>
              <a:gd name="connsiteX3" fmla="*/ 2653991 w 3847171"/>
              <a:gd name="connsiteY3" fmla="*/ 1583474 h 1695044"/>
              <a:gd name="connsiteX4" fmla="*/ 3323064 w 3847171"/>
              <a:gd name="connsiteY4" fmla="*/ 1271240 h 1695044"/>
              <a:gd name="connsiteX5" fmla="*/ 3668751 w 3847171"/>
              <a:gd name="connsiteY5" fmla="*/ 646771 h 1695044"/>
              <a:gd name="connsiteX6" fmla="*/ 3847171 w 3847171"/>
              <a:gd name="connsiteY6" fmla="*/ 0 h 1695044"/>
              <a:gd name="connsiteX7" fmla="*/ 3847171 w 3847171"/>
              <a:gd name="connsiteY7" fmla="*/ 0 h 1695044"/>
              <a:gd name="connsiteX0" fmla="*/ 0 w 3847171"/>
              <a:gd name="connsiteY0" fmla="*/ 1226634 h 1696932"/>
              <a:gd name="connsiteX1" fmla="*/ 669073 w 3847171"/>
              <a:gd name="connsiteY1" fmla="*/ 1505414 h 1696932"/>
              <a:gd name="connsiteX2" fmla="*/ 1906859 w 3847171"/>
              <a:gd name="connsiteY2" fmla="*/ 1694986 h 1696932"/>
              <a:gd name="connsiteX3" fmla="*/ 2653991 w 3847171"/>
              <a:gd name="connsiteY3" fmla="*/ 1583474 h 1696932"/>
              <a:gd name="connsiteX4" fmla="*/ 3323064 w 3847171"/>
              <a:gd name="connsiteY4" fmla="*/ 1271240 h 1696932"/>
              <a:gd name="connsiteX5" fmla="*/ 3668751 w 3847171"/>
              <a:gd name="connsiteY5" fmla="*/ 646771 h 1696932"/>
              <a:gd name="connsiteX6" fmla="*/ 3847171 w 3847171"/>
              <a:gd name="connsiteY6" fmla="*/ 0 h 1696932"/>
              <a:gd name="connsiteX7" fmla="*/ 3847171 w 3847171"/>
              <a:gd name="connsiteY7" fmla="*/ 0 h 1696932"/>
              <a:gd name="connsiteX0" fmla="*/ 0 w 3847171"/>
              <a:gd name="connsiteY0" fmla="*/ 1226634 h 1697290"/>
              <a:gd name="connsiteX1" fmla="*/ 669073 w 3847171"/>
              <a:gd name="connsiteY1" fmla="*/ 1505414 h 1697290"/>
              <a:gd name="connsiteX2" fmla="*/ 1906859 w 3847171"/>
              <a:gd name="connsiteY2" fmla="*/ 1694986 h 1697290"/>
              <a:gd name="connsiteX3" fmla="*/ 2653991 w 3847171"/>
              <a:gd name="connsiteY3" fmla="*/ 1583474 h 1697290"/>
              <a:gd name="connsiteX4" fmla="*/ 3256156 w 3847171"/>
              <a:gd name="connsiteY4" fmla="*/ 1204332 h 1697290"/>
              <a:gd name="connsiteX5" fmla="*/ 3668751 w 3847171"/>
              <a:gd name="connsiteY5" fmla="*/ 646771 h 1697290"/>
              <a:gd name="connsiteX6" fmla="*/ 3847171 w 3847171"/>
              <a:gd name="connsiteY6" fmla="*/ 0 h 1697290"/>
              <a:gd name="connsiteX7" fmla="*/ 3847171 w 3847171"/>
              <a:gd name="connsiteY7" fmla="*/ 0 h 169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7171" h="1697290">
                <a:moveTo>
                  <a:pt x="0" y="1226634"/>
                </a:moveTo>
                <a:cubicBezTo>
                  <a:pt x="179349" y="1347439"/>
                  <a:pt x="351263" y="1427355"/>
                  <a:pt x="669073" y="1505414"/>
                </a:cubicBezTo>
                <a:cubicBezTo>
                  <a:pt x="986883" y="1583473"/>
                  <a:pt x="1576039" y="1681976"/>
                  <a:pt x="1906859" y="1694986"/>
                </a:cubicBezTo>
                <a:cubicBezTo>
                  <a:pt x="2237679" y="1707996"/>
                  <a:pt x="2429108" y="1665250"/>
                  <a:pt x="2653991" y="1583474"/>
                </a:cubicBezTo>
                <a:cubicBezTo>
                  <a:pt x="2878874" y="1501698"/>
                  <a:pt x="3087029" y="1360449"/>
                  <a:pt x="3256156" y="1204332"/>
                </a:cubicBezTo>
                <a:cubicBezTo>
                  <a:pt x="3425283" y="1048215"/>
                  <a:pt x="3570249" y="847493"/>
                  <a:pt x="3668751" y="646771"/>
                </a:cubicBezTo>
                <a:cubicBezTo>
                  <a:pt x="3767253" y="446049"/>
                  <a:pt x="3817434" y="107795"/>
                  <a:pt x="3847171" y="0"/>
                </a:cubicBezTo>
                <a:lnTo>
                  <a:pt x="3847171" y="0"/>
                </a:ln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1431073" y="3051467"/>
            <a:ext cx="2051825" cy="444277"/>
          </a:xfrm>
          <a:custGeom>
            <a:avLst/>
            <a:gdLst>
              <a:gd name="connsiteX0" fmla="*/ 0 w 2051825"/>
              <a:gd name="connsiteY0" fmla="*/ 0 h 444277"/>
              <a:gd name="connsiteX1" fmla="*/ 646771 w 2051825"/>
              <a:gd name="connsiteY1" fmla="*/ 334537 h 444277"/>
              <a:gd name="connsiteX2" fmla="*/ 1193181 w 2051825"/>
              <a:gd name="connsiteY2" fmla="*/ 434898 h 444277"/>
              <a:gd name="connsiteX3" fmla="*/ 2051825 w 2051825"/>
              <a:gd name="connsiteY3" fmla="*/ 133815 h 444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1825" h="444277">
                <a:moveTo>
                  <a:pt x="0" y="0"/>
                </a:moveTo>
                <a:cubicBezTo>
                  <a:pt x="223954" y="131027"/>
                  <a:pt x="447908" y="262054"/>
                  <a:pt x="646771" y="334537"/>
                </a:cubicBezTo>
                <a:cubicBezTo>
                  <a:pt x="845634" y="407020"/>
                  <a:pt x="959005" y="468352"/>
                  <a:pt x="1193181" y="434898"/>
                </a:cubicBezTo>
                <a:cubicBezTo>
                  <a:pt x="1427357" y="401444"/>
                  <a:pt x="1739591" y="267629"/>
                  <a:pt x="2051825" y="133815"/>
                </a:cubicBezTo>
              </a:path>
            </a:pathLst>
          </a:cu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1727510" y="1445425"/>
            <a:ext cx="3238500" cy="531807"/>
          </a:xfrm>
          <a:custGeom>
            <a:avLst/>
            <a:gdLst>
              <a:gd name="connsiteX0" fmla="*/ 0 w 3267308"/>
              <a:gd name="connsiteY0" fmla="*/ 535524 h 535524"/>
              <a:gd name="connsiteX1" fmla="*/ 959005 w 3267308"/>
              <a:gd name="connsiteY1" fmla="*/ 156383 h 535524"/>
              <a:gd name="connsiteX2" fmla="*/ 1906859 w 3267308"/>
              <a:gd name="connsiteY2" fmla="*/ 265 h 535524"/>
              <a:gd name="connsiteX3" fmla="*/ 2765503 w 3267308"/>
              <a:gd name="connsiteY3" fmla="*/ 122929 h 535524"/>
              <a:gd name="connsiteX4" fmla="*/ 3267308 w 3267308"/>
              <a:gd name="connsiteY4" fmla="*/ 267895 h 53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7308" h="535524">
                <a:moveTo>
                  <a:pt x="0" y="535524"/>
                </a:moveTo>
                <a:cubicBezTo>
                  <a:pt x="320597" y="390558"/>
                  <a:pt x="641195" y="245593"/>
                  <a:pt x="959005" y="156383"/>
                </a:cubicBezTo>
                <a:cubicBezTo>
                  <a:pt x="1276815" y="67173"/>
                  <a:pt x="1605776" y="5841"/>
                  <a:pt x="1906859" y="265"/>
                </a:cubicBezTo>
                <a:cubicBezTo>
                  <a:pt x="2207942" y="-5311"/>
                  <a:pt x="2538762" y="78324"/>
                  <a:pt x="2765503" y="122929"/>
                </a:cubicBezTo>
                <a:cubicBezTo>
                  <a:pt x="2992245" y="167534"/>
                  <a:pt x="3129776" y="217714"/>
                  <a:pt x="3267308" y="267895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>
            <a:off x="3494049" y="1248270"/>
            <a:ext cx="3858322" cy="855343"/>
          </a:xfrm>
          <a:custGeom>
            <a:avLst/>
            <a:gdLst>
              <a:gd name="connsiteX0" fmla="*/ 0 w 3858322"/>
              <a:gd name="connsiteY0" fmla="*/ 960613 h 960613"/>
              <a:gd name="connsiteX1" fmla="*/ 1081668 w 3858322"/>
              <a:gd name="connsiteY1" fmla="*/ 246935 h 960613"/>
              <a:gd name="connsiteX2" fmla="*/ 2419815 w 3858322"/>
              <a:gd name="connsiteY2" fmla="*/ 23911 h 960613"/>
              <a:gd name="connsiteX3" fmla="*/ 3858322 w 3858322"/>
              <a:gd name="connsiteY3" fmla="*/ 748740 h 960613"/>
              <a:gd name="connsiteX4" fmla="*/ 3858322 w 3858322"/>
              <a:gd name="connsiteY4" fmla="*/ 748740 h 960613"/>
              <a:gd name="connsiteX0" fmla="*/ 0 w 3858322"/>
              <a:gd name="connsiteY0" fmla="*/ 855343 h 855343"/>
              <a:gd name="connsiteX1" fmla="*/ 1081668 w 3858322"/>
              <a:gd name="connsiteY1" fmla="*/ 141665 h 855343"/>
              <a:gd name="connsiteX2" fmla="*/ 2587083 w 3858322"/>
              <a:gd name="connsiteY2" fmla="*/ 41304 h 855343"/>
              <a:gd name="connsiteX3" fmla="*/ 3858322 w 3858322"/>
              <a:gd name="connsiteY3" fmla="*/ 643470 h 855343"/>
              <a:gd name="connsiteX4" fmla="*/ 3858322 w 3858322"/>
              <a:gd name="connsiteY4" fmla="*/ 643470 h 8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8322" h="855343">
                <a:moveTo>
                  <a:pt x="0" y="855343"/>
                </a:moveTo>
                <a:cubicBezTo>
                  <a:pt x="339183" y="576562"/>
                  <a:pt x="650487" y="277338"/>
                  <a:pt x="1081668" y="141665"/>
                </a:cubicBezTo>
                <a:cubicBezTo>
                  <a:pt x="1512849" y="5992"/>
                  <a:pt x="2124307" y="-42330"/>
                  <a:pt x="2587083" y="41304"/>
                </a:cubicBezTo>
                <a:cubicBezTo>
                  <a:pt x="3049859" y="124938"/>
                  <a:pt x="3646449" y="543109"/>
                  <a:pt x="3858322" y="643470"/>
                </a:cubicBezTo>
                <a:lnTo>
                  <a:pt x="3858322" y="643470"/>
                </a:ln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1143000" y="2971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139920" y="259080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4721102" y="2362200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4876800" y="1383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1447800" y="18404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315200" y="1764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5864102" y="2221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3249133" y="2819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73302" y="17642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6248400" y="26670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18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362200" y="3215431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7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828800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375792" y="1981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19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295400" y="2362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604163" y="2817911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848162" y="2286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3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200400" y="24384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42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823592" y="2286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3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823592" y="27402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257800" y="22098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414392" y="18288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576192" y="1219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16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667000" y="15210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17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195192" y="33498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13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21" name="Straight Connector 120"/>
          <p:cNvCxnSpPr>
            <a:stCxn id="54" idx="1"/>
            <a:endCxn id="42" idx="0"/>
          </p:cNvCxnSpPr>
          <p:nvPr/>
        </p:nvCxnSpPr>
        <p:spPr>
          <a:xfrm flipH="1" flipV="1">
            <a:off x="5004110" y="1676150"/>
            <a:ext cx="2322249" cy="2313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343400" y="1825823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4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181600" y="18288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943600" y="15240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19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86" name="Straight Connector 185"/>
          <p:cNvCxnSpPr>
            <a:stCxn id="34" idx="6"/>
            <a:endCxn id="95" idx="0"/>
          </p:cNvCxnSpPr>
          <p:nvPr/>
        </p:nvCxnSpPr>
        <p:spPr>
          <a:xfrm>
            <a:off x="1765610" y="2015333"/>
            <a:ext cx="1728439" cy="882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2009962" y="21336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6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flipH="1" flipV="1">
            <a:off x="3557231" y="2153786"/>
            <a:ext cx="2453706" cy="676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1157336" y="4267200"/>
            <a:ext cx="6462664" cy="2121932"/>
            <a:chOff x="1157336" y="4267200"/>
            <a:chExt cx="6462664" cy="2121932"/>
          </a:xfrm>
        </p:grpSpPr>
        <p:sp>
          <p:nvSpPr>
            <p:cNvPr id="228" name="TextBox 227"/>
            <p:cNvSpPr txBox="1"/>
            <p:nvPr/>
          </p:nvSpPr>
          <p:spPr>
            <a:xfrm>
              <a:off x="7329536" y="4812268"/>
              <a:ext cx="2904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157336" y="4267200"/>
              <a:ext cx="6248400" cy="2121932"/>
              <a:chOff x="1157336" y="4267200"/>
              <a:chExt cx="6248400" cy="212193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157336" y="4267200"/>
                <a:ext cx="6248400" cy="2121932"/>
                <a:chOff x="1157336" y="4267200"/>
                <a:chExt cx="6248400" cy="2121932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1157336" y="4267200"/>
                  <a:ext cx="6248400" cy="2121932"/>
                  <a:chOff x="1157336" y="4267200"/>
                  <a:chExt cx="6248400" cy="2121932"/>
                </a:xfrm>
              </p:grpSpPr>
              <p:sp>
                <p:nvSpPr>
                  <p:cNvPr id="197" name="Oval 196"/>
                  <p:cNvSpPr/>
                  <p:nvPr/>
                </p:nvSpPr>
                <p:spPr>
                  <a:xfrm>
                    <a:off x="1703746" y="5025233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Oval 197"/>
                  <p:cNvSpPr/>
                  <p:nvPr/>
                </p:nvSpPr>
                <p:spPr>
                  <a:xfrm>
                    <a:off x="1398946" y="6053933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Oval 198"/>
                  <p:cNvSpPr/>
                  <p:nvPr/>
                </p:nvSpPr>
                <p:spPr>
                  <a:xfrm>
                    <a:off x="4827946" y="5718467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Oval 199"/>
                  <p:cNvSpPr/>
                  <p:nvPr/>
                </p:nvSpPr>
                <p:spPr>
                  <a:xfrm>
                    <a:off x="4980346" y="472415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1" name="Oval 200"/>
                  <p:cNvSpPr/>
                  <p:nvPr/>
                </p:nvSpPr>
                <p:spPr>
                  <a:xfrm>
                    <a:off x="3468898" y="6180314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2" name="Oval 201"/>
                  <p:cNvSpPr/>
                  <p:nvPr/>
                </p:nvSpPr>
                <p:spPr>
                  <a:xfrm>
                    <a:off x="5970946" y="5259408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3" name="Oval 202"/>
                  <p:cNvSpPr/>
                  <p:nvPr/>
                </p:nvSpPr>
                <p:spPr>
                  <a:xfrm>
                    <a:off x="3506526" y="5136745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4" name="Oval 203"/>
                  <p:cNvSpPr/>
                  <p:nvPr/>
                </p:nvSpPr>
                <p:spPr>
                  <a:xfrm>
                    <a:off x="2313346" y="563855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5" name="Oval 204"/>
                  <p:cNvSpPr/>
                  <p:nvPr/>
                </p:nvSpPr>
                <p:spPr>
                  <a:xfrm>
                    <a:off x="7329536" y="4944387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17" name="Straight Connector 216"/>
                  <p:cNvCxnSpPr>
                    <a:stCxn id="197" idx="3"/>
                    <a:endCxn id="198" idx="0"/>
                  </p:cNvCxnSpPr>
                  <p:nvPr/>
                </p:nvCxnSpPr>
                <p:spPr>
                  <a:xfrm flipH="1">
                    <a:off x="1437046" y="5090274"/>
                    <a:ext cx="277859" cy="963659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8" name="Freeform 217"/>
                  <p:cNvSpPr/>
                  <p:nvPr/>
                </p:nvSpPr>
                <p:spPr>
                  <a:xfrm>
                    <a:off x="4868834" y="4984345"/>
                    <a:ext cx="2486722" cy="1052574"/>
                  </a:xfrm>
                  <a:custGeom>
                    <a:avLst/>
                    <a:gdLst>
                      <a:gd name="connsiteX0" fmla="*/ 0 w 2486722"/>
                      <a:gd name="connsiteY0" fmla="*/ 791737 h 1052574"/>
                      <a:gd name="connsiteX1" fmla="*/ 479502 w 2486722"/>
                      <a:gd name="connsiteY1" fmla="*/ 970156 h 1052574"/>
                      <a:gd name="connsiteX2" fmla="*/ 1092819 w 2486722"/>
                      <a:gd name="connsiteY2" fmla="*/ 1048215 h 1052574"/>
                      <a:gd name="connsiteX3" fmla="*/ 1906858 w 2486722"/>
                      <a:gd name="connsiteY3" fmla="*/ 847493 h 1052574"/>
                      <a:gd name="connsiteX4" fmla="*/ 2486722 w 2486722"/>
                      <a:gd name="connsiteY4" fmla="*/ 0 h 10525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86722" h="1052574">
                        <a:moveTo>
                          <a:pt x="0" y="791737"/>
                        </a:moveTo>
                        <a:cubicBezTo>
                          <a:pt x="148683" y="859573"/>
                          <a:pt x="297366" y="927410"/>
                          <a:pt x="479502" y="970156"/>
                        </a:cubicBezTo>
                        <a:cubicBezTo>
                          <a:pt x="661639" y="1012902"/>
                          <a:pt x="854926" y="1068659"/>
                          <a:pt x="1092819" y="1048215"/>
                        </a:cubicBezTo>
                        <a:cubicBezTo>
                          <a:pt x="1330712" y="1027771"/>
                          <a:pt x="1674541" y="1022195"/>
                          <a:pt x="1906858" y="847493"/>
                        </a:cubicBezTo>
                        <a:cubicBezTo>
                          <a:pt x="2139175" y="672791"/>
                          <a:pt x="2312948" y="336395"/>
                          <a:pt x="2486722" y="0"/>
                        </a:cubicBezTo>
                      </a:path>
                    </a:pathLst>
                  </a:cu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TextBox 222"/>
                  <p:cNvSpPr txBox="1"/>
                  <p:nvPr/>
                </p:nvSpPr>
                <p:spPr>
                  <a:xfrm>
                    <a:off x="1157336" y="6019800"/>
                    <a:ext cx="30809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/>
                      <a:t>b</a:t>
                    </a:r>
                    <a:endParaRPr lang="en-US" b="1" dirty="0"/>
                  </a:p>
                </p:txBody>
              </p:sp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2154256" y="5638800"/>
                    <a:ext cx="29848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/>
                      <a:t>a</a:t>
                    </a:r>
                    <a:endParaRPr lang="en-US" b="1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4735438" y="5410200"/>
                    <a:ext cx="28084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/>
                      <a:t>c</a:t>
                    </a:r>
                    <a:endParaRPr lang="en-US" b="1" dirty="0"/>
                  </a:p>
                </p:txBody>
              </p:sp>
              <p:sp>
                <p:nvSpPr>
                  <p:cNvPr id="226" name="TextBox 225"/>
                  <p:cNvSpPr txBox="1"/>
                  <p:nvPr/>
                </p:nvSpPr>
                <p:spPr>
                  <a:xfrm>
                    <a:off x="4891136" y="4431268"/>
                    <a:ext cx="30809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/>
                      <a:t>d</a:t>
                    </a:r>
                    <a:endParaRPr lang="en-US" b="1" dirty="0"/>
                  </a:p>
                </p:txBody>
              </p:sp>
              <p:sp>
                <p:nvSpPr>
                  <p:cNvPr id="227" name="TextBox 226"/>
                  <p:cNvSpPr txBox="1"/>
                  <p:nvPr/>
                </p:nvSpPr>
                <p:spPr>
                  <a:xfrm>
                    <a:off x="1462136" y="4888468"/>
                    <a:ext cx="30809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/>
                      <a:t>h</a:t>
                    </a:r>
                    <a:endParaRPr lang="en-US" b="1" dirty="0"/>
                  </a:p>
                </p:txBody>
              </p:sp>
              <p:sp>
                <p:nvSpPr>
                  <p:cNvPr id="229" name="TextBox 228"/>
                  <p:cNvSpPr txBox="1"/>
                  <p:nvPr/>
                </p:nvSpPr>
                <p:spPr>
                  <a:xfrm>
                    <a:off x="5878438" y="5269468"/>
                    <a:ext cx="29367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/>
                      <a:t>y</a:t>
                    </a:r>
                    <a:endParaRPr lang="en-US" b="1" dirty="0"/>
                  </a:p>
                </p:txBody>
              </p:sp>
              <p:sp>
                <p:nvSpPr>
                  <p:cNvPr id="230" name="TextBox 229"/>
                  <p:cNvSpPr txBox="1"/>
                  <p:nvPr/>
                </p:nvSpPr>
                <p:spPr>
                  <a:xfrm>
                    <a:off x="3263469" y="5867400"/>
                    <a:ext cx="30809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u</a:t>
                    </a:r>
                  </a:p>
                </p:txBody>
              </p:sp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3287638" y="4812268"/>
                    <a:ext cx="29367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/>
                      <a:t>v</a:t>
                    </a:r>
                    <a:endParaRPr lang="en-US" b="1" dirty="0"/>
                  </a:p>
                </p:txBody>
              </p:sp>
              <p:sp>
                <p:nvSpPr>
                  <p:cNvPr id="232" name="TextBox 231"/>
                  <p:cNvSpPr txBox="1"/>
                  <p:nvPr/>
                </p:nvSpPr>
                <p:spPr>
                  <a:xfrm>
                    <a:off x="6262736" y="5715000"/>
                    <a:ext cx="36740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b="1" dirty="0" smtClean="0">
                        <a:solidFill>
                          <a:srgbClr val="0070C0"/>
                        </a:solidFill>
                      </a:rPr>
                      <a:t>18</a:t>
                    </a:r>
                    <a:endParaRPr lang="en-US" sz="1400" b="1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234" name="TextBox 233"/>
                  <p:cNvSpPr txBox="1"/>
                  <p:nvPr/>
                </p:nvSpPr>
                <p:spPr>
                  <a:xfrm>
                    <a:off x="1843136" y="5791200"/>
                    <a:ext cx="27603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b="1" dirty="0" smtClean="0">
                        <a:solidFill>
                          <a:srgbClr val="0070C0"/>
                        </a:solidFill>
                      </a:rPr>
                      <a:t>1</a:t>
                    </a:r>
                    <a:endParaRPr lang="en-US" sz="1400" b="1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235" name="TextBox 234"/>
                  <p:cNvSpPr txBox="1"/>
                  <p:nvPr/>
                </p:nvSpPr>
                <p:spPr>
                  <a:xfrm>
                    <a:off x="2390128" y="5029200"/>
                    <a:ext cx="36740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b="1" dirty="0" smtClean="0">
                        <a:solidFill>
                          <a:srgbClr val="0070C0"/>
                        </a:solidFill>
                      </a:rPr>
                      <a:t>19</a:t>
                    </a:r>
                    <a:endParaRPr lang="en-US" sz="1400" b="1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236" name="TextBox 235"/>
                  <p:cNvSpPr txBox="1"/>
                  <p:nvPr/>
                </p:nvSpPr>
                <p:spPr>
                  <a:xfrm>
                    <a:off x="1309736" y="5410200"/>
                    <a:ext cx="36740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b="1" dirty="0" smtClean="0">
                        <a:solidFill>
                          <a:srgbClr val="0070C0"/>
                        </a:solidFill>
                      </a:rPr>
                      <a:t>22</a:t>
                    </a:r>
                    <a:endParaRPr lang="en-US" sz="1400" b="1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237" name="TextBox 236"/>
                  <p:cNvSpPr txBox="1"/>
                  <p:nvPr/>
                </p:nvSpPr>
                <p:spPr>
                  <a:xfrm>
                    <a:off x="2618499" y="5865911"/>
                    <a:ext cx="36740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b="1" dirty="0" smtClean="0">
                        <a:solidFill>
                          <a:srgbClr val="0070C0"/>
                        </a:solidFill>
                      </a:rPr>
                      <a:t>10</a:t>
                    </a:r>
                    <a:endParaRPr lang="en-US" sz="1400" b="1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241" name="TextBox 240"/>
                  <p:cNvSpPr txBox="1"/>
                  <p:nvPr/>
                </p:nvSpPr>
                <p:spPr>
                  <a:xfrm>
                    <a:off x="3837928" y="5788223"/>
                    <a:ext cx="36740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b="1" dirty="0" smtClean="0">
                        <a:solidFill>
                          <a:srgbClr val="0070C0"/>
                        </a:solidFill>
                      </a:rPr>
                      <a:t>15</a:t>
                    </a:r>
                    <a:endParaRPr lang="en-US" sz="1400" b="1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242" name="TextBox 241"/>
                  <p:cNvSpPr txBox="1"/>
                  <p:nvPr/>
                </p:nvSpPr>
                <p:spPr>
                  <a:xfrm>
                    <a:off x="5272136" y="5257800"/>
                    <a:ext cx="36740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b="1" dirty="0" smtClean="0">
                        <a:solidFill>
                          <a:srgbClr val="0070C0"/>
                        </a:solidFill>
                      </a:rPr>
                      <a:t>11</a:t>
                    </a:r>
                    <a:endParaRPr lang="en-US" sz="1400" b="1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243" name="TextBox 242"/>
                  <p:cNvSpPr txBox="1"/>
                  <p:nvPr/>
                </p:nvSpPr>
                <p:spPr>
                  <a:xfrm>
                    <a:off x="6428728" y="4876800"/>
                    <a:ext cx="27603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b="1" dirty="0" smtClean="0">
                        <a:solidFill>
                          <a:srgbClr val="0070C0"/>
                        </a:solidFill>
                      </a:rPr>
                      <a:t>5</a:t>
                    </a:r>
                    <a:endParaRPr lang="en-US" sz="1400" b="1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244" name="TextBox 243"/>
                  <p:cNvSpPr txBox="1"/>
                  <p:nvPr/>
                </p:nvSpPr>
                <p:spPr>
                  <a:xfrm>
                    <a:off x="5590528" y="4267200"/>
                    <a:ext cx="36740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b="1" dirty="0" smtClean="0">
                        <a:solidFill>
                          <a:srgbClr val="0070C0"/>
                        </a:solidFill>
                      </a:rPr>
                      <a:t>16</a:t>
                    </a:r>
                    <a:endParaRPr lang="en-US" sz="1400" b="1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248" name="TextBox 247"/>
                  <p:cNvSpPr txBox="1"/>
                  <p:nvPr/>
                </p:nvSpPr>
                <p:spPr>
                  <a:xfrm>
                    <a:off x="4357736" y="4873823"/>
                    <a:ext cx="27603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b="1" dirty="0" smtClean="0">
                        <a:solidFill>
                          <a:srgbClr val="0070C0"/>
                        </a:solidFill>
                      </a:rPr>
                      <a:t>4</a:t>
                    </a:r>
                    <a:endParaRPr lang="en-US" sz="1400" b="1" dirty="0">
                      <a:solidFill>
                        <a:srgbClr val="0070C0"/>
                      </a:solidFill>
                    </a:endParaRPr>
                  </a:p>
                </p:txBody>
              </p:sp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1437046" y="4296270"/>
                    <a:ext cx="5929661" cy="1895203"/>
                    <a:chOff x="1437046" y="4296270"/>
                    <a:chExt cx="5929661" cy="1895203"/>
                  </a:xfrm>
                </p:grpSpPr>
                <p:cxnSp>
                  <p:nvCxnSpPr>
                    <p:cNvPr id="207" name="Straight Connector 206"/>
                    <p:cNvCxnSpPr>
                      <a:stCxn id="198" idx="0"/>
                      <a:endCxn id="204" idx="3"/>
                    </p:cNvCxnSpPr>
                    <p:nvPr/>
                  </p:nvCxnSpPr>
                  <p:spPr>
                    <a:xfrm flipV="1">
                      <a:off x="1437046" y="5703591"/>
                      <a:ext cx="887459" cy="350342"/>
                    </a:xfrm>
                    <a:prstGeom prst="line">
                      <a:avLst/>
                    </a:prstGeom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Straight Connector 208"/>
                    <p:cNvCxnSpPr>
                      <a:stCxn id="204" idx="5"/>
                      <a:endCxn id="201" idx="1"/>
                    </p:cNvCxnSpPr>
                    <p:nvPr/>
                  </p:nvCxnSpPr>
                  <p:spPr>
                    <a:xfrm>
                      <a:off x="2378387" y="5703591"/>
                      <a:ext cx="1101670" cy="487882"/>
                    </a:xfrm>
                    <a:prstGeom prst="line">
                      <a:avLst/>
                    </a:prstGeom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Straight Connector 210"/>
                    <p:cNvCxnSpPr>
                      <a:stCxn id="200" idx="3"/>
                      <a:endCxn id="203" idx="7"/>
                    </p:cNvCxnSpPr>
                    <p:nvPr/>
                  </p:nvCxnSpPr>
                  <p:spPr>
                    <a:xfrm flipH="1">
                      <a:off x="3571567" y="4789191"/>
                      <a:ext cx="1419938" cy="358713"/>
                    </a:xfrm>
                    <a:prstGeom prst="line">
                      <a:avLst/>
                    </a:prstGeom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3" name="Straight Connector 212"/>
                    <p:cNvCxnSpPr>
                      <a:stCxn id="201" idx="0"/>
                      <a:endCxn id="199" idx="4"/>
                    </p:cNvCxnSpPr>
                    <p:nvPr/>
                  </p:nvCxnSpPr>
                  <p:spPr>
                    <a:xfrm flipV="1">
                      <a:off x="3506998" y="5794667"/>
                      <a:ext cx="1359048" cy="385647"/>
                    </a:xfrm>
                    <a:prstGeom prst="line">
                      <a:avLst/>
                    </a:prstGeom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5" name="Straight Connector 214"/>
                    <p:cNvCxnSpPr>
                      <a:stCxn id="199" idx="7"/>
                      <a:endCxn id="202" idx="3"/>
                    </p:cNvCxnSpPr>
                    <p:nvPr/>
                  </p:nvCxnSpPr>
                  <p:spPr>
                    <a:xfrm flipV="1">
                      <a:off x="4892987" y="5324449"/>
                      <a:ext cx="1089118" cy="405177"/>
                    </a:xfrm>
                    <a:prstGeom prst="line">
                      <a:avLst/>
                    </a:prstGeom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6" name="Straight Connector 215"/>
                    <p:cNvCxnSpPr>
                      <a:endCxn id="202" idx="6"/>
                    </p:cNvCxnSpPr>
                    <p:nvPr/>
                  </p:nvCxnSpPr>
                  <p:spPr>
                    <a:xfrm flipH="1">
                      <a:off x="6047146" y="4968547"/>
                      <a:ext cx="1282390" cy="328961"/>
                    </a:xfrm>
                    <a:prstGeom prst="line">
                      <a:avLst/>
                    </a:prstGeom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2" name="Freeform 221"/>
                    <p:cNvSpPr/>
                    <p:nvPr/>
                  </p:nvSpPr>
                  <p:spPr>
                    <a:xfrm>
                      <a:off x="3508385" y="4296270"/>
                      <a:ext cx="3858322" cy="855343"/>
                    </a:xfrm>
                    <a:custGeom>
                      <a:avLst/>
                      <a:gdLst>
                        <a:gd name="connsiteX0" fmla="*/ 0 w 3858322"/>
                        <a:gd name="connsiteY0" fmla="*/ 960613 h 960613"/>
                        <a:gd name="connsiteX1" fmla="*/ 1081668 w 3858322"/>
                        <a:gd name="connsiteY1" fmla="*/ 246935 h 960613"/>
                        <a:gd name="connsiteX2" fmla="*/ 2419815 w 3858322"/>
                        <a:gd name="connsiteY2" fmla="*/ 23911 h 960613"/>
                        <a:gd name="connsiteX3" fmla="*/ 3858322 w 3858322"/>
                        <a:gd name="connsiteY3" fmla="*/ 748740 h 960613"/>
                        <a:gd name="connsiteX4" fmla="*/ 3858322 w 3858322"/>
                        <a:gd name="connsiteY4" fmla="*/ 748740 h 960613"/>
                        <a:gd name="connsiteX0" fmla="*/ 0 w 3858322"/>
                        <a:gd name="connsiteY0" fmla="*/ 855343 h 855343"/>
                        <a:gd name="connsiteX1" fmla="*/ 1081668 w 3858322"/>
                        <a:gd name="connsiteY1" fmla="*/ 141665 h 855343"/>
                        <a:gd name="connsiteX2" fmla="*/ 2587083 w 3858322"/>
                        <a:gd name="connsiteY2" fmla="*/ 41304 h 855343"/>
                        <a:gd name="connsiteX3" fmla="*/ 3858322 w 3858322"/>
                        <a:gd name="connsiteY3" fmla="*/ 643470 h 855343"/>
                        <a:gd name="connsiteX4" fmla="*/ 3858322 w 3858322"/>
                        <a:gd name="connsiteY4" fmla="*/ 643470 h 8553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58322" h="855343">
                          <a:moveTo>
                            <a:pt x="0" y="855343"/>
                          </a:moveTo>
                          <a:cubicBezTo>
                            <a:pt x="339183" y="576562"/>
                            <a:pt x="650487" y="277338"/>
                            <a:pt x="1081668" y="141665"/>
                          </a:cubicBezTo>
                          <a:cubicBezTo>
                            <a:pt x="1512849" y="5992"/>
                            <a:pt x="2124307" y="-42330"/>
                            <a:pt x="2587083" y="41304"/>
                          </a:cubicBezTo>
                          <a:cubicBezTo>
                            <a:pt x="3049859" y="124938"/>
                            <a:pt x="3646449" y="543109"/>
                            <a:pt x="3858322" y="643470"/>
                          </a:cubicBezTo>
                          <a:lnTo>
                            <a:pt x="3858322" y="643470"/>
                          </a:lnTo>
                        </a:path>
                      </a:pathLst>
                    </a:custGeom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51" name="Straight Connector 250"/>
                    <p:cNvCxnSpPr>
                      <a:stCxn id="197" idx="6"/>
                      <a:endCxn id="222" idx="0"/>
                    </p:cNvCxnSpPr>
                    <p:nvPr/>
                  </p:nvCxnSpPr>
                  <p:spPr>
                    <a:xfrm>
                      <a:off x="1779946" y="5063333"/>
                      <a:ext cx="1728439" cy="88280"/>
                    </a:xfrm>
                    <a:prstGeom prst="line">
                      <a:avLst/>
                    </a:prstGeom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3" name="Straight Connector 122"/>
                <p:cNvCxnSpPr/>
                <p:nvPr/>
              </p:nvCxnSpPr>
              <p:spPr>
                <a:xfrm flipH="1" flipV="1">
                  <a:off x="3571567" y="5201786"/>
                  <a:ext cx="2399379" cy="81337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TextBox 123"/>
              <p:cNvSpPr txBox="1"/>
              <p:nvPr/>
            </p:nvSpPr>
            <p:spPr>
              <a:xfrm>
                <a:off x="4419600" y="5178623"/>
                <a:ext cx="36740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70C0"/>
                    </a:solidFill>
                  </a:rPr>
                  <a:t>31</a:t>
                </a:r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25" name="TextBox 124"/>
          <p:cNvSpPr txBox="1"/>
          <p:nvPr/>
        </p:nvSpPr>
        <p:spPr>
          <a:xfrm>
            <a:off x="4572000" y="21336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31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24783" y="3581400"/>
            <a:ext cx="1866217" cy="914400"/>
            <a:chOff x="2133600" y="3581400"/>
            <a:chExt cx="1866217" cy="914400"/>
          </a:xfrm>
        </p:grpSpPr>
        <p:sp>
          <p:nvSpPr>
            <p:cNvPr id="9" name="Down Arrow 8"/>
            <p:cNvSpPr/>
            <p:nvPr/>
          </p:nvSpPr>
          <p:spPr>
            <a:xfrm>
              <a:off x="2438400" y="3886200"/>
              <a:ext cx="1180518" cy="609600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33600" y="3581400"/>
              <a:ext cx="1866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Random sampling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457200" y="1567934"/>
                <a:ext cx="8162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𝑬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67934"/>
                <a:ext cx="81624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89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457200" y="4659868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𝑹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659868"/>
                <a:ext cx="82586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9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83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Minimum spanning tree</a:t>
            </a:r>
            <a:br>
              <a:rPr lang="en-US" sz="4000" b="1" dirty="0" smtClean="0">
                <a:solidFill>
                  <a:srgbClr val="7030A0"/>
                </a:solidFill>
              </a:rPr>
            </a:b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53" name="Content Placeholder 25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89410" y="197723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384610" y="300593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813610" y="267046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966010" y="16761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3454562" y="3132314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956610" y="221140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3492190" y="208874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299010" y="25905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315200" y="189638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>
            <a:stCxn id="34" idx="5"/>
            <a:endCxn id="52" idx="6"/>
          </p:cNvCxnSpPr>
          <p:nvPr/>
        </p:nvCxnSpPr>
        <p:spPr>
          <a:xfrm>
            <a:off x="1754451" y="2042274"/>
            <a:ext cx="620759" cy="5863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5" idx="0"/>
            <a:endCxn id="52" idx="3"/>
          </p:cNvCxnSpPr>
          <p:nvPr/>
        </p:nvCxnSpPr>
        <p:spPr>
          <a:xfrm flipV="1">
            <a:off x="1422710" y="2655591"/>
            <a:ext cx="887459" cy="3503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51" idx="2"/>
          </p:cNvCxnSpPr>
          <p:nvPr/>
        </p:nvCxnSpPr>
        <p:spPr>
          <a:xfrm flipV="1">
            <a:off x="2375210" y="2126845"/>
            <a:ext cx="1116980" cy="49669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5"/>
            <a:endCxn id="43" idx="1"/>
          </p:cNvCxnSpPr>
          <p:nvPr/>
        </p:nvCxnSpPr>
        <p:spPr>
          <a:xfrm>
            <a:off x="2364051" y="2655591"/>
            <a:ext cx="1101670" cy="4878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2"/>
            <a:endCxn id="43" idx="0"/>
          </p:cNvCxnSpPr>
          <p:nvPr/>
        </p:nvCxnSpPr>
        <p:spPr>
          <a:xfrm>
            <a:off x="3492190" y="2126845"/>
            <a:ext cx="472" cy="10054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2" idx="3"/>
            <a:endCxn id="51" idx="7"/>
          </p:cNvCxnSpPr>
          <p:nvPr/>
        </p:nvCxnSpPr>
        <p:spPr>
          <a:xfrm flipH="1">
            <a:off x="3557231" y="1741191"/>
            <a:ext cx="1419938" cy="3587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6" idx="1"/>
            <a:endCxn id="51" idx="4"/>
          </p:cNvCxnSpPr>
          <p:nvPr/>
        </p:nvCxnSpPr>
        <p:spPr>
          <a:xfrm flipH="1" flipV="1">
            <a:off x="3530290" y="2164945"/>
            <a:ext cx="1294479" cy="51668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3" idx="0"/>
            <a:endCxn id="36" idx="4"/>
          </p:cNvCxnSpPr>
          <p:nvPr/>
        </p:nvCxnSpPr>
        <p:spPr>
          <a:xfrm flipV="1">
            <a:off x="3492662" y="2746667"/>
            <a:ext cx="1359048" cy="3856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1"/>
            <a:endCxn id="42" idx="5"/>
          </p:cNvCxnSpPr>
          <p:nvPr/>
        </p:nvCxnSpPr>
        <p:spPr>
          <a:xfrm flipH="1" flipV="1">
            <a:off x="5031051" y="1741191"/>
            <a:ext cx="936718" cy="4813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6" idx="7"/>
            <a:endCxn id="50" idx="3"/>
          </p:cNvCxnSpPr>
          <p:nvPr/>
        </p:nvCxnSpPr>
        <p:spPr>
          <a:xfrm flipV="1">
            <a:off x="4878651" y="2276449"/>
            <a:ext cx="1089118" cy="4051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50" idx="6"/>
          </p:cNvCxnSpPr>
          <p:nvPr/>
        </p:nvCxnSpPr>
        <p:spPr>
          <a:xfrm flipH="1">
            <a:off x="6032810" y="1920547"/>
            <a:ext cx="1282390" cy="32896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4" idx="3"/>
            <a:endCxn id="35" idx="0"/>
          </p:cNvCxnSpPr>
          <p:nvPr/>
        </p:nvCxnSpPr>
        <p:spPr>
          <a:xfrm flipH="1">
            <a:off x="1422710" y="2042274"/>
            <a:ext cx="277859" cy="9636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88"/>
          <p:cNvSpPr/>
          <p:nvPr/>
        </p:nvSpPr>
        <p:spPr>
          <a:xfrm>
            <a:off x="4854498" y="1936345"/>
            <a:ext cx="2486722" cy="1052574"/>
          </a:xfrm>
          <a:custGeom>
            <a:avLst/>
            <a:gdLst>
              <a:gd name="connsiteX0" fmla="*/ 0 w 2486722"/>
              <a:gd name="connsiteY0" fmla="*/ 791737 h 1052574"/>
              <a:gd name="connsiteX1" fmla="*/ 479502 w 2486722"/>
              <a:gd name="connsiteY1" fmla="*/ 970156 h 1052574"/>
              <a:gd name="connsiteX2" fmla="*/ 1092819 w 2486722"/>
              <a:gd name="connsiteY2" fmla="*/ 1048215 h 1052574"/>
              <a:gd name="connsiteX3" fmla="*/ 1906858 w 2486722"/>
              <a:gd name="connsiteY3" fmla="*/ 847493 h 1052574"/>
              <a:gd name="connsiteX4" fmla="*/ 2486722 w 2486722"/>
              <a:gd name="connsiteY4" fmla="*/ 0 h 105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722" h="1052574">
                <a:moveTo>
                  <a:pt x="0" y="791737"/>
                </a:moveTo>
                <a:cubicBezTo>
                  <a:pt x="148683" y="859573"/>
                  <a:pt x="297366" y="927410"/>
                  <a:pt x="479502" y="970156"/>
                </a:cubicBezTo>
                <a:cubicBezTo>
                  <a:pt x="661639" y="1012902"/>
                  <a:pt x="854926" y="1068659"/>
                  <a:pt x="1092819" y="1048215"/>
                </a:cubicBezTo>
                <a:cubicBezTo>
                  <a:pt x="1330712" y="1027771"/>
                  <a:pt x="1674541" y="1022195"/>
                  <a:pt x="1906858" y="847493"/>
                </a:cubicBezTo>
                <a:cubicBezTo>
                  <a:pt x="2139175" y="672791"/>
                  <a:pt x="2312948" y="336395"/>
                  <a:pt x="2486722" y="0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3505200" y="1947496"/>
            <a:ext cx="3847171" cy="1697290"/>
          </a:xfrm>
          <a:custGeom>
            <a:avLst/>
            <a:gdLst>
              <a:gd name="connsiteX0" fmla="*/ 0 w 3847171"/>
              <a:gd name="connsiteY0" fmla="*/ 1226634 h 1887357"/>
              <a:gd name="connsiteX1" fmla="*/ 591015 w 3847171"/>
              <a:gd name="connsiteY1" fmla="*/ 1572322 h 1887357"/>
              <a:gd name="connsiteX2" fmla="*/ 1393903 w 3847171"/>
              <a:gd name="connsiteY2" fmla="*/ 1851103 h 1887357"/>
              <a:gd name="connsiteX3" fmla="*/ 2364059 w 3847171"/>
              <a:gd name="connsiteY3" fmla="*/ 1851103 h 1887357"/>
              <a:gd name="connsiteX4" fmla="*/ 3200400 w 3847171"/>
              <a:gd name="connsiteY4" fmla="*/ 1550020 h 1887357"/>
              <a:gd name="connsiteX5" fmla="*/ 3679903 w 3847171"/>
              <a:gd name="connsiteY5" fmla="*/ 869795 h 1887357"/>
              <a:gd name="connsiteX6" fmla="*/ 3847171 w 3847171"/>
              <a:gd name="connsiteY6" fmla="*/ 0 h 1887357"/>
              <a:gd name="connsiteX7" fmla="*/ 3847171 w 3847171"/>
              <a:gd name="connsiteY7" fmla="*/ 0 h 1887357"/>
              <a:gd name="connsiteX0" fmla="*/ 0 w 3847171"/>
              <a:gd name="connsiteY0" fmla="*/ 1226634 h 1853995"/>
              <a:gd name="connsiteX1" fmla="*/ 591015 w 3847171"/>
              <a:gd name="connsiteY1" fmla="*/ 1572322 h 1853995"/>
              <a:gd name="connsiteX2" fmla="*/ 1906859 w 3847171"/>
              <a:gd name="connsiteY2" fmla="*/ 1694986 h 1853995"/>
              <a:gd name="connsiteX3" fmla="*/ 2364059 w 3847171"/>
              <a:gd name="connsiteY3" fmla="*/ 1851103 h 1853995"/>
              <a:gd name="connsiteX4" fmla="*/ 3200400 w 3847171"/>
              <a:gd name="connsiteY4" fmla="*/ 1550020 h 1853995"/>
              <a:gd name="connsiteX5" fmla="*/ 3679903 w 3847171"/>
              <a:gd name="connsiteY5" fmla="*/ 869795 h 1853995"/>
              <a:gd name="connsiteX6" fmla="*/ 3847171 w 3847171"/>
              <a:gd name="connsiteY6" fmla="*/ 0 h 1853995"/>
              <a:gd name="connsiteX7" fmla="*/ 3847171 w 3847171"/>
              <a:gd name="connsiteY7" fmla="*/ 0 h 1853995"/>
              <a:gd name="connsiteX0" fmla="*/ 0 w 3847171"/>
              <a:gd name="connsiteY0" fmla="*/ 1226634 h 1695014"/>
              <a:gd name="connsiteX1" fmla="*/ 591015 w 3847171"/>
              <a:gd name="connsiteY1" fmla="*/ 1572322 h 1695014"/>
              <a:gd name="connsiteX2" fmla="*/ 1906859 w 3847171"/>
              <a:gd name="connsiteY2" fmla="*/ 1694986 h 1695014"/>
              <a:gd name="connsiteX3" fmla="*/ 2653991 w 3847171"/>
              <a:gd name="connsiteY3" fmla="*/ 1583474 h 1695014"/>
              <a:gd name="connsiteX4" fmla="*/ 3200400 w 3847171"/>
              <a:gd name="connsiteY4" fmla="*/ 1550020 h 1695014"/>
              <a:gd name="connsiteX5" fmla="*/ 3679903 w 3847171"/>
              <a:gd name="connsiteY5" fmla="*/ 869795 h 1695014"/>
              <a:gd name="connsiteX6" fmla="*/ 3847171 w 3847171"/>
              <a:gd name="connsiteY6" fmla="*/ 0 h 1695014"/>
              <a:gd name="connsiteX7" fmla="*/ 3847171 w 3847171"/>
              <a:gd name="connsiteY7" fmla="*/ 0 h 1695014"/>
              <a:gd name="connsiteX0" fmla="*/ 0 w 3847171"/>
              <a:gd name="connsiteY0" fmla="*/ 1226634 h 1695044"/>
              <a:gd name="connsiteX1" fmla="*/ 591015 w 3847171"/>
              <a:gd name="connsiteY1" fmla="*/ 1572322 h 1695044"/>
              <a:gd name="connsiteX2" fmla="*/ 1906859 w 3847171"/>
              <a:gd name="connsiteY2" fmla="*/ 1694986 h 1695044"/>
              <a:gd name="connsiteX3" fmla="*/ 2653991 w 3847171"/>
              <a:gd name="connsiteY3" fmla="*/ 1583474 h 1695044"/>
              <a:gd name="connsiteX4" fmla="*/ 3323064 w 3847171"/>
              <a:gd name="connsiteY4" fmla="*/ 1271240 h 1695044"/>
              <a:gd name="connsiteX5" fmla="*/ 3679903 w 3847171"/>
              <a:gd name="connsiteY5" fmla="*/ 869795 h 1695044"/>
              <a:gd name="connsiteX6" fmla="*/ 3847171 w 3847171"/>
              <a:gd name="connsiteY6" fmla="*/ 0 h 1695044"/>
              <a:gd name="connsiteX7" fmla="*/ 3847171 w 3847171"/>
              <a:gd name="connsiteY7" fmla="*/ 0 h 1695044"/>
              <a:gd name="connsiteX0" fmla="*/ 0 w 3847171"/>
              <a:gd name="connsiteY0" fmla="*/ 1226634 h 1695044"/>
              <a:gd name="connsiteX1" fmla="*/ 591015 w 3847171"/>
              <a:gd name="connsiteY1" fmla="*/ 1572322 h 1695044"/>
              <a:gd name="connsiteX2" fmla="*/ 1906859 w 3847171"/>
              <a:gd name="connsiteY2" fmla="*/ 1694986 h 1695044"/>
              <a:gd name="connsiteX3" fmla="*/ 2653991 w 3847171"/>
              <a:gd name="connsiteY3" fmla="*/ 1583474 h 1695044"/>
              <a:gd name="connsiteX4" fmla="*/ 3323064 w 3847171"/>
              <a:gd name="connsiteY4" fmla="*/ 1271240 h 1695044"/>
              <a:gd name="connsiteX5" fmla="*/ 3668751 w 3847171"/>
              <a:gd name="connsiteY5" fmla="*/ 646771 h 1695044"/>
              <a:gd name="connsiteX6" fmla="*/ 3847171 w 3847171"/>
              <a:gd name="connsiteY6" fmla="*/ 0 h 1695044"/>
              <a:gd name="connsiteX7" fmla="*/ 3847171 w 3847171"/>
              <a:gd name="connsiteY7" fmla="*/ 0 h 1695044"/>
              <a:gd name="connsiteX0" fmla="*/ 0 w 3847171"/>
              <a:gd name="connsiteY0" fmla="*/ 1226634 h 1696932"/>
              <a:gd name="connsiteX1" fmla="*/ 669073 w 3847171"/>
              <a:gd name="connsiteY1" fmla="*/ 1505414 h 1696932"/>
              <a:gd name="connsiteX2" fmla="*/ 1906859 w 3847171"/>
              <a:gd name="connsiteY2" fmla="*/ 1694986 h 1696932"/>
              <a:gd name="connsiteX3" fmla="*/ 2653991 w 3847171"/>
              <a:gd name="connsiteY3" fmla="*/ 1583474 h 1696932"/>
              <a:gd name="connsiteX4" fmla="*/ 3323064 w 3847171"/>
              <a:gd name="connsiteY4" fmla="*/ 1271240 h 1696932"/>
              <a:gd name="connsiteX5" fmla="*/ 3668751 w 3847171"/>
              <a:gd name="connsiteY5" fmla="*/ 646771 h 1696932"/>
              <a:gd name="connsiteX6" fmla="*/ 3847171 w 3847171"/>
              <a:gd name="connsiteY6" fmla="*/ 0 h 1696932"/>
              <a:gd name="connsiteX7" fmla="*/ 3847171 w 3847171"/>
              <a:gd name="connsiteY7" fmla="*/ 0 h 1696932"/>
              <a:gd name="connsiteX0" fmla="*/ 0 w 3847171"/>
              <a:gd name="connsiteY0" fmla="*/ 1226634 h 1697290"/>
              <a:gd name="connsiteX1" fmla="*/ 669073 w 3847171"/>
              <a:gd name="connsiteY1" fmla="*/ 1505414 h 1697290"/>
              <a:gd name="connsiteX2" fmla="*/ 1906859 w 3847171"/>
              <a:gd name="connsiteY2" fmla="*/ 1694986 h 1697290"/>
              <a:gd name="connsiteX3" fmla="*/ 2653991 w 3847171"/>
              <a:gd name="connsiteY3" fmla="*/ 1583474 h 1697290"/>
              <a:gd name="connsiteX4" fmla="*/ 3256156 w 3847171"/>
              <a:gd name="connsiteY4" fmla="*/ 1204332 h 1697290"/>
              <a:gd name="connsiteX5" fmla="*/ 3668751 w 3847171"/>
              <a:gd name="connsiteY5" fmla="*/ 646771 h 1697290"/>
              <a:gd name="connsiteX6" fmla="*/ 3847171 w 3847171"/>
              <a:gd name="connsiteY6" fmla="*/ 0 h 1697290"/>
              <a:gd name="connsiteX7" fmla="*/ 3847171 w 3847171"/>
              <a:gd name="connsiteY7" fmla="*/ 0 h 169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7171" h="1697290">
                <a:moveTo>
                  <a:pt x="0" y="1226634"/>
                </a:moveTo>
                <a:cubicBezTo>
                  <a:pt x="179349" y="1347439"/>
                  <a:pt x="351263" y="1427355"/>
                  <a:pt x="669073" y="1505414"/>
                </a:cubicBezTo>
                <a:cubicBezTo>
                  <a:pt x="986883" y="1583473"/>
                  <a:pt x="1576039" y="1681976"/>
                  <a:pt x="1906859" y="1694986"/>
                </a:cubicBezTo>
                <a:cubicBezTo>
                  <a:pt x="2237679" y="1707996"/>
                  <a:pt x="2429108" y="1665250"/>
                  <a:pt x="2653991" y="1583474"/>
                </a:cubicBezTo>
                <a:cubicBezTo>
                  <a:pt x="2878874" y="1501698"/>
                  <a:pt x="3087029" y="1360449"/>
                  <a:pt x="3256156" y="1204332"/>
                </a:cubicBezTo>
                <a:cubicBezTo>
                  <a:pt x="3425283" y="1048215"/>
                  <a:pt x="3570249" y="847493"/>
                  <a:pt x="3668751" y="646771"/>
                </a:cubicBezTo>
                <a:cubicBezTo>
                  <a:pt x="3767253" y="446049"/>
                  <a:pt x="3817434" y="107795"/>
                  <a:pt x="3847171" y="0"/>
                </a:cubicBezTo>
                <a:lnTo>
                  <a:pt x="3847171" y="0"/>
                </a:ln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1431073" y="3051467"/>
            <a:ext cx="2051825" cy="444277"/>
          </a:xfrm>
          <a:custGeom>
            <a:avLst/>
            <a:gdLst>
              <a:gd name="connsiteX0" fmla="*/ 0 w 2051825"/>
              <a:gd name="connsiteY0" fmla="*/ 0 h 444277"/>
              <a:gd name="connsiteX1" fmla="*/ 646771 w 2051825"/>
              <a:gd name="connsiteY1" fmla="*/ 334537 h 444277"/>
              <a:gd name="connsiteX2" fmla="*/ 1193181 w 2051825"/>
              <a:gd name="connsiteY2" fmla="*/ 434898 h 444277"/>
              <a:gd name="connsiteX3" fmla="*/ 2051825 w 2051825"/>
              <a:gd name="connsiteY3" fmla="*/ 133815 h 444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1825" h="444277">
                <a:moveTo>
                  <a:pt x="0" y="0"/>
                </a:moveTo>
                <a:cubicBezTo>
                  <a:pt x="223954" y="131027"/>
                  <a:pt x="447908" y="262054"/>
                  <a:pt x="646771" y="334537"/>
                </a:cubicBezTo>
                <a:cubicBezTo>
                  <a:pt x="845634" y="407020"/>
                  <a:pt x="959005" y="468352"/>
                  <a:pt x="1193181" y="434898"/>
                </a:cubicBezTo>
                <a:cubicBezTo>
                  <a:pt x="1427357" y="401444"/>
                  <a:pt x="1739591" y="267629"/>
                  <a:pt x="2051825" y="133815"/>
                </a:cubicBezTo>
              </a:path>
            </a:pathLst>
          </a:cu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1727510" y="1445425"/>
            <a:ext cx="3238500" cy="531807"/>
          </a:xfrm>
          <a:custGeom>
            <a:avLst/>
            <a:gdLst>
              <a:gd name="connsiteX0" fmla="*/ 0 w 3267308"/>
              <a:gd name="connsiteY0" fmla="*/ 535524 h 535524"/>
              <a:gd name="connsiteX1" fmla="*/ 959005 w 3267308"/>
              <a:gd name="connsiteY1" fmla="*/ 156383 h 535524"/>
              <a:gd name="connsiteX2" fmla="*/ 1906859 w 3267308"/>
              <a:gd name="connsiteY2" fmla="*/ 265 h 535524"/>
              <a:gd name="connsiteX3" fmla="*/ 2765503 w 3267308"/>
              <a:gd name="connsiteY3" fmla="*/ 122929 h 535524"/>
              <a:gd name="connsiteX4" fmla="*/ 3267308 w 3267308"/>
              <a:gd name="connsiteY4" fmla="*/ 267895 h 53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7308" h="535524">
                <a:moveTo>
                  <a:pt x="0" y="535524"/>
                </a:moveTo>
                <a:cubicBezTo>
                  <a:pt x="320597" y="390558"/>
                  <a:pt x="641195" y="245593"/>
                  <a:pt x="959005" y="156383"/>
                </a:cubicBezTo>
                <a:cubicBezTo>
                  <a:pt x="1276815" y="67173"/>
                  <a:pt x="1605776" y="5841"/>
                  <a:pt x="1906859" y="265"/>
                </a:cubicBezTo>
                <a:cubicBezTo>
                  <a:pt x="2207942" y="-5311"/>
                  <a:pt x="2538762" y="78324"/>
                  <a:pt x="2765503" y="122929"/>
                </a:cubicBezTo>
                <a:cubicBezTo>
                  <a:pt x="2992245" y="167534"/>
                  <a:pt x="3129776" y="217714"/>
                  <a:pt x="3267308" y="267895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>
            <a:off x="3494049" y="1248270"/>
            <a:ext cx="3858322" cy="855343"/>
          </a:xfrm>
          <a:custGeom>
            <a:avLst/>
            <a:gdLst>
              <a:gd name="connsiteX0" fmla="*/ 0 w 3858322"/>
              <a:gd name="connsiteY0" fmla="*/ 960613 h 960613"/>
              <a:gd name="connsiteX1" fmla="*/ 1081668 w 3858322"/>
              <a:gd name="connsiteY1" fmla="*/ 246935 h 960613"/>
              <a:gd name="connsiteX2" fmla="*/ 2419815 w 3858322"/>
              <a:gd name="connsiteY2" fmla="*/ 23911 h 960613"/>
              <a:gd name="connsiteX3" fmla="*/ 3858322 w 3858322"/>
              <a:gd name="connsiteY3" fmla="*/ 748740 h 960613"/>
              <a:gd name="connsiteX4" fmla="*/ 3858322 w 3858322"/>
              <a:gd name="connsiteY4" fmla="*/ 748740 h 960613"/>
              <a:gd name="connsiteX0" fmla="*/ 0 w 3858322"/>
              <a:gd name="connsiteY0" fmla="*/ 855343 h 855343"/>
              <a:gd name="connsiteX1" fmla="*/ 1081668 w 3858322"/>
              <a:gd name="connsiteY1" fmla="*/ 141665 h 855343"/>
              <a:gd name="connsiteX2" fmla="*/ 2587083 w 3858322"/>
              <a:gd name="connsiteY2" fmla="*/ 41304 h 855343"/>
              <a:gd name="connsiteX3" fmla="*/ 3858322 w 3858322"/>
              <a:gd name="connsiteY3" fmla="*/ 643470 h 855343"/>
              <a:gd name="connsiteX4" fmla="*/ 3858322 w 3858322"/>
              <a:gd name="connsiteY4" fmla="*/ 643470 h 8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8322" h="855343">
                <a:moveTo>
                  <a:pt x="0" y="855343"/>
                </a:moveTo>
                <a:cubicBezTo>
                  <a:pt x="339183" y="576562"/>
                  <a:pt x="650487" y="277338"/>
                  <a:pt x="1081668" y="141665"/>
                </a:cubicBezTo>
                <a:cubicBezTo>
                  <a:pt x="1512849" y="5992"/>
                  <a:pt x="2124307" y="-42330"/>
                  <a:pt x="2587083" y="41304"/>
                </a:cubicBezTo>
                <a:cubicBezTo>
                  <a:pt x="3049859" y="124938"/>
                  <a:pt x="3646449" y="543109"/>
                  <a:pt x="3858322" y="643470"/>
                </a:cubicBezTo>
                <a:lnTo>
                  <a:pt x="3858322" y="643470"/>
                </a:ln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1143000" y="2971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139920" y="259080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4721102" y="2362200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4876800" y="1383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1447800" y="18404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315200" y="1764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5864102" y="2221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3249133" y="2819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73302" y="17642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6248400" y="26670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18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362200" y="3215431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7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828800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375792" y="1981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19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295400" y="2362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604163" y="2817911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848162" y="2286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3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200400" y="24384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42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823592" y="2286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3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823592" y="27402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257800" y="22098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414392" y="18288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576192" y="1219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16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667000" y="15210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17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195192" y="33498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13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21" name="Straight Connector 120"/>
          <p:cNvCxnSpPr>
            <a:stCxn id="54" idx="1"/>
            <a:endCxn id="42" idx="0"/>
          </p:cNvCxnSpPr>
          <p:nvPr/>
        </p:nvCxnSpPr>
        <p:spPr>
          <a:xfrm flipH="1" flipV="1">
            <a:off x="5004110" y="1676150"/>
            <a:ext cx="2322249" cy="2313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343400" y="1825823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4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181600" y="18288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943600" y="15240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19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86" name="Straight Connector 185"/>
          <p:cNvCxnSpPr>
            <a:stCxn id="34" idx="6"/>
            <a:endCxn id="95" idx="0"/>
          </p:cNvCxnSpPr>
          <p:nvPr/>
        </p:nvCxnSpPr>
        <p:spPr>
          <a:xfrm>
            <a:off x="1765610" y="2015333"/>
            <a:ext cx="1728439" cy="882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2009962" y="21336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6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7329536" y="4812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197" name="Oval 196"/>
          <p:cNvSpPr/>
          <p:nvPr/>
        </p:nvSpPr>
        <p:spPr>
          <a:xfrm>
            <a:off x="1703746" y="502523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1398946" y="605393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4827946" y="571846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4980346" y="47241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Oval 200"/>
          <p:cNvSpPr/>
          <p:nvPr/>
        </p:nvSpPr>
        <p:spPr>
          <a:xfrm>
            <a:off x="3468898" y="6180314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Oval 201"/>
          <p:cNvSpPr/>
          <p:nvPr/>
        </p:nvSpPr>
        <p:spPr>
          <a:xfrm>
            <a:off x="5970946" y="525940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Oval 202"/>
          <p:cNvSpPr/>
          <p:nvPr/>
        </p:nvSpPr>
        <p:spPr>
          <a:xfrm>
            <a:off x="3506526" y="513674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Oval 203"/>
          <p:cNvSpPr/>
          <p:nvPr/>
        </p:nvSpPr>
        <p:spPr>
          <a:xfrm>
            <a:off x="2313346" y="56385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Oval 204"/>
          <p:cNvSpPr/>
          <p:nvPr/>
        </p:nvSpPr>
        <p:spPr>
          <a:xfrm>
            <a:off x="7329536" y="494438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TextBox 222"/>
          <p:cNvSpPr txBox="1"/>
          <p:nvPr/>
        </p:nvSpPr>
        <p:spPr>
          <a:xfrm>
            <a:off x="1157336" y="6019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2154256" y="563880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25" name="TextBox 224"/>
          <p:cNvSpPr txBox="1"/>
          <p:nvPr/>
        </p:nvSpPr>
        <p:spPr>
          <a:xfrm>
            <a:off x="4735438" y="5410200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26" name="TextBox 225"/>
          <p:cNvSpPr txBox="1"/>
          <p:nvPr/>
        </p:nvSpPr>
        <p:spPr>
          <a:xfrm>
            <a:off x="4891136" y="4431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227" name="TextBox 226"/>
          <p:cNvSpPr txBox="1"/>
          <p:nvPr/>
        </p:nvSpPr>
        <p:spPr>
          <a:xfrm>
            <a:off x="1462136" y="48884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sp>
        <p:nvSpPr>
          <p:cNvPr id="229" name="TextBox 228"/>
          <p:cNvSpPr txBox="1"/>
          <p:nvPr/>
        </p:nvSpPr>
        <p:spPr>
          <a:xfrm>
            <a:off x="5878438" y="5269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230" name="TextBox 229"/>
          <p:cNvSpPr txBox="1"/>
          <p:nvPr/>
        </p:nvSpPr>
        <p:spPr>
          <a:xfrm>
            <a:off x="3263469" y="5867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3287638" y="48122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234" name="TextBox 233"/>
          <p:cNvSpPr txBox="1"/>
          <p:nvPr/>
        </p:nvSpPr>
        <p:spPr>
          <a:xfrm>
            <a:off x="1843136" y="5791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2390128" y="5029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19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2618499" y="5865911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3837928" y="57882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5272136" y="52578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6428728" y="48768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5590528" y="4267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16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4357736" y="4873823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4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207" name="Straight Connector 206"/>
          <p:cNvCxnSpPr>
            <a:stCxn id="198" idx="0"/>
            <a:endCxn id="204" idx="3"/>
          </p:cNvCxnSpPr>
          <p:nvPr/>
        </p:nvCxnSpPr>
        <p:spPr>
          <a:xfrm flipV="1">
            <a:off x="1437046" y="5703591"/>
            <a:ext cx="887459" cy="3503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204" idx="5"/>
            <a:endCxn id="201" idx="1"/>
          </p:cNvCxnSpPr>
          <p:nvPr/>
        </p:nvCxnSpPr>
        <p:spPr>
          <a:xfrm>
            <a:off x="2378387" y="5703591"/>
            <a:ext cx="1101670" cy="4878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200" idx="3"/>
            <a:endCxn id="203" idx="7"/>
          </p:cNvCxnSpPr>
          <p:nvPr/>
        </p:nvCxnSpPr>
        <p:spPr>
          <a:xfrm flipH="1">
            <a:off x="3571567" y="4789191"/>
            <a:ext cx="1419938" cy="35871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201" idx="0"/>
            <a:endCxn id="199" idx="4"/>
          </p:cNvCxnSpPr>
          <p:nvPr/>
        </p:nvCxnSpPr>
        <p:spPr>
          <a:xfrm flipV="1">
            <a:off x="3506998" y="5794667"/>
            <a:ext cx="1359048" cy="38564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99" idx="7"/>
            <a:endCxn id="202" idx="3"/>
          </p:cNvCxnSpPr>
          <p:nvPr/>
        </p:nvCxnSpPr>
        <p:spPr>
          <a:xfrm flipV="1">
            <a:off x="4892987" y="5324449"/>
            <a:ext cx="1089118" cy="40517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endCxn id="202" idx="6"/>
          </p:cNvCxnSpPr>
          <p:nvPr/>
        </p:nvCxnSpPr>
        <p:spPr>
          <a:xfrm flipH="1">
            <a:off x="6047146" y="4968547"/>
            <a:ext cx="1282390" cy="32896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Freeform 221"/>
          <p:cNvSpPr/>
          <p:nvPr/>
        </p:nvSpPr>
        <p:spPr>
          <a:xfrm>
            <a:off x="3508385" y="4296270"/>
            <a:ext cx="3858322" cy="855343"/>
          </a:xfrm>
          <a:custGeom>
            <a:avLst/>
            <a:gdLst>
              <a:gd name="connsiteX0" fmla="*/ 0 w 3858322"/>
              <a:gd name="connsiteY0" fmla="*/ 960613 h 960613"/>
              <a:gd name="connsiteX1" fmla="*/ 1081668 w 3858322"/>
              <a:gd name="connsiteY1" fmla="*/ 246935 h 960613"/>
              <a:gd name="connsiteX2" fmla="*/ 2419815 w 3858322"/>
              <a:gd name="connsiteY2" fmla="*/ 23911 h 960613"/>
              <a:gd name="connsiteX3" fmla="*/ 3858322 w 3858322"/>
              <a:gd name="connsiteY3" fmla="*/ 748740 h 960613"/>
              <a:gd name="connsiteX4" fmla="*/ 3858322 w 3858322"/>
              <a:gd name="connsiteY4" fmla="*/ 748740 h 960613"/>
              <a:gd name="connsiteX0" fmla="*/ 0 w 3858322"/>
              <a:gd name="connsiteY0" fmla="*/ 855343 h 855343"/>
              <a:gd name="connsiteX1" fmla="*/ 1081668 w 3858322"/>
              <a:gd name="connsiteY1" fmla="*/ 141665 h 855343"/>
              <a:gd name="connsiteX2" fmla="*/ 2587083 w 3858322"/>
              <a:gd name="connsiteY2" fmla="*/ 41304 h 855343"/>
              <a:gd name="connsiteX3" fmla="*/ 3858322 w 3858322"/>
              <a:gd name="connsiteY3" fmla="*/ 643470 h 855343"/>
              <a:gd name="connsiteX4" fmla="*/ 3858322 w 3858322"/>
              <a:gd name="connsiteY4" fmla="*/ 643470 h 8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8322" h="855343">
                <a:moveTo>
                  <a:pt x="0" y="855343"/>
                </a:moveTo>
                <a:cubicBezTo>
                  <a:pt x="339183" y="576562"/>
                  <a:pt x="650487" y="277338"/>
                  <a:pt x="1081668" y="141665"/>
                </a:cubicBezTo>
                <a:cubicBezTo>
                  <a:pt x="1512849" y="5992"/>
                  <a:pt x="2124307" y="-42330"/>
                  <a:pt x="2587083" y="41304"/>
                </a:cubicBezTo>
                <a:cubicBezTo>
                  <a:pt x="3049859" y="124938"/>
                  <a:pt x="3646449" y="543109"/>
                  <a:pt x="3858322" y="643470"/>
                </a:cubicBezTo>
                <a:lnTo>
                  <a:pt x="3858322" y="643470"/>
                </a:lnTo>
              </a:path>
            </a:pathLst>
          </a:cu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1" name="Straight Connector 250"/>
          <p:cNvCxnSpPr>
            <a:stCxn id="197" idx="6"/>
            <a:endCxn id="222" idx="0"/>
          </p:cNvCxnSpPr>
          <p:nvPr/>
        </p:nvCxnSpPr>
        <p:spPr>
          <a:xfrm>
            <a:off x="1779946" y="5063333"/>
            <a:ext cx="1728439" cy="8828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3" idx="0"/>
            <a:endCxn id="51" idx="5"/>
          </p:cNvCxnSpPr>
          <p:nvPr/>
        </p:nvCxnSpPr>
        <p:spPr>
          <a:xfrm flipH="1" flipV="1">
            <a:off x="3557231" y="2153786"/>
            <a:ext cx="2453706" cy="676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572000" y="21336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31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09736" y="4984345"/>
            <a:ext cx="6045820" cy="1069588"/>
            <a:chOff x="1309736" y="4984345"/>
            <a:chExt cx="6045820" cy="1069588"/>
          </a:xfrm>
        </p:grpSpPr>
        <p:cxnSp>
          <p:nvCxnSpPr>
            <p:cNvPr id="217" name="Straight Connector 216"/>
            <p:cNvCxnSpPr>
              <a:stCxn id="197" idx="3"/>
              <a:endCxn id="198" idx="0"/>
            </p:cNvCxnSpPr>
            <p:nvPr/>
          </p:nvCxnSpPr>
          <p:spPr>
            <a:xfrm flipH="1">
              <a:off x="1437046" y="5090274"/>
              <a:ext cx="277859" cy="9636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Freeform 217"/>
            <p:cNvSpPr/>
            <p:nvPr/>
          </p:nvSpPr>
          <p:spPr>
            <a:xfrm>
              <a:off x="4868834" y="4984345"/>
              <a:ext cx="2486722" cy="1052574"/>
            </a:xfrm>
            <a:custGeom>
              <a:avLst/>
              <a:gdLst>
                <a:gd name="connsiteX0" fmla="*/ 0 w 2486722"/>
                <a:gd name="connsiteY0" fmla="*/ 791737 h 1052574"/>
                <a:gd name="connsiteX1" fmla="*/ 479502 w 2486722"/>
                <a:gd name="connsiteY1" fmla="*/ 970156 h 1052574"/>
                <a:gd name="connsiteX2" fmla="*/ 1092819 w 2486722"/>
                <a:gd name="connsiteY2" fmla="*/ 1048215 h 1052574"/>
                <a:gd name="connsiteX3" fmla="*/ 1906858 w 2486722"/>
                <a:gd name="connsiteY3" fmla="*/ 847493 h 1052574"/>
                <a:gd name="connsiteX4" fmla="*/ 2486722 w 2486722"/>
                <a:gd name="connsiteY4" fmla="*/ 0 h 105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6722" h="1052574">
                  <a:moveTo>
                    <a:pt x="0" y="791737"/>
                  </a:moveTo>
                  <a:cubicBezTo>
                    <a:pt x="148683" y="859573"/>
                    <a:pt x="297366" y="927410"/>
                    <a:pt x="479502" y="970156"/>
                  </a:cubicBezTo>
                  <a:cubicBezTo>
                    <a:pt x="661639" y="1012902"/>
                    <a:pt x="854926" y="1068659"/>
                    <a:pt x="1092819" y="1048215"/>
                  </a:cubicBezTo>
                  <a:cubicBezTo>
                    <a:pt x="1330712" y="1027771"/>
                    <a:pt x="1674541" y="1022195"/>
                    <a:pt x="1906858" y="847493"/>
                  </a:cubicBezTo>
                  <a:cubicBezTo>
                    <a:pt x="2139175" y="672791"/>
                    <a:pt x="2312948" y="336395"/>
                    <a:pt x="2486722" y="0"/>
                  </a:cubicBezTo>
                </a:path>
              </a:pathLst>
            </a:cu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6262736" y="57150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18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309736" y="54102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22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23" name="Straight Connector 122"/>
            <p:cNvCxnSpPr>
              <a:endCxn id="203" idx="5"/>
            </p:cNvCxnSpPr>
            <p:nvPr/>
          </p:nvCxnSpPr>
          <p:spPr>
            <a:xfrm flipH="1" flipV="1">
              <a:off x="3571567" y="5201786"/>
              <a:ext cx="2399379" cy="8133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4419600" y="5178623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31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09670" y="4419600"/>
            <a:ext cx="1281930" cy="369332"/>
            <a:chOff x="7709670" y="4419600"/>
            <a:chExt cx="1281930" cy="369332"/>
          </a:xfrm>
        </p:grpSpPr>
        <p:cxnSp>
          <p:nvCxnSpPr>
            <p:cNvPr id="126" name="Straight Connector 125"/>
            <p:cNvCxnSpPr/>
            <p:nvPr/>
          </p:nvCxnSpPr>
          <p:spPr>
            <a:xfrm flipV="1">
              <a:off x="7709670" y="4648200"/>
              <a:ext cx="443730" cy="1462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8091995" y="4419600"/>
                  <a:ext cx="8996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MST(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𝑹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1995" y="4419600"/>
                  <a:ext cx="899605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5405" t="-8197" r="-1216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457200" y="1567934"/>
                <a:ext cx="8162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𝑬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67934"/>
                <a:ext cx="81624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89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457200" y="4659868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𝑹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659868"/>
                <a:ext cx="82586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9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3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Minimum spanning tree</a:t>
            </a:r>
            <a:br>
              <a:rPr lang="en-US" sz="4000" b="1" dirty="0" smtClean="0">
                <a:solidFill>
                  <a:srgbClr val="7030A0"/>
                </a:solidFill>
              </a:rPr>
            </a:b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53" name="Content Placeholder 25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89410" y="197723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384610" y="300593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813610" y="267046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966010" y="16761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3454562" y="3132314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956610" y="221140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3492190" y="208874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299010" y="25905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315200" y="189638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>
            <a:stCxn id="34" idx="5"/>
            <a:endCxn id="52" idx="6"/>
          </p:cNvCxnSpPr>
          <p:nvPr/>
        </p:nvCxnSpPr>
        <p:spPr>
          <a:xfrm>
            <a:off x="1754451" y="2042274"/>
            <a:ext cx="620759" cy="5863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5" idx="0"/>
            <a:endCxn id="52" idx="3"/>
          </p:cNvCxnSpPr>
          <p:nvPr/>
        </p:nvCxnSpPr>
        <p:spPr>
          <a:xfrm flipV="1">
            <a:off x="1422710" y="2655591"/>
            <a:ext cx="887459" cy="3503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51" idx="2"/>
          </p:cNvCxnSpPr>
          <p:nvPr/>
        </p:nvCxnSpPr>
        <p:spPr>
          <a:xfrm flipV="1">
            <a:off x="2375210" y="2126845"/>
            <a:ext cx="1116980" cy="49669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5"/>
            <a:endCxn id="43" idx="1"/>
          </p:cNvCxnSpPr>
          <p:nvPr/>
        </p:nvCxnSpPr>
        <p:spPr>
          <a:xfrm>
            <a:off x="2364051" y="2655591"/>
            <a:ext cx="1101670" cy="4878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2"/>
            <a:endCxn id="43" idx="0"/>
          </p:cNvCxnSpPr>
          <p:nvPr/>
        </p:nvCxnSpPr>
        <p:spPr>
          <a:xfrm>
            <a:off x="3492190" y="2126845"/>
            <a:ext cx="472" cy="10054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2" idx="3"/>
            <a:endCxn id="51" idx="7"/>
          </p:cNvCxnSpPr>
          <p:nvPr/>
        </p:nvCxnSpPr>
        <p:spPr>
          <a:xfrm flipH="1">
            <a:off x="3557231" y="1741191"/>
            <a:ext cx="1419938" cy="3587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6" idx="1"/>
            <a:endCxn id="51" idx="4"/>
          </p:cNvCxnSpPr>
          <p:nvPr/>
        </p:nvCxnSpPr>
        <p:spPr>
          <a:xfrm flipH="1" flipV="1">
            <a:off x="3530290" y="2164945"/>
            <a:ext cx="1294479" cy="51668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3" idx="0"/>
            <a:endCxn id="36" idx="4"/>
          </p:cNvCxnSpPr>
          <p:nvPr/>
        </p:nvCxnSpPr>
        <p:spPr>
          <a:xfrm flipV="1">
            <a:off x="3492662" y="2746667"/>
            <a:ext cx="1359048" cy="3856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1"/>
            <a:endCxn id="42" idx="5"/>
          </p:cNvCxnSpPr>
          <p:nvPr/>
        </p:nvCxnSpPr>
        <p:spPr>
          <a:xfrm flipH="1" flipV="1">
            <a:off x="5031051" y="1741191"/>
            <a:ext cx="936718" cy="4813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6" idx="7"/>
            <a:endCxn id="50" idx="3"/>
          </p:cNvCxnSpPr>
          <p:nvPr/>
        </p:nvCxnSpPr>
        <p:spPr>
          <a:xfrm flipV="1">
            <a:off x="4878651" y="2276449"/>
            <a:ext cx="1089118" cy="4051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50" idx="6"/>
          </p:cNvCxnSpPr>
          <p:nvPr/>
        </p:nvCxnSpPr>
        <p:spPr>
          <a:xfrm flipH="1">
            <a:off x="6032810" y="1920547"/>
            <a:ext cx="1282390" cy="32896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4" idx="3"/>
            <a:endCxn id="35" idx="0"/>
          </p:cNvCxnSpPr>
          <p:nvPr/>
        </p:nvCxnSpPr>
        <p:spPr>
          <a:xfrm flipH="1">
            <a:off x="1422710" y="2042274"/>
            <a:ext cx="277859" cy="9636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88"/>
          <p:cNvSpPr/>
          <p:nvPr/>
        </p:nvSpPr>
        <p:spPr>
          <a:xfrm>
            <a:off x="4854498" y="1936345"/>
            <a:ext cx="2486722" cy="1052574"/>
          </a:xfrm>
          <a:custGeom>
            <a:avLst/>
            <a:gdLst>
              <a:gd name="connsiteX0" fmla="*/ 0 w 2486722"/>
              <a:gd name="connsiteY0" fmla="*/ 791737 h 1052574"/>
              <a:gd name="connsiteX1" fmla="*/ 479502 w 2486722"/>
              <a:gd name="connsiteY1" fmla="*/ 970156 h 1052574"/>
              <a:gd name="connsiteX2" fmla="*/ 1092819 w 2486722"/>
              <a:gd name="connsiteY2" fmla="*/ 1048215 h 1052574"/>
              <a:gd name="connsiteX3" fmla="*/ 1906858 w 2486722"/>
              <a:gd name="connsiteY3" fmla="*/ 847493 h 1052574"/>
              <a:gd name="connsiteX4" fmla="*/ 2486722 w 2486722"/>
              <a:gd name="connsiteY4" fmla="*/ 0 h 105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722" h="1052574">
                <a:moveTo>
                  <a:pt x="0" y="791737"/>
                </a:moveTo>
                <a:cubicBezTo>
                  <a:pt x="148683" y="859573"/>
                  <a:pt x="297366" y="927410"/>
                  <a:pt x="479502" y="970156"/>
                </a:cubicBezTo>
                <a:cubicBezTo>
                  <a:pt x="661639" y="1012902"/>
                  <a:pt x="854926" y="1068659"/>
                  <a:pt x="1092819" y="1048215"/>
                </a:cubicBezTo>
                <a:cubicBezTo>
                  <a:pt x="1330712" y="1027771"/>
                  <a:pt x="1674541" y="1022195"/>
                  <a:pt x="1906858" y="847493"/>
                </a:cubicBezTo>
                <a:cubicBezTo>
                  <a:pt x="2139175" y="672791"/>
                  <a:pt x="2312948" y="336395"/>
                  <a:pt x="2486722" y="0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3505200" y="1947496"/>
            <a:ext cx="3847171" cy="1697290"/>
          </a:xfrm>
          <a:custGeom>
            <a:avLst/>
            <a:gdLst>
              <a:gd name="connsiteX0" fmla="*/ 0 w 3847171"/>
              <a:gd name="connsiteY0" fmla="*/ 1226634 h 1887357"/>
              <a:gd name="connsiteX1" fmla="*/ 591015 w 3847171"/>
              <a:gd name="connsiteY1" fmla="*/ 1572322 h 1887357"/>
              <a:gd name="connsiteX2" fmla="*/ 1393903 w 3847171"/>
              <a:gd name="connsiteY2" fmla="*/ 1851103 h 1887357"/>
              <a:gd name="connsiteX3" fmla="*/ 2364059 w 3847171"/>
              <a:gd name="connsiteY3" fmla="*/ 1851103 h 1887357"/>
              <a:gd name="connsiteX4" fmla="*/ 3200400 w 3847171"/>
              <a:gd name="connsiteY4" fmla="*/ 1550020 h 1887357"/>
              <a:gd name="connsiteX5" fmla="*/ 3679903 w 3847171"/>
              <a:gd name="connsiteY5" fmla="*/ 869795 h 1887357"/>
              <a:gd name="connsiteX6" fmla="*/ 3847171 w 3847171"/>
              <a:gd name="connsiteY6" fmla="*/ 0 h 1887357"/>
              <a:gd name="connsiteX7" fmla="*/ 3847171 w 3847171"/>
              <a:gd name="connsiteY7" fmla="*/ 0 h 1887357"/>
              <a:gd name="connsiteX0" fmla="*/ 0 w 3847171"/>
              <a:gd name="connsiteY0" fmla="*/ 1226634 h 1853995"/>
              <a:gd name="connsiteX1" fmla="*/ 591015 w 3847171"/>
              <a:gd name="connsiteY1" fmla="*/ 1572322 h 1853995"/>
              <a:gd name="connsiteX2" fmla="*/ 1906859 w 3847171"/>
              <a:gd name="connsiteY2" fmla="*/ 1694986 h 1853995"/>
              <a:gd name="connsiteX3" fmla="*/ 2364059 w 3847171"/>
              <a:gd name="connsiteY3" fmla="*/ 1851103 h 1853995"/>
              <a:gd name="connsiteX4" fmla="*/ 3200400 w 3847171"/>
              <a:gd name="connsiteY4" fmla="*/ 1550020 h 1853995"/>
              <a:gd name="connsiteX5" fmla="*/ 3679903 w 3847171"/>
              <a:gd name="connsiteY5" fmla="*/ 869795 h 1853995"/>
              <a:gd name="connsiteX6" fmla="*/ 3847171 w 3847171"/>
              <a:gd name="connsiteY6" fmla="*/ 0 h 1853995"/>
              <a:gd name="connsiteX7" fmla="*/ 3847171 w 3847171"/>
              <a:gd name="connsiteY7" fmla="*/ 0 h 1853995"/>
              <a:gd name="connsiteX0" fmla="*/ 0 w 3847171"/>
              <a:gd name="connsiteY0" fmla="*/ 1226634 h 1695014"/>
              <a:gd name="connsiteX1" fmla="*/ 591015 w 3847171"/>
              <a:gd name="connsiteY1" fmla="*/ 1572322 h 1695014"/>
              <a:gd name="connsiteX2" fmla="*/ 1906859 w 3847171"/>
              <a:gd name="connsiteY2" fmla="*/ 1694986 h 1695014"/>
              <a:gd name="connsiteX3" fmla="*/ 2653991 w 3847171"/>
              <a:gd name="connsiteY3" fmla="*/ 1583474 h 1695014"/>
              <a:gd name="connsiteX4" fmla="*/ 3200400 w 3847171"/>
              <a:gd name="connsiteY4" fmla="*/ 1550020 h 1695014"/>
              <a:gd name="connsiteX5" fmla="*/ 3679903 w 3847171"/>
              <a:gd name="connsiteY5" fmla="*/ 869795 h 1695014"/>
              <a:gd name="connsiteX6" fmla="*/ 3847171 w 3847171"/>
              <a:gd name="connsiteY6" fmla="*/ 0 h 1695014"/>
              <a:gd name="connsiteX7" fmla="*/ 3847171 w 3847171"/>
              <a:gd name="connsiteY7" fmla="*/ 0 h 1695014"/>
              <a:gd name="connsiteX0" fmla="*/ 0 w 3847171"/>
              <a:gd name="connsiteY0" fmla="*/ 1226634 h 1695044"/>
              <a:gd name="connsiteX1" fmla="*/ 591015 w 3847171"/>
              <a:gd name="connsiteY1" fmla="*/ 1572322 h 1695044"/>
              <a:gd name="connsiteX2" fmla="*/ 1906859 w 3847171"/>
              <a:gd name="connsiteY2" fmla="*/ 1694986 h 1695044"/>
              <a:gd name="connsiteX3" fmla="*/ 2653991 w 3847171"/>
              <a:gd name="connsiteY3" fmla="*/ 1583474 h 1695044"/>
              <a:gd name="connsiteX4" fmla="*/ 3323064 w 3847171"/>
              <a:gd name="connsiteY4" fmla="*/ 1271240 h 1695044"/>
              <a:gd name="connsiteX5" fmla="*/ 3679903 w 3847171"/>
              <a:gd name="connsiteY5" fmla="*/ 869795 h 1695044"/>
              <a:gd name="connsiteX6" fmla="*/ 3847171 w 3847171"/>
              <a:gd name="connsiteY6" fmla="*/ 0 h 1695044"/>
              <a:gd name="connsiteX7" fmla="*/ 3847171 w 3847171"/>
              <a:gd name="connsiteY7" fmla="*/ 0 h 1695044"/>
              <a:gd name="connsiteX0" fmla="*/ 0 w 3847171"/>
              <a:gd name="connsiteY0" fmla="*/ 1226634 h 1695044"/>
              <a:gd name="connsiteX1" fmla="*/ 591015 w 3847171"/>
              <a:gd name="connsiteY1" fmla="*/ 1572322 h 1695044"/>
              <a:gd name="connsiteX2" fmla="*/ 1906859 w 3847171"/>
              <a:gd name="connsiteY2" fmla="*/ 1694986 h 1695044"/>
              <a:gd name="connsiteX3" fmla="*/ 2653991 w 3847171"/>
              <a:gd name="connsiteY3" fmla="*/ 1583474 h 1695044"/>
              <a:gd name="connsiteX4" fmla="*/ 3323064 w 3847171"/>
              <a:gd name="connsiteY4" fmla="*/ 1271240 h 1695044"/>
              <a:gd name="connsiteX5" fmla="*/ 3668751 w 3847171"/>
              <a:gd name="connsiteY5" fmla="*/ 646771 h 1695044"/>
              <a:gd name="connsiteX6" fmla="*/ 3847171 w 3847171"/>
              <a:gd name="connsiteY6" fmla="*/ 0 h 1695044"/>
              <a:gd name="connsiteX7" fmla="*/ 3847171 w 3847171"/>
              <a:gd name="connsiteY7" fmla="*/ 0 h 1695044"/>
              <a:gd name="connsiteX0" fmla="*/ 0 w 3847171"/>
              <a:gd name="connsiteY0" fmla="*/ 1226634 h 1696932"/>
              <a:gd name="connsiteX1" fmla="*/ 669073 w 3847171"/>
              <a:gd name="connsiteY1" fmla="*/ 1505414 h 1696932"/>
              <a:gd name="connsiteX2" fmla="*/ 1906859 w 3847171"/>
              <a:gd name="connsiteY2" fmla="*/ 1694986 h 1696932"/>
              <a:gd name="connsiteX3" fmla="*/ 2653991 w 3847171"/>
              <a:gd name="connsiteY3" fmla="*/ 1583474 h 1696932"/>
              <a:gd name="connsiteX4" fmla="*/ 3323064 w 3847171"/>
              <a:gd name="connsiteY4" fmla="*/ 1271240 h 1696932"/>
              <a:gd name="connsiteX5" fmla="*/ 3668751 w 3847171"/>
              <a:gd name="connsiteY5" fmla="*/ 646771 h 1696932"/>
              <a:gd name="connsiteX6" fmla="*/ 3847171 w 3847171"/>
              <a:gd name="connsiteY6" fmla="*/ 0 h 1696932"/>
              <a:gd name="connsiteX7" fmla="*/ 3847171 w 3847171"/>
              <a:gd name="connsiteY7" fmla="*/ 0 h 1696932"/>
              <a:gd name="connsiteX0" fmla="*/ 0 w 3847171"/>
              <a:gd name="connsiteY0" fmla="*/ 1226634 h 1697290"/>
              <a:gd name="connsiteX1" fmla="*/ 669073 w 3847171"/>
              <a:gd name="connsiteY1" fmla="*/ 1505414 h 1697290"/>
              <a:gd name="connsiteX2" fmla="*/ 1906859 w 3847171"/>
              <a:gd name="connsiteY2" fmla="*/ 1694986 h 1697290"/>
              <a:gd name="connsiteX3" fmla="*/ 2653991 w 3847171"/>
              <a:gd name="connsiteY3" fmla="*/ 1583474 h 1697290"/>
              <a:gd name="connsiteX4" fmla="*/ 3256156 w 3847171"/>
              <a:gd name="connsiteY4" fmla="*/ 1204332 h 1697290"/>
              <a:gd name="connsiteX5" fmla="*/ 3668751 w 3847171"/>
              <a:gd name="connsiteY5" fmla="*/ 646771 h 1697290"/>
              <a:gd name="connsiteX6" fmla="*/ 3847171 w 3847171"/>
              <a:gd name="connsiteY6" fmla="*/ 0 h 1697290"/>
              <a:gd name="connsiteX7" fmla="*/ 3847171 w 3847171"/>
              <a:gd name="connsiteY7" fmla="*/ 0 h 169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7171" h="1697290">
                <a:moveTo>
                  <a:pt x="0" y="1226634"/>
                </a:moveTo>
                <a:cubicBezTo>
                  <a:pt x="179349" y="1347439"/>
                  <a:pt x="351263" y="1427355"/>
                  <a:pt x="669073" y="1505414"/>
                </a:cubicBezTo>
                <a:cubicBezTo>
                  <a:pt x="986883" y="1583473"/>
                  <a:pt x="1576039" y="1681976"/>
                  <a:pt x="1906859" y="1694986"/>
                </a:cubicBezTo>
                <a:cubicBezTo>
                  <a:pt x="2237679" y="1707996"/>
                  <a:pt x="2429108" y="1665250"/>
                  <a:pt x="2653991" y="1583474"/>
                </a:cubicBezTo>
                <a:cubicBezTo>
                  <a:pt x="2878874" y="1501698"/>
                  <a:pt x="3087029" y="1360449"/>
                  <a:pt x="3256156" y="1204332"/>
                </a:cubicBezTo>
                <a:cubicBezTo>
                  <a:pt x="3425283" y="1048215"/>
                  <a:pt x="3570249" y="847493"/>
                  <a:pt x="3668751" y="646771"/>
                </a:cubicBezTo>
                <a:cubicBezTo>
                  <a:pt x="3767253" y="446049"/>
                  <a:pt x="3817434" y="107795"/>
                  <a:pt x="3847171" y="0"/>
                </a:cubicBezTo>
                <a:lnTo>
                  <a:pt x="3847171" y="0"/>
                </a:ln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1431073" y="3051467"/>
            <a:ext cx="2051825" cy="444277"/>
          </a:xfrm>
          <a:custGeom>
            <a:avLst/>
            <a:gdLst>
              <a:gd name="connsiteX0" fmla="*/ 0 w 2051825"/>
              <a:gd name="connsiteY0" fmla="*/ 0 h 444277"/>
              <a:gd name="connsiteX1" fmla="*/ 646771 w 2051825"/>
              <a:gd name="connsiteY1" fmla="*/ 334537 h 444277"/>
              <a:gd name="connsiteX2" fmla="*/ 1193181 w 2051825"/>
              <a:gd name="connsiteY2" fmla="*/ 434898 h 444277"/>
              <a:gd name="connsiteX3" fmla="*/ 2051825 w 2051825"/>
              <a:gd name="connsiteY3" fmla="*/ 133815 h 444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1825" h="444277">
                <a:moveTo>
                  <a:pt x="0" y="0"/>
                </a:moveTo>
                <a:cubicBezTo>
                  <a:pt x="223954" y="131027"/>
                  <a:pt x="447908" y="262054"/>
                  <a:pt x="646771" y="334537"/>
                </a:cubicBezTo>
                <a:cubicBezTo>
                  <a:pt x="845634" y="407020"/>
                  <a:pt x="959005" y="468352"/>
                  <a:pt x="1193181" y="434898"/>
                </a:cubicBezTo>
                <a:cubicBezTo>
                  <a:pt x="1427357" y="401444"/>
                  <a:pt x="1739591" y="267629"/>
                  <a:pt x="2051825" y="133815"/>
                </a:cubicBezTo>
              </a:path>
            </a:pathLst>
          </a:cu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1727510" y="1445425"/>
            <a:ext cx="3238500" cy="531807"/>
          </a:xfrm>
          <a:custGeom>
            <a:avLst/>
            <a:gdLst>
              <a:gd name="connsiteX0" fmla="*/ 0 w 3267308"/>
              <a:gd name="connsiteY0" fmla="*/ 535524 h 535524"/>
              <a:gd name="connsiteX1" fmla="*/ 959005 w 3267308"/>
              <a:gd name="connsiteY1" fmla="*/ 156383 h 535524"/>
              <a:gd name="connsiteX2" fmla="*/ 1906859 w 3267308"/>
              <a:gd name="connsiteY2" fmla="*/ 265 h 535524"/>
              <a:gd name="connsiteX3" fmla="*/ 2765503 w 3267308"/>
              <a:gd name="connsiteY3" fmla="*/ 122929 h 535524"/>
              <a:gd name="connsiteX4" fmla="*/ 3267308 w 3267308"/>
              <a:gd name="connsiteY4" fmla="*/ 267895 h 53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7308" h="535524">
                <a:moveTo>
                  <a:pt x="0" y="535524"/>
                </a:moveTo>
                <a:cubicBezTo>
                  <a:pt x="320597" y="390558"/>
                  <a:pt x="641195" y="245593"/>
                  <a:pt x="959005" y="156383"/>
                </a:cubicBezTo>
                <a:cubicBezTo>
                  <a:pt x="1276815" y="67173"/>
                  <a:pt x="1605776" y="5841"/>
                  <a:pt x="1906859" y="265"/>
                </a:cubicBezTo>
                <a:cubicBezTo>
                  <a:pt x="2207942" y="-5311"/>
                  <a:pt x="2538762" y="78324"/>
                  <a:pt x="2765503" y="122929"/>
                </a:cubicBezTo>
                <a:cubicBezTo>
                  <a:pt x="2992245" y="167534"/>
                  <a:pt x="3129776" y="217714"/>
                  <a:pt x="3267308" y="267895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>
            <a:off x="3494049" y="1248270"/>
            <a:ext cx="3858322" cy="855343"/>
          </a:xfrm>
          <a:custGeom>
            <a:avLst/>
            <a:gdLst>
              <a:gd name="connsiteX0" fmla="*/ 0 w 3858322"/>
              <a:gd name="connsiteY0" fmla="*/ 960613 h 960613"/>
              <a:gd name="connsiteX1" fmla="*/ 1081668 w 3858322"/>
              <a:gd name="connsiteY1" fmla="*/ 246935 h 960613"/>
              <a:gd name="connsiteX2" fmla="*/ 2419815 w 3858322"/>
              <a:gd name="connsiteY2" fmla="*/ 23911 h 960613"/>
              <a:gd name="connsiteX3" fmla="*/ 3858322 w 3858322"/>
              <a:gd name="connsiteY3" fmla="*/ 748740 h 960613"/>
              <a:gd name="connsiteX4" fmla="*/ 3858322 w 3858322"/>
              <a:gd name="connsiteY4" fmla="*/ 748740 h 960613"/>
              <a:gd name="connsiteX0" fmla="*/ 0 w 3858322"/>
              <a:gd name="connsiteY0" fmla="*/ 855343 h 855343"/>
              <a:gd name="connsiteX1" fmla="*/ 1081668 w 3858322"/>
              <a:gd name="connsiteY1" fmla="*/ 141665 h 855343"/>
              <a:gd name="connsiteX2" fmla="*/ 2587083 w 3858322"/>
              <a:gd name="connsiteY2" fmla="*/ 41304 h 855343"/>
              <a:gd name="connsiteX3" fmla="*/ 3858322 w 3858322"/>
              <a:gd name="connsiteY3" fmla="*/ 643470 h 855343"/>
              <a:gd name="connsiteX4" fmla="*/ 3858322 w 3858322"/>
              <a:gd name="connsiteY4" fmla="*/ 643470 h 8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8322" h="855343">
                <a:moveTo>
                  <a:pt x="0" y="855343"/>
                </a:moveTo>
                <a:cubicBezTo>
                  <a:pt x="339183" y="576562"/>
                  <a:pt x="650487" y="277338"/>
                  <a:pt x="1081668" y="141665"/>
                </a:cubicBezTo>
                <a:cubicBezTo>
                  <a:pt x="1512849" y="5992"/>
                  <a:pt x="2124307" y="-42330"/>
                  <a:pt x="2587083" y="41304"/>
                </a:cubicBezTo>
                <a:cubicBezTo>
                  <a:pt x="3049859" y="124938"/>
                  <a:pt x="3646449" y="543109"/>
                  <a:pt x="3858322" y="643470"/>
                </a:cubicBezTo>
                <a:lnTo>
                  <a:pt x="3858322" y="643470"/>
                </a:ln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1143000" y="2971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139920" y="259080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4721102" y="2362200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4876800" y="1383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1447800" y="18404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315200" y="1764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5864102" y="2221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3249133" y="2819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73302" y="17642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6248400" y="26670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18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362200" y="3215431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7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828800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375792" y="1981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19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295400" y="2362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604163" y="2817911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848162" y="2286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3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200400" y="24384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42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823592" y="2286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3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823592" y="27402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257800" y="22098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414392" y="18288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576192" y="1219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16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667000" y="15210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17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195192" y="33498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23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21" name="Straight Connector 120"/>
          <p:cNvCxnSpPr>
            <a:stCxn id="54" idx="1"/>
            <a:endCxn id="42" idx="0"/>
          </p:cNvCxnSpPr>
          <p:nvPr/>
        </p:nvCxnSpPr>
        <p:spPr>
          <a:xfrm flipH="1" flipV="1">
            <a:off x="5004110" y="1676150"/>
            <a:ext cx="2322249" cy="2313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343400" y="1825823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4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181600" y="18288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943600" y="15240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19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86" name="Straight Connector 185"/>
          <p:cNvCxnSpPr>
            <a:stCxn id="34" idx="6"/>
            <a:endCxn id="95" idx="0"/>
          </p:cNvCxnSpPr>
          <p:nvPr/>
        </p:nvCxnSpPr>
        <p:spPr>
          <a:xfrm>
            <a:off x="1765610" y="2015333"/>
            <a:ext cx="1728439" cy="882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2009962" y="21336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6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1703746" y="502523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1398946" y="605393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4827946" y="571846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4980346" y="47241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Oval 200"/>
          <p:cNvSpPr/>
          <p:nvPr/>
        </p:nvSpPr>
        <p:spPr>
          <a:xfrm>
            <a:off x="3468898" y="6180314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Oval 201"/>
          <p:cNvSpPr/>
          <p:nvPr/>
        </p:nvSpPr>
        <p:spPr>
          <a:xfrm>
            <a:off x="5970946" y="525940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Oval 202"/>
          <p:cNvSpPr/>
          <p:nvPr/>
        </p:nvSpPr>
        <p:spPr>
          <a:xfrm>
            <a:off x="3506526" y="513674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Oval 203"/>
          <p:cNvSpPr/>
          <p:nvPr/>
        </p:nvSpPr>
        <p:spPr>
          <a:xfrm>
            <a:off x="2313346" y="56385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Oval 204"/>
          <p:cNvSpPr/>
          <p:nvPr/>
        </p:nvSpPr>
        <p:spPr>
          <a:xfrm>
            <a:off x="7329536" y="494438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TextBox 222"/>
          <p:cNvSpPr txBox="1"/>
          <p:nvPr/>
        </p:nvSpPr>
        <p:spPr>
          <a:xfrm>
            <a:off x="1157336" y="6019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2154256" y="563880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25" name="TextBox 224"/>
          <p:cNvSpPr txBox="1"/>
          <p:nvPr/>
        </p:nvSpPr>
        <p:spPr>
          <a:xfrm>
            <a:off x="4735438" y="5410200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26" name="TextBox 225"/>
          <p:cNvSpPr txBox="1"/>
          <p:nvPr/>
        </p:nvSpPr>
        <p:spPr>
          <a:xfrm>
            <a:off x="4891136" y="4431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227" name="TextBox 226"/>
          <p:cNvSpPr txBox="1"/>
          <p:nvPr/>
        </p:nvSpPr>
        <p:spPr>
          <a:xfrm>
            <a:off x="1462136" y="48884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sp>
        <p:nvSpPr>
          <p:cNvPr id="228" name="TextBox 227"/>
          <p:cNvSpPr txBox="1"/>
          <p:nvPr/>
        </p:nvSpPr>
        <p:spPr>
          <a:xfrm>
            <a:off x="7329536" y="4812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29" name="TextBox 228"/>
          <p:cNvSpPr txBox="1"/>
          <p:nvPr/>
        </p:nvSpPr>
        <p:spPr>
          <a:xfrm>
            <a:off x="5878438" y="5269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230" name="TextBox 229"/>
          <p:cNvSpPr txBox="1"/>
          <p:nvPr/>
        </p:nvSpPr>
        <p:spPr>
          <a:xfrm>
            <a:off x="3263469" y="5867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3287638" y="48122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234" name="TextBox 233"/>
          <p:cNvSpPr txBox="1"/>
          <p:nvPr/>
        </p:nvSpPr>
        <p:spPr>
          <a:xfrm>
            <a:off x="1843136" y="5791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2390128" y="5029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19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2618499" y="5865911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3837928" y="57882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5272136" y="52578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6428728" y="48768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5590528" y="4267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16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4357736" y="4873823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4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207" name="Straight Connector 206"/>
          <p:cNvCxnSpPr>
            <a:stCxn id="198" idx="0"/>
            <a:endCxn id="204" idx="3"/>
          </p:cNvCxnSpPr>
          <p:nvPr/>
        </p:nvCxnSpPr>
        <p:spPr>
          <a:xfrm flipV="1">
            <a:off x="1437046" y="5703591"/>
            <a:ext cx="887459" cy="3503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204" idx="5"/>
            <a:endCxn id="201" idx="1"/>
          </p:cNvCxnSpPr>
          <p:nvPr/>
        </p:nvCxnSpPr>
        <p:spPr>
          <a:xfrm>
            <a:off x="2378387" y="5703591"/>
            <a:ext cx="1101670" cy="4878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200" idx="3"/>
            <a:endCxn id="203" idx="7"/>
          </p:cNvCxnSpPr>
          <p:nvPr/>
        </p:nvCxnSpPr>
        <p:spPr>
          <a:xfrm flipH="1">
            <a:off x="3571567" y="4789191"/>
            <a:ext cx="1419938" cy="35871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201" idx="0"/>
            <a:endCxn id="199" idx="4"/>
          </p:cNvCxnSpPr>
          <p:nvPr/>
        </p:nvCxnSpPr>
        <p:spPr>
          <a:xfrm flipV="1">
            <a:off x="3506998" y="5794667"/>
            <a:ext cx="1359048" cy="38564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99" idx="7"/>
            <a:endCxn id="202" idx="3"/>
          </p:cNvCxnSpPr>
          <p:nvPr/>
        </p:nvCxnSpPr>
        <p:spPr>
          <a:xfrm flipV="1">
            <a:off x="4892987" y="5324449"/>
            <a:ext cx="1089118" cy="40517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endCxn id="202" idx="6"/>
          </p:cNvCxnSpPr>
          <p:nvPr/>
        </p:nvCxnSpPr>
        <p:spPr>
          <a:xfrm flipH="1">
            <a:off x="6047146" y="4968547"/>
            <a:ext cx="1282390" cy="32896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Freeform 221"/>
          <p:cNvSpPr/>
          <p:nvPr/>
        </p:nvSpPr>
        <p:spPr>
          <a:xfrm>
            <a:off x="3508385" y="4296270"/>
            <a:ext cx="3858322" cy="855343"/>
          </a:xfrm>
          <a:custGeom>
            <a:avLst/>
            <a:gdLst>
              <a:gd name="connsiteX0" fmla="*/ 0 w 3858322"/>
              <a:gd name="connsiteY0" fmla="*/ 960613 h 960613"/>
              <a:gd name="connsiteX1" fmla="*/ 1081668 w 3858322"/>
              <a:gd name="connsiteY1" fmla="*/ 246935 h 960613"/>
              <a:gd name="connsiteX2" fmla="*/ 2419815 w 3858322"/>
              <a:gd name="connsiteY2" fmla="*/ 23911 h 960613"/>
              <a:gd name="connsiteX3" fmla="*/ 3858322 w 3858322"/>
              <a:gd name="connsiteY3" fmla="*/ 748740 h 960613"/>
              <a:gd name="connsiteX4" fmla="*/ 3858322 w 3858322"/>
              <a:gd name="connsiteY4" fmla="*/ 748740 h 960613"/>
              <a:gd name="connsiteX0" fmla="*/ 0 w 3858322"/>
              <a:gd name="connsiteY0" fmla="*/ 855343 h 855343"/>
              <a:gd name="connsiteX1" fmla="*/ 1081668 w 3858322"/>
              <a:gd name="connsiteY1" fmla="*/ 141665 h 855343"/>
              <a:gd name="connsiteX2" fmla="*/ 2587083 w 3858322"/>
              <a:gd name="connsiteY2" fmla="*/ 41304 h 855343"/>
              <a:gd name="connsiteX3" fmla="*/ 3858322 w 3858322"/>
              <a:gd name="connsiteY3" fmla="*/ 643470 h 855343"/>
              <a:gd name="connsiteX4" fmla="*/ 3858322 w 3858322"/>
              <a:gd name="connsiteY4" fmla="*/ 643470 h 8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8322" h="855343">
                <a:moveTo>
                  <a:pt x="0" y="855343"/>
                </a:moveTo>
                <a:cubicBezTo>
                  <a:pt x="339183" y="576562"/>
                  <a:pt x="650487" y="277338"/>
                  <a:pt x="1081668" y="141665"/>
                </a:cubicBezTo>
                <a:cubicBezTo>
                  <a:pt x="1512849" y="5992"/>
                  <a:pt x="2124307" y="-42330"/>
                  <a:pt x="2587083" y="41304"/>
                </a:cubicBezTo>
                <a:cubicBezTo>
                  <a:pt x="3049859" y="124938"/>
                  <a:pt x="3646449" y="543109"/>
                  <a:pt x="3858322" y="643470"/>
                </a:cubicBezTo>
                <a:lnTo>
                  <a:pt x="3858322" y="643470"/>
                </a:lnTo>
              </a:path>
            </a:pathLst>
          </a:cu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1" name="Straight Connector 250"/>
          <p:cNvCxnSpPr>
            <a:stCxn id="197" idx="6"/>
            <a:endCxn id="222" idx="0"/>
          </p:cNvCxnSpPr>
          <p:nvPr/>
        </p:nvCxnSpPr>
        <p:spPr>
          <a:xfrm>
            <a:off x="1779946" y="5063333"/>
            <a:ext cx="1728439" cy="8828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445409" y="4493425"/>
            <a:ext cx="5921298" cy="2212175"/>
            <a:chOff x="1445409" y="4493425"/>
            <a:chExt cx="5921298" cy="2212175"/>
          </a:xfrm>
        </p:grpSpPr>
        <p:cxnSp>
          <p:nvCxnSpPr>
            <p:cNvPr id="247" name="Straight Connector 246"/>
            <p:cNvCxnSpPr>
              <a:stCxn id="205" idx="1"/>
              <a:endCxn id="200" idx="0"/>
            </p:cNvCxnSpPr>
            <p:nvPr/>
          </p:nvCxnSpPr>
          <p:spPr>
            <a:xfrm flipH="1" flipV="1">
              <a:off x="5018446" y="4724150"/>
              <a:ext cx="2322249" cy="231396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1445409" y="4493425"/>
              <a:ext cx="5921298" cy="2212175"/>
              <a:chOff x="1445409" y="4493425"/>
              <a:chExt cx="5921298" cy="2212175"/>
            </a:xfrm>
          </p:grpSpPr>
          <p:cxnSp>
            <p:nvCxnSpPr>
              <p:cNvPr id="206" name="Straight Connector 205"/>
              <p:cNvCxnSpPr>
                <a:stCxn id="197" idx="5"/>
                <a:endCxn id="204" idx="6"/>
              </p:cNvCxnSpPr>
              <p:nvPr/>
            </p:nvCxnSpPr>
            <p:spPr>
              <a:xfrm>
                <a:off x="1768787" y="5090274"/>
                <a:ext cx="620759" cy="586376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>
                <a:endCxn id="203" idx="2"/>
              </p:cNvCxnSpPr>
              <p:nvPr/>
            </p:nvCxnSpPr>
            <p:spPr>
              <a:xfrm flipV="1">
                <a:off x="2389546" y="5174845"/>
                <a:ext cx="1116980" cy="496694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>
                <a:stCxn id="203" idx="2"/>
                <a:endCxn id="201" idx="0"/>
              </p:cNvCxnSpPr>
              <p:nvPr/>
            </p:nvCxnSpPr>
            <p:spPr>
              <a:xfrm>
                <a:off x="3506526" y="5174845"/>
                <a:ext cx="472" cy="1005469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>
                <a:stCxn id="199" idx="1"/>
                <a:endCxn id="203" idx="4"/>
              </p:cNvCxnSpPr>
              <p:nvPr/>
            </p:nvCxnSpPr>
            <p:spPr>
              <a:xfrm flipH="1" flipV="1">
                <a:off x="3544626" y="5212945"/>
                <a:ext cx="1294479" cy="516681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>
                <a:stCxn id="202" idx="1"/>
                <a:endCxn id="200" idx="5"/>
              </p:cNvCxnSpPr>
              <p:nvPr/>
            </p:nvCxnSpPr>
            <p:spPr>
              <a:xfrm flipH="1" flipV="1">
                <a:off x="5045387" y="4789191"/>
                <a:ext cx="936718" cy="481376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Freeform 218"/>
              <p:cNvSpPr/>
              <p:nvPr/>
            </p:nvSpPr>
            <p:spPr>
              <a:xfrm>
                <a:off x="3519536" y="4995496"/>
                <a:ext cx="3847171" cy="1697290"/>
              </a:xfrm>
              <a:custGeom>
                <a:avLst/>
                <a:gdLst>
                  <a:gd name="connsiteX0" fmla="*/ 0 w 3847171"/>
                  <a:gd name="connsiteY0" fmla="*/ 1226634 h 1887357"/>
                  <a:gd name="connsiteX1" fmla="*/ 591015 w 3847171"/>
                  <a:gd name="connsiteY1" fmla="*/ 1572322 h 1887357"/>
                  <a:gd name="connsiteX2" fmla="*/ 1393903 w 3847171"/>
                  <a:gd name="connsiteY2" fmla="*/ 1851103 h 1887357"/>
                  <a:gd name="connsiteX3" fmla="*/ 2364059 w 3847171"/>
                  <a:gd name="connsiteY3" fmla="*/ 1851103 h 1887357"/>
                  <a:gd name="connsiteX4" fmla="*/ 3200400 w 3847171"/>
                  <a:gd name="connsiteY4" fmla="*/ 1550020 h 1887357"/>
                  <a:gd name="connsiteX5" fmla="*/ 3679903 w 3847171"/>
                  <a:gd name="connsiteY5" fmla="*/ 869795 h 1887357"/>
                  <a:gd name="connsiteX6" fmla="*/ 3847171 w 3847171"/>
                  <a:gd name="connsiteY6" fmla="*/ 0 h 1887357"/>
                  <a:gd name="connsiteX7" fmla="*/ 3847171 w 3847171"/>
                  <a:gd name="connsiteY7" fmla="*/ 0 h 1887357"/>
                  <a:gd name="connsiteX0" fmla="*/ 0 w 3847171"/>
                  <a:gd name="connsiteY0" fmla="*/ 1226634 h 1853995"/>
                  <a:gd name="connsiteX1" fmla="*/ 591015 w 3847171"/>
                  <a:gd name="connsiteY1" fmla="*/ 1572322 h 1853995"/>
                  <a:gd name="connsiteX2" fmla="*/ 1906859 w 3847171"/>
                  <a:gd name="connsiteY2" fmla="*/ 1694986 h 1853995"/>
                  <a:gd name="connsiteX3" fmla="*/ 2364059 w 3847171"/>
                  <a:gd name="connsiteY3" fmla="*/ 1851103 h 1853995"/>
                  <a:gd name="connsiteX4" fmla="*/ 3200400 w 3847171"/>
                  <a:gd name="connsiteY4" fmla="*/ 1550020 h 1853995"/>
                  <a:gd name="connsiteX5" fmla="*/ 3679903 w 3847171"/>
                  <a:gd name="connsiteY5" fmla="*/ 869795 h 1853995"/>
                  <a:gd name="connsiteX6" fmla="*/ 3847171 w 3847171"/>
                  <a:gd name="connsiteY6" fmla="*/ 0 h 1853995"/>
                  <a:gd name="connsiteX7" fmla="*/ 3847171 w 3847171"/>
                  <a:gd name="connsiteY7" fmla="*/ 0 h 1853995"/>
                  <a:gd name="connsiteX0" fmla="*/ 0 w 3847171"/>
                  <a:gd name="connsiteY0" fmla="*/ 1226634 h 1695014"/>
                  <a:gd name="connsiteX1" fmla="*/ 591015 w 3847171"/>
                  <a:gd name="connsiteY1" fmla="*/ 1572322 h 1695014"/>
                  <a:gd name="connsiteX2" fmla="*/ 1906859 w 3847171"/>
                  <a:gd name="connsiteY2" fmla="*/ 1694986 h 1695014"/>
                  <a:gd name="connsiteX3" fmla="*/ 2653991 w 3847171"/>
                  <a:gd name="connsiteY3" fmla="*/ 1583474 h 1695014"/>
                  <a:gd name="connsiteX4" fmla="*/ 3200400 w 3847171"/>
                  <a:gd name="connsiteY4" fmla="*/ 1550020 h 1695014"/>
                  <a:gd name="connsiteX5" fmla="*/ 3679903 w 3847171"/>
                  <a:gd name="connsiteY5" fmla="*/ 869795 h 1695014"/>
                  <a:gd name="connsiteX6" fmla="*/ 3847171 w 3847171"/>
                  <a:gd name="connsiteY6" fmla="*/ 0 h 1695014"/>
                  <a:gd name="connsiteX7" fmla="*/ 3847171 w 3847171"/>
                  <a:gd name="connsiteY7" fmla="*/ 0 h 1695014"/>
                  <a:gd name="connsiteX0" fmla="*/ 0 w 3847171"/>
                  <a:gd name="connsiteY0" fmla="*/ 1226634 h 1695044"/>
                  <a:gd name="connsiteX1" fmla="*/ 591015 w 3847171"/>
                  <a:gd name="connsiteY1" fmla="*/ 1572322 h 1695044"/>
                  <a:gd name="connsiteX2" fmla="*/ 1906859 w 3847171"/>
                  <a:gd name="connsiteY2" fmla="*/ 1694986 h 1695044"/>
                  <a:gd name="connsiteX3" fmla="*/ 2653991 w 3847171"/>
                  <a:gd name="connsiteY3" fmla="*/ 1583474 h 1695044"/>
                  <a:gd name="connsiteX4" fmla="*/ 3323064 w 3847171"/>
                  <a:gd name="connsiteY4" fmla="*/ 1271240 h 1695044"/>
                  <a:gd name="connsiteX5" fmla="*/ 3679903 w 3847171"/>
                  <a:gd name="connsiteY5" fmla="*/ 869795 h 1695044"/>
                  <a:gd name="connsiteX6" fmla="*/ 3847171 w 3847171"/>
                  <a:gd name="connsiteY6" fmla="*/ 0 h 1695044"/>
                  <a:gd name="connsiteX7" fmla="*/ 3847171 w 3847171"/>
                  <a:gd name="connsiteY7" fmla="*/ 0 h 1695044"/>
                  <a:gd name="connsiteX0" fmla="*/ 0 w 3847171"/>
                  <a:gd name="connsiteY0" fmla="*/ 1226634 h 1695044"/>
                  <a:gd name="connsiteX1" fmla="*/ 591015 w 3847171"/>
                  <a:gd name="connsiteY1" fmla="*/ 1572322 h 1695044"/>
                  <a:gd name="connsiteX2" fmla="*/ 1906859 w 3847171"/>
                  <a:gd name="connsiteY2" fmla="*/ 1694986 h 1695044"/>
                  <a:gd name="connsiteX3" fmla="*/ 2653991 w 3847171"/>
                  <a:gd name="connsiteY3" fmla="*/ 1583474 h 1695044"/>
                  <a:gd name="connsiteX4" fmla="*/ 3323064 w 3847171"/>
                  <a:gd name="connsiteY4" fmla="*/ 1271240 h 1695044"/>
                  <a:gd name="connsiteX5" fmla="*/ 3668751 w 3847171"/>
                  <a:gd name="connsiteY5" fmla="*/ 646771 h 1695044"/>
                  <a:gd name="connsiteX6" fmla="*/ 3847171 w 3847171"/>
                  <a:gd name="connsiteY6" fmla="*/ 0 h 1695044"/>
                  <a:gd name="connsiteX7" fmla="*/ 3847171 w 3847171"/>
                  <a:gd name="connsiteY7" fmla="*/ 0 h 1695044"/>
                  <a:gd name="connsiteX0" fmla="*/ 0 w 3847171"/>
                  <a:gd name="connsiteY0" fmla="*/ 1226634 h 1696932"/>
                  <a:gd name="connsiteX1" fmla="*/ 669073 w 3847171"/>
                  <a:gd name="connsiteY1" fmla="*/ 1505414 h 1696932"/>
                  <a:gd name="connsiteX2" fmla="*/ 1906859 w 3847171"/>
                  <a:gd name="connsiteY2" fmla="*/ 1694986 h 1696932"/>
                  <a:gd name="connsiteX3" fmla="*/ 2653991 w 3847171"/>
                  <a:gd name="connsiteY3" fmla="*/ 1583474 h 1696932"/>
                  <a:gd name="connsiteX4" fmla="*/ 3323064 w 3847171"/>
                  <a:gd name="connsiteY4" fmla="*/ 1271240 h 1696932"/>
                  <a:gd name="connsiteX5" fmla="*/ 3668751 w 3847171"/>
                  <a:gd name="connsiteY5" fmla="*/ 646771 h 1696932"/>
                  <a:gd name="connsiteX6" fmla="*/ 3847171 w 3847171"/>
                  <a:gd name="connsiteY6" fmla="*/ 0 h 1696932"/>
                  <a:gd name="connsiteX7" fmla="*/ 3847171 w 3847171"/>
                  <a:gd name="connsiteY7" fmla="*/ 0 h 1696932"/>
                  <a:gd name="connsiteX0" fmla="*/ 0 w 3847171"/>
                  <a:gd name="connsiteY0" fmla="*/ 1226634 h 1697290"/>
                  <a:gd name="connsiteX1" fmla="*/ 669073 w 3847171"/>
                  <a:gd name="connsiteY1" fmla="*/ 1505414 h 1697290"/>
                  <a:gd name="connsiteX2" fmla="*/ 1906859 w 3847171"/>
                  <a:gd name="connsiteY2" fmla="*/ 1694986 h 1697290"/>
                  <a:gd name="connsiteX3" fmla="*/ 2653991 w 3847171"/>
                  <a:gd name="connsiteY3" fmla="*/ 1583474 h 1697290"/>
                  <a:gd name="connsiteX4" fmla="*/ 3256156 w 3847171"/>
                  <a:gd name="connsiteY4" fmla="*/ 1204332 h 1697290"/>
                  <a:gd name="connsiteX5" fmla="*/ 3668751 w 3847171"/>
                  <a:gd name="connsiteY5" fmla="*/ 646771 h 1697290"/>
                  <a:gd name="connsiteX6" fmla="*/ 3847171 w 3847171"/>
                  <a:gd name="connsiteY6" fmla="*/ 0 h 1697290"/>
                  <a:gd name="connsiteX7" fmla="*/ 3847171 w 3847171"/>
                  <a:gd name="connsiteY7" fmla="*/ 0 h 169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47171" h="1697290">
                    <a:moveTo>
                      <a:pt x="0" y="1226634"/>
                    </a:moveTo>
                    <a:cubicBezTo>
                      <a:pt x="179349" y="1347439"/>
                      <a:pt x="351263" y="1427355"/>
                      <a:pt x="669073" y="1505414"/>
                    </a:cubicBezTo>
                    <a:cubicBezTo>
                      <a:pt x="986883" y="1583473"/>
                      <a:pt x="1576039" y="1681976"/>
                      <a:pt x="1906859" y="1694986"/>
                    </a:cubicBezTo>
                    <a:cubicBezTo>
                      <a:pt x="2237679" y="1707996"/>
                      <a:pt x="2429108" y="1665250"/>
                      <a:pt x="2653991" y="1583474"/>
                    </a:cubicBezTo>
                    <a:cubicBezTo>
                      <a:pt x="2878874" y="1501698"/>
                      <a:pt x="3087029" y="1360449"/>
                      <a:pt x="3256156" y="1204332"/>
                    </a:cubicBezTo>
                    <a:cubicBezTo>
                      <a:pt x="3425283" y="1048215"/>
                      <a:pt x="3570249" y="847493"/>
                      <a:pt x="3668751" y="646771"/>
                    </a:cubicBezTo>
                    <a:cubicBezTo>
                      <a:pt x="3767253" y="446049"/>
                      <a:pt x="3817434" y="107795"/>
                      <a:pt x="3847171" y="0"/>
                    </a:cubicBezTo>
                    <a:lnTo>
                      <a:pt x="3847171" y="0"/>
                    </a:lnTo>
                  </a:path>
                </a:pathLst>
              </a:cu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20" name="Freeform 219"/>
              <p:cNvSpPr/>
              <p:nvPr/>
            </p:nvSpPr>
            <p:spPr>
              <a:xfrm>
                <a:off x="1445409" y="6099467"/>
                <a:ext cx="2051825" cy="444277"/>
              </a:xfrm>
              <a:custGeom>
                <a:avLst/>
                <a:gdLst>
                  <a:gd name="connsiteX0" fmla="*/ 0 w 2051825"/>
                  <a:gd name="connsiteY0" fmla="*/ 0 h 444277"/>
                  <a:gd name="connsiteX1" fmla="*/ 646771 w 2051825"/>
                  <a:gd name="connsiteY1" fmla="*/ 334537 h 444277"/>
                  <a:gd name="connsiteX2" fmla="*/ 1193181 w 2051825"/>
                  <a:gd name="connsiteY2" fmla="*/ 434898 h 444277"/>
                  <a:gd name="connsiteX3" fmla="*/ 2051825 w 2051825"/>
                  <a:gd name="connsiteY3" fmla="*/ 133815 h 444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1825" h="444277">
                    <a:moveTo>
                      <a:pt x="0" y="0"/>
                    </a:moveTo>
                    <a:cubicBezTo>
                      <a:pt x="223954" y="131027"/>
                      <a:pt x="447908" y="262054"/>
                      <a:pt x="646771" y="334537"/>
                    </a:cubicBezTo>
                    <a:cubicBezTo>
                      <a:pt x="845634" y="407020"/>
                      <a:pt x="959005" y="468352"/>
                      <a:pt x="1193181" y="434898"/>
                    </a:cubicBezTo>
                    <a:cubicBezTo>
                      <a:pt x="1427357" y="401444"/>
                      <a:pt x="1739591" y="267629"/>
                      <a:pt x="2051825" y="133815"/>
                    </a:cubicBezTo>
                  </a:path>
                </a:pathLst>
              </a:cu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21" name="Freeform 220"/>
              <p:cNvSpPr/>
              <p:nvPr/>
            </p:nvSpPr>
            <p:spPr>
              <a:xfrm>
                <a:off x="1741846" y="4493425"/>
                <a:ext cx="3238500" cy="531807"/>
              </a:xfrm>
              <a:custGeom>
                <a:avLst/>
                <a:gdLst>
                  <a:gd name="connsiteX0" fmla="*/ 0 w 3267308"/>
                  <a:gd name="connsiteY0" fmla="*/ 535524 h 535524"/>
                  <a:gd name="connsiteX1" fmla="*/ 959005 w 3267308"/>
                  <a:gd name="connsiteY1" fmla="*/ 156383 h 535524"/>
                  <a:gd name="connsiteX2" fmla="*/ 1906859 w 3267308"/>
                  <a:gd name="connsiteY2" fmla="*/ 265 h 535524"/>
                  <a:gd name="connsiteX3" fmla="*/ 2765503 w 3267308"/>
                  <a:gd name="connsiteY3" fmla="*/ 122929 h 535524"/>
                  <a:gd name="connsiteX4" fmla="*/ 3267308 w 3267308"/>
                  <a:gd name="connsiteY4" fmla="*/ 267895 h 535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67308" h="535524">
                    <a:moveTo>
                      <a:pt x="0" y="535524"/>
                    </a:moveTo>
                    <a:cubicBezTo>
                      <a:pt x="320597" y="390558"/>
                      <a:pt x="641195" y="245593"/>
                      <a:pt x="959005" y="156383"/>
                    </a:cubicBezTo>
                    <a:cubicBezTo>
                      <a:pt x="1276815" y="67173"/>
                      <a:pt x="1605776" y="5841"/>
                      <a:pt x="1906859" y="265"/>
                    </a:cubicBezTo>
                    <a:cubicBezTo>
                      <a:pt x="2207942" y="-5311"/>
                      <a:pt x="2538762" y="78324"/>
                      <a:pt x="2765503" y="122929"/>
                    </a:cubicBezTo>
                    <a:cubicBezTo>
                      <a:pt x="2992245" y="167534"/>
                      <a:pt x="3129776" y="217714"/>
                      <a:pt x="3267308" y="267895"/>
                    </a:cubicBezTo>
                  </a:path>
                </a:pathLst>
              </a:cu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2376536" y="6263431"/>
                <a:ext cx="276038" cy="307777"/>
              </a:xfrm>
              <a:prstGeom prst="rect">
                <a:avLst/>
              </a:prstGeom>
              <a:noFill/>
              <a:ln>
                <a:noFill/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7</a:t>
                </a:r>
                <a:endParaRPr lang="en-US" sz="1400" b="1" dirty="0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2862498" y="5334000"/>
                <a:ext cx="276038" cy="307777"/>
              </a:xfrm>
              <a:prstGeom prst="rect">
                <a:avLst/>
              </a:prstGeom>
              <a:noFill/>
              <a:ln>
                <a:noFill/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en-US" sz="1400" b="1" dirty="0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3214736" y="5486400"/>
                <a:ext cx="367408" cy="307777"/>
              </a:xfrm>
              <a:prstGeom prst="rect">
                <a:avLst/>
              </a:prstGeom>
              <a:noFill/>
              <a:ln>
                <a:noFill/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42</a:t>
                </a:r>
                <a:endParaRPr lang="en-US" sz="1400" b="1" dirty="0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3837928" y="5334000"/>
                <a:ext cx="276038" cy="307777"/>
              </a:xfrm>
              <a:prstGeom prst="rect">
                <a:avLst/>
              </a:prstGeom>
              <a:noFill/>
              <a:ln>
                <a:noFill/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en-US" sz="1400" b="1" dirty="0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2681336" y="4569023"/>
                <a:ext cx="367408" cy="307777"/>
              </a:xfrm>
              <a:prstGeom prst="rect">
                <a:avLst/>
              </a:prstGeom>
              <a:noFill/>
              <a:ln>
                <a:noFill/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17</a:t>
                </a:r>
                <a:endParaRPr lang="en-US" sz="1400" b="1" dirty="0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5209528" y="6397823"/>
                <a:ext cx="367408" cy="307777"/>
              </a:xfrm>
              <a:prstGeom prst="rect">
                <a:avLst/>
              </a:prstGeom>
              <a:noFill/>
              <a:ln>
                <a:noFill/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23</a:t>
                </a:r>
                <a:endParaRPr lang="en-US" sz="1400" b="1" dirty="0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5195936" y="4876800"/>
                <a:ext cx="276038" cy="307777"/>
              </a:xfrm>
              <a:prstGeom prst="rect">
                <a:avLst/>
              </a:prstGeom>
              <a:noFill/>
              <a:ln>
                <a:noFill/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en-US" sz="1400" b="1" dirty="0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5957936" y="4572000"/>
                <a:ext cx="367408" cy="307777"/>
              </a:xfrm>
              <a:prstGeom prst="rect">
                <a:avLst/>
              </a:prstGeom>
              <a:noFill/>
              <a:ln>
                <a:noFill/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19</a:t>
                </a:r>
                <a:endParaRPr lang="en-US" sz="1400" b="1" dirty="0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2024298" y="5181600"/>
                <a:ext cx="276038" cy="307777"/>
              </a:xfrm>
              <a:prstGeom prst="rect">
                <a:avLst/>
              </a:prstGeom>
              <a:noFill/>
              <a:ln>
                <a:noFill/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6</a:t>
                </a:r>
                <a:endParaRPr lang="en-US" sz="1400" b="1" dirty="0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cxnSp>
        <p:nvCxnSpPr>
          <p:cNvPr id="124" name="Straight Connector 123"/>
          <p:cNvCxnSpPr/>
          <p:nvPr/>
        </p:nvCxnSpPr>
        <p:spPr>
          <a:xfrm flipH="1" flipV="1">
            <a:off x="3557231" y="2153786"/>
            <a:ext cx="2453706" cy="676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572000" y="21336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31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7709670" y="4419600"/>
            <a:ext cx="1281930" cy="369332"/>
            <a:chOff x="7709670" y="4419600"/>
            <a:chExt cx="1281930" cy="369332"/>
          </a:xfrm>
        </p:grpSpPr>
        <p:cxnSp>
          <p:nvCxnSpPr>
            <p:cNvPr id="130" name="Straight Connector 129"/>
            <p:cNvCxnSpPr/>
            <p:nvPr/>
          </p:nvCxnSpPr>
          <p:spPr>
            <a:xfrm flipV="1">
              <a:off x="7709670" y="4648200"/>
              <a:ext cx="443730" cy="1462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8091995" y="4419600"/>
                  <a:ext cx="8996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MST(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𝑹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1995" y="4419600"/>
                  <a:ext cx="899605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5405" t="-8197" r="-1216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457200" y="1567934"/>
                <a:ext cx="8162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𝑬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67934"/>
                <a:ext cx="81624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89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457200" y="4659868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𝑹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659868"/>
                <a:ext cx="82586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9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7761241" y="4964668"/>
            <a:ext cx="1077959" cy="369332"/>
            <a:chOff x="7761241" y="4964668"/>
            <a:chExt cx="1077959" cy="369332"/>
          </a:xfrm>
        </p:grpSpPr>
        <p:cxnSp>
          <p:nvCxnSpPr>
            <p:cNvPr id="134" name="Straight Connector 133"/>
            <p:cNvCxnSpPr/>
            <p:nvPr/>
          </p:nvCxnSpPr>
          <p:spPr>
            <a:xfrm flipV="1">
              <a:off x="7761241" y="5133027"/>
              <a:ext cx="392159" cy="14877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176839" y="4964668"/>
                  <a:ext cx="6623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𝑬</m:t>
                        </m:r>
                        <m:r>
                          <a:rPr lang="en-US" b="1" i="1" smtClean="0">
                            <a:latin typeface="Cambria Math"/>
                          </a:rPr>
                          <m:t>\</m:t>
                        </m:r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6839" y="4964668"/>
                  <a:ext cx="66236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192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Down Arrow 2"/>
          <p:cNvSpPr/>
          <p:nvPr/>
        </p:nvSpPr>
        <p:spPr>
          <a:xfrm rot="10800000">
            <a:off x="6393490" y="6417319"/>
            <a:ext cx="482946" cy="43413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Down Arrow 134"/>
          <p:cNvSpPr/>
          <p:nvPr/>
        </p:nvSpPr>
        <p:spPr>
          <a:xfrm rot="10800000">
            <a:off x="2815798" y="6401642"/>
            <a:ext cx="482946" cy="43413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Down Arrow 135"/>
          <p:cNvSpPr/>
          <p:nvPr/>
        </p:nvSpPr>
        <p:spPr>
          <a:xfrm>
            <a:off x="2409488" y="4214062"/>
            <a:ext cx="482946" cy="43413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6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35" grpId="0" animBg="1"/>
      <p:bldP spid="135" grpId="1" animBg="1"/>
      <p:bldP spid="136" grpId="0" animBg="1"/>
      <p:bldP spid="13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Minimum spanning tree</a:t>
            </a:r>
            <a:br>
              <a:rPr lang="en-US" sz="4000" b="1" dirty="0" smtClean="0">
                <a:solidFill>
                  <a:srgbClr val="7030A0"/>
                </a:solidFill>
              </a:rPr>
            </a:b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53" name="Content Placeholder 25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89410" y="197723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384610" y="300593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813610" y="267046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966010" y="16761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3454562" y="3132314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956610" y="221140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3492190" y="208874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299010" y="25905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315200" y="189638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>
            <a:stCxn id="34" idx="5"/>
            <a:endCxn id="52" idx="6"/>
          </p:cNvCxnSpPr>
          <p:nvPr/>
        </p:nvCxnSpPr>
        <p:spPr>
          <a:xfrm>
            <a:off x="1754451" y="2042274"/>
            <a:ext cx="620759" cy="5863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5" idx="0"/>
            <a:endCxn id="52" idx="3"/>
          </p:cNvCxnSpPr>
          <p:nvPr/>
        </p:nvCxnSpPr>
        <p:spPr>
          <a:xfrm flipV="1">
            <a:off x="1422710" y="2655591"/>
            <a:ext cx="887459" cy="3503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51" idx="2"/>
          </p:cNvCxnSpPr>
          <p:nvPr/>
        </p:nvCxnSpPr>
        <p:spPr>
          <a:xfrm flipV="1">
            <a:off x="2375210" y="2126845"/>
            <a:ext cx="1116980" cy="49669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5"/>
            <a:endCxn id="43" idx="1"/>
          </p:cNvCxnSpPr>
          <p:nvPr/>
        </p:nvCxnSpPr>
        <p:spPr>
          <a:xfrm>
            <a:off x="2364051" y="2655591"/>
            <a:ext cx="1101670" cy="4878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2"/>
            <a:endCxn id="43" idx="0"/>
          </p:cNvCxnSpPr>
          <p:nvPr/>
        </p:nvCxnSpPr>
        <p:spPr>
          <a:xfrm>
            <a:off x="3492190" y="2126845"/>
            <a:ext cx="472" cy="10054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2" idx="3"/>
            <a:endCxn id="51" idx="7"/>
          </p:cNvCxnSpPr>
          <p:nvPr/>
        </p:nvCxnSpPr>
        <p:spPr>
          <a:xfrm flipH="1">
            <a:off x="3557231" y="1741191"/>
            <a:ext cx="1419938" cy="3587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6" idx="1"/>
            <a:endCxn id="51" idx="4"/>
          </p:cNvCxnSpPr>
          <p:nvPr/>
        </p:nvCxnSpPr>
        <p:spPr>
          <a:xfrm flipH="1" flipV="1">
            <a:off x="3530290" y="2164945"/>
            <a:ext cx="1294479" cy="51668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3" idx="0"/>
            <a:endCxn id="36" idx="4"/>
          </p:cNvCxnSpPr>
          <p:nvPr/>
        </p:nvCxnSpPr>
        <p:spPr>
          <a:xfrm flipV="1">
            <a:off x="3492662" y="2746667"/>
            <a:ext cx="1359048" cy="3856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1"/>
            <a:endCxn id="42" idx="5"/>
          </p:cNvCxnSpPr>
          <p:nvPr/>
        </p:nvCxnSpPr>
        <p:spPr>
          <a:xfrm flipH="1" flipV="1">
            <a:off x="5031051" y="1741191"/>
            <a:ext cx="936718" cy="4813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6" idx="7"/>
            <a:endCxn id="50" idx="3"/>
          </p:cNvCxnSpPr>
          <p:nvPr/>
        </p:nvCxnSpPr>
        <p:spPr>
          <a:xfrm flipV="1">
            <a:off x="4878651" y="2276449"/>
            <a:ext cx="1089118" cy="4051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50" idx="6"/>
          </p:cNvCxnSpPr>
          <p:nvPr/>
        </p:nvCxnSpPr>
        <p:spPr>
          <a:xfrm flipH="1">
            <a:off x="6032810" y="1920547"/>
            <a:ext cx="1282390" cy="32896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4" idx="3"/>
            <a:endCxn id="35" idx="0"/>
          </p:cNvCxnSpPr>
          <p:nvPr/>
        </p:nvCxnSpPr>
        <p:spPr>
          <a:xfrm flipH="1">
            <a:off x="1422710" y="2042274"/>
            <a:ext cx="277859" cy="9636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88"/>
          <p:cNvSpPr/>
          <p:nvPr/>
        </p:nvSpPr>
        <p:spPr>
          <a:xfrm>
            <a:off x="4854498" y="1936345"/>
            <a:ext cx="2486722" cy="1052574"/>
          </a:xfrm>
          <a:custGeom>
            <a:avLst/>
            <a:gdLst>
              <a:gd name="connsiteX0" fmla="*/ 0 w 2486722"/>
              <a:gd name="connsiteY0" fmla="*/ 791737 h 1052574"/>
              <a:gd name="connsiteX1" fmla="*/ 479502 w 2486722"/>
              <a:gd name="connsiteY1" fmla="*/ 970156 h 1052574"/>
              <a:gd name="connsiteX2" fmla="*/ 1092819 w 2486722"/>
              <a:gd name="connsiteY2" fmla="*/ 1048215 h 1052574"/>
              <a:gd name="connsiteX3" fmla="*/ 1906858 w 2486722"/>
              <a:gd name="connsiteY3" fmla="*/ 847493 h 1052574"/>
              <a:gd name="connsiteX4" fmla="*/ 2486722 w 2486722"/>
              <a:gd name="connsiteY4" fmla="*/ 0 h 105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722" h="1052574">
                <a:moveTo>
                  <a:pt x="0" y="791737"/>
                </a:moveTo>
                <a:cubicBezTo>
                  <a:pt x="148683" y="859573"/>
                  <a:pt x="297366" y="927410"/>
                  <a:pt x="479502" y="970156"/>
                </a:cubicBezTo>
                <a:cubicBezTo>
                  <a:pt x="661639" y="1012902"/>
                  <a:pt x="854926" y="1068659"/>
                  <a:pt x="1092819" y="1048215"/>
                </a:cubicBezTo>
                <a:cubicBezTo>
                  <a:pt x="1330712" y="1027771"/>
                  <a:pt x="1674541" y="1022195"/>
                  <a:pt x="1906858" y="847493"/>
                </a:cubicBezTo>
                <a:cubicBezTo>
                  <a:pt x="2139175" y="672791"/>
                  <a:pt x="2312948" y="336395"/>
                  <a:pt x="2486722" y="0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3505200" y="1947496"/>
            <a:ext cx="3847171" cy="1697290"/>
          </a:xfrm>
          <a:custGeom>
            <a:avLst/>
            <a:gdLst>
              <a:gd name="connsiteX0" fmla="*/ 0 w 3847171"/>
              <a:gd name="connsiteY0" fmla="*/ 1226634 h 1887357"/>
              <a:gd name="connsiteX1" fmla="*/ 591015 w 3847171"/>
              <a:gd name="connsiteY1" fmla="*/ 1572322 h 1887357"/>
              <a:gd name="connsiteX2" fmla="*/ 1393903 w 3847171"/>
              <a:gd name="connsiteY2" fmla="*/ 1851103 h 1887357"/>
              <a:gd name="connsiteX3" fmla="*/ 2364059 w 3847171"/>
              <a:gd name="connsiteY3" fmla="*/ 1851103 h 1887357"/>
              <a:gd name="connsiteX4" fmla="*/ 3200400 w 3847171"/>
              <a:gd name="connsiteY4" fmla="*/ 1550020 h 1887357"/>
              <a:gd name="connsiteX5" fmla="*/ 3679903 w 3847171"/>
              <a:gd name="connsiteY5" fmla="*/ 869795 h 1887357"/>
              <a:gd name="connsiteX6" fmla="*/ 3847171 w 3847171"/>
              <a:gd name="connsiteY6" fmla="*/ 0 h 1887357"/>
              <a:gd name="connsiteX7" fmla="*/ 3847171 w 3847171"/>
              <a:gd name="connsiteY7" fmla="*/ 0 h 1887357"/>
              <a:gd name="connsiteX0" fmla="*/ 0 w 3847171"/>
              <a:gd name="connsiteY0" fmla="*/ 1226634 h 1853995"/>
              <a:gd name="connsiteX1" fmla="*/ 591015 w 3847171"/>
              <a:gd name="connsiteY1" fmla="*/ 1572322 h 1853995"/>
              <a:gd name="connsiteX2" fmla="*/ 1906859 w 3847171"/>
              <a:gd name="connsiteY2" fmla="*/ 1694986 h 1853995"/>
              <a:gd name="connsiteX3" fmla="*/ 2364059 w 3847171"/>
              <a:gd name="connsiteY3" fmla="*/ 1851103 h 1853995"/>
              <a:gd name="connsiteX4" fmla="*/ 3200400 w 3847171"/>
              <a:gd name="connsiteY4" fmla="*/ 1550020 h 1853995"/>
              <a:gd name="connsiteX5" fmla="*/ 3679903 w 3847171"/>
              <a:gd name="connsiteY5" fmla="*/ 869795 h 1853995"/>
              <a:gd name="connsiteX6" fmla="*/ 3847171 w 3847171"/>
              <a:gd name="connsiteY6" fmla="*/ 0 h 1853995"/>
              <a:gd name="connsiteX7" fmla="*/ 3847171 w 3847171"/>
              <a:gd name="connsiteY7" fmla="*/ 0 h 1853995"/>
              <a:gd name="connsiteX0" fmla="*/ 0 w 3847171"/>
              <a:gd name="connsiteY0" fmla="*/ 1226634 h 1695014"/>
              <a:gd name="connsiteX1" fmla="*/ 591015 w 3847171"/>
              <a:gd name="connsiteY1" fmla="*/ 1572322 h 1695014"/>
              <a:gd name="connsiteX2" fmla="*/ 1906859 w 3847171"/>
              <a:gd name="connsiteY2" fmla="*/ 1694986 h 1695014"/>
              <a:gd name="connsiteX3" fmla="*/ 2653991 w 3847171"/>
              <a:gd name="connsiteY3" fmla="*/ 1583474 h 1695014"/>
              <a:gd name="connsiteX4" fmla="*/ 3200400 w 3847171"/>
              <a:gd name="connsiteY4" fmla="*/ 1550020 h 1695014"/>
              <a:gd name="connsiteX5" fmla="*/ 3679903 w 3847171"/>
              <a:gd name="connsiteY5" fmla="*/ 869795 h 1695014"/>
              <a:gd name="connsiteX6" fmla="*/ 3847171 w 3847171"/>
              <a:gd name="connsiteY6" fmla="*/ 0 h 1695014"/>
              <a:gd name="connsiteX7" fmla="*/ 3847171 w 3847171"/>
              <a:gd name="connsiteY7" fmla="*/ 0 h 1695014"/>
              <a:gd name="connsiteX0" fmla="*/ 0 w 3847171"/>
              <a:gd name="connsiteY0" fmla="*/ 1226634 h 1695044"/>
              <a:gd name="connsiteX1" fmla="*/ 591015 w 3847171"/>
              <a:gd name="connsiteY1" fmla="*/ 1572322 h 1695044"/>
              <a:gd name="connsiteX2" fmla="*/ 1906859 w 3847171"/>
              <a:gd name="connsiteY2" fmla="*/ 1694986 h 1695044"/>
              <a:gd name="connsiteX3" fmla="*/ 2653991 w 3847171"/>
              <a:gd name="connsiteY3" fmla="*/ 1583474 h 1695044"/>
              <a:gd name="connsiteX4" fmla="*/ 3323064 w 3847171"/>
              <a:gd name="connsiteY4" fmla="*/ 1271240 h 1695044"/>
              <a:gd name="connsiteX5" fmla="*/ 3679903 w 3847171"/>
              <a:gd name="connsiteY5" fmla="*/ 869795 h 1695044"/>
              <a:gd name="connsiteX6" fmla="*/ 3847171 w 3847171"/>
              <a:gd name="connsiteY6" fmla="*/ 0 h 1695044"/>
              <a:gd name="connsiteX7" fmla="*/ 3847171 w 3847171"/>
              <a:gd name="connsiteY7" fmla="*/ 0 h 1695044"/>
              <a:gd name="connsiteX0" fmla="*/ 0 w 3847171"/>
              <a:gd name="connsiteY0" fmla="*/ 1226634 h 1695044"/>
              <a:gd name="connsiteX1" fmla="*/ 591015 w 3847171"/>
              <a:gd name="connsiteY1" fmla="*/ 1572322 h 1695044"/>
              <a:gd name="connsiteX2" fmla="*/ 1906859 w 3847171"/>
              <a:gd name="connsiteY2" fmla="*/ 1694986 h 1695044"/>
              <a:gd name="connsiteX3" fmla="*/ 2653991 w 3847171"/>
              <a:gd name="connsiteY3" fmla="*/ 1583474 h 1695044"/>
              <a:gd name="connsiteX4" fmla="*/ 3323064 w 3847171"/>
              <a:gd name="connsiteY4" fmla="*/ 1271240 h 1695044"/>
              <a:gd name="connsiteX5" fmla="*/ 3668751 w 3847171"/>
              <a:gd name="connsiteY5" fmla="*/ 646771 h 1695044"/>
              <a:gd name="connsiteX6" fmla="*/ 3847171 w 3847171"/>
              <a:gd name="connsiteY6" fmla="*/ 0 h 1695044"/>
              <a:gd name="connsiteX7" fmla="*/ 3847171 w 3847171"/>
              <a:gd name="connsiteY7" fmla="*/ 0 h 1695044"/>
              <a:gd name="connsiteX0" fmla="*/ 0 w 3847171"/>
              <a:gd name="connsiteY0" fmla="*/ 1226634 h 1696932"/>
              <a:gd name="connsiteX1" fmla="*/ 669073 w 3847171"/>
              <a:gd name="connsiteY1" fmla="*/ 1505414 h 1696932"/>
              <a:gd name="connsiteX2" fmla="*/ 1906859 w 3847171"/>
              <a:gd name="connsiteY2" fmla="*/ 1694986 h 1696932"/>
              <a:gd name="connsiteX3" fmla="*/ 2653991 w 3847171"/>
              <a:gd name="connsiteY3" fmla="*/ 1583474 h 1696932"/>
              <a:gd name="connsiteX4" fmla="*/ 3323064 w 3847171"/>
              <a:gd name="connsiteY4" fmla="*/ 1271240 h 1696932"/>
              <a:gd name="connsiteX5" fmla="*/ 3668751 w 3847171"/>
              <a:gd name="connsiteY5" fmla="*/ 646771 h 1696932"/>
              <a:gd name="connsiteX6" fmla="*/ 3847171 w 3847171"/>
              <a:gd name="connsiteY6" fmla="*/ 0 h 1696932"/>
              <a:gd name="connsiteX7" fmla="*/ 3847171 w 3847171"/>
              <a:gd name="connsiteY7" fmla="*/ 0 h 1696932"/>
              <a:gd name="connsiteX0" fmla="*/ 0 w 3847171"/>
              <a:gd name="connsiteY0" fmla="*/ 1226634 h 1697290"/>
              <a:gd name="connsiteX1" fmla="*/ 669073 w 3847171"/>
              <a:gd name="connsiteY1" fmla="*/ 1505414 h 1697290"/>
              <a:gd name="connsiteX2" fmla="*/ 1906859 w 3847171"/>
              <a:gd name="connsiteY2" fmla="*/ 1694986 h 1697290"/>
              <a:gd name="connsiteX3" fmla="*/ 2653991 w 3847171"/>
              <a:gd name="connsiteY3" fmla="*/ 1583474 h 1697290"/>
              <a:gd name="connsiteX4" fmla="*/ 3256156 w 3847171"/>
              <a:gd name="connsiteY4" fmla="*/ 1204332 h 1697290"/>
              <a:gd name="connsiteX5" fmla="*/ 3668751 w 3847171"/>
              <a:gd name="connsiteY5" fmla="*/ 646771 h 1697290"/>
              <a:gd name="connsiteX6" fmla="*/ 3847171 w 3847171"/>
              <a:gd name="connsiteY6" fmla="*/ 0 h 1697290"/>
              <a:gd name="connsiteX7" fmla="*/ 3847171 w 3847171"/>
              <a:gd name="connsiteY7" fmla="*/ 0 h 169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7171" h="1697290">
                <a:moveTo>
                  <a:pt x="0" y="1226634"/>
                </a:moveTo>
                <a:cubicBezTo>
                  <a:pt x="179349" y="1347439"/>
                  <a:pt x="351263" y="1427355"/>
                  <a:pt x="669073" y="1505414"/>
                </a:cubicBezTo>
                <a:cubicBezTo>
                  <a:pt x="986883" y="1583473"/>
                  <a:pt x="1576039" y="1681976"/>
                  <a:pt x="1906859" y="1694986"/>
                </a:cubicBezTo>
                <a:cubicBezTo>
                  <a:pt x="2237679" y="1707996"/>
                  <a:pt x="2429108" y="1665250"/>
                  <a:pt x="2653991" y="1583474"/>
                </a:cubicBezTo>
                <a:cubicBezTo>
                  <a:pt x="2878874" y="1501698"/>
                  <a:pt x="3087029" y="1360449"/>
                  <a:pt x="3256156" y="1204332"/>
                </a:cubicBezTo>
                <a:cubicBezTo>
                  <a:pt x="3425283" y="1048215"/>
                  <a:pt x="3570249" y="847493"/>
                  <a:pt x="3668751" y="646771"/>
                </a:cubicBezTo>
                <a:cubicBezTo>
                  <a:pt x="3767253" y="446049"/>
                  <a:pt x="3817434" y="107795"/>
                  <a:pt x="3847171" y="0"/>
                </a:cubicBezTo>
                <a:lnTo>
                  <a:pt x="3847171" y="0"/>
                </a:ln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1431073" y="3051467"/>
            <a:ext cx="2051825" cy="444277"/>
          </a:xfrm>
          <a:custGeom>
            <a:avLst/>
            <a:gdLst>
              <a:gd name="connsiteX0" fmla="*/ 0 w 2051825"/>
              <a:gd name="connsiteY0" fmla="*/ 0 h 444277"/>
              <a:gd name="connsiteX1" fmla="*/ 646771 w 2051825"/>
              <a:gd name="connsiteY1" fmla="*/ 334537 h 444277"/>
              <a:gd name="connsiteX2" fmla="*/ 1193181 w 2051825"/>
              <a:gd name="connsiteY2" fmla="*/ 434898 h 444277"/>
              <a:gd name="connsiteX3" fmla="*/ 2051825 w 2051825"/>
              <a:gd name="connsiteY3" fmla="*/ 133815 h 444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1825" h="444277">
                <a:moveTo>
                  <a:pt x="0" y="0"/>
                </a:moveTo>
                <a:cubicBezTo>
                  <a:pt x="223954" y="131027"/>
                  <a:pt x="447908" y="262054"/>
                  <a:pt x="646771" y="334537"/>
                </a:cubicBezTo>
                <a:cubicBezTo>
                  <a:pt x="845634" y="407020"/>
                  <a:pt x="959005" y="468352"/>
                  <a:pt x="1193181" y="434898"/>
                </a:cubicBezTo>
                <a:cubicBezTo>
                  <a:pt x="1427357" y="401444"/>
                  <a:pt x="1739591" y="267629"/>
                  <a:pt x="2051825" y="133815"/>
                </a:cubicBezTo>
              </a:path>
            </a:pathLst>
          </a:cu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1727510" y="1445425"/>
            <a:ext cx="3238500" cy="531807"/>
          </a:xfrm>
          <a:custGeom>
            <a:avLst/>
            <a:gdLst>
              <a:gd name="connsiteX0" fmla="*/ 0 w 3267308"/>
              <a:gd name="connsiteY0" fmla="*/ 535524 h 535524"/>
              <a:gd name="connsiteX1" fmla="*/ 959005 w 3267308"/>
              <a:gd name="connsiteY1" fmla="*/ 156383 h 535524"/>
              <a:gd name="connsiteX2" fmla="*/ 1906859 w 3267308"/>
              <a:gd name="connsiteY2" fmla="*/ 265 h 535524"/>
              <a:gd name="connsiteX3" fmla="*/ 2765503 w 3267308"/>
              <a:gd name="connsiteY3" fmla="*/ 122929 h 535524"/>
              <a:gd name="connsiteX4" fmla="*/ 3267308 w 3267308"/>
              <a:gd name="connsiteY4" fmla="*/ 267895 h 53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7308" h="535524">
                <a:moveTo>
                  <a:pt x="0" y="535524"/>
                </a:moveTo>
                <a:cubicBezTo>
                  <a:pt x="320597" y="390558"/>
                  <a:pt x="641195" y="245593"/>
                  <a:pt x="959005" y="156383"/>
                </a:cubicBezTo>
                <a:cubicBezTo>
                  <a:pt x="1276815" y="67173"/>
                  <a:pt x="1605776" y="5841"/>
                  <a:pt x="1906859" y="265"/>
                </a:cubicBezTo>
                <a:cubicBezTo>
                  <a:pt x="2207942" y="-5311"/>
                  <a:pt x="2538762" y="78324"/>
                  <a:pt x="2765503" y="122929"/>
                </a:cubicBezTo>
                <a:cubicBezTo>
                  <a:pt x="2992245" y="167534"/>
                  <a:pt x="3129776" y="217714"/>
                  <a:pt x="3267308" y="267895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>
            <a:off x="3494049" y="1248270"/>
            <a:ext cx="3858322" cy="855343"/>
          </a:xfrm>
          <a:custGeom>
            <a:avLst/>
            <a:gdLst>
              <a:gd name="connsiteX0" fmla="*/ 0 w 3858322"/>
              <a:gd name="connsiteY0" fmla="*/ 960613 h 960613"/>
              <a:gd name="connsiteX1" fmla="*/ 1081668 w 3858322"/>
              <a:gd name="connsiteY1" fmla="*/ 246935 h 960613"/>
              <a:gd name="connsiteX2" fmla="*/ 2419815 w 3858322"/>
              <a:gd name="connsiteY2" fmla="*/ 23911 h 960613"/>
              <a:gd name="connsiteX3" fmla="*/ 3858322 w 3858322"/>
              <a:gd name="connsiteY3" fmla="*/ 748740 h 960613"/>
              <a:gd name="connsiteX4" fmla="*/ 3858322 w 3858322"/>
              <a:gd name="connsiteY4" fmla="*/ 748740 h 960613"/>
              <a:gd name="connsiteX0" fmla="*/ 0 w 3858322"/>
              <a:gd name="connsiteY0" fmla="*/ 855343 h 855343"/>
              <a:gd name="connsiteX1" fmla="*/ 1081668 w 3858322"/>
              <a:gd name="connsiteY1" fmla="*/ 141665 h 855343"/>
              <a:gd name="connsiteX2" fmla="*/ 2587083 w 3858322"/>
              <a:gd name="connsiteY2" fmla="*/ 41304 h 855343"/>
              <a:gd name="connsiteX3" fmla="*/ 3858322 w 3858322"/>
              <a:gd name="connsiteY3" fmla="*/ 643470 h 855343"/>
              <a:gd name="connsiteX4" fmla="*/ 3858322 w 3858322"/>
              <a:gd name="connsiteY4" fmla="*/ 643470 h 8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8322" h="855343">
                <a:moveTo>
                  <a:pt x="0" y="855343"/>
                </a:moveTo>
                <a:cubicBezTo>
                  <a:pt x="339183" y="576562"/>
                  <a:pt x="650487" y="277338"/>
                  <a:pt x="1081668" y="141665"/>
                </a:cubicBezTo>
                <a:cubicBezTo>
                  <a:pt x="1512849" y="5992"/>
                  <a:pt x="2124307" y="-42330"/>
                  <a:pt x="2587083" y="41304"/>
                </a:cubicBezTo>
                <a:cubicBezTo>
                  <a:pt x="3049859" y="124938"/>
                  <a:pt x="3646449" y="543109"/>
                  <a:pt x="3858322" y="643470"/>
                </a:cubicBezTo>
                <a:lnTo>
                  <a:pt x="3858322" y="643470"/>
                </a:ln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1143000" y="2971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139920" y="259080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4721102" y="2362200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4876800" y="1383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1447800" y="18404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315200" y="1764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5864102" y="2221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3249133" y="2819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73302" y="17642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6248400" y="26670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18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362200" y="3215431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7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828800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375792" y="1981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19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295400" y="2362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604163" y="2817911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848162" y="2286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3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200400" y="24384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42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823592" y="2286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3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823592" y="27402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257800" y="22098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414392" y="18288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576192" y="1219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16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667000" y="15210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17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195192" y="33498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23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21" name="Straight Connector 120"/>
          <p:cNvCxnSpPr>
            <a:stCxn id="54" idx="1"/>
            <a:endCxn id="42" idx="0"/>
          </p:cNvCxnSpPr>
          <p:nvPr/>
        </p:nvCxnSpPr>
        <p:spPr>
          <a:xfrm flipH="1" flipV="1">
            <a:off x="5004110" y="1676150"/>
            <a:ext cx="2322249" cy="2313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343400" y="1825823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4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181600" y="18288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943600" y="15240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19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86" name="Straight Connector 185"/>
          <p:cNvCxnSpPr>
            <a:stCxn id="34" idx="6"/>
            <a:endCxn id="95" idx="0"/>
          </p:cNvCxnSpPr>
          <p:nvPr/>
        </p:nvCxnSpPr>
        <p:spPr>
          <a:xfrm>
            <a:off x="1765610" y="2015333"/>
            <a:ext cx="1728439" cy="882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2009962" y="21336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6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1703746" y="502523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1398946" y="605393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4827946" y="571846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4980346" y="47241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Oval 200"/>
          <p:cNvSpPr/>
          <p:nvPr/>
        </p:nvSpPr>
        <p:spPr>
          <a:xfrm>
            <a:off x="3468898" y="6180314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Oval 201"/>
          <p:cNvSpPr/>
          <p:nvPr/>
        </p:nvSpPr>
        <p:spPr>
          <a:xfrm>
            <a:off x="5970946" y="525940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Oval 202"/>
          <p:cNvSpPr/>
          <p:nvPr/>
        </p:nvSpPr>
        <p:spPr>
          <a:xfrm>
            <a:off x="3506526" y="513674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Oval 203"/>
          <p:cNvSpPr/>
          <p:nvPr/>
        </p:nvSpPr>
        <p:spPr>
          <a:xfrm>
            <a:off x="2313346" y="56385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Oval 204"/>
          <p:cNvSpPr/>
          <p:nvPr/>
        </p:nvSpPr>
        <p:spPr>
          <a:xfrm>
            <a:off x="7329536" y="494438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6" name="Straight Connector 205"/>
          <p:cNvCxnSpPr>
            <a:stCxn id="197" idx="5"/>
            <a:endCxn id="204" idx="6"/>
          </p:cNvCxnSpPr>
          <p:nvPr/>
        </p:nvCxnSpPr>
        <p:spPr>
          <a:xfrm>
            <a:off x="1768787" y="5090274"/>
            <a:ext cx="620759" cy="586376"/>
          </a:xfrm>
          <a:prstGeom prst="line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endCxn id="203" idx="2"/>
          </p:cNvCxnSpPr>
          <p:nvPr/>
        </p:nvCxnSpPr>
        <p:spPr>
          <a:xfrm flipV="1">
            <a:off x="2389546" y="5174845"/>
            <a:ext cx="1116980" cy="496694"/>
          </a:xfrm>
          <a:prstGeom prst="line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203" idx="2"/>
            <a:endCxn id="201" idx="0"/>
          </p:cNvCxnSpPr>
          <p:nvPr/>
        </p:nvCxnSpPr>
        <p:spPr>
          <a:xfrm>
            <a:off x="3506526" y="5174845"/>
            <a:ext cx="472" cy="1005469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199" idx="1"/>
            <a:endCxn id="203" idx="4"/>
          </p:cNvCxnSpPr>
          <p:nvPr/>
        </p:nvCxnSpPr>
        <p:spPr>
          <a:xfrm flipH="1" flipV="1">
            <a:off x="3544626" y="5212945"/>
            <a:ext cx="1294479" cy="516681"/>
          </a:xfrm>
          <a:prstGeom prst="line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202" idx="1"/>
            <a:endCxn id="200" idx="5"/>
          </p:cNvCxnSpPr>
          <p:nvPr/>
        </p:nvCxnSpPr>
        <p:spPr>
          <a:xfrm flipH="1" flipV="1">
            <a:off x="5045387" y="4789191"/>
            <a:ext cx="936718" cy="481376"/>
          </a:xfrm>
          <a:prstGeom prst="line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Freeform 218"/>
          <p:cNvSpPr/>
          <p:nvPr/>
        </p:nvSpPr>
        <p:spPr>
          <a:xfrm>
            <a:off x="3519536" y="4995496"/>
            <a:ext cx="3847171" cy="1697290"/>
          </a:xfrm>
          <a:custGeom>
            <a:avLst/>
            <a:gdLst>
              <a:gd name="connsiteX0" fmla="*/ 0 w 3847171"/>
              <a:gd name="connsiteY0" fmla="*/ 1226634 h 1887357"/>
              <a:gd name="connsiteX1" fmla="*/ 591015 w 3847171"/>
              <a:gd name="connsiteY1" fmla="*/ 1572322 h 1887357"/>
              <a:gd name="connsiteX2" fmla="*/ 1393903 w 3847171"/>
              <a:gd name="connsiteY2" fmla="*/ 1851103 h 1887357"/>
              <a:gd name="connsiteX3" fmla="*/ 2364059 w 3847171"/>
              <a:gd name="connsiteY3" fmla="*/ 1851103 h 1887357"/>
              <a:gd name="connsiteX4" fmla="*/ 3200400 w 3847171"/>
              <a:gd name="connsiteY4" fmla="*/ 1550020 h 1887357"/>
              <a:gd name="connsiteX5" fmla="*/ 3679903 w 3847171"/>
              <a:gd name="connsiteY5" fmla="*/ 869795 h 1887357"/>
              <a:gd name="connsiteX6" fmla="*/ 3847171 w 3847171"/>
              <a:gd name="connsiteY6" fmla="*/ 0 h 1887357"/>
              <a:gd name="connsiteX7" fmla="*/ 3847171 w 3847171"/>
              <a:gd name="connsiteY7" fmla="*/ 0 h 1887357"/>
              <a:gd name="connsiteX0" fmla="*/ 0 w 3847171"/>
              <a:gd name="connsiteY0" fmla="*/ 1226634 h 1853995"/>
              <a:gd name="connsiteX1" fmla="*/ 591015 w 3847171"/>
              <a:gd name="connsiteY1" fmla="*/ 1572322 h 1853995"/>
              <a:gd name="connsiteX2" fmla="*/ 1906859 w 3847171"/>
              <a:gd name="connsiteY2" fmla="*/ 1694986 h 1853995"/>
              <a:gd name="connsiteX3" fmla="*/ 2364059 w 3847171"/>
              <a:gd name="connsiteY3" fmla="*/ 1851103 h 1853995"/>
              <a:gd name="connsiteX4" fmla="*/ 3200400 w 3847171"/>
              <a:gd name="connsiteY4" fmla="*/ 1550020 h 1853995"/>
              <a:gd name="connsiteX5" fmla="*/ 3679903 w 3847171"/>
              <a:gd name="connsiteY5" fmla="*/ 869795 h 1853995"/>
              <a:gd name="connsiteX6" fmla="*/ 3847171 w 3847171"/>
              <a:gd name="connsiteY6" fmla="*/ 0 h 1853995"/>
              <a:gd name="connsiteX7" fmla="*/ 3847171 w 3847171"/>
              <a:gd name="connsiteY7" fmla="*/ 0 h 1853995"/>
              <a:gd name="connsiteX0" fmla="*/ 0 w 3847171"/>
              <a:gd name="connsiteY0" fmla="*/ 1226634 h 1695014"/>
              <a:gd name="connsiteX1" fmla="*/ 591015 w 3847171"/>
              <a:gd name="connsiteY1" fmla="*/ 1572322 h 1695014"/>
              <a:gd name="connsiteX2" fmla="*/ 1906859 w 3847171"/>
              <a:gd name="connsiteY2" fmla="*/ 1694986 h 1695014"/>
              <a:gd name="connsiteX3" fmla="*/ 2653991 w 3847171"/>
              <a:gd name="connsiteY3" fmla="*/ 1583474 h 1695014"/>
              <a:gd name="connsiteX4" fmla="*/ 3200400 w 3847171"/>
              <a:gd name="connsiteY4" fmla="*/ 1550020 h 1695014"/>
              <a:gd name="connsiteX5" fmla="*/ 3679903 w 3847171"/>
              <a:gd name="connsiteY5" fmla="*/ 869795 h 1695014"/>
              <a:gd name="connsiteX6" fmla="*/ 3847171 w 3847171"/>
              <a:gd name="connsiteY6" fmla="*/ 0 h 1695014"/>
              <a:gd name="connsiteX7" fmla="*/ 3847171 w 3847171"/>
              <a:gd name="connsiteY7" fmla="*/ 0 h 1695014"/>
              <a:gd name="connsiteX0" fmla="*/ 0 w 3847171"/>
              <a:gd name="connsiteY0" fmla="*/ 1226634 h 1695044"/>
              <a:gd name="connsiteX1" fmla="*/ 591015 w 3847171"/>
              <a:gd name="connsiteY1" fmla="*/ 1572322 h 1695044"/>
              <a:gd name="connsiteX2" fmla="*/ 1906859 w 3847171"/>
              <a:gd name="connsiteY2" fmla="*/ 1694986 h 1695044"/>
              <a:gd name="connsiteX3" fmla="*/ 2653991 w 3847171"/>
              <a:gd name="connsiteY3" fmla="*/ 1583474 h 1695044"/>
              <a:gd name="connsiteX4" fmla="*/ 3323064 w 3847171"/>
              <a:gd name="connsiteY4" fmla="*/ 1271240 h 1695044"/>
              <a:gd name="connsiteX5" fmla="*/ 3679903 w 3847171"/>
              <a:gd name="connsiteY5" fmla="*/ 869795 h 1695044"/>
              <a:gd name="connsiteX6" fmla="*/ 3847171 w 3847171"/>
              <a:gd name="connsiteY6" fmla="*/ 0 h 1695044"/>
              <a:gd name="connsiteX7" fmla="*/ 3847171 w 3847171"/>
              <a:gd name="connsiteY7" fmla="*/ 0 h 1695044"/>
              <a:gd name="connsiteX0" fmla="*/ 0 w 3847171"/>
              <a:gd name="connsiteY0" fmla="*/ 1226634 h 1695044"/>
              <a:gd name="connsiteX1" fmla="*/ 591015 w 3847171"/>
              <a:gd name="connsiteY1" fmla="*/ 1572322 h 1695044"/>
              <a:gd name="connsiteX2" fmla="*/ 1906859 w 3847171"/>
              <a:gd name="connsiteY2" fmla="*/ 1694986 h 1695044"/>
              <a:gd name="connsiteX3" fmla="*/ 2653991 w 3847171"/>
              <a:gd name="connsiteY3" fmla="*/ 1583474 h 1695044"/>
              <a:gd name="connsiteX4" fmla="*/ 3323064 w 3847171"/>
              <a:gd name="connsiteY4" fmla="*/ 1271240 h 1695044"/>
              <a:gd name="connsiteX5" fmla="*/ 3668751 w 3847171"/>
              <a:gd name="connsiteY5" fmla="*/ 646771 h 1695044"/>
              <a:gd name="connsiteX6" fmla="*/ 3847171 w 3847171"/>
              <a:gd name="connsiteY6" fmla="*/ 0 h 1695044"/>
              <a:gd name="connsiteX7" fmla="*/ 3847171 w 3847171"/>
              <a:gd name="connsiteY7" fmla="*/ 0 h 1695044"/>
              <a:gd name="connsiteX0" fmla="*/ 0 w 3847171"/>
              <a:gd name="connsiteY0" fmla="*/ 1226634 h 1696932"/>
              <a:gd name="connsiteX1" fmla="*/ 669073 w 3847171"/>
              <a:gd name="connsiteY1" fmla="*/ 1505414 h 1696932"/>
              <a:gd name="connsiteX2" fmla="*/ 1906859 w 3847171"/>
              <a:gd name="connsiteY2" fmla="*/ 1694986 h 1696932"/>
              <a:gd name="connsiteX3" fmla="*/ 2653991 w 3847171"/>
              <a:gd name="connsiteY3" fmla="*/ 1583474 h 1696932"/>
              <a:gd name="connsiteX4" fmla="*/ 3323064 w 3847171"/>
              <a:gd name="connsiteY4" fmla="*/ 1271240 h 1696932"/>
              <a:gd name="connsiteX5" fmla="*/ 3668751 w 3847171"/>
              <a:gd name="connsiteY5" fmla="*/ 646771 h 1696932"/>
              <a:gd name="connsiteX6" fmla="*/ 3847171 w 3847171"/>
              <a:gd name="connsiteY6" fmla="*/ 0 h 1696932"/>
              <a:gd name="connsiteX7" fmla="*/ 3847171 w 3847171"/>
              <a:gd name="connsiteY7" fmla="*/ 0 h 1696932"/>
              <a:gd name="connsiteX0" fmla="*/ 0 w 3847171"/>
              <a:gd name="connsiteY0" fmla="*/ 1226634 h 1697290"/>
              <a:gd name="connsiteX1" fmla="*/ 669073 w 3847171"/>
              <a:gd name="connsiteY1" fmla="*/ 1505414 h 1697290"/>
              <a:gd name="connsiteX2" fmla="*/ 1906859 w 3847171"/>
              <a:gd name="connsiteY2" fmla="*/ 1694986 h 1697290"/>
              <a:gd name="connsiteX3" fmla="*/ 2653991 w 3847171"/>
              <a:gd name="connsiteY3" fmla="*/ 1583474 h 1697290"/>
              <a:gd name="connsiteX4" fmla="*/ 3256156 w 3847171"/>
              <a:gd name="connsiteY4" fmla="*/ 1204332 h 1697290"/>
              <a:gd name="connsiteX5" fmla="*/ 3668751 w 3847171"/>
              <a:gd name="connsiteY5" fmla="*/ 646771 h 1697290"/>
              <a:gd name="connsiteX6" fmla="*/ 3847171 w 3847171"/>
              <a:gd name="connsiteY6" fmla="*/ 0 h 1697290"/>
              <a:gd name="connsiteX7" fmla="*/ 3847171 w 3847171"/>
              <a:gd name="connsiteY7" fmla="*/ 0 h 169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7171" h="1697290">
                <a:moveTo>
                  <a:pt x="0" y="1226634"/>
                </a:moveTo>
                <a:cubicBezTo>
                  <a:pt x="179349" y="1347439"/>
                  <a:pt x="351263" y="1427355"/>
                  <a:pt x="669073" y="1505414"/>
                </a:cubicBezTo>
                <a:cubicBezTo>
                  <a:pt x="986883" y="1583473"/>
                  <a:pt x="1576039" y="1681976"/>
                  <a:pt x="1906859" y="1694986"/>
                </a:cubicBezTo>
                <a:cubicBezTo>
                  <a:pt x="2237679" y="1707996"/>
                  <a:pt x="2429108" y="1665250"/>
                  <a:pt x="2653991" y="1583474"/>
                </a:cubicBezTo>
                <a:cubicBezTo>
                  <a:pt x="2878874" y="1501698"/>
                  <a:pt x="3087029" y="1360449"/>
                  <a:pt x="3256156" y="1204332"/>
                </a:cubicBezTo>
                <a:cubicBezTo>
                  <a:pt x="3425283" y="1048215"/>
                  <a:pt x="3570249" y="847493"/>
                  <a:pt x="3668751" y="646771"/>
                </a:cubicBezTo>
                <a:cubicBezTo>
                  <a:pt x="3767253" y="446049"/>
                  <a:pt x="3817434" y="107795"/>
                  <a:pt x="3847171" y="0"/>
                </a:cubicBezTo>
                <a:lnTo>
                  <a:pt x="3847171" y="0"/>
                </a:lnTo>
              </a:path>
            </a:pathLst>
          </a:cu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0" name="Freeform 219"/>
          <p:cNvSpPr/>
          <p:nvPr/>
        </p:nvSpPr>
        <p:spPr>
          <a:xfrm>
            <a:off x="1445409" y="6099467"/>
            <a:ext cx="2051825" cy="444277"/>
          </a:xfrm>
          <a:custGeom>
            <a:avLst/>
            <a:gdLst>
              <a:gd name="connsiteX0" fmla="*/ 0 w 2051825"/>
              <a:gd name="connsiteY0" fmla="*/ 0 h 444277"/>
              <a:gd name="connsiteX1" fmla="*/ 646771 w 2051825"/>
              <a:gd name="connsiteY1" fmla="*/ 334537 h 444277"/>
              <a:gd name="connsiteX2" fmla="*/ 1193181 w 2051825"/>
              <a:gd name="connsiteY2" fmla="*/ 434898 h 444277"/>
              <a:gd name="connsiteX3" fmla="*/ 2051825 w 2051825"/>
              <a:gd name="connsiteY3" fmla="*/ 133815 h 444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1825" h="444277">
                <a:moveTo>
                  <a:pt x="0" y="0"/>
                </a:moveTo>
                <a:cubicBezTo>
                  <a:pt x="223954" y="131027"/>
                  <a:pt x="447908" y="262054"/>
                  <a:pt x="646771" y="334537"/>
                </a:cubicBezTo>
                <a:cubicBezTo>
                  <a:pt x="845634" y="407020"/>
                  <a:pt x="959005" y="468352"/>
                  <a:pt x="1193181" y="434898"/>
                </a:cubicBezTo>
                <a:cubicBezTo>
                  <a:pt x="1427357" y="401444"/>
                  <a:pt x="1739591" y="267629"/>
                  <a:pt x="2051825" y="133815"/>
                </a:cubicBezTo>
              </a:path>
            </a:pathLst>
          </a:cu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1" name="Freeform 220"/>
          <p:cNvSpPr/>
          <p:nvPr/>
        </p:nvSpPr>
        <p:spPr>
          <a:xfrm>
            <a:off x="1741846" y="4493425"/>
            <a:ext cx="3238500" cy="531807"/>
          </a:xfrm>
          <a:custGeom>
            <a:avLst/>
            <a:gdLst>
              <a:gd name="connsiteX0" fmla="*/ 0 w 3267308"/>
              <a:gd name="connsiteY0" fmla="*/ 535524 h 535524"/>
              <a:gd name="connsiteX1" fmla="*/ 959005 w 3267308"/>
              <a:gd name="connsiteY1" fmla="*/ 156383 h 535524"/>
              <a:gd name="connsiteX2" fmla="*/ 1906859 w 3267308"/>
              <a:gd name="connsiteY2" fmla="*/ 265 h 535524"/>
              <a:gd name="connsiteX3" fmla="*/ 2765503 w 3267308"/>
              <a:gd name="connsiteY3" fmla="*/ 122929 h 535524"/>
              <a:gd name="connsiteX4" fmla="*/ 3267308 w 3267308"/>
              <a:gd name="connsiteY4" fmla="*/ 267895 h 53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7308" h="535524">
                <a:moveTo>
                  <a:pt x="0" y="535524"/>
                </a:moveTo>
                <a:cubicBezTo>
                  <a:pt x="320597" y="390558"/>
                  <a:pt x="641195" y="245593"/>
                  <a:pt x="959005" y="156383"/>
                </a:cubicBezTo>
                <a:cubicBezTo>
                  <a:pt x="1276815" y="67173"/>
                  <a:pt x="1605776" y="5841"/>
                  <a:pt x="1906859" y="265"/>
                </a:cubicBezTo>
                <a:cubicBezTo>
                  <a:pt x="2207942" y="-5311"/>
                  <a:pt x="2538762" y="78324"/>
                  <a:pt x="2765503" y="122929"/>
                </a:cubicBezTo>
                <a:cubicBezTo>
                  <a:pt x="2992245" y="167534"/>
                  <a:pt x="3129776" y="217714"/>
                  <a:pt x="3267308" y="267895"/>
                </a:cubicBezTo>
              </a:path>
            </a:pathLst>
          </a:cu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1157336" y="6019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2154256" y="563880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25" name="TextBox 224"/>
          <p:cNvSpPr txBox="1"/>
          <p:nvPr/>
        </p:nvSpPr>
        <p:spPr>
          <a:xfrm>
            <a:off x="4735438" y="5410200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26" name="TextBox 225"/>
          <p:cNvSpPr txBox="1"/>
          <p:nvPr/>
        </p:nvSpPr>
        <p:spPr>
          <a:xfrm>
            <a:off x="4891136" y="4431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227" name="TextBox 226"/>
          <p:cNvSpPr txBox="1"/>
          <p:nvPr/>
        </p:nvSpPr>
        <p:spPr>
          <a:xfrm>
            <a:off x="1462136" y="48884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sp>
        <p:nvSpPr>
          <p:cNvPr id="228" name="TextBox 227"/>
          <p:cNvSpPr txBox="1"/>
          <p:nvPr/>
        </p:nvSpPr>
        <p:spPr>
          <a:xfrm>
            <a:off x="7329536" y="4812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29" name="TextBox 228"/>
          <p:cNvSpPr txBox="1"/>
          <p:nvPr/>
        </p:nvSpPr>
        <p:spPr>
          <a:xfrm>
            <a:off x="5878438" y="5269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230" name="TextBox 229"/>
          <p:cNvSpPr txBox="1"/>
          <p:nvPr/>
        </p:nvSpPr>
        <p:spPr>
          <a:xfrm>
            <a:off x="3263469" y="5867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3287638" y="48122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233" name="TextBox 232"/>
          <p:cNvSpPr txBox="1"/>
          <p:nvPr/>
        </p:nvSpPr>
        <p:spPr>
          <a:xfrm>
            <a:off x="2376536" y="6263431"/>
            <a:ext cx="276038" cy="3077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7</a:t>
            </a:r>
            <a:endParaRPr lang="en-US" sz="1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1843136" y="5791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2390128" y="5029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19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2618499" y="5865911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2862498" y="5334000"/>
            <a:ext cx="276038" cy="3077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</a:t>
            </a:r>
            <a:endParaRPr lang="en-US" sz="1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3214736" y="5486400"/>
            <a:ext cx="367408" cy="3077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42</a:t>
            </a:r>
            <a:endParaRPr lang="en-US" sz="1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3837928" y="5334000"/>
            <a:ext cx="276038" cy="3077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</a:t>
            </a:r>
            <a:endParaRPr lang="en-US" sz="1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3837928" y="57882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5272136" y="52578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6428728" y="48768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5590528" y="4267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16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2681336" y="4569023"/>
            <a:ext cx="367408" cy="3077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17</a:t>
            </a:r>
            <a:endParaRPr lang="en-US" sz="1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5209528" y="6397823"/>
            <a:ext cx="367408" cy="3077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23</a:t>
            </a:r>
            <a:endParaRPr lang="en-US" sz="1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47" name="Straight Connector 246"/>
          <p:cNvCxnSpPr>
            <a:stCxn id="205" idx="1"/>
            <a:endCxn id="200" idx="0"/>
          </p:cNvCxnSpPr>
          <p:nvPr/>
        </p:nvCxnSpPr>
        <p:spPr>
          <a:xfrm flipH="1" flipV="1">
            <a:off x="5018446" y="4724150"/>
            <a:ext cx="2322249" cy="231396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4357736" y="4873823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4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5195936" y="4876800"/>
            <a:ext cx="276038" cy="3077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2</a:t>
            </a:r>
            <a:endParaRPr lang="en-US" sz="1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5957936" y="4572000"/>
            <a:ext cx="367408" cy="3077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19</a:t>
            </a:r>
            <a:endParaRPr lang="en-US" sz="1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07" name="Straight Connector 206"/>
          <p:cNvCxnSpPr>
            <a:stCxn id="198" idx="0"/>
            <a:endCxn id="204" idx="3"/>
          </p:cNvCxnSpPr>
          <p:nvPr/>
        </p:nvCxnSpPr>
        <p:spPr>
          <a:xfrm flipV="1">
            <a:off x="1437046" y="5703591"/>
            <a:ext cx="887459" cy="3503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204" idx="5"/>
            <a:endCxn id="201" idx="1"/>
          </p:cNvCxnSpPr>
          <p:nvPr/>
        </p:nvCxnSpPr>
        <p:spPr>
          <a:xfrm>
            <a:off x="2378387" y="5703591"/>
            <a:ext cx="1101670" cy="4878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200" idx="3"/>
            <a:endCxn id="203" idx="7"/>
          </p:cNvCxnSpPr>
          <p:nvPr/>
        </p:nvCxnSpPr>
        <p:spPr>
          <a:xfrm flipH="1">
            <a:off x="3571567" y="4789191"/>
            <a:ext cx="1419938" cy="35871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201" idx="0"/>
            <a:endCxn id="199" idx="4"/>
          </p:cNvCxnSpPr>
          <p:nvPr/>
        </p:nvCxnSpPr>
        <p:spPr>
          <a:xfrm flipV="1">
            <a:off x="3506998" y="5794667"/>
            <a:ext cx="1359048" cy="38564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99" idx="7"/>
            <a:endCxn id="202" idx="3"/>
          </p:cNvCxnSpPr>
          <p:nvPr/>
        </p:nvCxnSpPr>
        <p:spPr>
          <a:xfrm flipV="1">
            <a:off x="4892987" y="5324449"/>
            <a:ext cx="1089118" cy="40517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endCxn id="202" idx="6"/>
          </p:cNvCxnSpPr>
          <p:nvPr/>
        </p:nvCxnSpPr>
        <p:spPr>
          <a:xfrm flipH="1">
            <a:off x="6047146" y="4968547"/>
            <a:ext cx="1282390" cy="32896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Freeform 221"/>
          <p:cNvSpPr/>
          <p:nvPr/>
        </p:nvSpPr>
        <p:spPr>
          <a:xfrm>
            <a:off x="3508385" y="4296270"/>
            <a:ext cx="3858322" cy="855343"/>
          </a:xfrm>
          <a:custGeom>
            <a:avLst/>
            <a:gdLst>
              <a:gd name="connsiteX0" fmla="*/ 0 w 3858322"/>
              <a:gd name="connsiteY0" fmla="*/ 960613 h 960613"/>
              <a:gd name="connsiteX1" fmla="*/ 1081668 w 3858322"/>
              <a:gd name="connsiteY1" fmla="*/ 246935 h 960613"/>
              <a:gd name="connsiteX2" fmla="*/ 2419815 w 3858322"/>
              <a:gd name="connsiteY2" fmla="*/ 23911 h 960613"/>
              <a:gd name="connsiteX3" fmla="*/ 3858322 w 3858322"/>
              <a:gd name="connsiteY3" fmla="*/ 748740 h 960613"/>
              <a:gd name="connsiteX4" fmla="*/ 3858322 w 3858322"/>
              <a:gd name="connsiteY4" fmla="*/ 748740 h 960613"/>
              <a:gd name="connsiteX0" fmla="*/ 0 w 3858322"/>
              <a:gd name="connsiteY0" fmla="*/ 855343 h 855343"/>
              <a:gd name="connsiteX1" fmla="*/ 1081668 w 3858322"/>
              <a:gd name="connsiteY1" fmla="*/ 141665 h 855343"/>
              <a:gd name="connsiteX2" fmla="*/ 2587083 w 3858322"/>
              <a:gd name="connsiteY2" fmla="*/ 41304 h 855343"/>
              <a:gd name="connsiteX3" fmla="*/ 3858322 w 3858322"/>
              <a:gd name="connsiteY3" fmla="*/ 643470 h 855343"/>
              <a:gd name="connsiteX4" fmla="*/ 3858322 w 3858322"/>
              <a:gd name="connsiteY4" fmla="*/ 643470 h 8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8322" h="855343">
                <a:moveTo>
                  <a:pt x="0" y="855343"/>
                </a:moveTo>
                <a:cubicBezTo>
                  <a:pt x="339183" y="576562"/>
                  <a:pt x="650487" y="277338"/>
                  <a:pt x="1081668" y="141665"/>
                </a:cubicBezTo>
                <a:cubicBezTo>
                  <a:pt x="1512849" y="5992"/>
                  <a:pt x="2124307" y="-42330"/>
                  <a:pt x="2587083" y="41304"/>
                </a:cubicBezTo>
                <a:cubicBezTo>
                  <a:pt x="3049859" y="124938"/>
                  <a:pt x="3646449" y="543109"/>
                  <a:pt x="3858322" y="643470"/>
                </a:cubicBezTo>
                <a:lnTo>
                  <a:pt x="3858322" y="643470"/>
                </a:lnTo>
              </a:path>
            </a:pathLst>
          </a:cu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1" name="Straight Connector 250"/>
          <p:cNvCxnSpPr>
            <a:stCxn id="197" idx="6"/>
            <a:endCxn id="222" idx="0"/>
          </p:cNvCxnSpPr>
          <p:nvPr/>
        </p:nvCxnSpPr>
        <p:spPr>
          <a:xfrm>
            <a:off x="1779946" y="5063333"/>
            <a:ext cx="1728439" cy="8828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2024298" y="5181600"/>
            <a:ext cx="276038" cy="3077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6</a:t>
            </a:r>
            <a:endParaRPr lang="en-US" sz="1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 flipH="1" flipV="1">
            <a:off x="3557231" y="2153786"/>
            <a:ext cx="2453706" cy="676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572000" y="21336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31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7709670" y="4419600"/>
            <a:ext cx="1281930" cy="369332"/>
            <a:chOff x="7709670" y="4419600"/>
            <a:chExt cx="1281930" cy="369332"/>
          </a:xfrm>
        </p:grpSpPr>
        <p:cxnSp>
          <p:nvCxnSpPr>
            <p:cNvPr id="130" name="Straight Connector 129"/>
            <p:cNvCxnSpPr/>
            <p:nvPr/>
          </p:nvCxnSpPr>
          <p:spPr>
            <a:xfrm flipV="1">
              <a:off x="7709670" y="4648200"/>
              <a:ext cx="443730" cy="1462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8091995" y="4419600"/>
                  <a:ext cx="8996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MST(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𝑹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1995" y="4419600"/>
                  <a:ext cx="899605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5405" t="-8197" r="-1216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567934"/>
                <a:ext cx="8162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𝑬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67934"/>
                <a:ext cx="81624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89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457200" y="4659868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𝑹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659868"/>
                <a:ext cx="82586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9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Group 132"/>
          <p:cNvGrpSpPr/>
          <p:nvPr/>
        </p:nvGrpSpPr>
        <p:grpSpPr>
          <a:xfrm>
            <a:off x="7761241" y="4964668"/>
            <a:ext cx="1077959" cy="369332"/>
            <a:chOff x="7761241" y="4964668"/>
            <a:chExt cx="1077959" cy="369332"/>
          </a:xfrm>
        </p:grpSpPr>
        <p:cxnSp>
          <p:nvCxnSpPr>
            <p:cNvPr id="134" name="Straight Connector 133"/>
            <p:cNvCxnSpPr/>
            <p:nvPr/>
          </p:nvCxnSpPr>
          <p:spPr>
            <a:xfrm flipV="1">
              <a:off x="7761241" y="5133027"/>
              <a:ext cx="392159" cy="14877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8176839" y="4964668"/>
                  <a:ext cx="6623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𝑬</m:t>
                        </m:r>
                        <m:r>
                          <a:rPr lang="en-US" b="1" i="1" smtClean="0">
                            <a:latin typeface="Cambria Math"/>
                          </a:rPr>
                          <m:t>\</m:t>
                        </m:r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6839" y="4964668"/>
                  <a:ext cx="66236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192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7467600" y="5336977"/>
            <a:ext cx="709239" cy="747355"/>
            <a:chOff x="7467600" y="5336977"/>
            <a:chExt cx="709239" cy="747355"/>
          </a:xfrm>
        </p:grpSpPr>
        <p:cxnSp>
          <p:nvCxnSpPr>
            <p:cNvPr id="136" name="Straight Connector 135"/>
            <p:cNvCxnSpPr/>
            <p:nvPr/>
          </p:nvCxnSpPr>
          <p:spPr>
            <a:xfrm flipH="1">
              <a:off x="7474768" y="5714999"/>
              <a:ext cx="548750" cy="14627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467600" y="5715000"/>
              <a:ext cx="641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Light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7788105" y="5336977"/>
              <a:ext cx="388734" cy="2578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850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problem 1</a:t>
            </a:r>
            <a:br>
              <a:rPr lang="en-US" sz="3600" dirty="0" smtClean="0"/>
            </a:br>
            <a:r>
              <a:rPr lang="en-US" sz="3600" dirty="0" smtClean="0">
                <a:solidFill>
                  <a:srgbClr val="7030A0"/>
                </a:solidFill>
              </a:rPr>
              <a:t>SMALLEST Enclosing circle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90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Minimum spanning tree</a:t>
            </a:r>
            <a:br>
              <a:rPr lang="en-US" sz="4000" b="1" dirty="0" smtClean="0">
                <a:solidFill>
                  <a:srgbClr val="7030A0"/>
                </a:solidFill>
              </a:rPr>
            </a:b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53" name="Content Placeholder 25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89410" y="197723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384610" y="300593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813610" y="267046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966010" y="16761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3454562" y="3132314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956610" y="221140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3492190" y="208874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299010" y="25905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315200" y="189638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>
            <a:stCxn id="34" idx="5"/>
            <a:endCxn id="52" idx="6"/>
          </p:cNvCxnSpPr>
          <p:nvPr/>
        </p:nvCxnSpPr>
        <p:spPr>
          <a:xfrm>
            <a:off x="1754451" y="2042274"/>
            <a:ext cx="620759" cy="5863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5" idx="0"/>
            <a:endCxn id="52" idx="3"/>
          </p:cNvCxnSpPr>
          <p:nvPr/>
        </p:nvCxnSpPr>
        <p:spPr>
          <a:xfrm flipV="1">
            <a:off x="1422710" y="2655591"/>
            <a:ext cx="887459" cy="3503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51" idx="2"/>
          </p:cNvCxnSpPr>
          <p:nvPr/>
        </p:nvCxnSpPr>
        <p:spPr>
          <a:xfrm flipV="1">
            <a:off x="2375210" y="2126845"/>
            <a:ext cx="1116980" cy="49669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5"/>
            <a:endCxn id="43" idx="1"/>
          </p:cNvCxnSpPr>
          <p:nvPr/>
        </p:nvCxnSpPr>
        <p:spPr>
          <a:xfrm>
            <a:off x="2364051" y="2655591"/>
            <a:ext cx="1101670" cy="4878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2"/>
            <a:endCxn id="43" idx="0"/>
          </p:cNvCxnSpPr>
          <p:nvPr/>
        </p:nvCxnSpPr>
        <p:spPr>
          <a:xfrm>
            <a:off x="3492190" y="2126845"/>
            <a:ext cx="472" cy="10054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2" idx="3"/>
            <a:endCxn id="51" idx="7"/>
          </p:cNvCxnSpPr>
          <p:nvPr/>
        </p:nvCxnSpPr>
        <p:spPr>
          <a:xfrm flipH="1">
            <a:off x="3557231" y="1741191"/>
            <a:ext cx="1419938" cy="3587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6" idx="1"/>
            <a:endCxn id="51" idx="4"/>
          </p:cNvCxnSpPr>
          <p:nvPr/>
        </p:nvCxnSpPr>
        <p:spPr>
          <a:xfrm flipH="1" flipV="1">
            <a:off x="3530290" y="2164945"/>
            <a:ext cx="1294479" cy="51668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3" idx="0"/>
            <a:endCxn id="36" idx="4"/>
          </p:cNvCxnSpPr>
          <p:nvPr/>
        </p:nvCxnSpPr>
        <p:spPr>
          <a:xfrm flipV="1">
            <a:off x="3492662" y="2746667"/>
            <a:ext cx="1359048" cy="3856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1"/>
            <a:endCxn id="42" idx="5"/>
          </p:cNvCxnSpPr>
          <p:nvPr/>
        </p:nvCxnSpPr>
        <p:spPr>
          <a:xfrm flipH="1" flipV="1">
            <a:off x="5031051" y="1741191"/>
            <a:ext cx="936718" cy="4813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6" idx="7"/>
            <a:endCxn id="50" idx="3"/>
          </p:cNvCxnSpPr>
          <p:nvPr/>
        </p:nvCxnSpPr>
        <p:spPr>
          <a:xfrm flipV="1">
            <a:off x="4878651" y="2276449"/>
            <a:ext cx="1089118" cy="4051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50" idx="6"/>
          </p:cNvCxnSpPr>
          <p:nvPr/>
        </p:nvCxnSpPr>
        <p:spPr>
          <a:xfrm flipH="1">
            <a:off x="6032810" y="1920547"/>
            <a:ext cx="1282390" cy="32896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4" idx="3"/>
            <a:endCxn id="35" idx="0"/>
          </p:cNvCxnSpPr>
          <p:nvPr/>
        </p:nvCxnSpPr>
        <p:spPr>
          <a:xfrm flipH="1">
            <a:off x="1422710" y="2042274"/>
            <a:ext cx="277859" cy="9636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88"/>
          <p:cNvSpPr/>
          <p:nvPr/>
        </p:nvSpPr>
        <p:spPr>
          <a:xfrm>
            <a:off x="4854498" y="1936345"/>
            <a:ext cx="2486722" cy="1052574"/>
          </a:xfrm>
          <a:custGeom>
            <a:avLst/>
            <a:gdLst>
              <a:gd name="connsiteX0" fmla="*/ 0 w 2486722"/>
              <a:gd name="connsiteY0" fmla="*/ 791737 h 1052574"/>
              <a:gd name="connsiteX1" fmla="*/ 479502 w 2486722"/>
              <a:gd name="connsiteY1" fmla="*/ 970156 h 1052574"/>
              <a:gd name="connsiteX2" fmla="*/ 1092819 w 2486722"/>
              <a:gd name="connsiteY2" fmla="*/ 1048215 h 1052574"/>
              <a:gd name="connsiteX3" fmla="*/ 1906858 w 2486722"/>
              <a:gd name="connsiteY3" fmla="*/ 847493 h 1052574"/>
              <a:gd name="connsiteX4" fmla="*/ 2486722 w 2486722"/>
              <a:gd name="connsiteY4" fmla="*/ 0 h 105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722" h="1052574">
                <a:moveTo>
                  <a:pt x="0" y="791737"/>
                </a:moveTo>
                <a:cubicBezTo>
                  <a:pt x="148683" y="859573"/>
                  <a:pt x="297366" y="927410"/>
                  <a:pt x="479502" y="970156"/>
                </a:cubicBezTo>
                <a:cubicBezTo>
                  <a:pt x="661639" y="1012902"/>
                  <a:pt x="854926" y="1068659"/>
                  <a:pt x="1092819" y="1048215"/>
                </a:cubicBezTo>
                <a:cubicBezTo>
                  <a:pt x="1330712" y="1027771"/>
                  <a:pt x="1674541" y="1022195"/>
                  <a:pt x="1906858" y="847493"/>
                </a:cubicBezTo>
                <a:cubicBezTo>
                  <a:pt x="2139175" y="672791"/>
                  <a:pt x="2312948" y="336395"/>
                  <a:pt x="2486722" y="0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3505200" y="1947496"/>
            <a:ext cx="3847171" cy="1697290"/>
          </a:xfrm>
          <a:custGeom>
            <a:avLst/>
            <a:gdLst>
              <a:gd name="connsiteX0" fmla="*/ 0 w 3847171"/>
              <a:gd name="connsiteY0" fmla="*/ 1226634 h 1887357"/>
              <a:gd name="connsiteX1" fmla="*/ 591015 w 3847171"/>
              <a:gd name="connsiteY1" fmla="*/ 1572322 h 1887357"/>
              <a:gd name="connsiteX2" fmla="*/ 1393903 w 3847171"/>
              <a:gd name="connsiteY2" fmla="*/ 1851103 h 1887357"/>
              <a:gd name="connsiteX3" fmla="*/ 2364059 w 3847171"/>
              <a:gd name="connsiteY3" fmla="*/ 1851103 h 1887357"/>
              <a:gd name="connsiteX4" fmla="*/ 3200400 w 3847171"/>
              <a:gd name="connsiteY4" fmla="*/ 1550020 h 1887357"/>
              <a:gd name="connsiteX5" fmla="*/ 3679903 w 3847171"/>
              <a:gd name="connsiteY5" fmla="*/ 869795 h 1887357"/>
              <a:gd name="connsiteX6" fmla="*/ 3847171 w 3847171"/>
              <a:gd name="connsiteY6" fmla="*/ 0 h 1887357"/>
              <a:gd name="connsiteX7" fmla="*/ 3847171 w 3847171"/>
              <a:gd name="connsiteY7" fmla="*/ 0 h 1887357"/>
              <a:gd name="connsiteX0" fmla="*/ 0 w 3847171"/>
              <a:gd name="connsiteY0" fmla="*/ 1226634 h 1853995"/>
              <a:gd name="connsiteX1" fmla="*/ 591015 w 3847171"/>
              <a:gd name="connsiteY1" fmla="*/ 1572322 h 1853995"/>
              <a:gd name="connsiteX2" fmla="*/ 1906859 w 3847171"/>
              <a:gd name="connsiteY2" fmla="*/ 1694986 h 1853995"/>
              <a:gd name="connsiteX3" fmla="*/ 2364059 w 3847171"/>
              <a:gd name="connsiteY3" fmla="*/ 1851103 h 1853995"/>
              <a:gd name="connsiteX4" fmla="*/ 3200400 w 3847171"/>
              <a:gd name="connsiteY4" fmla="*/ 1550020 h 1853995"/>
              <a:gd name="connsiteX5" fmla="*/ 3679903 w 3847171"/>
              <a:gd name="connsiteY5" fmla="*/ 869795 h 1853995"/>
              <a:gd name="connsiteX6" fmla="*/ 3847171 w 3847171"/>
              <a:gd name="connsiteY6" fmla="*/ 0 h 1853995"/>
              <a:gd name="connsiteX7" fmla="*/ 3847171 w 3847171"/>
              <a:gd name="connsiteY7" fmla="*/ 0 h 1853995"/>
              <a:gd name="connsiteX0" fmla="*/ 0 w 3847171"/>
              <a:gd name="connsiteY0" fmla="*/ 1226634 h 1695014"/>
              <a:gd name="connsiteX1" fmla="*/ 591015 w 3847171"/>
              <a:gd name="connsiteY1" fmla="*/ 1572322 h 1695014"/>
              <a:gd name="connsiteX2" fmla="*/ 1906859 w 3847171"/>
              <a:gd name="connsiteY2" fmla="*/ 1694986 h 1695014"/>
              <a:gd name="connsiteX3" fmla="*/ 2653991 w 3847171"/>
              <a:gd name="connsiteY3" fmla="*/ 1583474 h 1695014"/>
              <a:gd name="connsiteX4" fmla="*/ 3200400 w 3847171"/>
              <a:gd name="connsiteY4" fmla="*/ 1550020 h 1695014"/>
              <a:gd name="connsiteX5" fmla="*/ 3679903 w 3847171"/>
              <a:gd name="connsiteY5" fmla="*/ 869795 h 1695014"/>
              <a:gd name="connsiteX6" fmla="*/ 3847171 w 3847171"/>
              <a:gd name="connsiteY6" fmla="*/ 0 h 1695014"/>
              <a:gd name="connsiteX7" fmla="*/ 3847171 w 3847171"/>
              <a:gd name="connsiteY7" fmla="*/ 0 h 1695014"/>
              <a:gd name="connsiteX0" fmla="*/ 0 w 3847171"/>
              <a:gd name="connsiteY0" fmla="*/ 1226634 h 1695044"/>
              <a:gd name="connsiteX1" fmla="*/ 591015 w 3847171"/>
              <a:gd name="connsiteY1" fmla="*/ 1572322 h 1695044"/>
              <a:gd name="connsiteX2" fmla="*/ 1906859 w 3847171"/>
              <a:gd name="connsiteY2" fmla="*/ 1694986 h 1695044"/>
              <a:gd name="connsiteX3" fmla="*/ 2653991 w 3847171"/>
              <a:gd name="connsiteY3" fmla="*/ 1583474 h 1695044"/>
              <a:gd name="connsiteX4" fmla="*/ 3323064 w 3847171"/>
              <a:gd name="connsiteY4" fmla="*/ 1271240 h 1695044"/>
              <a:gd name="connsiteX5" fmla="*/ 3679903 w 3847171"/>
              <a:gd name="connsiteY5" fmla="*/ 869795 h 1695044"/>
              <a:gd name="connsiteX6" fmla="*/ 3847171 w 3847171"/>
              <a:gd name="connsiteY6" fmla="*/ 0 h 1695044"/>
              <a:gd name="connsiteX7" fmla="*/ 3847171 w 3847171"/>
              <a:gd name="connsiteY7" fmla="*/ 0 h 1695044"/>
              <a:gd name="connsiteX0" fmla="*/ 0 w 3847171"/>
              <a:gd name="connsiteY0" fmla="*/ 1226634 h 1695044"/>
              <a:gd name="connsiteX1" fmla="*/ 591015 w 3847171"/>
              <a:gd name="connsiteY1" fmla="*/ 1572322 h 1695044"/>
              <a:gd name="connsiteX2" fmla="*/ 1906859 w 3847171"/>
              <a:gd name="connsiteY2" fmla="*/ 1694986 h 1695044"/>
              <a:gd name="connsiteX3" fmla="*/ 2653991 w 3847171"/>
              <a:gd name="connsiteY3" fmla="*/ 1583474 h 1695044"/>
              <a:gd name="connsiteX4" fmla="*/ 3323064 w 3847171"/>
              <a:gd name="connsiteY4" fmla="*/ 1271240 h 1695044"/>
              <a:gd name="connsiteX5" fmla="*/ 3668751 w 3847171"/>
              <a:gd name="connsiteY5" fmla="*/ 646771 h 1695044"/>
              <a:gd name="connsiteX6" fmla="*/ 3847171 w 3847171"/>
              <a:gd name="connsiteY6" fmla="*/ 0 h 1695044"/>
              <a:gd name="connsiteX7" fmla="*/ 3847171 w 3847171"/>
              <a:gd name="connsiteY7" fmla="*/ 0 h 1695044"/>
              <a:gd name="connsiteX0" fmla="*/ 0 w 3847171"/>
              <a:gd name="connsiteY0" fmla="*/ 1226634 h 1696932"/>
              <a:gd name="connsiteX1" fmla="*/ 669073 w 3847171"/>
              <a:gd name="connsiteY1" fmla="*/ 1505414 h 1696932"/>
              <a:gd name="connsiteX2" fmla="*/ 1906859 w 3847171"/>
              <a:gd name="connsiteY2" fmla="*/ 1694986 h 1696932"/>
              <a:gd name="connsiteX3" fmla="*/ 2653991 w 3847171"/>
              <a:gd name="connsiteY3" fmla="*/ 1583474 h 1696932"/>
              <a:gd name="connsiteX4" fmla="*/ 3323064 w 3847171"/>
              <a:gd name="connsiteY4" fmla="*/ 1271240 h 1696932"/>
              <a:gd name="connsiteX5" fmla="*/ 3668751 w 3847171"/>
              <a:gd name="connsiteY5" fmla="*/ 646771 h 1696932"/>
              <a:gd name="connsiteX6" fmla="*/ 3847171 w 3847171"/>
              <a:gd name="connsiteY6" fmla="*/ 0 h 1696932"/>
              <a:gd name="connsiteX7" fmla="*/ 3847171 w 3847171"/>
              <a:gd name="connsiteY7" fmla="*/ 0 h 1696932"/>
              <a:gd name="connsiteX0" fmla="*/ 0 w 3847171"/>
              <a:gd name="connsiteY0" fmla="*/ 1226634 h 1697290"/>
              <a:gd name="connsiteX1" fmla="*/ 669073 w 3847171"/>
              <a:gd name="connsiteY1" fmla="*/ 1505414 h 1697290"/>
              <a:gd name="connsiteX2" fmla="*/ 1906859 w 3847171"/>
              <a:gd name="connsiteY2" fmla="*/ 1694986 h 1697290"/>
              <a:gd name="connsiteX3" fmla="*/ 2653991 w 3847171"/>
              <a:gd name="connsiteY3" fmla="*/ 1583474 h 1697290"/>
              <a:gd name="connsiteX4" fmla="*/ 3256156 w 3847171"/>
              <a:gd name="connsiteY4" fmla="*/ 1204332 h 1697290"/>
              <a:gd name="connsiteX5" fmla="*/ 3668751 w 3847171"/>
              <a:gd name="connsiteY5" fmla="*/ 646771 h 1697290"/>
              <a:gd name="connsiteX6" fmla="*/ 3847171 w 3847171"/>
              <a:gd name="connsiteY6" fmla="*/ 0 h 1697290"/>
              <a:gd name="connsiteX7" fmla="*/ 3847171 w 3847171"/>
              <a:gd name="connsiteY7" fmla="*/ 0 h 169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7171" h="1697290">
                <a:moveTo>
                  <a:pt x="0" y="1226634"/>
                </a:moveTo>
                <a:cubicBezTo>
                  <a:pt x="179349" y="1347439"/>
                  <a:pt x="351263" y="1427355"/>
                  <a:pt x="669073" y="1505414"/>
                </a:cubicBezTo>
                <a:cubicBezTo>
                  <a:pt x="986883" y="1583473"/>
                  <a:pt x="1576039" y="1681976"/>
                  <a:pt x="1906859" y="1694986"/>
                </a:cubicBezTo>
                <a:cubicBezTo>
                  <a:pt x="2237679" y="1707996"/>
                  <a:pt x="2429108" y="1665250"/>
                  <a:pt x="2653991" y="1583474"/>
                </a:cubicBezTo>
                <a:cubicBezTo>
                  <a:pt x="2878874" y="1501698"/>
                  <a:pt x="3087029" y="1360449"/>
                  <a:pt x="3256156" y="1204332"/>
                </a:cubicBezTo>
                <a:cubicBezTo>
                  <a:pt x="3425283" y="1048215"/>
                  <a:pt x="3570249" y="847493"/>
                  <a:pt x="3668751" y="646771"/>
                </a:cubicBezTo>
                <a:cubicBezTo>
                  <a:pt x="3767253" y="446049"/>
                  <a:pt x="3817434" y="107795"/>
                  <a:pt x="3847171" y="0"/>
                </a:cubicBezTo>
                <a:lnTo>
                  <a:pt x="3847171" y="0"/>
                </a:ln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1431073" y="3051467"/>
            <a:ext cx="2051825" cy="444277"/>
          </a:xfrm>
          <a:custGeom>
            <a:avLst/>
            <a:gdLst>
              <a:gd name="connsiteX0" fmla="*/ 0 w 2051825"/>
              <a:gd name="connsiteY0" fmla="*/ 0 h 444277"/>
              <a:gd name="connsiteX1" fmla="*/ 646771 w 2051825"/>
              <a:gd name="connsiteY1" fmla="*/ 334537 h 444277"/>
              <a:gd name="connsiteX2" fmla="*/ 1193181 w 2051825"/>
              <a:gd name="connsiteY2" fmla="*/ 434898 h 444277"/>
              <a:gd name="connsiteX3" fmla="*/ 2051825 w 2051825"/>
              <a:gd name="connsiteY3" fmla="*/ 133815 h 444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1825" h="444277">
                <a:moveTo>
                  <a:pt x="0" y="0"/>
                </a:moveTo>
                <a:cubicBezTo>
                  <a:pt x="223954" y="131027"/>
                  <a:pt x="447908" y="262054"/>
                  <a:pt x="646771" y="334537"/>
                </a:cubicBezTo>
                <a:cubicBezTo>
                  <a:pt x="845634" y="407020"/>
                  <a:pt x="959005" y="468352"/>
                  <a:pt x="1193181" y="434898"/>
                </a:cubicBezTo>
                <a:cubicBezTo>
                  <a:pt x="1427357" y="401444"/>
                  <a:pt x="1739591" y="267629"/>
                  <a:pt x="2051825" y="133815"/>
                </a:cubicBezTo>
              </a:path>
            </a:pathLst>
          </a:cu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1727510" y="1445425"/>
            <a:ext cx="3238500" cy="531807"/>
          </a:xfrm>
          <a:custGeom>
            <a:avLst/>
            <a:gdLst>
              <a:gd name="connsiteX0" fmla="*/ 0 w 3267308"/>
              <a:gd name="connsiteY0" fmla="*/ 535524 h 535524"/>
              <a:gd name="connsiteX1" fmla="*/ 959005 w 3267308"/>
              <a:gd name="connsiteY1" fmla="*/ 156383 h 535524"/>
              <a:gd name="connsiteX2" fmla="*/ 1906859 w 3267308"/>
              <a:gd name="connsiteY2" fmla="*/ 265 h 535524"/>
              <a:gd name="connsiteX3" fmla="*/ 2765503 w 3267308"/>
              <a:gd name="connsiteY3" fmla="*/ 122929 h 535524"/>
              <a:gd name="connsiteX4" fmla="*/ 3267308 w 3267308"/>
              <a:gd name="connsiteY4" fmla="*/ 267895 h 53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7308" h="535524">
                <a:moveTo>
                  <a:pt x="0" y="535524"/>
                </a:moveTo>
                <a:cubicBezTo>
                  <a:pt x="320597" y="390558"/>
                  <a:pt x="641195" y="245593"/>
                  <a:pt x="959005" y="156383"/>
                </a:cubicBezTo>
                <a:cubicBezTo>
                  <a:pt x="1276815" y="67173"/>
                  <a:pt x="1605776" y="5841"/>
                  <a:pt x="1906859" y="265"/>
                </a:cubicBezTo>
                <a:cubicBezTo>
                  <a:pt x="2207942" y="-5311"/>
                  <a:pt x="2538762" y="78324"/>
                  <a:pt x="2765503" y="122929"/>
                </a:cubicBezTo>
                <a:cubicBezTo>
                  <a:pt x="2992245" y="167534"/>
                  <a:pt x="3129776" y="217714"/>
                  <a:pt x="3267308" y="267895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>
            <a:off x="3494049" y="1248270"/>
            <a:ext cx="3858322" cy="855343"/>
          </a:xfrm>
          <a:custGeom>
            <a:avLst/>
            <a:gdLst>
              <a:gd name="connsiteX0" fmla="*/ 0 w 3858322"/>
              <a:gd name="connsiteY0" fmla="*/ 960613 h 960613"/>
              <a:gd name="connsiteX1" fmla="*/ 1081668 w 3858322"/>
              <a:gd name="connsiteY1" fmla="*/ 246935 h 960613"/>
              <a:gd name="connsiteX2" fmla="*/ 2419815 w 3858322"/>
              <a:gd name="connsiteY2" fmla="*/ 23911 h 960613"/>
              <a:gd name="connsiteX3" fmla="*/ 3858322 w 3858322"/>
              <a:gd name="connsiteY3" fmla="*/ 748740 h 960613"/>
              <a:gd name="connsiteX4" fmla="*/ 3858322 w 3858322"/>
              <a:gd name="connsiteY4" fmla="*/ 748740 h 960613"/>
              <a:gd name="connsiteX0" fmla="*/ 0 w 3858322"/>
              <a:gd name="connsiteY0" fmla="*/ 855343 h 855343"/>
              <a:gd name="connsiteX1" fmla="*/ 1081668 w 3858322"/>
              <a:gd name="connsiteY1" fmla="*/ 141665 h 855343"/>
              <a:gd name="connsiteX2" fmla="*/ 2587083 w 3858322"/>
              <a:gd name="connsiteY2" fmla="*/ 41304 h 855343"/>
              <a:gd name="connsiteX3" fmla="*/ 3858322 w 3858322"/>
              <a:gd name="connsiteY3" fmla="*/ 643470 h 855343"/>
              <a:gd name="connsiteX4" fmla="*/ 3858322 w 3858322"/>
              <a:gd name="connsiteY4" fmla="*/ 643470 h 8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8322" h="855343">
                <a:moveTo>
                  <a:pt x="0" y="855343"/>
                </a:moveTo>
                <a:cubicBezTo>
                  <a:pt x="339183" y="576562"/>
                  <a:pt x="650487" y="277338"/>
                  <a:pt x="1081668" y="141665"/>
                </a:cubicBezTo>
                <a:cubicBezTo>
                  <a:pt x="1512849" y="5992"/>
                  <a:pt x="2124307" y="-42330"/>
                  <a:pt x="2587083" y="41304"/>
                </a:cubicBezTo>
                <a:cubicBezTo>
                  <a:pt x="3049859" y="124938"/>
                  <a:pt x="3646449" y="543109"/>
                  <a:pt x="3858322" y="643470"/>
                </a:cubicBezTo>
                <a:lnTo>
                  <a:pt x="3858322" y="643470"/>
                </a:ln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1143000" y="2971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139920" y="259080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4721102" y="2362200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4876800" y="1383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1447800" y="18404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315200" y="1764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5864102" y="2221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3249133" y="2819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73302" y="17642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6248400" y="26670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18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362200" y="3215431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7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828800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375792" y="1981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19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295400" y="2362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604163" y="2817911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848162" y="2286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3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200400" y="24384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42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823592" y="2286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3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823592" y="27402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257800" y="22098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414392" y="18288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576192" y="1219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16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667000" y="15210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17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195192" y="33498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23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21" name="Straight Connector 120"/>
          <p:cNvCxnSpPr>
            <a:stCxn id="54" idx="1"/>
            <a:endCxn id="42" idx="0"/>
          </p:cNvCxnSpPr>
          <p:nvPr/>
        </p:nvCxnSpPr>
        <p:spPr>
          <a:xfrm flipH="1" flipV="1">
            <a:off x="5004110" y="1676150"/>
            <a:ext cx="2322249" cy="2313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343400" y="1825823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4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181600" y="18288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943600" y="15240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19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86" name="Straight Connector 185"/>
          <p:cNvCxnSpPr>
            <a:stCxn id="34" idx="6"/>
            <a:endCxn id="95" idx="0"/>
          </p:cNvCxnSpPr>
          <p:nvPr/>
        </p:nvCxnSpPr>
        <p:spPr>
          <a:xfrm>
            <a:off x="1765610" y="2015333"/>
            <a:ext cx="1728439" cy="8828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2009962" y="21336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6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1703746" y="502523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1398946" y="605393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4827946" y="571846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4980346" y="47241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Oval 200"/>
          <p:cNvSpPr/>
          <p:nvPr/>
        </p:nvSpPr>
        <p:spPr>
          <a:xfrm>
            <a:off x="3468898" y="6180314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Oval 201"/>
          <p:cNvSpPr/>
          <p:nvPr/>
        </p:nvSpPr>
        <p:spPr>
          <a:xfrm>
            <a:off x="5970946" y="525940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Oval 202"/>
          <p:cNvSpPr/>
          <p:nvPr/>
        </p:nvSpPr>
        <p:spPr>
          <a:xfrm>
            <a:off x="3506526" y="513674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Oval 203"/>
          <p:cNvSpPr/>
          <p:nvPr/>
        </p:nvSpPr>
        <p:spPr>
          <a:xfrm>
            <a:off x="2313346" y="56385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Oval 204"/>
          <p:cNvSpPr/>
          <p:nvPr/>
        </p:nvSpPr>
        <p:spPr>
          <a:xfrm>
            <a:off x="7329536" y="494438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6" name="Straight Connector 205"/>
          <p:cNvCxnSpPr>
            <a:stCxn id="197" idx="5"/>
            <a:endCxn id="204" idx="6"/>
          </p:cNvCxnSpPr>
          <p:nvPr/>
        </p:nvCxnSpPr>
        <p:spPr>
          <a:xfrm>
            <a:off x="1768787" y="5090274"/>
            <a:ext cx="620759" cy="586376"/>
          </a:xfrm>
          <a:prstGeom prst="line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endCxn id="203" idx="2"/>
          </p:cNvCxnSpPr>
          <p:nvPr/>
        </p:nvCxnSpPr>
        <p:spPr>
          <a:xfrm flipV="1">
            <a:off x="2389546" y="5174845"/>
            <a:ext cx="1116980" cy="496694"/>
          </a:xfrm>
          <a:prstGeom prst="line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203" idx="2"/>
            <a:endCxn id="201" idx="0"/>
          </p:cNvCxnSpPr>
          <p:nvPr/>
        </p:nvCxnSpPr>
        <p:spPr>
          <a:xfrm>
            <a:off x="3506526" y="5174845"/>
            <a:ext cx="472" cy="1005469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199" idx="1"/>
            <a:endCxn id="203" idx="4"/>
          </p:cNvCxnSpPr>
          <p:nvPr/>
        </p:nvCxnSpPr>
        <p:spPr>
          <a:xfrm flipH="1" flipV="1">
            <a:off x="3544626" y="5212945"/>
            <a:ext cx="1294479" cy="516681"/>
          </a:xfrm>
          <a:prstGeom prst="line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202" idx="1"/>
            <a:endCxn id="200" idx="5"/>
          </p:cNvCxnSpPr>
          <p:nvPr/>
        </p:nvCxnSpPr>
        <p:spPr>
          <a:xfrm flipH="1" flipV="1">
            <a:off x="5045387" y="4789191"/>
            <a:ext cx="936718" cy="481376"/>
          </a:xfrm>
          <a:prstGeom prst="line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Freeform 218"/>
          <p:cNvSpPr/>
          <p:nvPr/>
        </p:nvSpPr>
        <p:spPr>
          <a:xfrm>
            <a:off x="3519536" y="4995496"/>
            <a:ext cx="3847171" cy="1697290"/>
          </a:xfrm>
          <a:custGeom>
            <a:avLst/>
            <a:gdLst>
              <a:gd name="connsiteX0" fmla="*/ 0 w 3847171"/>
              <a:gd name="connsiteY0" fmla="*/ 1226634 h 1887357"/>
              <a:gd name="connsiteX1" fmla="*/ 591015 w 3847171"/>
              <a:gd name="connsiteY1" fmla="*/ 1572322 h 1887357"/>
              <a:gd name="connsiteX2" fmla="*/ 1393903 w 3847171"/>
              <a:gd name="connsiteY2" fmla="*/ 1851103 h 1887357"/>
              <a:gd name="connsiteX3" fmla="*/ 2364059 w 3847171"/>
              <a:gd name="connsiteY3" fmla="*/ 1851103 h 1887357"/>
              <a:gd name="connsiteX4" fmla="*/ 3200400 w 3847171"/>
              <a:gd name="connsiteY4" fmla="*/ 1550020 h 1887357"/>
              <a:gd name="connsiteX5" fmla="*/ 3679903 w 3847171"/>
              <a:gd name="connsiteY5" fmla="*/ 869795 h 1887357"/>
              <a:gd name="connsiteX6" fmla="*/ 3847171 w 3847171"/>
              <a:gd name="connsiteY6" fmla="*/ 0 h 1887357"/>
              <a:gd name="connsiteX7" fmla="*/ 3847171 w 3847171"/>
              <a:gd name="connsiteY7" fmla="*/ 0 h 1887357"/>
              <a:gd name="connsiteX0" fmla="*/ 0 w 3847171"/>
              <a:gd name="connsiteY0" fmla="*/ 1226634 h 1853995"/>
              <a:gd name="connsiteX1" fmla="*/ 591015 w 3847171"/>
              <a:gd name="connsiteY1" fmla="*/ 1572322 h 1853995"/>
              <a:gd name="connsiteX2" fmla="*/ 1906859 w 3847171"/>
              <a:gd name="connsiteY2" fmla="*/ 1694986 h 1853995"/>
              <a:gd name="connsiteX3" fmla="*/ 2364059 w 3847171"/>
              <a:gd name="connsiteY3" fmla="*/ 1851103 h 1853995"/>
              <a:gd name="connsiteX4" fmla="*/ 3200400 w 3847171"/>
              <a:gd name="connsiteY4" fmla="*/ 1550020 h 1853995"/>
              <a:gd name="connsiteX5" fmla="*/ 3679903 w 3847171"/>
              <a:gd name="connsiteY5" fmla="*/ 869795 h 1853995"/>
              <a:gd name="connsiteX6" fmla="*/ 3847171 w 3847171"/>
              <a:gd name="connsiteY6" fmla="*/ 0 h 1853995"/>
              <a:gd name="connsiteX7" fmla="*/ 3847171 w 3847171"/>
              <a:gd name="connsiteY7" fmla="*/ 0 h 1853995"/>
              <a:gd name="connsiteX0" fmla="*/ 0 w 3847171"/>
              <a:gd name="connsiteY0" fmla="*/ 1226634 h 1695014"/>
              <a:gd name="connsiteX1" fmla="*/ 591015 w 3847171"/>
              <a:gd name="connsiteY1" fmla="*/ 1572322 h 1695014"/>
              <a:gd name="connsiteX2" fmla="*/ 1906859 w 3847171"/>
              <a:gd name="connsiteY2" fmla="*/ 1694986 h 1695014"/>
              <a:gd name="connsiteX3" fmla="*/ 2653991 w 3847171"/>
              <a:gd name="connsiteY3" fmla="*/ 1583474 h 1695014"/>
              <a:gd name="connsiteX4" fmla="*/ 3200400 w 3847171"/>
              <a:gd name="connsiteY4" fmla="*/ 1550020 h 1695014"/>
              <a:gd name="connsiteX5" fmla="*/ 3679903 w 3847171"/>
              <a:gd name="connsiteY5" fmla="*/ 869795 h 1695014"/>
              <a:gd name="connsiteX6" fmla="*/ 3847171 w 3847171"/>
              <a:gd name="connsiteY6" fmla="*/ 0 h 1695014"/>
              <a:gd name="connsiteX7" fmla="*/ 3847171 w 3847171"/>
              <a:gd name="connsiteY7" fmla="*/ 0 h 1695014"/>
              <a:gd name="connsiteX0" fmla="*/ 0 w 3847171"/>
              <a:gd name="connsiteY0" fmla="*/ 1226634 h 1695044"/>
              <a:gd name="connsiteX1" fmla="*/ 591015 w 3847171"/>
              <a:gd name="connsiteY1" fmla="*/ 1572322 h 1695044"/>
              <a:gd name="connsiteX2" fmla="*/ 1906859 w 3847171"/>
              <a:gd name="connsiteY2" fmla="*/ 1694986 h 1695044"/>
              <a:gd name="connsiteX3" fmla="*/ 2653991 w 3847171"/>
              <a:gd name="connsiteY3" fmla="*/ 1583474 h 1695044"/>
              <a:gd name="connsiteX4" fmla="*/ 3323064 w 3847171"/>
              <a:gd name="connsiteY4" fmla="*/ 1271240 h 1695044"/>
              <a:gd name="connsiteX5" fmla="*/ 3679903 w 3847171"/>
              <a:gd name="connsiteY5" fmla="*/ 869795 h 1695044"/>
              <a:gd name="connsiteX6" fmla="*/ 3847171 w 3847171"/>
              <a:gd name="connsiteY6" fmla="*/ 0 h 1695044"/>
              <a:gd name="connsiteX7" fmla="*/ 3847171 w 3847171"/>
              <a:gd name="connsiteY7" fmla="*/ 0 h 1695044"/>
              <a:gd name="connsiteX0" fmla="*/ 0 w 3847171"/>
              <a:gd name="connsiteY0" fmla="*/ 1226634 h 1695044"/>
              <a:gd name="connsiteX1" fmla="*/ 591015 w 3847171"/>
              <a:gd name="connsiteY1" fmla="*/ 1572322 h 1695044"/>
              <a:gd name="connsiteX2" fmla="*/ 1906859 w 3847171"/>
              <a:gd name="connsiteY2" fmla="*/ 1694986 h 1695044"/>
              <a:gd name="connsiteX3" fmla="*/ 2653991 w 3847171"/>
              <a:gd name="connsiteY3" fmla="*/ 1583474 h 1695044"/>
              <a:gd name="connsiteX4" fmla="*/ 3323064 w 3847171"/>
              <a:gd name="connsiteY4" fmla="*/ 1271240 h 1695044"/>
              <a:gd name="connsiteX5" fmla="*/ 3668751 w 3847171"/>
              <a:gd name="connsiteY5" fmla="*/ 646771 h 1695044"/>
              <a:gd name="connsiteX6" fmla="*/ 3847171 w 3847171"/>
              <a:gd name="connsiteY6" fmla="*/ 0 h 1695044"/>
              <a:gd name="connsiteX7" fmla="*/ 3847171 w 3847171"/>
              <a:gd name="connsiteY7" fmla="*/ 0 h 1695044"/>
              <a:gd name="connsiteX0" fmla="*/ 0 w 3847171"/>
              <a:gd name="connsiteY0" fmla="*/ 1226634 h 1696932"/>
              <a:gd name="connsiteX1" fmla="*/ 669073 w 3847171"/>
              <a:gd name="connsiteY1" fmla="*/ 1505414 h 1696932"/>
              <a:gd name="connsiteX2" fmla="*/ 1906859 w 3847171"/>
              <a:gd name="connsiteY2" fmla="*/ 1694986 h 1696932"/>
              <a:gd name="connsiteX3" fmla="*/ 2653991 w 3847171"/>
              <a:gd name="connsiteY3" fmla="*/ 1583474 h 1696932"/>
              <a:gd name="connsiteX4" fmla="*/ 3323064 w 3847171"/>
              <a:gd name="connsiteY4" fmla="*/ 1271240 h 1696932"/>
              <a:gd name="connsiteX5" fmla="*/ 3668751 w 3847171"/>
              <a:gd name="connsiteY5" fmla="*/ 646771 h 1696932"/>
              <a:gd name="connsiteX6" fmla="*/ 3847171 w 3847171"/>
              <a:gd name="connsiteY6" fmla="*/ 0 h 1696932"/>
              <a:gd name="connsiteX7" fmla="*/ 3847171 w 3847171"/>
              <a:gd name="connsiteY7" fmla="*/ 0 h 1696932"/>
              <a:gd name="connsiteX0" fmla="*/ 0 w 3847171"/>
              <a:gd name="connsiteY0" fmla="*/ 1226634 h 1697290"/>
              <a:gd name="connsiteX1" fmla="*/ 669073 w 3847171"/>
              <a:gd name="connsiteY1" fmla="*/ 1505414 h 1697290"/>
              <a:gd name="connsiteX2" fmla="*/ 1906859 w 3847171"/>
              <a:gd name="connsiteY2" fmla="*/ 1694986 h 1697290"/>
              <a:gd name="connsiteX3" fmla="*/ 2653991 w 3847171"/>
              <a:gd name="connsiteY3" fmla="*/ 1583474 h 1697290"/>
              <a:gd name="connsiteX4" fmla="*/ 3256156 w 3847171"/>
              <a:gd name="connsiteY4" fmla="*/ 1204332 h 1697290"/>
              <a:gd name="connsiteX5" fmla="*/ 3668751 w 3847171"/>
              <a:gd name="connsiteY5" fmla="*/ 646771 h 1697290"/>
              <a:gd name="connsiteX6" fmla="*/ 3847171 w 3847171"/>
              <a:gd name="connsiteY6" fmla="*/ 0 h 1697290"/>
              <a:gd name="connsiteX7" fmla="*/ 3847171 w 3847171"/>
              <a:gd name="connsiteY7" fmla="*/ 0 h 169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7171" h="1697290">
                <a:moveTo>
                  <a:pt x="0" y="1226634"/>
                </a:moveTo>
                <a:cubicBezTo>
                  <a:pt x="179349" y="1347439"/>
                  <a:pt x="351263" y="1427355"/>
                  <a:pt x="669073" y="1505414"/>
                </a:cubicBezTo>
                <a:cubicBezTo>
                  <a:pt x="986883" y="1583473"/>
                  <a:pt x="1576039" y="1681976"/>
                  <a:pt x="1906859" y="1694986"/>
                </a:cubicBezTo>
                <a:cubicBezTo>
                  <a:pt x="2237679" y="1707996"/>
                  <a:pt x="2429108" y="1665250"/>
                  <a:pt x="2653991" y="1583474"/>
                </a:cubicBezTo>
                <a:cubicBezTo>
                  <a:pt x="2878874" y="1501698"/>
                  <a:pt x="3087029" y="1360449"/>
                  <a:pt x="3256156" y="1204332"/>
                </a:cubicBezTo>
                <a:cubicBezTo>
                  <a:pt x="3425283" y="1048215"/>
                  <a:pt x="3570249" y="847493"/>
                  <a:pt x="3668751" y="646771"/>
                </a:cubicBezTo>
                <a:cubicBezTo>
                  <a:pt x="3767253" y="446049"/>
                  <a:pt x="3817434" y="107795"/>
                  <a:pt x="3847171" y="0"/>
                </a:cubicBezTo>
                <a:lnTo>
                  <a:pt x="3847171" y="0"/>
                </a:lnTo>
              </a:path>
            </a:pathLst>
          </a:cu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0" name="Freeform 219"/>
          <p:cNvSpPr/>
          <p:nvPr/>
        </p:nvSpPr>
        <p:spPr>
          <a:xfrm>
            <a:off x="1445409" y="6099467"/>
            <a:ext cx="2051825" cy="444277"/>
          </a:xfrm>
          <a:custGeom>
            <a:avLst/>
            <a:gdLst>
              <a:gd name="connsiteX0" fmla="*/ 0 w 2051825"/>
              <a:gd name="connsiteY0" fmla="*/ 0 h 444277"/>
              <a:gd name="connsiteX1" fmla="*/ 646771 w 2051825"/>
              <a:gd name="connsiteY1" fmla="*/ 334537 h 444277"/>
              <a:gd name="connsiteX2" fmla="*/ 1193181 w 2051825"/>
              <a:gd name="connsiteY2" fmla="*/ 434898 h 444277"/>
              <a:gd name="connsiteX3" fmla="*/ 2051825 w 2051825"/>
              <a:gd name="connsiteY3" fmla="*/ 133815 h 444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1825" h="444277">
                <a:moveTo>
                  <a:pt x="0" y="0"/>
                </a:moveTo>
                <a:cubicBezTo>
                  <a:pt x="223954" y="131027"/>
                  <a:pt x="447908" y="262054"/>
                  <a:pt x="646771" y="334537"/>
                </a:cubicBezTo>
                <a:cubicBezTo>
                  <a:pt x="845634" y="407020"/>
                  <a:pt x="959005" y="468352"/>
                  <a:pt x="1193181" y="434898"/>
                </a:cubicBezTo>
                <a:cubicBezTo>
                  <a:pt x="1427357" y="401444"/>
                  <a:pt x="1739591" y="267629"/>
                  <a:pt x="2051825" y="133815"/>
                </a:cubicBezTo>
              </a:path>
            </a:pathLst>
          </a:cu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1" name="Freeform 220"/>
          <p:cNvSpPr/>
          <p:nvPr/>
        </p:nvSpPr>
        <p:spPr>
          <a:xfrm>
            <a:off x="1741846" y="4493425"/>
            <a:ext cx="3238500" cy="531807"/>
          </a:xfrm>
          <a:custGeom>
            <a:avLst/>
            <a:gdLst>
              <a:gd name="connsiteX0" fmla="*/ 0 w 3267308"/>
              <a:gd name="connsiteY0" fmla="*/ 535524 h 535524"/>
              <a:gd name="connsiteX1" fmla="*/ 959005 w 3267308"/>
              <a:gd name="connsiteY1" fmla="*/ 156383 h 535524"/>
              <a:gd name="connsiteX2" fmla="*/ 1906859 w 3267308"/>
              <a:gd name="connsiteY2" fmla="*/ 265 h 535524"/>
              <a:gd name="connsiteX3" fmla="*/ 2765503 w 3267308"/>
              <a:gd name="connsiteY3" fmla="*/ 122929 h 535524"/>
              <a:gd name="connsiteX4" fmla="*/ 3267308 w 3267308"/>
              <a:gd name="connsiteY4" fmla="*/ 267895 h 53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7308" h="535524">
                <a:moveTo>
                  <a:pt x="0" y="535524"/>
                </a:moveTo>
                <a:cubicBezTo>
                  <a:pt x="320597" y="390558"/>
                  <a:pt x="641195" y="245593"/>
                  <a:pt x="959005" y="156383"/>
                </a:cubicBezTo>
                <a:cubicBezTo>
                  <a:pt x="1276815" y="67173"/>
                  <a:pt x="1605776" y="5841"/>
                  <a:pt x="1906859" y="265"/>
                </a:cubicBezTo>
                <a:cubicBezTo>
                  <a:pt x="2207942" y="-5311"/>
                  <a:pt x="2538762" y="78324"/>
                  <a:pt x="2765503" y="122929"/>
                </a:cubicBezTo>
                <a:cubicBezTo>
                  <a:pt x="2992245" y="167534"/>
                  <a:pt x="3129776" y="217714"/>
                  <a:pt x="3267308" y="267895"/>
                </a:cubicBezTo>
              </a:path>
            </a:pathLst>
          </a:cu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1157336" y="6019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2154256" y="563880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25" name="TextBox 224"/>
          <p:cNvSpPr txBox="1"/>
          <p:nvPr/>
        </p:nvSpPr>
        <p:spPr>
          <a:xfrm>
            <a:off x="4735438" y="5410200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26" name="TextBox 225"/>
          <p:cNvSpPr txBox="1"/>
          <p:nvPr/>
        </p:nvSpPr>
        <p:spPr>
          <a:xfrm>
            <a:off x="4891136" y="4431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227" name="TextBox 226"/>
          <p:cNvSpPr txBox="1"/>
          <p:nvPr/>
        </p:nvSpPr>
        <p:spPr>
          <a:xfrm>
            <a:off x="1462136" y="48884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sp>
        <p:nvSpPr>
          <p:cNvPr id="228" name="TextBox 227"/>
          <p:cNvSpPr txBox="1"/>
          <p:nvPr/>
        </p:nvSpPr>
        <p:spPr>
          <a:xfrm>
            <a:off x="7329536" y="4812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29" name="TextBox 228"/>
          <p:cNvSpPr txBox="1"/>
          <p:nvPr/>
        </p:nvSpPr>
        <p:spPr>
          <a:xfrm>
            <a:off x="5878438" y="5269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230" name="TextBox 229"/>
          <p:cNvSpPr txBox="1"/>
          <p:nvPr/>
        </p:nvSpPr>
        <p:spPr>
          <a:xfrm>
            <a:off x="3263469" y="5867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3287638" y="48122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233" name="TextBox 232"/>
          <p:cNvSpPr txBox="1"/>
          <p:nvPr/>
        </p:nvSpPr>
        <p:spPr>
          <a:xfrm>
            <a:off x="2376536" y="6263431"/>
            <a:ext cx="276038" cy="3077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7</a:t>
            </a:r>
            <a:endParaRPr lang="en-US" sz="1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1843136" y="5791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2390128" y="5029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19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2618499" y="5865911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2862498" y="5334000"/>
            <a:ext cx="276038" cy="3077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</a:t>
            </a:r>
            <a:endParaRPr lang="en-US" sz="1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3214736" y="5486400"/>
            <a:ext cx="367408" cy="3077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42</a:t>
            </a:r>
            <a:endParaRPr lang="en-US" sz="1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3837928" y="5334000"/>
            <a:ext cx="276038" cy="3077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</a:t>
            </a:r>
            <a:endParaRPr lang="en-US" sz="1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3837928" y="57882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5272136" y="52578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6428728" y="48768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5590528" y="4267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16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2681336" y="4569023"/>
            <a:ext cx="367408" cy="3077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17</a:t>
            </a:r>
            <a:endParaRPr lang="en-US" sz="1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5209528" y="6397823"/>
            <a:ext cx="367408" cy="3077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23</a:t>
            </a:r>
            <a:endParaRPr lang="en-US" sz="1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47" name="Straight Connector 246"/>
          <p:cNvCxnSpPr>
            <a:stCxn id="205" idx="1"/>
            <a:endCxn id="200" idx="0"/>
          </p:cNvCxnSpPr>
          <p:nvPr/>
        </p:nvCxnSpPr>
        <p:spPr>
          <a:xfrm flipH="1" flipV="1">
            <a:off x="5018446" y="4724150"/>
            <a:ext cx="2322249" cy="231396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4357736" y="4873823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4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5195936" y="4876800"/>
            <a:ext cx="276038" cy="3077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2</a:t>
            </a:r>
            <a:endParaRPr lang="en-US" sz="1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5957936" y="4572000"/>
            <a:ext cx="367408" cy="3077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19</a:t>
            </a:r>
            <a:endParaRPr lang="en-US" sz="1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07" name="Straight Connector 206"/>
          <p:cNvCxnSpPr>
            <a:stCxn id="198" idx="0"/>
            <a:endCxn id="204" idx="3"/>
          </p:cNvCxnSpPr>
          <p:nvPr/>
        </p:nvCxnSpPr>
        <p:spPr>
          <a:xfrm flipV="1">
            <a:off x="1437046" y="5703591"/>
            <a:ext cx="887459" cy="3503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204" idx="5"/>
            <a:endCxn id="201" idx="1"/>
          </p:cNvCxnSpPr>
          <p:nvPr/>
        </p:nvCxnSpPr>
        <p:spPr>
          <a:xfrm>
            <a:off x="2378387" y="5703591"/>
            <a:ext cx="1101670" cy="4878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200" idx="3"/>
            <a:endCxn id="203" idx="7"/>
          </p:cNvCxnSpPr>
          <p:nvPr/>
        </p:nvCxnSpPr>
        <p:spPr>
          <a:xfrm flipH="1">
            <a:off x="3571567" y="4789191"/>
            <a:ext cx="1419938" cy="35871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201" idx="0"/>
            <a:endCxn id="199" idx="4"/>
          </p:cNvCxnSpPr>
          <p:nvPr/>
        </p:nvCxnSpPr>
        <p:spPr>
          <a:xfrm flipV="1">
            <a:off x="3506998" y="5794667"/>
            <a:ext cx="1359048" cy="38564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99" idx="7"/>
            <a:endCxn id="202" idx="3"/>
          </p:cNvCxnSpPr>
          <p:nvPr/>
        </p:nvCxnSpPr>
        <p:spPr>
          <a:xfrm flipV="1">
            <a:off x="4892987" y="5324449"/>
            <a:ext cx="1089118" cy="40517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endCxn id="202" idx="6"/>
          </p:cNvCxnSpPr>
          <p:nvPr/>
        </p:nvCxnSpPr>
        <p:spPr>
          <a:xfrm flipH="1">
            <a:off x="6047146" y="4968547"/>
            <a:ext cx="1282390" cy="32896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Freeform 221"/>
          <p:cNvSpPr/>
          <p:nvPr/>
        </p:nvSpPr>
        <p:spPr>
          <a:xfrm>
            <a:off x="3508385" y="4296270"/>
            <a:ext cx="3858322" cy="855343"/>
          </a:xfrm>
          <a:custGeom>
            <a:avLst/>
            <a:gdLst>
              <a:gd name="connsiteX0" fmla="*/ 0 w 3858322"/>
              <a:gd name="connsiteY0" fmla="*/ 960613 h 960613"/>
              <a:gd name="connsiteX1" fmla="*/ 1081668 w 3858322"/>
              <a:gd name="connsiteY1" fmla="*/ 246935 h 960613"/>
              <a:gd name="connsiteX2" fmla="*/ 2419815 w 3858322"/>
              <a:gd name="connsiteY2" fmla="*/ 23911 h 960613"/>
              <a:gd name="connsiteX3" fmla="*/ 3858322 w 3858322"/>
              <a:gd name="connsiteY3" fmla="*/ 748740 h 960613"/>
              <a:gd name="connsiteX4" fmla="*/ 3858322 w 3858322"/>
              <a:gd name="connsiteY4" fmla="*/ 748740 h 960613"/>
              <a:gd name="connsiteX0" fmla="*/ 0 w 3858322"/>
              <a:gd name="connsiteY0" fmla="*/ 855343 h 855343"/>
              <a:gd name="connsiteX1" fmla="*/ 1081668 w 3858322"/>
              <a:gd name="connsiteY1" fmla="*/ 141665 h 855343"/>
              <a:gd name="connsiteX2" fmla="*/ 2587083 w 3858322"/>
              <a:gd name="connsiteY2" fmla="*/ 41304 h 855343"/>
              <a:gd name="connsiteX3" fmla="*/ 3858322 w 3858322"/>
              <a:gd name="connsiteY3" fmla="*/ 643470 h 855343"/>
              <a:gd name="connsiteX4" fmla="*/ 3858322 w 3858322"/>
              <a:gd name="connsiteY4" fmla="*/ 643470 h 8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8322" h="855343">
                <a:moveTo>
                  <a:pt x="0" y="855343"/>
                </a:moveTo>
                <a:cubicBezTo>
                  <a:pt x="339183" y="576562"/>
                  <a:pt x="650487" y="277338"/>
                  <a:pt x="1081668" y="141665"/>
                </a:cubicBezTo>
                <a:cubicBezTo>
                  <a:pt x="1512849" y="5992"/>
                  <a:pt x="2124307" y="-42330"/>
                  <a:pt x="2587083" y="41304"/>
                </a:cubicBezTo>
                <a:cubicBezTo>
                  <a:pt x="3049859" y="124938"/>
                  <a:pt x="3646449" y="543109"/>
                  <a:pt x="3858322" y="643470"/>
                </a:cubicBezTo>
                <a:lnTo>
                  <a:pt x="3858322" y="643470"/>
                </a:lnTo>
              </a:path>
            </a:pathLst>
          </a:cu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1" name="Straight Connector 250"/>
          <p:cNvCxnSpPr>
            <a:stCxn id="197" idx="6"/>
            <a:endCxn id="222" idx="0"/>
          </p:cNvCxnSpPr>
          <p:nvPr/>
        </p:nvCxnSpPr>
        <p:spPr>
          <a:xfrm>
            <a:off x="1779946" y="5063333"/>
            <a:ext cx="1728439" cy="8828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2024298" y="5181600"/>
            <a:ext cx="276038" cy="3077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6</a:t>
            </a:r>
            <a:endParaRPr lang="en-US" sz="1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 flipH="1" flipV="1">
            <a:off x="3557231" y="2153786"/>
            <a:ext cx="2453706" cy="676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572000" y="21336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31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7709670" y="4419600"/>
            <a:ext cx="1281930" cy="369332"/>
            <a:chOff x="7709670" y="4419600"/>
            <a:chExt cx="1281930" cy="369332"/>
          </a:xfrm>
        </p:grpSpPr>
        <p:cxnSp>
          <p:nvCxnSpPr>
            <p:cNvPr id="130" name="Straight Connector 129"/>
            <p:cNvCxnSpPr/>
            <p:nvPr/>
          </p:nvCxnSpPr>
          <p:spPr>
            <a:xfrm flipV="1">
              <a:off x="7709670" y="4648200"/>
              <a:ext cx="443730" cy="1462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8091995" y="4419600"/>
                  <a:ext cx="8996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MST(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𝑹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1995" y="4419600"/>
                  <a:ext cx="899605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5405" t="-8197" r="-1216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567934"/>
                <a:ext cx="8162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𝑬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67934"/>
                <a:ext cx="81624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89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457200" y="4659868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𝑹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659868"/>
                <a:ext cx="82586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9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Group 132"/>
          <p:cNvGrpSpPr/>
          <p:nvPr/>
        </p:nvGrpSpPr>
        <p:grpSpPr>
          <a:xfrm>
            <a:off x="7761241" y="4964668"/>
            <a:ext cx="1077959" cy="369332"/>
            <a:chOff x="7761241" y="4964668"/>
            <a:chExt cx="1077959" cy="369332"/>
          </a:xfrm>
        </p:grpSpPr>
        <p:cxnSp>
          <p:nvCxnSpPr>
            <p:cNvPr id="134" name="Straight Connector 133"/>
            <p:cNvCxnSpPr/>
            <p:nvPr/>
          </p:nvCxnSpPr>
          <p:spPr>
            <a:xfrm flipV="1">
              <a:off x="7761241" y="5133027"/>
              <a:ext cx="392159" cy="14877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8176839" y="4964668"/>
                  <a:ext cx="6623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𝑬</m:t>
                        </m:r>
                        <m:r>
                          <a:rPr lang="en-US" b="1" i="1" smtClean="0">
                            <a:latin typeface="Cambria Math"/>
                          </a:rPr>
                          <m:t>\</m:t>
                        </m:r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6839" y="4964668"/>
                  <a:ext cx="66236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192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Group 135"/>
          <p:cNvGrpSpPr/>
          <p:nvPr/>
        </p:nvGrpSpPr>
        <p:grpSpPr>
          <a:xfrm>
            <a:off x="7467600" y="5336977"/>
            <a:ext cx="709239" cy="747355"/>
            <a:chOff x="7467600" y="5336977"/>
            <a:chExt cx="709239" cy="747355"/>
          </a:xfrm>
        </p:grpSpPr>
        <p:cxnSp>
          <p:nvCxnSpPr>
            <p:cNvPr id="137" name="Straight Connector 136"/>
            <p:cNvCxnSpPr/>
            <p:nvPr/>
          </p:nvCxnSpPr>
          <p:spPr>
            <a:xfrm flipH="1">
              <a:off x="7474768" y="5714999"/>
              <a:ext cx="548750" cy="14627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7467600" y="5715000"/>
              <a:ext cx="641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Light</a:t>
              </a:r>
              <a:endParaRPr lang="en-US" dirty="0"/>
            </a:p>
          </p:txBody>
        </p:sp>
        <p:cxnSp>
          <p:nvCxnSpPr>
            <p:cNvPr id="139" name="Straight Arrow Connector 138"/>
            <p:cNvCxnSpPr/>
            <p:nvPr/>
          </p:nvCxnSpPr>
          <p:spPr>
            <a:xfrm flipH="1">
              <a:off x="7788105" y="5336977"/>
              <a:ext cx="388734" cy="2578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8358561" y="5336977"/>
            <a:ext cx="738407" cy="744378"/>
            <a:chOff x="7467600" y="5339954"/>
            <a:chExt cx="738407" cy="744378"/>
          </a:xfrm>
        </p:grpSpPr>
        <p:cxnSp>
          <p:nvCxnSpPr>
            <p:cNvPr id="141" name="Straight Connector 140"/>
            <p:cNvCxnSpPr/>
            <p:nvPr/>
          </p:nvCxnSpPr>
          <p:spPr>
            <a:xfrm flipH="1">
              <a:off x="7474768" y="5714999"/>
              <a:ext cx="548750" cy="1462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7467600" y="5715000"/>
              <a:ext cx="738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heavy</a:t>
              </a:r>
              <a:endParaRPr lang="en-US" dirty="0"/>
            </a:p>
          </p:txBody>
        </p:sp>
        <p:cxnSp>
          <p:nvCxnSpPr>
            <p:cNvPr id="143" name="Straight Arrow Connector 142"/>
            <p:cNvCxnSpPr/>
            <p:nvPr/>
          </p:nvCxnSpPr>
          <p:spPr>
            <a:xfrm>
              <a:off x="7474768" y="5339954"/>
              <a:ext cx="313337" cy="2549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967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First useful </a:t>
            </a:r>
            <a:r>
              <a:rPr lang="en-US" sz="4000" b="1" dirty="0" smtClean="0">
                <a:solidFill>
                  <a:srgbClr val="7030A0"/>
                </a:solidFill>
              </a:rPr>
              <a:t>insight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Lemma1</a:t>
                </a:r>
                <a:r>
                  <a:rPr lang="en-US" sz="2000" b="1" dirty="0" smtClean="0"/>
                  <a:t>: </a:t>
                </a:r>
                <a:r>
                  <a:rPr lang="en-US" sz="2000" dirty="0" smtClean="0"/>
                  <a:t>An edge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 smtClean="0"/>
                  <a:t> is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light</a:t>
                </a:r>
                <a:r>
                  <a:rPr lang="en-US" sz="2000" dirty="0" smtClean="0"/>
                  <a:t> with respect to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latin typeface="Cambria Math"/>
                      </a:rPr>
                      <m:t>⊂</m:t>
                    </m:r>
                    <m:r>
                      <a:rPr lang="en-US" sz="2000" b="1" i="1" smtClean="0"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           </a:t>
                </a:r>
                <a:r>
                  <a:rPr lang="en-US" sz="2000" dirty="0" smtClean="0"/>
                  <a:t>if and only if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belongs to </a:t>
                </a:r>
                <a:r>
                  <a:rPr lang="en-US" sz="2000" b="1" dirty="0" smtClean="0"/>
                  <a:t>MST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𝒆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∪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).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2800" y="2628900"/>
            <a:ext cx="35433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2667000"/>
            <a:ext cx="35433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95600" y="3429000"/>
            <a:ext cx="35433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4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Solving</a:t>
            </a:r>
            <a:r>
              <a:rPr lang="en-US" sz="3600" b="1" dirty="0" smtClean="0">
                <a:solidFill>
                  <a:srgbClr val="7030A0"/>
                </a:solidFill>
              </a:rPr>
              <a:t> Problem 3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2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Content Placeholder 25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Definition: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 </a:t>
                </a: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0" i="1" smtClean="0">
                        <a:latin typeface="Cambria Math"/>
                      </a:rPr>
                      <m:t>⊂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.  An edge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𝒆</m:t>
                    </m:r>
                    <m:r>
                      <a:rPr lang="en-US" sz="2000" b="1" i="1" smtClean="0">
                        <a:latin typeface="Cambria Math"/>
                      </a:rPr>
                      <m:t>∈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latin typeface="Cambria Math"/>
                      </a:rPr>
                      <m:t>\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 is said to be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light</a:t>
                </a:r>
                <a:r>
                  <a:rPr lang="en-US" sz="2000" dirty="0" smtClean="0"/>
                  <a:t> with respect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 if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If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⊂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 and  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|=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how many edges from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\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 are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light</a:t>
                </a:r>
                <a:r>
                  <a:rPr lang="en-US" sz="2000" dirty="0" smtClean="0"/>
                  <a:t> with respect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 on expectation 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3" name="Content Placeholder 25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1481" b="-19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195" name="Group 194"/>
          <p:cNvGrpSpPr/>
          <p:nvPr/>
        </p:nvGrpSpPr>
        <p:grpSpPr>
          <a:xfrm>
            <a:off x="1143000" y="1219200"/>
            <a:ext cx="6462664" cy="2438400"/>
            <a:chOff x="1143000" y="1219200"/>
            <a:chExt cx="6462664" cy="2438400"/>
          </a:xfrm>
        </p:grpSpPr>
        <p:sp>
          <p:nvSpPr>
            <p:cNvPr id="34" name="Oval 33"/>
            <p:cNvSpPr/>
            <p:nvPr/>
          </p:nvSpPr>
          <p:spPr>
            <a:xfrm>
              <a:off x="1689410" y="1977233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384610" y="3005933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13610" y="2670467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966010" y="16761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3454562" y="3132314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5956610" y="221140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3492190" y="2088745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299010" y="25905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7315200" y="1896387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Connector 20"/>
            <p:cNvCxnSpPr>
              <a:stCxn id="34" idx="5"/>
              <a:endCxn id="52" idx="6"/>
            </p:cNvCxnSpPr>
            <p:nvPr/>
          </p:nvCxnSpPr>
          <p:spPr>
            <a:xfrm>
              <a:off x="1754451" y="2042274"/>
              <a:ext cx="620759" cy="5863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5" idx="0"/>
              <a:endCxn id="52" idx="3"/>
            </p:cNvCxnSpPr>
            <p:nvPr/>
          </p:nvCxnSpPr>
          <p:spPr>
            <a:xfrm flipV="1">
              <a:off x="1422710" y="2655591"/>
              <a:ext cx="887459" cy="3503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51" idx="2"/>
            </p:cNvCxnSpPr>
            <p:nvPr/>
          </p:nvCxnSpPr>
          <p:spPr>
            <a:xfrm flipV="1">
              <a:off x="2375210" y="2126845"/>
              <a:ext cx="1116980" cy="4966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2" idx="5"/>
              <a:endCxn id="43" idx="1"/>
            </p:cNvCxnSpPr>
            <p:nvPr/>
          </p:nvCxnSpPr>
          <p:spPr>
            <a:xfrm>
              <a:off x="2364051" y="2655591"/>
              <a:ext cx="1101670" cy="4878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1" idx="2"/>
              <a:endCxn id="43" idx="0"/>
            </p:cNvCxnSpPr>
            <p:nvPr/>
          </p:nvCxnSpPr>
          <p:spPr>
            <a:xfrm>
              <a:off x="3492190" y="2126845"/>
              <a:ext cx="472" cy="10054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2" idx="3"/>
              <a:endCxn id="51" idx="7"/>
            </p:cNvCxnSpPr>
            <p:nvPr/>
          </p:nvCxnSpPr>
          <p:spPr>
            <a:xfrm flipH="1">
              <a:off x="3557231" y="1741191"/>
              <a:ext cx="1419938" cy="3587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36" idx="1"/>
              <a:endCxn id="51" idx="4"/>
            </p:cNvCxnSpPr>
            <p:nvPr/>
          </p:nvCxnSpPr>
          <p:spPr>
            <a:xfrm flipH="1" flipV="1">
              <a:off x="3530290" y="2164945"/>
              <a:ext cx="1294479" cy="5166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3" idx="0"/>
              <a:endCxn id="36" idx="4"/>
            </p:cNvCxnSpPr>
            <p:nvPr/>
          </p:nvCxnSpPr>
          <p:spPr>
            <a:xfrm flipV="1">
              <a:off x="3492662" y="2746667"/>
              <a:ext cx="1359048" cy="3856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0" idx="1"/>
              <a:endCxn id="42" idx="5"/>
            </p:cNvCxnSpPr>
            <p:nvPr/>
          </p:nvCxnSpPr>
          <p:spPr>
            <a:xfrm flipH="1" flipV="1">
              <a:off x="5031051" y="1741191"/>
              <a:ext cx="936718" cy="4813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36" idx="7"/>
              <a:endCxn id="50" idx="3"/>
            </p:cNvCxnSpPr>
            <p:nvPr/>
          </p:nvCxnSpPr>
          <p:spPr>
            <a:xfrm flipV="1">
              <a:off x="4878651" y="2276449"/>
              <a:ext cx="1089118" cy="4051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50" idx="6"/>
            </p:cNvCxnSpPr>
            <p:nvPr/>
          </p:nvCxnSpPr>
          <p:spPr>
            <a:xfrm flipH="1">
              <a:off x="6032810" y="1920547"/>
              <a:ext cx="1282390" cy="328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34" idx="3"/>
              <a:endCxn id="35" idx="0"/>
            </p:cNvCxnSpPr>
            <p:nvPr/>
          </p:nvCxnSpPr>
          <p:spPr>
            <a:xfrm flipH="1">
              <a:off x="1422710" y="2042274"/>
              <a:ext cx="277859" cy="9636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reeform 88"/>
            <p:cNvSpPr/>
            <p:nvPr/>
          </p:nvSpPr>
          <p:spPr>
            <a:xfrm>
              <a:off x="4854498" y="1936345"/>
              <a:ext cx="2486722" cy="1052574"/>
            </a:xfrm>
            <a:custGeom>
              <a:avLst/>
              <a:gdLst>
                <a:gd name="connsiteX0" fmla="*/ 0 w 2486722"/>
                <a:gd name="connsiteY0" fmla="*/ 791737 h 1052574"/>
                <a:gd name="connsiteX1" fmla="*/ 479502 w 2486722"/>
                <a:gd name="connsiteY1" fmla="*/ 970156 h 1052574"/>
                <a:gd name="connsiteX2" fmla="*/ 1092819 w 2486722"/>
                <a:gd name="connsiteY2" fmla="*/ 1048215 h 1052574"/>
                <a:gd name="connsiteX3" fmla="*/ 1906858 w 2486722"/>
                <a:gd name="connsiteY3" fmla="*/ 847493 h 1052574"/>
                <a:gd name="connsiteX4" fmla="*/ 2486722 w 2486722"/>
                <a:gd name="connsiteY4" fmla="*/ 0 h 105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6722" h="1052574">
                  <a:moveTo>
                    <a:pt x="0" y="791737"/>
                  </a:moveTo>
                  <a:cubicBezTo>
                    <a:pt x="148683" y="859573"/>
                    <a:pt x="297366" y="927410"/>
                    <a:pt x="479502" y="970156"/>
                  </a:cubicBezTo>
                  <a:cubicBezTo>
                    <a:pt x="661639" y="1012902"/>
                    <a:pt x="854926" y="1068659"/>
                    <a:pt x="1092819" y="1048215"/>
                  </a:cubicBezTo>
                  <a:cubicBezTo>
                    <a:pt x="1330712" y="1027771"/>
                    <a:pt x="1674541" y="1022195"/>
                    <a:pt x="1906858" y="847493"/>
                  </a:cubicBezTo>
                  <a:cubicBezTo>
                    <a:pt x="2139175" y="672791"/>
                    <a:pt x="2312948" y="336395"/>
                    <a:pt x="2486722" y="0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3505200" y="1947496"/>
              <a:ext cx="3847171" cy="1697290"/>
            </a:xfrm>
            <a:custGeom>
              <a:avLst/>
              <a:gdLst>
                <a:gd name="connsiteX0" fmla="*/ 0 w 3847171"/>
                <a:gd name="connsiteY0" fmla="*/ 1226634 h 1887357"/>
                <a:gd name="connsiteX1" fmla="*/ 591015 w 3847171"/>
                <a:gd name="connsiteY1" fmla="*/ 1572322 h 1887357"/>
                <a:gd name="connsiteX2" fmla="*/ 1393903 w 3847171"/>
                <a:gd name="connsiteY2" fmla="*/ 1851103 h 1887357"/>
                <a:gd name="connsiteX3" fmla="*/ 2364059 w 3847171"/>
                <a:gd name="connsiteY3" fmla="*/ 1851103 h 1887357"/>
                <a:gd name="connsiteX4" fmla="*/ 3200400 w 3847171"/>
                <a:gd name="connsiteY4" fmla="*/ 1550020 h 1887357"/>
                <a:gd name="connsiteX5" fmla="*/ 3679903 w 3847171"/>
                <a:gd name="connsiteY5" fmla="*/ 869795 h 1887357"/>
                <a:gd name="connsiteX6" fmla="*/ 3847171 w 3847171"/>
                <a:gd name="connsiteY6" fmla="*/ 0 h 1887357"/>
                <a:gd name="connsiteX7" fmla="*/ 3847171 w 3847171"/>
                <a:gd name="connsiteY7" fmla="*/ 0 h 1887357"/>
                <a:gd name="connsiteX0" fmla="*/ 0 w 3847171"/>
                <a:gd name="connsiteY0" fmla="*/ 1226634 h 1853995"/>
                <a:gd name="connsiteX1" fmla="*/ 591015 w 3847171"/>
                <a:gd name="connsiteY1" fmla="*/ 1572322 h 1853995"/>
                <a:gd name="connsiteX2" fmla="*/ 1906859 w 3847171"/>
                <a:gd name="connsiteY2" fmla="*/ 1694986 h 1853995"/>
                <a:gd name="connsiteX3" fmla="*/ 2364059 w 3847171"/>
                <a:gd name="connsiteY3" fmla="*/ 1851103 h 1853995"/>
                <a:gd name="connsiteX4" fmla="*/ 3200400 w 3847171"/>
                <a:gd name="connsiteY4" fmla="*/ 1550020 h 1853995"/>
                <a:gd name="connsiteX5" fmla="*/ 3679903 w 3847171"/>
                <a:gd name="connsiteY5" fmla="*/ 869795 h 1853995"/>
                <a:gd name="connsiteX6" fmla="*/ 3847171 w 3847171"/>
                <a:gd name="connsiteY6" fmla="*/ 0 h 1853995"/>
                <a:gd name="connsiteX7" fmla="*/ 3847171 w 3847171"/>
                <a:gd name="connsiteY7" fmla="*/ 0 h 1853995"/>
                <a:gd name="connsiteX0" fmla="*/ 0 w 3847171"/>
                <a:gd name="connsiteY0" fmla="*/ 1226634 h 1695014"/>
                <a:gd name="connsiteX1" fmla="*/ 591015 w 3847171"/>
                <a:gd name="connsiteY1" fmla="*/ 1572322 h 1695014"/>
                <a:gd name="connsiteX2" fmla="*/ 1906859 w 3847171"/>
                <a:gd name="connsiteY2" fmla="*/ 1694986 h 1695014"/>
                <a:gd name="connsiteX3" fmla="*/ 2653991 w 3847171"/>
                <a:gd name="connsiteY3" fmla="*/ 1583474 h 1695014"/>
                <a:gd name="connsiteX4" fmla="*/ 3200400 w 3847171"/>
                <a:gd name="connsiteY4" fmla="*/ 1550020 h 1695014"/>
                <a:gd name="connsiteX5" fmla="*/ 3679903 w 3847171"/>
                <a:gd name="connsiteY5" fmla="*/ 869795 h 1695014"/>
                <a:gd name="connsiteX6" fmla="*/ 3847171 w 3847171"/>
                <a:gd name="connsiteY6" fmla="*/ 0 h 1695014"/>
                <a:gd name="connsiteX7" fmla="*/ 3847171 w 3847171"/>
                <a:gd name="connsiteY7" fmla="*/ 0 h 1695014"/>
                <a:gd name="connsiteX0" fmla="*/ 0 w 3847171"/>
                <a:gd name="connsiteY0" fmla="*/ 1226634 h 1695044"/>
                <a:gd name="connsiteX1" fmla="*/ 591015 w 3847171"/>
                <a:gd name="connsiteY1" fmla="*/ 1572322 h 1695044"/>
                <a:gd name="connsiteX2" fmla="*/ 1906859 w 3847171"/>
                <a:gd name="connsiteY2" fmla="*/ 1694986 h 1695044"/>
                <a:gd name="connsiteX3" fmla="*/ 2653991 w 3847171"/>
                <a:gd name="connsiteY3" fmla="*/ 1583474 h 1695044"/>
                <a:gd name="connsiteX4" fmla="*/ 3323064 w 3847171"/>
                <a:gd name="connsiteY4" fmla="*/ 1271240 h 1695044"/>
                <a:gd name="connsiteX5" fmla="*/ 3679903 w 3847171"/>
                <a:gd name="connsiteY5" fmla="*/ 869795 h 1695044"/>
                <a:gd name="connsiteX6" fmla="*/ 3847171 w 3847171"/>
                <a:gd name="connsiteY6" fmla="*/ 0 h 1695044"/>
                <a:gd name="connsiteX7" fmla="*/ 3847171 w 3847171"/>
                <a:gd name="connsiteY7" fmla="*/ 0 h 1695044"/>
                <a:gd name="connsiteX0" fmla="*/ 0 w 3847171"/>
                <a:gd name="connsiteY0" fmla="*/ 1226634 h 1695044"/>
                <a:gd name="connsiteX1" fmla="*/ 591015 w 3847171"/>
                <a:gd name="connsiteY1" fmla="*/ 1572322 h 1695044"/>
                <a:gd name="connsiteX2" fmla="*/ 1906859 w 3847171"/>
                <a:gd name="connsiteY2" fmla="*/ 1694986 h 1695044"/>
                <a:gd name="connsiteX3" fmla="*/ 2653991 w 3847171"/>
                <a:gd name="connsiteY3" fmla="*/ 1583474 h 1695044"/>
                <a:gd name="connsiteX4" fmla="*/ 3323064 w 3847171"/>
                <a:gd name="connsiteY4" fmla="*/ 1271240 h 1695044"/>
                <a:gd name="connsiteX5" fmla="*/ 3668751 w 3847171"/>
                <a:gd name="connsiteY5" fmla="*/ 646771 h 1695044"/>
                <a:gd name="connsiteX6" fmla="*/ 3847171 w 3847171"/>
                <a:gd name="connsiteY6" fmla="*/ 0 h 1695044"/>
                <a:gd name="connsiteX7" fmla="*/ 3847171 w 3847171"/>
                <a:gd name="connsiteY7" fmla="*/ 0 h 1695044"/>
                <a:gd name="connsiteX0" fmla="*/ 0 w 3847171"/>
                <a:gd name="connsiteY0" fmla="*/ 1226634 h 1696932"/>
                <a:gd name="connsiteX1" fmla="*/ 669073 w 3847171"/>
                <a:gd name="connsiteY1" fmla="*/ 1505414 h 1696932"/>
                <a:gd name="connsiteX2" fmla="*/ 1906859 w 3847171"/>
                <a:gd name="connsiteY2" fmla="*/ 1694986 h 1696932"/>
                <a:gd name="connsiteX3" fmla="*/ 2653991 w 3847171"/>
                <a:gd name="connsiteY3" fmla="*/ 1583474 h 1696932"/>
                <a:gd name="connsiteX4" fmla="*/ 3323064 w 3847171"/>
                <a:gd name="connsiteY4" fmla="*/ 1271240 h 1696932"/>
                <a:gd name="connsiteX5" fmla="*/ 3668751 w 3847171"/>
                <a:gd name="connsiteY5" fmla="*/ 646771 h 1696932"/>
                <a:gd name="connsiteX6" fmla="*/ 3847171 w 3847171"/>
                <a:gd name="connsiteY6" fmla="*/ 0 h 1696932"/>
                <a:gd name="connsiteX7" fmla="*/ 3847171 w 3847171"/>
                <a:gd name="connsiteY7" fmla="*/ 0 h 1696932"/>
                <a:gd name="connsiteX0" fmla="*/ 0 w 3847171"/>
                <a:gd name="connsiteY0" fmla="*/ 1226634 h 1697290"/>
                <a:gd name="connsiteX1" fmla="*/ 669073 w 3847171"/>
                <a:gd name="connsiteY1" fmla="*/ 1505414 h 1697290"/>
                <a:gd name="connsiteX2" fmla="*/ 1906859 w 3847171"/>
                <a:gd name="connsiteY2" fmla="*/ 1694986 h 1697290"/>
                <a:gd name="connsiteX3" fmla="*/ 2653991 w 3847171"/>
                <a:gd name="connsiteY3" fmla="*/ 1583474 h 1697290"/>
                <a:gd name="connsiteX4" fmla="*/ 3256156 w 3847171"/>
                <a:gd name="connsiteY4" fmla="*/ 1204332 h 1697290"/>
                <a:gd name="connsiteX5" fmla="*/ 3668751 w 3847171"/>
                <a:gd name="connsiteY5" fmla="*/ 646771 h 1697290"/>
                <a:gd name="connsiteX6" fmla="*/ 3847171 w 3847171"/>
                <a:gd name="connsiteY6" fmla="*/ 0 h 1697290"/>
                <a:gd name="connsiteX7" fmla="*/ 3847171 w 3847171"/>
                <a:gd name="connsiteY7" fmla="*/ 0 h 169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47171" h="1697290">
                  <a:moveTo>
                    <a:pt x="0" y="1226634"/>
                  </a:moveTo>
                  <a:cubicBezTo>
                    <a:pt x="179349" y="1347439"/>
                    <a:pt x="351263" y="1427355"/>
                    <a:pt x="669073" y="1505414"/>
                  </a:cubicBezTo>
                  <a:cubicBezTo>
                    <a:pt x="986883" y="1583473"/>
                    <a:pt x="1576039" y="1681976"/>
                    <a:pt x="1906859" y="1694986"/>
                  </a:cubicBezTo>
                  <a:cubicBezTo>
                    <a:pt x="2237679" y="1707996"/>
                    <a:pt x="2429108" y="1665250"/>
                    <a:pt x="2653991" y="1583474"/>
                  </a:cubicBezTo>
                  <a:cubicBezTo>
                    <a:pt x="2878874" y="1501698"/>
                    <a:pt x="3087029" y="1360449"/>
                    <a:pt x="3256156" y="1204332"/>
                  </a:cubicBezTo>
                  <a:cubicBezTo>
                    <a:pt x="3425283" y="1048215"/>
                    <a:pt x="3570249" y="847493"/>
                    <a:pt x="3668751" y="646771"/>
                  </a:cubicBezTo>
                  <a:cubicBezTo>
                    <a:pt x="3767253" y="446049"/>
                    <a:pt x="3817434" y="107795"/>
                    <a:pt x="3847171" y="0"/>
                  </a:cubicBezTo>
                  <a:lnTo>
                    <a:pt x="3847171" y="0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1431073" y="3051467"/>
              <a:ext cx="2051825" cy="444277"/>
            </a:xfrm>
            <a:custGeom>
              <a:avLst/>
              <a:gdLst>
                <a:gd name="connsiteX0" fmla="*/ 0 w 2051825"/>
                <a:gd name="connsiteY0" fmla="*/ 0 h 444277"/>
                <a:gd name="connsiteX1" fmla="*/ 646771 w 2051825"/>
                <a:gd name="connsiteY1" fmla="*/ 334537 h 444277"/>
                <a:gd name="connsiteX2" fmla="*/ 1193181 w 2051825"/>
                <a:gd name="connsiteY2" fmla="*/ 434898 h 444277"/>
                <a:gd name="connsiteX3" fmla="*/ 2051825 w 2051825"/>
                <a:gd name="connsiteY3" fmla="*/ 133815 h 44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1825" h="444277">
                  <a:moveTo>
                    <a:pt x="0" y="0"/>
                  </a:moveTo>
                  <a:cubicBezTo>
                    <a:pt x="223954" y="131027"/>
                    <a:pt x="447908" y="262054"/>
                    <a:pt x="646771" y="334537"/>
                  </a:cubicBezTo>
                  <a:cubicBezTo>
                    <a:pt x="845634" y="407020"/>
                    <a:pt x="959005" y="468352"/>
                    <a:pt x="1193181" y="434898"/>
                  </a:cubicBezTo>
                  <a:cubicBezTo>
                    <a:pt x="1427357" y="401444"/>
                    <a:pt x="1739591" y="267629"/>
                    <a:pt x="2051825" y="133815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1727510" y="1445425"/>
              <a:ext cx="3238500" cy="531807"/>
            </a:xfrm>
            <a:custGeom>
              <a:avLst/>
              <a:gdLst>
                <a:gd name="connsiteX0" fmla="*/ 0 w 3267308"/>
                <a:gd name="connsiteY0" fmla="*/ 535524 h 535524"/>
                <a:gd name="connsiteX1" fmla="*/ 959005 w 3267308"/>
                <a:gd name="connsiteY1" fmla="*/ 156383 h 535524"/>
                <a:gd name="connsiteX2" fmla="*/ 1906859 w 3267308"/>
                <a:gd name="connsiteY2" fmla="*/ 265 h 535524"/>
                <a:gd name="connsiteX3" fmla="*/ 2765503 w 3267308"/>
                <a:gd name="connsiteY3" fmla="*/ 122929 h 535524"/>
                <a:gd name="connsiteX4" fmla="*/ 3267308 w 3267308"/>
                <a:gd name="connsiteY4" fmla="*/ 267895 h 53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7308" h="535524">
                  <a:moveTo>
                    <a:pt x="0" y="535524"/>
                  </a:moveTo>
                  <a:cubicBezTo>
                    <a:pt x="320597" y="390558"/>
                    <a:pt x="641195" y="245593"/>
                    <a:pt x="959005" y="156383"/>
                  </a:cubicBezTo>
                  <a:cubicBezTo>
                    <a:pt x="1276815" y="67173"/>
                    <a:pt x="1605776" y="5841"/>
                    <a:pt x="1906859" y="265"/>
                  </a:cubicBezTo>
                  <a:cubicBezTo>
                    <a:pt x="2207942" y="-5311"/>
                    <a:pt x="2538762" y="78324"/>
                    <a:pt x="2765503" y="122929"/>
                  </a:cubicBezTo>
                  <a:cubicBezTo>
                    <a:pt x="2992245" y="167534"/>
                    <a:pt x="3129776" y="217714"/>
                    <a:pt x="3267308" y="267895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3494049" y="1248270"/>
              <a:ext cx="3858322" cy="855343"/>
            </a:xfrm>
            <a:custGeom>
              <a:avLst/>
              <a:gdLst>
                <a:gd name="connsiteX0" fmla="*/ 0 w 3858322"/>
                <a:gd name="connsiteY0" fmla="*/ 960613 h 960613"/>
                <a:gd name="connsiteX1" fmla="*/ 1081668 w 3858322"/>
                <a:gd name="connsiteY1" fmla="*/ 246935 h 960613"/>
                <a:gd name="connsiteX2" fmla="*/ 2419815 w 3858322"/>
                <a:gd name="connsiteY2" fmla="*/ 23911 h 960613"/>
                <a:gd name="connsiteX3" fmla="*/ 3858322 w 3858322"/>
                <a:gd name="connsiteY3" fmla="*/ 748740 h 960613"/>
                <a:gd name="connsiteX4" fmla="*/ 3858322 w 3858322"/>
                <a:gd name="connsiteY4" fmla="*/ 748740 h 960613"/>
                <a:gd name="connsiteX0" fmla="*/ 0 w 3858322"/>
                <a:gd name="connsiteY0" fmla="*/ 855343 h 855343"/>
                <a:gd name="connsiteX1" fmla="*/ 1081668 w 3858322"/>
                <a:gd name="connsiteY1" fmla="*/ 141665 h 855343"/>
                <a:gd name="connsiteX2" fmla="*/ 2587083 w 3858322"/>
                <a:gd name="connsiteY2" fmla="*/ 41304 h 855343"/>
                <a:gd name="connsiteX3" fmla="*/ 3858322 w 3858322"/>
                <a:gd name="connsiteY3" fmla="*/ 643470 h 855343"/>
                <a:gd name="connsiteX4" fmla="*/ 3858322 w 3858322"/>
                <a:gd name="connsiteY4" fmla="*/ 643470 h 8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8322" h="855343">
                  <a:moveTo>
                    <a:pt x="0" y="855343"/>
                  </a:moveTo>
                  <a:cubicBezTo>
                    <a:pt x="339183" y="576562"/>
                    <a:pt x="650487" y="277338"/>
                    <a:pt x="1081668" y="141665"/>
                  </a:cubicBezTo>
                  <a:cubicBezTo>
                    <a:pt x="1512849" y="5992"/>
                    <a:pt x="2124307" y="-42330"/>
                    <a:pt x="2587083" y="41304"/>
                  </a:cubicBezTo>
                  <a:cubicBezTo>
                    <a:pt x="3049859" y="124938"/>
                    <a:pt x="3646449" y="543109"/>
                    <a:pt x="3858322" y="643470"/>
                  </a:cubicBezTo>
                  <a:lnTo>
                    <a:pt x="3858322" y="643470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43000" y="29718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139920" y="2590800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721102" y="2362200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</a:t>
              </a:r>
              <a:endParaRPr lang="en-US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876800" y="13832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</a:t>
              </a:r>
              <a:endParaRPr lang="en-US" b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47800" y="18404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h</a:t>
              </a:r>
              <a:endParaRPr lang="en-US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315200" y="17642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864102" y="22214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y</a:t>
              </a:r>
              <a:endParaRPr lang="en-US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249133" y="28194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273302" y="17642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v</a:t>
              </a:r>
              <a:endParaRPr lang="en-US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248400" y="26670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18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362200" y="3215431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7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828800" y="27432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375792" y="19812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19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295400" y="23622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22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604163" y="2817911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10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848162" y="22860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3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200400" y="24384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12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823592" y="22860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3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23592" y="2740223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15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257800" y="22098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414392" y="18288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5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576192" y="12192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16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667000" y="1521023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17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95192" y="3349823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13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21" name="Straight Connector 120"/>
            <p:cNvCxnSpPr>
              <a:stCxn id="54" idx="1"/>
              <a:endCxn id="42" idx="0"/>
            </p:cNvCxnSpPr>
            <p:nvPr/>
          </p:nvCxnSpPr>
          <p:spPr>
            <a:xfrm flipH="1" flipV="1">
              <a:off x="5004110" y="1676150"/>
              <a:ext cx="2322249" cy="2313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4343400" y="1825823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4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181600" y="18288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2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943600" y="15240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9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86" name="Straight Connector 185"/>
            <p:cNvCxnSpPr>
              <a:stCxn id="34" idx="6"/>
              <a:endCxn id="95" idx="0"/>
            </p:cNvCxnSpPr>
            <p:nvPr/>
          </p:nvCxnSpPr>
          <p:spPr>
            <a:xfrm>
              <a:off x="1765610" y="2015333"/>
              <a:ext cx="1728439" cy="882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2009962" y="21336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6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63" name="Straight Connector 62"/>
          <p:cNvCxnSpPr/>
          <p:nvPr/>
        </p:nvCxnSpPr>
        <p:spPr>
          <a:xfrm flipH="1" flipV="1">
            <a:off x="3557231" y="2153786"/>
            <a:ext cx="2453706" cy="676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572000" y="21336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31</a:t>
            </a:r>
            <a:endParaRPr lang="en-US" sz="1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90488" y="4114800"/>
                <a:ext cx="260071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MST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{</m:t>
                    </m:r>
                    <m:r>
                      <a:rPr lang="en-US" b="1" i="1">
                        <a:latin typeface="Cambria Math"/>
                      </a:rPr>
                      <m:t>𝒆</m:t>
                    </m:r>
                    <m:r>
                      <a:rPr lang="en-US" b="1" i="1">
                        <a:latin typeface="Cambria Math"/>
                      </a:rPr>
                      <m:t>}∪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dirty="0" smtClean="0"/>
                  <a:t>)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≠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en-US" b="1" dirty="0" smtClean="0"/>
                  <a:t>MST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488" y="4114800"/>
                <a:ext cx="260071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874" t="-8197" r="-30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5400000">
            <a:off x="2146457" y="4101943"/>
            <a:ext cx="583886" cy="3810000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57200" y="6324600"/>
            <a:ext cx="39372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Understanding the random variable first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4407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57199" y="2489971"/>
            <a:ext cx="3429002" cy="481829"/>
            <a:chOff x="685799" y="2413771"/>
            <a:chExt cx="3429002" cy="481829"/>
          </a:xfrm>
        </p:grpSpPr>
        <p:grpSp>
          <p:nvGrpSpPr>
            <p:cNvPr id="10" name="Group 9"/>
            <p:cNvGrpSpPr/>
            <p:nvPr/>
          </p:nvGrpSpPr>
          <p:grpSpPr>
            <a:xfrm>
              <a:off x="685799" y="2413771"/>
              <a:ext cx="685801" cy="481829"/>
              <a:chOff x="685799" y="2413771"/>
              <a:chExt cx="685801" cy="481829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>
                <a:off x="6857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9143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11429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13715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1600199" y="2413771"/>
              <a:ext cx="685801" cy="481829"/>
              <a:chOff x="685799" y="2413771"/>
              <a:chExt cx="685801" cy="481829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H="1">
                <a:off x="6857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9143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11429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13715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2514599" y="2413771"/>
              <a:ext cx="685801" cy="481829"/>
              <a:chOff x="685799" y="2413771"/>
              <a:chExt cx="685801" cy="481829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H="1">
                <a:off x="6857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9143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11429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13715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3429000" y="2413771"/>
              <a:ext cx="685801" cy="481829"/>
              <a:chOff x="685799" y="2413771"/>
              <a:chExt cx="685801" cy="481829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flipH="1">
                <a:off x="6857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9143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11429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3715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1" name="Straight Connector 60"/>
          <p:cNvCxnSpPr/>
          <p:nvPr/>
        </p:nvCxnSpPr>
        <p:spPr>
          <a:xfrm>
            <a:off x="4114800" y="1676400"/>
            <a:ext cx="0" cy="2133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457200" y="2069068"/>
            <a:ext cx="3505200" cy="369332"/>
            <a:chOff x="457200" y="2971800"/>
            <a:chExt cx="3505200" cy="369332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2971800" y="3200400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457200" y="3188732"/>
              <a:ext cx="2133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2610804" y="2971800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0804" y="2971800"/>
                  <a:ext cx="378630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1940405"/>
            <a:ext cx="3905250" cy="4384195"/>
          </a:xfrm>
          <a:prstGeom prst="rect">
            <a:avLst/>
          </a:prstGeom>
        </p:spPr>
      </p:pic>
      <p:grpSp>
        <p:nvGrpSpPr>
          <p:cNvPr id="125" name="Group 124"/>
          <p:cNvGrpSpPr/>
          <p:nvPr/>
        </p:nvGrpSpPr>
        <p:grpSpPr>
          <a:xfrm>
            <a:off x="4953000" y="3733800"/>
            <a:ext cx="2514600" cy="1981200"/>
            <a:chOff x="4953000" y="3733800"/>
            <a:chExt cx="2514600" cy="1981200"/>
          </a:xfrm>
        </p:grpSpPr>
        <p:cxnSp>
          <p:nvCxnSpPr>
            <p:cNvPr id="68" name="Straight Connector 67"/>
            <p:cNvCxnSpPr/>
            <p:nvPr/>
          </p:nvCxnSpPr>
          <p:spPr>
            <a:xfrm flipH="1">
              <a:off x="5562601" y="4191000"/>
              <a:ext cx="190499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6934199" y="4471171"/>
              <a:ext cx="381001" cy="3294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7086599" y="4953000"/>
              <a:ext cx="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5943600" y="4724400"/>
              <a:ext cx="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6654800" y="4267200"/>
              <a:ext cx="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 flipV="1">
              <a:off x="6374419" y="4724400"/>
              <a:ext cx="10258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5257800" y="4724400"/>
              <a:ext cx="152400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6629400" y="5181600"/>
              <a:ext cx="152400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5105400" y="4114800"/>
              <a:ext cx="152400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5410200" y="4114800"/>
              <a:ext cx="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7467599" y="4267200"/>
              <a:ext cx="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105400" y="4724400"/>
              <a:ext cx="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5562599" y="4724400"/>
              <a:ext cx="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6400800" y="4038600"/>
              <a:ext cx="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 flipV="1">
              <a:off x="5867400" y="4114800"/>
              <a:ext cx="10258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 flipV="1">
              <a:off x="6831619" y="4038600"/>
              <a:ext cx="10258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 flipV="1">
              <a:off x="5715000" y="4724400"/>
              <a:ext cx="10258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 flipV="1">
              <a:off x="4953000" y="5181600"/>
              <a:ext cx="10258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6172199" y="4724400"/>
              <a:ext cx="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5181600" y="5181600"/>
              <a:ext cx="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5410199" y="5105400"/>
              <a:ext cx="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6934199" y="5181600"/>
              <a:ext cx="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6781800" y="4648200"/>
              <a:ext cx="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6172200" y="4038600"/>
              <a:ext cx="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6324600" y="5181600"/>
              <a:ext cx="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7315199" y="4648200"/>
              <a:ext cx="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7467599" y="5105400"/>
              <a:ext cx="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5562600" y="5181600"/>
              <a:ext cx="152400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6400800" y="5257800"/>
              <a:ext cx="152400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6019800" y="5181600"/>
              <a:ext cx="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6019800" y="3886200"/>
              <a:ext cx="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7239000" y="5105400"/>
              <a:ext cx="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7086599" y="4038600"/>
              <a:ext cx="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5562600" y="3886200"/>
              <a:ext cx="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5181599" y="3733800"/>
              <a:ext cx="1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381000" y="2971801"/>
            <a:ext cx="3581399" cy="577333"/>
            <a:chOff x="381000" y="2971801"/>
            <a:chExt cx="3581399" cy="5773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1981200" y="3179802"/>
                  <a:ext cx="397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79802"/>
                  <a:ext cx="39786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Right Brace 61"/>
            <p:cNvSpPr/>
            <p:nvPr/>
          </p:nvSpPr>
          <p:spPr>
            <a:xfrm rot="5400000">
              <a:off x="2035432" y="1317369"/>
              <a:ext cx="272535" cy="3581399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6231534" y="5879068"/>
                <a:ext cx="6623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𝑬</m:t>
                      </m:r>
                      <m:r>
                        <a:rPr lang="en-US" b="1" i="1" smtClean="0">
                          <a:latin typeface="Cambria Math"/>
                        </a:rPr>
                        <m:t>\</m:t>
                      </m:r>
                      <m:r>
                        <a:rPr lang="en-US" b="1" i="1" smtClean="0">
                          <a:latin typeface="Cambria Math"/>
                        </a:rPr>
                        <m:t>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534" y="5879068"/>
                <a:ext cx="66236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192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6" name="Group 145"/>
          <p:cNvGrpSpPr/>
          <p:nvPr/>
        </p:nvGrpSpPr>
        <p:grpSpPr>
          <a:xfrm>
            <a:off x="914400" y="4355269"/>
            <a:ext cx="2667000" cy="1893131"/>
            <a:chOff x="914400" y="4355269"/>
            <a:chExt cx="2667000" cy="1893131"/>
          </a:xfrm>
        </p:grpSpPr>
        <p:grpSp>
          <p:nvGrpSpPr>
            <p:cNvPr id="144" name="Group 143"/>
            <p:cNvGrpSpPr/>
            <p:nvPr/>
          </p:nvGrpSpPr>
          <p:grpSpPr>
            <a:xfrm>
              <a:off x="914400" y="4355269"/>
              <a:ext cx="2667000" cy="978731"/>
              <a:chOff x="609600" y="4191000"/>
              <a:chExt cx="3352800" cy="1295400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47700" y="4265247"/>
                <a:ext cx="3238500" cy="1221153"/>
                <a:chOff x="228600" y="3579447"/>
                <a:chExt cx="5892490" cy="1754553"/>
              </a:xfrm>
            </p:grpSpPr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560341" y="3880530"/>
                  <a:ext cx="620759" cy="586376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flipV="1">
                  <a:off x="228600" y="4493847"/>
                  <a:ext cx="887459" cy="350342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V="1">
                  <a:off x="1181100" y="3965101"/>
                  <a:ext cx="1116980" cy="496694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H="1" flipV="1">
                  <a:off x="2336180" y="4003201"/>
                  <a:ext cx="1294479" cy="516681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flipH="1" flipV="1">
                  <a:off x="3836941" y="3579447"/>
                  <a:ext cx="936718" cy="481376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 flipH="1">
                  <a:off x="4838700" y="3758803"/>
                  <a:ext cx="1282390" cy="328961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Freeform 131"/>
                <p:cNvSpPr/>
                <p:nvPr/>
              </p:nvSpPr>
              <p:spPr>
                <a:xfrm>
                  <a:off x="236963" y="4889723"/>
                  <a:ext cx="2051825" cy="444277"/>
                </a:xfrm>
                <a:custGeom>
                  <a:avLst/>
                  <a:gdLst>
                    <a:gd name="connsiteX0" fmla="*/ 0 w 2051825"/>
                    <a:gd name="connsiteY0" fmla="*/ 0 h 444277"/>
                    <a:gd name="connsiteX1" fmla="*/ 646771 w 2051825"/>
                    <a:gd name="connsiteY1" fmla="*/ 334537 h 444277"/>
                    <a:gd name="connsiteX2" fmla="*/ 1193181 w 2051825"/>
                    <a:gd name="connsiteY2" fmla="*/ 434898 h 444277"/>
                    <a:gd name="connsiteX3" fmla="*/ 2051825 w 2051825"/>
                    <a:gd name="connsiteY3" fmla="*/ 133815 h 444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51825" h="444277">
                      <a:moveTo>
                        <a:pt x="0" y="0"/>
                      </a:moveTo>
                      <a:cubicBezTo>
                        <a:pt x="223954" y="131027"/>
                        <a:pt x="447908" y="262054"/>
                        <a:pt x="646771" y="334537"/>
                      </a:cubicBezTo>
                      <a:cubicBezTo>
                        <a:pt x="845634" y="407020"/>
                        <a:pt x="959005" y="468352"/>
                        <a:pt x="1193181" y="434898"/>
                      </a:cubicBezTo>
                      <a:cubicBezTo>
                        <a:pt x="1427357" y="401444"/>
                        <a:pt x="1739591" y="267629"/>
                        <a:pt x="2051825" y="133815"/>
                      </a:cubicBezTo>
                    </a:path>
                  </a:pathLst>
                </a:cu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4" name="Oval 133"/>
              <p:cNvSpPr/>
              <p:nvPr/>
            </p:nvSpPr>
            <p:spPr>
              <a:xfrm>
                <a:off x="762000" y="44196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1066800" y="48243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1676400" y="44958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1676400" y="52053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609600" y="51054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438400" y="48768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2590800" y="53577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590800" y="41910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3124200" y="45957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3810000" y="43434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1884219" y="5879068"/>
                  <a:ext cx="915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MST(</a:t>
                  </a:r>
                  <a14:m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𝑹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219" y="5879068"/>
                  <a:ext cx="91590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5333" t="-8197" r="-10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433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57199" y="2489971"/>
            <a:ext cx="3429002" cy="481829"/>
            <a:chOff x="685799" y="2413771"/>
            <a:chExt cx="3429002" cy="481829"/>
          </a:xfrm>
        </p:grpSpPr>
        <p:grpSp>
          <p:nvGrpSpPr>
            <p:cNvPr id="10" name="Group 9"/>
            <p:cNvGrpSpPr/>
            <p:nvPr/>
          </p:nvGrpSpPr>
          <p:grpSpPr>
            <a:xfrm>
              <a:off x="685799" y="2413771"/>
              <a:ext cx="685801" cy="481829"/>
              <a:chOff x="685799" y="2413771"/>
              <a:chExt cx="685801" cy="481829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>
                <a:off x="6857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9143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11429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13715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1600199" y="2413771"/>
              <a:ext cx="685801" cy="481829"/>
              <a:chOff x="685799" y="2413771"/>
              <a:chExt cx="685801" cy="481829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H="1">
                <a:off x="6857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9143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11429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13715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2514599" y="2413771"/>
              <a:ext cx="685801" cy="481829"/>
              <a:chOff x="685799" y="2413771"/>
              <a:chExt cx="685801" cy="481829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H="1">
                <a:off x="6857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9143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11429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13715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3429000" y="2413771"/>
              <a:ext cx="685801" cy="481829"/>
              <a:chOff x="685799" y="2413771"/>
              <a:chExt cx="685801" cy="481829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flipH="1">
                <a:off x="6857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9143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11429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3715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1" name="Straight Connector 60"/>
          <p:cNvCxnSpPr/>
          <p:nvPr/>
        </p:nvCxnSpPr>
        <p:spPr>
          <a:xfrm>
            <a:off x="4114800" y="1676400"/>
            <a:ext cx="0" cy="2133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457200" y="2069068"/>
            <a:ext cx="3505200" cy="369332"/>
            <a:chOff x="457200" y="2971800"/>
            <a:chExt cx="3505200" cy="369332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2971800" y="3200400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457200" y="3188732"/>
              <a:ext cx="2133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2610804" y="2971800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0804" y="2971800"/>
                  <a:ext cx="378630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1940405"/>
            <a:ext cx="3905250" cy="4384195"/>
          </a:xfrm>
          <a:prstGeom prst="rect">
            <a:avLst/>
          </a:prstGeom>
        </p:spPr>
      </p:pic>
      <p:cxnSp>
        <p:nvCxnSpPr>
          <p:cNvPr id="68" name="Straight Connector 67"/>
          <p:cNvCxnSpPr/>
          <p:nvPr/>
        </p:nvCxnSpPr>
        <p:spPr>
          <a:xfrm flipH="1">
            <a:off x="5562601" y="4191000"/>
            <a:ext cx="190499" cy="381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934199" y="4471171"/>
            <a:ext cx="381001" cy="32942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7086599" y="4953000"/>
            <a:ext cx="1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943600" y="4724400"/>
            <a:ext cx="1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6654800" y="4267200"/>
            <a:ext cx="1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6374419" y="4724400"/>
            <a:ext cx="102581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5257800" y="4724400"/>
            <a:ext cx="15240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6629400" y="5181600"/>
            <a:ext cx="15240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5105400" y="4114800"/>
            <a:ext cx="15240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5410200" y="4114800"/>
            <a:ext cx="1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467599" y="4267200"/>
            <a:ext cx="1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5105400" y="4724400"/>
            <a:ext cx="1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562599" y="4724400"/>
            <a:ext cx="1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6400800" y="40386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5867400" y="4114800"/>
            <a:ext cx="102581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6831619" y="4038600"/>
            <a:ext cx="10258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5715000" y="4724400"/>
            <a:ext cx="102581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4953000" y="5181600"/>
            <a:ext cx="10258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6172199" y="47244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5181600" y="51816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5410199" y="51054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6934199" y="5181600"/>
            <a:ext cx="1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6781800" y="46482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6172200" y="4038600"/>
            <a:ext cx="1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6324600" y="5181600"/>
            <a:ext cx="1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7315199" y="4648200"/>
            <a:ext cx="1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7467599" y="51054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5562600" y="5181600"/>
            <a:ext cx="152400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6400800" y="5257800"/>
            <a:ext cx="15240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6019800" y="5181600"/>
            <a:ext cx="1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6019800" y="3886200"/>
            <a:ext cx="1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7239000" y="51054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7086599" y="4038600"/>
            <a:ext cx="1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5562600" y="38862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181599" y="37338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381000" y="2971801"/>
            <a:ext cx="3581399" cy="577333"/>
            <a:chOff x="381000" y="2971801"/>
            <a:chExt cx="3581399" cy="5773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1981200" y="3179802"/>
                  <a:ext cx="397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79802"/>
                  <a:ext cx="39786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Right Brace 61"/>
            <p:cNvSpPr/>
            <p:nvPr/>
          </p:nvSpPr>
          <p:spPr>
            <a:xfrm rot="5400000">
              <a:off x="2035432" y="1317369"/>
              <a:ext cx="272535" cy="3581399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6231534" y="5879068"/>
                <a:ext cx="6623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𝑬</m:t>
                      </m:r>
                      <m:r>
                        <a:rPr lang="en-US" b="1" i="1" smtClean="0">
                          <a:latin typeface="Cambria Math"/>
                        </a:rPr>
                        <m:t>\</m:t>
                      </m:r>
                      <m:r>
                        <a:rPr lang="en-US" b="1" i="1" smtClean="0">
                          <a:latin typeface="Cambria Math"/>
                        </a:rPr>
                        <m:t>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534" y="5879068"/>
                <a:ext cx="66236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192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6" name="Group 145"/>
          <p:cNvGrpSpPr/>
          <p:nvPr/>
        </p:nvGrpSpPr>
        <p:grpSpPr>
          <a:xfrm>
            <a:off x="914400" y="4355269"/>
            <a:ext cx="2667000" cy="1893131"/>
            <a:chOff x="914400" y="4355269"/>
            <a:chExt cx="2667000" cy="1893131"/>
          </a:xfrm>
        </p:grpSpPr>
        <p:grpSp>
          <p:nvGrpSpPr>
            <p:cNvPr id="144" name="Group 143"/>
            <p:cNvGrpSpPr/>
            <p:nvPr/>
          </p:nvGrpSpPr>
          <p:grpSpPr>
            <a:xfrm>
              <a:off x="914400" y="4355269"/>
              <a:ext cx="2667000" cy="978731"/>
              <a:chOff x="609600" y="4191000"/>
              <a:chExt cx="3352800" cy="1295400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47700" y="4265247"/>
                <a:ext cx="3238500" cy="1221153"/>
                <a:chOff x="228600" y="3579447"/>
                <a:chExt cx="5892490" cy="1754553"/>
              </a:xfrm>
            </p:grpSpPr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560341" y="3880530"/>
                  <a:ext cx="620759" cy="586376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flipV="1">
                  <a:off x="228600" y="4493847"/>
                  <a:ext cx="887459" cy="350342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V="1">
                  <a:off x="1181100" y="3965101"/>
                  <a:ext cx="1116980" cy="496694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H="1" flipV="1">
                  <a:off x="2336180" y="4003201"/>
                  <a:ext cx="1294479" cy="516681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flipH="1" flipV="1">
                  <a:off x="3836941" y="3579447"/>
                  <a:ext cx="936718" cy="481376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 flipH="1">
                  <a:off x="4838700" y="3758803"/>
                  <a:ext cx="1282390" cy="328961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Freeform 131"/>
                <p:cNvSpPr/>
                <p:nvPr/>
              </p:nvSpPr>
              <p:spPr>
                <a:xfrm>
                  <a:off x="236963" y="4889723"/>
                  <a:ext cx="2051825" cy="444277"/>
                </a:xfrm>
                <a:custGeom>
                  <a:avLst/>
                  <a:gdLst>
                    <a:gd name="connsiteX0" fmla="*/ 0 w 2051825"/>
                    <a:gd name="connsiteY0" fmla="*/ 0 h 444277"/>
                    <a:gd name="connsiteX1" fmla="*/ 646771 w 2051825"/>
                    <a:gd name="connsiteY1" fmla="*/ 334537 h 444277"/>
                    <a:gd name="connsiteX2" fmla="*/ 1193181 w 2051825"/>
                    <a:gd name="connsiteY2" fmla="*/ 434898 h 444277"/>
                    <a:gd name="connsiteX3" fmla="*/ 2051825 w 2051825"/>
                    <a:gd name="connsiteY3" fmla="*/ 133815 h 444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51825" h="444277">
                      <a:moveTo>
                        <a:pt x="0" y="0"/>
                      </a:moveTo>
                      <a:cubicBezTo>
                        <a:pt x="223954" y="131027"/>
                        <a:pt x="447908" y="262054"/>
                        <a:pt x="646771" y="334537"/>
                      </a:cubicBezTo>
                      <a:cubicBezTo>
                        <a:pt x="845634" y="407020"/>
                        <a:pt x="959005" y="468352"/>
                        <a:pt x="1193181" y="434898"/>
                      </a:cubicBezTo>
                      <a:cubicBezTo>
                        <a:pt x="1427357" y="401444"/>
                        <a:pt x="1739591" y="267629"/>
                        <a:pt x="2051825" y="133815"/>
                      </a:cubicBezTo>
                    </a:path>
                  </a:pathLst>
                </a:cu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4" name="Oval 133"/>
              <p:cNvSpPr/>
              <p:nvPr/>
            </p:nvSpPr>
            <p:spPr>
              <a:xfrm>
                <a:off x="762000" y="44196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1066800" y="48243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1676400" y="44958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1676400" y="52053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609600" y="51054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438400" y="48768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2590800" y="53577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590800" y="41910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3124200" y="45957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3810000" y="43434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1884219" y="5879068"/>
                  <a:ext cx="915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MST(</a:t>
                  </a:r>
                  <a14:m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𝑹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219" y="5879068"/>
                  <a:ext cx="91590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5333" t="-8197" r="-10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" name="Group 111"/>
          <p:cNvGrpSpPr/>
          <p:nvPr/>
        </p:nvGrpSpPr>
        <p:grpSpPr>
          <a:xfrm>
            <a:off x="4883968" y="6324600"/>
            <a:ext cx="1288232" cy="369332"/>
            <a:chOff x="7474768" y="5550932"/>
            <a:chExt cx="1288232" cy="369332"/>
          </a:xfrm>
        </p:grpSpPr>
        <p:cxnSp>
          <p:nvCxnSpPr>
            <p:cNvPr id="113" name="Straight Connector 112"/>
            <p:cNvCxnSpPr/>
            <p:nvPr/>
          </p:nvCxnSpPr>
          <p:spPr>
            <a:xfrm flipH="1">
              <a:off x="7474768" y="5714999"/>
              <a:ext cx="548750" cy="14627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8121991" y="5550932"/>
              <a:ext cx="641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Light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056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57199" y="2489971"/>
            <a:ext cx="3429002" cy="481829"/>
            <a:chOff x="685799" y="2413771"/>
            <a:chExt cx="3429002" cy="481829"/>
          </a:xfrm>
        </p:grpSpPr>
        <p:grpSp>
          <p:nvGrpSpPr>
            <p:cNvPr id="10" name="Group 9"/>
            <p:cNvGrpSpPr/>
            <p:nvPr/>
          </p:nvGrpSpPr>
          <p:grpSpPr>
            <a:xfrm>
              <a:off x="685799" y="2413771"/>
              <a:ext cx="685801" cy="481829"/>
              <a:chOff x="685799" y="2413771"/>
              <a:chExt cx="685801" cy="481829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>
                <a:off x="6857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9143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11429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13715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1600199" y="2413771"/>
              <a:ext cx="685801" cy="481829"/>
              <a:chOff x="685799" y="2413771"/>
              <a:chExt cx="685801" cy="481829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H="1">
                <a:off x="6857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9143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11429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13715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2514599" y="2413771"/>
              <a:ext cx="685801" cy="481829"/>
              <a:chOff x="685799" y="2413771"/>
              <a:chExt cx="685801" cy="481829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H="1">
                <a:off x="6857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9143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11429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13715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3429000" y="2413771"/>
              <a:ext cx="685801" cy="481829"/>
              <a:chOff x="685799" y="2413771"/>
              <a:chExt cx="685801" cy="481829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flipH="1">
                <a:off x="6857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9143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11429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3715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1" name="Straight Connector 60"/>
          <p:cNvCxnSpPr/>
          <p:nvPr/>
        </p:nvCxnSpPr>
        <p:spPr>
          <a:xfrm>
            <a:off x="4114800" y="1676400"/>
            <a:ext cx="0" cy="2133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457200" y="2069068"/>
            <a:ext cx="3505200" cy="369332"/>
            <a:chOff x="457200" y="2971800"/>
            <a:chExt cx="3505200" cy="369332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2971800" y="3200400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457200" y="3188732"/>
              <a:ext cx="2133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2610804" y="2971800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0804" y="2971800"/>
                  <a:ext cx="378630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1940405"/>
            <a:ext cx="3905250" cy="4384195"/>
          </a:xfrm>
          <a:prstGeom prst="rect">
            <a:avLst/>
          </a:prstGeom>
        </p:spPr>
      </p:pic>
      <p:cxnSp>
        <p:nvCxnSpPr>
          <p:cNvPr id="68" name="Straight Connector 67"/>
          <p:cNvCxnSpPr/>
          <p:nvPr/>
        </p:nvCxnSpPr>
        <p:spPr>
          <a:xfrm flipH="1">
            <a:off x="5562601" y="4191000"/>
            <a:ext cx="190499" cy="381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934199" y="4471171"/>
            <a:ext cx="381001" cy="32942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7086599" y="49530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943600" y="47244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6654800" y="42672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6374419" y="4724400"/>
            <a:ext cx="10258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5257800" y="4724400"/>
            <a:ext cx="15240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6629400" y="5181600"/>
            <a:ext cx="15240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5105400" y="4114800"/>
            <a:ext cx="15240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5410200" y="41148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467599" y="42672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5105400" y="47244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562599" y="47244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6400800" y="40386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5867400" y="4114800"/>
            <a:ext cx="10258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6831619" y="4038600"/>
            <a:ext cx="10258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5715000" y="4724400"/>
            <a:ext cx="10258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4953000" y="5181600"/>
            <a:ext cx="10258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6172199" y="47244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5181600" y="51816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5410199" y="51054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6934199" y="51816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6781800" y="46482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6172200" y="40386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6324600" y="51816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7315199" y="46482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7467599" y="51054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5562600" y="5181600"/>
            <a:ext cx="15240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6400800" y="5257800"/>
            <a:ext cx="152400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6019800" y="51816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6019800" y="38862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7239000" y="51054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7086599" y="40386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5562600" y="38862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181599" y="37338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381000" y="2971801"/>
            <a:ext cx="3581399" cy="577333"/>
            <a:chOff x="381000" y="2971801"/>
            <a:chExt cx="3581399" cy="5773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1981200" y="3179802"/>
                  <a:ext cx="397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79802"/>
                  <a:ext cx="39786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Right Brace 61"/>
            <p:cNvSpPr/>
            <p:nvPr/>
          </p:nvSpPr>
          <p:spPr>
            <a:xfrm rot="5400000">
              <a:off x="2035432" y="1317369"/>
              <a:ext cx="272535" cy="3581399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6231534" y="5879068"/>
                <a:ext cx="6623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𝑬</m:t>
                      </m:r>
                      <m:r>
                        <a:rPr lang="en-US" b="1" i="1" smtClean="0">
                          <a:latin typeface="Cambria Math"/>
                        </a:rPr>
                        <m:t>\</m:t>
                      </m:r>
                      <m:r>
                        <a:rPr lang="en-US" b="1" i="1" smtClean="0">
                          <a:latin typeface="Cambria Math"/>
                        </a:rPr>
                        <m:t>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534" y="5879068"/>
                <a:ext cx="66236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192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" name="Group 111"/>
          <p:cNvGrpSpPr/>
          <p:nvPr/>
        </p:nvGrpSpPr>
        <p:grpSpPr>
          <a:xfrm>
            <a:off x="4883968" y="6324600"/>
            <a:ext cx="1288232" cy="369332"/>
            <a:chOff x="7474768" y="5550932"/>
            <a:chExt cx="1288232" cy="369332"/>
          </a:xfrm>
        </p:grpSpPr>
        <p:cxnSp>
          <p:nvCxnSpPr>
            <p:cNvPr id="113" name="Straight Connector 112"/>
            <p:cNvCxnSpPr/>
            <p:nvPr/>
          </p:nvCxnSpPr>
          <p:spPr>
            <a:xfrm flipH="1">
              <a:off x="7474768" y="5714999"/>
              <a:ext cx="548750" cy="14627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8121991" y="5550932"/>
              <a:ext cx="641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Light</a:t>
              </a:r>
              <a:endParaRPr lang="en-US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7169968" y="6324600"/>
            <a:ext cx="1400955" cy="369332"/>
            <a:chOff x="7474768" y="5550932"/>
            <a:chExt cx="1400955" cy="369332"/>
          </a:xfrm>
        </p:grpSpPr>
        <p:cxnSp>
          <p:nvCxnSpPr>
            <p:cNvPr id="116" name="Straight Connector 115"/>
            <p:cNvCxnSpPr/>
            <p:nvPr/>
          </p:nvCxnSpPr>
          <p:spPr>
            <a:xfrm flipH="1">
              <a:off x="7474768" y="5714999"/>
              <a:ext cx="548750" cy="1462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8121991" y="5550932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heavy</a:t>
              </a:r>
              <a:endParaRPr lang="en-US" b="1" dirty="0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914400" y="4355269"/>
            <a:ext cx="2667000" cy="1893131"/>
            <a:chOff x="914400" y="4355269"/>
            <a:chExt cx="2667000" cy="1893131"/>
          </a:xfrm>
        </p:grpSpPr>
        <p:grpSp>
          <p:nvGrpSpPr>
            <p:cNvPr id="161" name="Group 160"/>
            <p:cNvGrpSpPr/>
            <p:nvPr/>
          </p:nvGrpSpPr>
          <p:grpSpPr>
            <a:xfrm>
              <a:off x="914400" y="4355269"/>
              <a:ext cx="2667000" cy="978731"/>
              <a:chOff x="609600" y="4191000"/>
              <a:chExt cx="3352800" cy="1295400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647700" y="4265247"/>
                <a:ext cx="3238500" cy="1221153"/>
                <a:chOff x="228600" y="3579447"/>
                <a:chExt cx="5892490" cy="1754553"/>
              </a:xfrm>
            </p:grpSpPr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560341" y="3880530"/>
                  <a:ext cx="620759" cy="586376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 flipV="1">
                  <a:off x="228600" y="4493847"/>
                  <a:ext cx="887459" cy="350342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 flipV="1">
                  <a:off x="1181100" y="3965101"/>
                  <a:ext cx="1116980" cy="496694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 flipH="1" flipV="1">
                  <a:off x="2336180" y="4003201"/>
                  <a:ext cx="1294479" cy="516681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 flipH="1" flipV="1">
                  <a:off x="3836941" y="3579447"/>
                  <a:ext cx="936718" cy="481376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 flipH="1">
                  <a:off x="4838700" y="3758803"/>
                  <a:ext cx="1282390" cy="328961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Freeform 179"/>
                <p:cNvSpPr/>
                <p:nvPr/>
              </p:nvSpPr>
              <p:spPr>
                <a:xfrm>
                  <a:off x="236963" y="4889723"/>
                  <a:ext cx="2051825" cy="444277"/>
                </a:xfrm>
                <a:custGeom>
                  <a:avLst/>
                  <a:gdLst>
                    <a:gd name="connsiteX0" fmla="*/ 0 w 2051825"/>
                    <a:gd name="connsiteY0" fmla="*/ 0 h 444277"/>
                    <a:gd name="connsiteX1" fmla="*/ 646771 w 2051825"/>
                    <a:gd name="connsiteY1" fmla="*/ 334537 h 444277"/>
                    <a:gd name="connsiteX2" fmla="*/ 1193181 w 2051825"/>
                    <a:gd name="connsiteY2" fmla="*/ 434898 h 444277"/>
                    <a:gd name="connsiteX3" fmla="*/ 2051825 w 2051825"/>
                    <a:gd name="connsiteY3" fmla="*/ 133815 h 444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51825" h="444277">
                      <a:moveTo>
                        <a:pt x="0" y="0"/>
                      </a:moveTo>
                      <a:cubicBezTo>
                        <a:pt x="223954" y="131027"/>
                        <a:pt x="447908" y="262054"/>
                        <a:pt x="646771" y="334537"/>
                      </a:cubicBezTo>
                      <a:cubicBezTo>
                        <a:pt x="845634" y="407020"/>
                        <a:pt x="959005" y="468352"/>
                        <a:pt x="1193181" y="434898"/>
                      </a:cubicBezTo>
                      <a:cubicBezTo>
                        <a:pt x="1427357" y="401444"/>
                        <a:pt x="1739591" y="267629"/>
                        <a:pt x="2051825" y="133815"/>
                      </a:cubicBezTo>
                    </a:path>
                  </a:pathLst>
                </a:cu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4" name="Oval 163"/>
              <p:cNvSpPr/>
              <p:nvPr/>
            </p:nvSpPr>
            <p:spPr>
              <a:xfrm>
                <a:off x="762000" y="44196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1066800" y="48243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676400" y="44958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676400" y="52053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09600" y="51054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438400" y="48768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2590800" y="53577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590800" y="41910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3124200" y="45957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3810000" y="43434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1884219" y="5879068"/>
                  <a:ext cx="915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MST(</a:t>
                  </a:r>
                  <a14:m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𝑹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219" y="5879068"/>
                  <a:ext cx="91590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5333" t="-8197" r="-10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4327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 smtClean="0"/>
                  <a:t>:  random variable for the number of light edges in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\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when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b="1" i="1" dirty="0" smtClean="0">
                    <a:latin typeface="Cambria Math"/>
                  </a:rPr>
                  <a:t> </a:t>
                </a:r>
                <a:r>
                  <a:rPr lang="en-US" sz="2000" dirty="0" smtClean="0"/>
                  <a:t>is a random sample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edges.</a:t>
                </a:r>
              </a:p>
              <a:p>
                <a:pPr marL="0" indent="0">
                  <a:buNone/>
                </a:pPr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: set of all subsets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i="1" dirty="0">
                    <a:latin typeface="Cambria Math"/>
                  </a:rPr>
                  <a:t> </a:t>
                </a:r>
                <a:r>
                  <a:rPr lang="en-US" sz="2000" dirty="0"/>
                  <a:t>of size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i="1" dirty="0" smtClean="0">
                    <a:latin typeface="Cambria Math"/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en-US" sz="2000" b="1" i="1" dirty="0" smtClean="0">
                    <a:latin typeface="Cambria Math"/>
                  </a:rPr>
                  <a:t> </a:t>
                </a:r>
                <a:r>
                  <a:rPr lang="en-US" sz="2000" dirty="0" smtClean="0"/>
                  <a:t>: number of light edges in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\</m:t>
                    </m:r>
                    <m:r>
                      <a:rPr lang="en-US" sz="2000" b="1" i="1"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/>
                  <a:t> when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𝑹</m:t>
                    </m:r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b="1" i="1" dirty="0" smtClean="0">
                    <a:solidFill>
                      <a:srgbClr val="0070C0"/>
                    </a:solidFill>
                    <a:latin typeface="Cambria Math"/>
                  </a:rPr>
                  <a:t>.</a:t>
                </a:r>
              </a:p>
              <a:p>
                <a:pPr marL="0" indent="0">
                  <a:buNone/>
                </a:pPr>
                <a:endParaRPr lang="en-US" sz="2000" b="1" i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𝐄</m:t>
                    </m:r>
                    <m:r>
                      <a:rPr lang="en-US" sz="2000" b="1" i="0" smtClean="0">
                        <a:latin typeface="Cambria Math"/>
                      </a:rPr>
                      <m:t>[</m:t>
                    </m:r>
                    <m:r>
                      <a:rPr lang="en-US" sz="2000" b="1" i="1" smtClean="0">
                        <a:latin typeface="Cambria Math"/>
                      </a:rPr>
                      <m:t>𝒁</m:t>
                    </m:r>
                    <m:r>
                      <a:rPr lang="en-US" sz="2000" b="1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b="1" i="1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b="1" dirty="0" smtClean="0">
                    <a:latin typeface="Cambria Math"/>
                  </a:rPr>
                  <a:t>=  ??</a:t>
                </a:r>
              </a:p>
              <a:p>
                <a:pPr marL="0" indent="0">
                  <a:buNone/>
                </a:pPr>
                <a:endParaRPr lang="en-US" sz="24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41341" y="4343400"/>
                <a:ext cx="1401859" cy="81496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/>
                            </a:rPr>
                            <m:t>|</m:t>
                          </m:r>
                          <m:r>
                            <a:rPr lang="en-US" b="1" i="1">
                              <a:latin typeface="Cambria Math"/>
                            </a:rPr>
                            <m:t>𝑺</m:t>
                          </m:r>
                          <m:r>
                            <a:rPr lang="en-US" b="1" i="1">
                              <a:latin typeface="Cambria Math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sz="2000" b="1" i="1"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341" y="4343400"/>
                <a:ext cx="1401859" cy="814967"/>
              </a:xfrm>
              <a:prstGeom prst="rect">
                <a:avLst/>
              </a:prstGeom>
              <a:blipFill rotWithShape="1">
                <a:blip r:embed="rId3"/>
                <a:stretch>
                  <a:fillRect r="-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loud Callout 5"/>
              <p:cNvSpPr/>
              <p:nvPr/>
            </p:nvSpPr>
            <p:spPr>
              <a:xfrm>
                <a:off x="4154098" y="4638744"/>
                <a:ext cx="4304102" cy="1152456"/>
              </a:xfrm>
              <a:prstGeom prst="cloudCallout">
                <a:avLst>
                  <a:gd name="adj1" fmla="val -22672"/>
                  <a:gd name="adj2" fmla="val 9594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Can you express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r>
                      <a:rPr lang="en-US" b="1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𝒁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b="1" i="1" dirty="0">
                    <a:solidFill>
                      <a:schemeClr val="tx1"/>
                    </a:solidFill>
                    <a:latin typeface="Cambria Math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 terms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only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loud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098" y="4638744"/>
                <a:ext cx="4304102" cy="1152456"/>
              </a:xfrm>
              <a:prstGeom prst="cloudCallout">
                <a:avLst>
                  <a:gd name="adj1" fmla="val -22672"/>
                  <a:gd name="adj2" fmla="val 95940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590800" y="1981200"/>
            <a:ext cx="3886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2019300"/>
            <a:ext cx="3886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86200" y="2362200"/>
            <a:ext cx="3886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0" y="3429000"/>
            <a:ext cx="3886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67200" y="3810000"/>
            <a:ext cx="3886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19200" y="3810000"/>
            <a:ext cx="3886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97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Step </a:t>
            </a:r>
            <a:r>
              <a:rPr lang="en-US" b="1" dirty="0" smtClean="0">
                <a:solidFill>
                  <a:srgbClr val="7030A0"/>
                </a:solidFill>
              </a:rPr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𝑹</m:t>
                    </m:r>
                    <m:r>
                      <a:rPr lang="en-US" sz="2000" b="1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be a uniformly random sample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edges from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/>
                  <a:t>event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r>
                  <a:rPr lang="en-US" sz="2000" dirty="0" smtClean="0"/>
                  <a:t>   :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Let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 =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727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76400" y="3440668"/>
                <a:ext cx="5574475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an edge selected randomly from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\</m:t>
                    </m:r>
                    <m:r>
                      <a:rPr lang="en-US" sz="2000" b="1" i="1"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light</a:t>
                </a:r>
                <a:r>
                  <a:rPr lang="en-US" sz="2000" dirty="0"/>
                  <a:t> edge</a:t>
                </a:r>
                <a:endParaRPr lang="en-IN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440668"/>
                <a:ext cx="5574475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094" t="-7576" r="-1422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143000" y="2743200"/>
            <a:ext cx="3886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19600" y="2667000"/>
            <a:ext cx="3886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38800" y="3440668"/>
            <a:ext cx="3886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0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Step </a:t>
            </a:r>
            <a:r>
              <a:rPr lang="en-US" b="1" dirty="0" smtClean="0">
                <a:solidFill>
                  <a:srgbClr val="7030A0"/>
                </a:solidFill>
              </a:rPr>
              <a:t>2.1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sz="2400" dirty="0"/>
                  <a:t>Calculating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/>
                  <a:t>using definition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8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Step </a:t>
            </a:r>
            <a:r>
              <a:rPr lang="en-US" b="1" dirty="0" smtClean="0">
                <a:solidFill>
                  <a:srgbClr val="7030A0"/>
                </a:solidFill>
              </a:rPr>
              <a:t>2.1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sz="2400" dirty="0" smtClean="0"/>
                  <a:t>Calculating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/>
                  <a:t>using </a:t>
                </a:r>
                <a:r>
                  <a:rPr lang="en-US" sz="2400" b="1" dirty="0" smtClean="0"/>
                  <a:t>definition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57199" y="2489971"/>
            <a:ext cx="3429002" cy="481829"/>
            <a:chOff x="685799" y="2413771"/>
            <a:chExt cx="3429002" cy="481829"/>
          </a:xfrm>
        </p:grpSpPr>
        <p:grpSp>
          <p:nvGrpSpPr>
            <p:cNvPr id="10" name="Group 9"/>
            <p:cNvGrpSpPr/>
            <p:nvPr/>
          </p:nvGrpSpPr>
          <p:grpSpPr>
            <a:xfrm>
              <a:off x="685799" y="2413771"/>
              <a:ext cx="685801" cy="481829"/>
              <a:chOff x="685799" y="2413771"/>
              <a:chExt cx="685801" cy="481829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>
                <a:off x="6857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9143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11429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13715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1600199" y="2413771"/>
              <a:ext cx="685801" cy="481829"/>
              <a:chOff x="685799" y="2413771"/>
              <a:chExt cx="685801" cy="481829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H="1">
                <a:off x="6857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9143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11429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13715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2514599" y="2413771"/>
              <a:ext cx="685801" cy="481829"/>
              <a:chOff x="685799" y="2413771"/>
              <a:chExt cx="685801" cy="481829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H="1">
                <a:off x="6857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9143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11429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13715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3429000" y="2413771"/>
              <a:ext cx="685801" cy="481829"/>
              <a:chOff x="685799" y="2413771"/>
              <a:chExt cx="685801" cy="481829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flipH="1">
                <a:off x="6857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9143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11429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371599" y="2413771"/>
                <a:ext cx="1" cy="481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1" name="Straight Connector 60"/>
          <p:cNvCxnSpPr/>
          <p:nvPr/>
        </p:nvCxnSpPr>
        <p:spPr>
          <a:xfrm>
            <a:off x="4114800" y="2209800"/>
            <a:ext cx="0" cy="2133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457200" y="2069068"/>
            <a:ext cx="3505200" cy="369332"/>
            <a:chOff x="457200" y="2971800"/>
            <a:chExt cx="3505200" cy="369332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2971800" y="3200400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457200" y="3188732"/>
              <a:ext cx="2133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2610804" y="2971800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0804" y="2971800"/>
                  <a:ext cx="37863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2151398"/>
            <a:ext cx="3717307" cy="4173202"/>
          </a:xfrm>
          <a:prstGeom prst="rect">
            <a:avLst/>
          </a:prstGeom>
        </p:spPr>
      </p:pic>
      <p:cxnSp>
        <p:nvCxnSpPr>
          <p:cNvPr id="68" name="Straight Connector 67"/>
          <p:cNvCxnSpPr/>
          <p:nvPr/>
        </p:nvCxnSpPr>
        <p:spPr>
          <a:xfrm flipH="1">
            <a:off x="5562601" y="4191000"/>
            <a:ext cx="190499" cy="381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934199" y="4471171"/>
            <a:ext cx="381001" cy="32942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7086599" y="49530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943600" y="47244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6654800" y="42672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6374419" y="4724400"/>
            <a:ext cx="10258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5257800" y="4724400"/>
            <a:ext cx="15240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6629400" y="5181600"/>
            <a:ext cx="15240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5105400" y="4114800"/>
            <a:ext cx="15240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5410200" y="41148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467599" y="42672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5105400" y="47244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562599" y="47244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6400800" y="40386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5867400" y="4114800"/>
            <a:ext cx="10258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6831619" y="4038600"/>
            <a:ext cx="10258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5715000" y="4724400"/>
            <a:ext cx="10258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4953000" y="5181600"/>
            <a:ext cx="10258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6172199" y="47244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5181600" y="51816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5410199" y="51054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6934199" y="51816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6781800" y="46482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6172200" y="40386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6324600" y="51816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7315199" y="46482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7467599" y="51054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5562600" y="5181600"/>
            <a:ext cx="152400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6400800" y="5257800"/>
            <a:ext cx="15240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6019800" y="51816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6019800" y="38862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7239000" y="51054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7086599" y="4038600"/>
            <a:ext cx="1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5562600" y="38862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181599" y="3733800"/>
            <a:ext cx="1" cy="457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381000" y="2971801"/>
            <a:ext cx="3581399" cy="577333"/>
            <a:chOff x="381000" y="2971801"/>
            <a:chExt cx="3581399" cy="5773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1981200" y="3179802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79802"/>
                  <a:ext cx="38023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Right Brace 61"/>
            <p:cNvSpPr/>
            <p:nvPr/>
          </p:nvSpPr>
          <p:spPr>
            <a:xfrm rot="5400000">
              <a:off x="2035432" y="1317369"/>
              <a:ext cx="272535" cy="3581399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6231534" y="5879068"/>
                <a:ext cx="644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𝑬</m:t>
                      </m:r>
                      <m:r>
                        <a:rPr lang="en-US" b="1" i="1" smtClean="0">
                          <a:latin typeface="Cambria Math"/>
                        </a:rPr>
                        <m:t>\</m:t>
                      </m:r>
                      <m:r>
                        <a:rPr lang="en-US" b="1" i="1" smtClean="0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534" y="5879068"/>
                <a:ext cx="64472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226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6" name="Group 145"/>
          <p:cNvGrpSpPr/>
          <p:nvPr/>
        </p:nvGrpSpPr>
        <p:grpSpPr>
          <a:xfrm>
            <a:off x="914400" y="4355269"/>
            <a:ext cx="2667000" cy="1893131"/>
            <a:chOff x="914400" y="4355269"/>
            <a:chExt cx="2667000" cy="1893131"/>
          </a:xfrm>
        </p:grpSpPr>
        <p:grpSp>
          <p:nvGrpSpPr>
            <p:cNvPr id="144" name="Group 143"/>
            <p:cNvGrpSpPr/>
            <p:nvPr/>
          </p:nvGrpSpPr>
          <p:grpSpPr>
            <a:xfrm>
              <a:off x="914400" y="4355269"/>
              <a:ext cx="2667000" cy="978731"/>
              <a:chOff x="609600" y="4191000"/>
              <a:chExt cx="3352800" cy="1295400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47700" y="4265247"/>
                <a:ext cx="3238500" cy="1221153"/>
                <a:chOff x="228600" y="3579447"/>
                <a:chExt cx="5892490" cy="1754553"/>
              </a:xfrm>
            </p:grpSpPr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560341" y="3880530"/>
                  <a:ext cx="620759" cy="586376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flipV="1">
                  <a:off x="228600" y="4493847"/>
                  <a:ext cx="887459" cy="350342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V="1">
                  <a:off x="1181100" y="3965101"/>
                  <a:ext cx="1116980" cy="496694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H="1" flipV="1">
                  <a:off x="2336180" y="4003201"/>
                  <a:ext cx="1294479" cy="516681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flipH="1" flipV="1">
                  <a:off x="3836941" y="3579447"/>
                  <a:ext cx="936718" cy="481376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 flipH="1">
                  <a:off x="4838700" y="3758803"/>
                  <a:ext cx="1282390" cy="328961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Freeform 131"/>
                <p:cNvSpPr/>
                <p:nvPr/>
              </p:nvSpPr>
              <p:spPr>
                <a:xfrm>
                  <a:off x="236963" y="4889723"/>
                  <a:ext cx="2051825" cy="444277"/>
                </a:xfrm>
                <a:custGeom>
                  <a:avLst/>
                  <a:gdLst>
                    <a:gd name="connsiteX0" fmla="*/ 0 w 2051825"/>
                    <a:gd name="connsiteY0" fmla="*/ 0 h 444277"/>
                    <a:gd name="connsiteX1" fmla="*/ 646771 w 2051825"/>
                    <a:gd name="connsiteY1" fmla="*/ 334537 h 444277"/>
                    <a:gd name="connsiteX2" fmla="*/ 1193181 w 2051825"/>
                    <a:gd name="connsiteY2" fmla="*/ 434898 h 444277"/>
                    <a:gd name="connsiteX3" fmla="*/ 2051825 w 2051825"/>
                    <a:gd name="connsiteY3" fmla="*/ 133815 h 444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51825" h="444277">
                      <a:moveTo>
                        <a:pt x="0" y="0"/>
                      </a:moveTo>
                      <a:cubicBezTo>
                        <a:pt x="223954" y="131027"/>
                        <a:pt x="447908" y="262054"/>
                        <a:pt x="646771" y="334537"/>
                      </a:cubicBezTo>
                      <a:cubicBezTo>
                        <a:pt x="845634" y="407020"/>
                        <a:pt x="959005" y="468352"/>
                        <a:pt x="1193181" y="434898"/>
                      </a:cubicBezTo>
                      <a:cubicBezTo>
                        <a:pt x="1427357" y="401444"/>
                        <a:pt x="1739591" y="267629"/>
                        <a:pt x="2051825" y="133815"/>
                      </a:cubicBezTo>
                    </a:path>
                  </a:pathLst>
                </a:cu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4" name="Oval 133"/>
              <p:cNvSpPr/>
              <p:nvPr/>
            </p:nvSpPr>
            <p:spPr>
              <a:xfrm>
                <a:off x="762000" y="44196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1066800" y="48243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1676400" y="44958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1676400" y="52053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609600" y="51054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438400" y="48768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2590800" y="53577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590800" y="41910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3124200" y="45957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3810000" y="43434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1884219" y="5879068"/>
                  <a:ext cx="915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MST(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𝒂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219" y="5879068"/>
                  <a:ext cx="91590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5333" t="-8197" r="-8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" name="Group 111"/>
          <p:cNvGrpSpPr/>
          <p:nvPr/>
        </p:nvGrpSpPr>
        <p:grpSpPr>
          <a:xfrm>
            <a:off x="4883968" y="6324600"/>
            <a:ext cx="1288232" cy="369332"/>
            <a:chOff x="7474768" y="5550932"/>
            <a:chExt cx="1288232" cy="369332"/>
          </a:xfrm>
        </p:grpSpPr>
        <p:cxnSp>
          <p:nvCxnSpPr>
            <p:cNvPr id="113" name="Straight Connector 112"/>
            <p:cNvCxnSpPr/>
            <p:nvPr/>
          </p:nvCxnSpPr>
          <p:spPr>
            <a:xfrm flipH="1">
              <a:off x="7474768" y="5714999"/>
              <a:ext cx="548750" cy="14627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8121991" y="5550932"/>
              <a:ext cx="641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Light</a:t>
              </a:r>
              <a:endParaRPr lang="en-US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7169968" y="6324600"/>
            <a:ext cx="1400955" cy="369332"/>
            <a:chOff x="7474768" y="5550932"/>
            <a:chExt cx="1400955" cy="369332"/>
          </a:xfrm>
        </p:grpSpPr>
        <p:cxnSp>
          <p:nvCxnSpPr>
            <p:cNvPr id="116" name="Straight Connector 115"/>
            <p:cNvCxnSpPr/>
            <p:nvPr/>
          </p:nvCxnSpPr>
          <p:spPr>
            <a:xfrm flipH="1">
              <a:off x="7474768" y="5714999"/>
              <a:ext cx="548750" cy="1462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8121991" y="5550932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heavy</a:t>
              </a:r>
              <a:endParaRPr lang="en-US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696200" y="2438400"/>
            <a:ext cx="1412087" cy="3625334"/>
            <a:chOff x="7817191" y="2438400"/>
            <a:chExt cx="1412087" cy="3625334"/>
          </a:xfrm>
        </p:grpSpPr>
        <p:sp>
          <p:nvSpPr>
            <p:cNvPr id="6" name="Right Brace 5"/>
            <p:cNvSpPr/>
            <p:nvPr/>
          </p:nvSpPr>
          <p:spPr>
            <a:xfrm>
              <a:off x="7817191" y="2438400"/>
              <a:ext cx="376866" cy="3625334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168539" y="4038600"/>
                  <a:ext cx="10607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d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8539" y="4038600"/>
                  <a:ext cx="1060739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977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7956208" y="4800600"/>
                <a:ext cx="1243417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Light edges</a:t>
                </a:r>
              </a:p>
              <a:p>
                <a:pPr algn="ctr"/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208" y="4800600"/>
                <a:ext cx="1243417" cy="646331"/>
              </a:xfrm>
              <a:prstGeom prst="rect">
                <a:avLst/>
              </a:prstGeom>
              <a:blipFill rotWithShape="1">
                <a:blip r:embed="rId9"/>
                <a:stretch>
                  <a:fillRect l="-3398" t="-3704" r="-8252" b="-120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33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Smallest </a:t>
            </a:r>
            <a:r>
              <a:rPr lang="en-US" sz="3600" b="1" dirty="0">
                <a:solidFill>
                  <a:srgbClr val="7030A0"/>
                </a:solidFill>
              </a:rPr>
              <a:t>Enclosing </a:t>
            </a:r>
            <a:r>
              <a:rPr lang="en-US" sz="3600" b="1" dirty="0" smtClean="0">
                <a:solidFill>
                  <a:srgbClr val="7030A0"/>
                </a:solidFill>
              </a:rPr>
              <a:t>Circle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743200" y="2438400"/>
            <a:ext cx="4267200" cy="3048000"/>
            <a:chOff x="2743200" y="2438400"/>
            <a:chExt cx="4267200" cy="3048000"/>
          </a:xfrm>
        </p:grpSpPr>
        <p:sp>
          <p:nvSpPr>
            <p:cNvPr id="34" name="Oval 33"/>
            <p:cNvSpPr/>
            <p:nvPr/>
          </p:nvSpPr>
          <p:spPr>
            <a:xfrm>
              <a:off x="32766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3434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6294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191000" y="4953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181600" y="2438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48006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2578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4770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743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51054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69342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3810000" y="3733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9624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124200" y="4343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8674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800600" y="3810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7150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486400" y="2819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5814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6482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8006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467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Step </a:t>
            </a:r>
            <a:r>
              <a:rPr lang="en-US" b="1" dirty="0" smtClean="0">
                <a:solidFill>
                  <a:srgbClr val="7030A0"/>
                </a:solidFill>
              </a:rPr>
              <a:t>2.1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sz="2400" dirty="0" smtClean="0"/>
                  <a:t>Calculating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/>
                  <a:t>using definition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: set of all subsets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i="1" dirty="0" smtClean="0">
                    <a:latin typeface="Cambria Math"/>
                  </a:rPr>
                  <a:t> </a:t>
                </a:r>
                <a:r>
                  <a:rPr lang="en-US" sz="2000" dirty="0" smtClean="0"/>
                  <a:t>of size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i="1" dirty="0" smtClean="0">
                    <a:latin typeface="Cambria Math"/>
                  </a:rPr>
                  <a:t>.</a:t>
                </a: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The probability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b="1" i="1" dirty="0" smtClean="0">
                    <a:solidFill>
                      <a:srgbClr val="7030A0"/>
                    </a:solidFill>
                    <a:latin typeface="Cambria Math"/>
                  </a:rPr>
                  <a:t> </a:t>
                </a:r>
                <a:r>
                  <a:rPr lang="en-US" sz="2000" dirty="0" smtClean="0"/>
                  <a:t>is equal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=      </m:t>
                      </m:r>
                      <m:r>
                        <a:rPr lang="en-US" sz="2000" b="1" i="1">
                          <a:latin typeface="Cambria Math"/>
                        </a:rPr>
                        <m:t>?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1" i="1">
                              <a:latin typeface="Cambria Math"/>
                            </a:rPr>
                            <m:t>𝒂</m:t>
                          </m:r>
                          <m:r>
                            <a:rPr lang="en-US" sz="2000" b="1" i="1"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sz="2000" b="1" i="1">
                              <a:latin typeface="Cambria Math"/>
                            </a:rPr>
                            <m:t>  ?</m:t>
                          </m:r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                        </m:t>
                      </m:r>
                      <m:r>
                        <a:rPr lang="en-US" sz="2000" b="1" i="1">
                          <a:latin typeface="Cambria Math"/>
                        </a:rPr>
                        <m:t>=      </m:t>
                      </m:r>
                      <m:f>
                        <m:fPr>
                          <m:ctrlPr>
                            <a:rPr lang="en-US" sz="18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1800" b="1" i="1">
                              <a:latin typeface="Cambria Math"/>
                            </a:rPr>
                            <m:t>−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800" b="1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1800" b="1" i="1">
                                  <a:latin typeface="Cambria Math"/>
                                </a:rPr>
                                <m:t>𝑺</m:t>
                              </m:r>
                              <m:r>
                                <a:rPr lang="en-US" sz="1800" b="1" i="1">
                                  <a:latin typeface="Cambria Math"/>
                                </a:rPr>
                                <m:t>|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1" i="1">
                                  <a:latin typeface="Cambria Math"/>
                                </a:rPr>
                                <m:t>𝒂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𝑺</m:t>
                              </m:r>
                            </m:sub>
                            <m:sup/>
                            <m:e>
                              <m:r>
                                <a:rPr lang="en-US" sz="18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1800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sz="20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</a:rPr>
                        <m:t> </m:t>
                      </m:r>
                      <m:r>
                        <a:rPr lang="en-US" sz="2000" b="1" i="1" smtClean="0">
                          <a:latin typeface="Cambria Math"/>
                        </a:rPr>
                        <m:t>     </m:t>
                      </m:r>
                      <m:r>
                        <a:rPr lang="en-US" sz="2000" b="1" i="1">
                          <a:latin typeface="Cambria Math"/>
                        </a:rPr>
                        <m:t>=      </m:t>
                      </m:r>
                      <m:f>
                        <m:fPr>
                          <m:ctrlPr>
                            <a:rPr lang="en-US" sz="18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1800" b="1" i="1">
                              <a:latin typeface="Cambria Math"/>
                            </a:rPr>
                            <m:t>−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den>
                      </m:f>
                      <m:r>
                        <a:rPr lang="en-US" sz="18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𝐄</m:t>
                      </m:r>
                      <m:r>
                        <a:rPr lang="en-US" sz="18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[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𝒁</m:t>
                      </m:r>
                      <m:r>
                        <a:rPr lang="en-US" sz="18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078" b="-15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74451" y="3561148"/>
                <a:ext cx="869149" cy="6298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451" y="3561148"/>
                <a:ext cx="869149" cy="629852"/>
              </a:xfrm>
              <a:prstGeom prst="rect">
                <a:avLst/>
              </a:prstGeom>
              <a:blipFill rotWithShape="1">
                <a:blip r:embed="rId3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31712" y="3525433"/>
                <a:ext cx="516488" cy="66556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𝑺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712" y="3525433"/>
                <a:ext cx="516488" cy="665567"/>
              </a:xfrm>
              <a:prstGeom prst="rect">
                <a:avLst/>
              </a:prstGeom>
              <a:blipFill rotWithShape="1">
                <a:blip r:embed="rId4"/>
                <a:stretch>
                  <a:fillRect r="-1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82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Step 2.2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Expressing </a:t>
            </a:r>
            <a:r>
              <a:rPr lang="en-US" sz="2000" dirty="0"/>
              <a:t>the entire experiment as </a:t>
            </a:r>
            <a:r>
              <a:rPr lang="en-US" sz="2000" b="1" dirty="0" smtClean="0">
                <a:solidFill>
                  <a:srgbClr val="7030A0"/>
                </a:solidFill>
              </a:rPr>
              <a:t>Randomized Incremental Construction</a:t>
            </a: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A slight difficulty in this process is the following:</a:t>
            </a:r>
          </a:p>
          <a:p>
            <a:r>
              <a:rPr lang="en-US" sz="2000" dirty="0" smtClean="0"/>
              <a:t>The underlying experiment talks about </a:t>
            </a:r>
            <a:r>
              <a:rPr lang="en-US" sz="2000" b="1" dirty="0" smtClean="0"/>
              <a:t>random sample </a:t>
            </a:r>
            <a:r>
              <a:rPr lang="en-US" sz="2000" dirty="0" smtClean="0"/>
              <a:t>from a set.</a:t>
            </a:r>
          </a:p>
          <a:p>
            <a:r>
              <a:rPr lang="en-US" sz="2000" dirty="0" smtClean="0"/>
              <a:t>But RIC involves analyzing a </a:t>
            </a:r>
            <a:r>
              <a:rPr lang="en-US" sz="2000" b="1" dirty="0" smtClean="0"/>
              <a:t>random permutation </a:t>
            </a:r>
            <a:r>
              <a:rPr lang="en-US" sz="2000" dirty="0" smtClean="0"/>
              <a:t>of a set of elements. </a:t>
            </a:r>
          </a:p>
          <a:p>
            <a:pPr marL="0" indent="0">
              <a:buNone/>
            </a:pPr>
            <a:r>
              <a:rPr lang="en-US" sz="2000" b="1" dirty="0" smtClean="0">
                <a:sym typeface="Wingdings" pitchFamily="2" charset="2"/>
              </a:rPr>
              <a:t>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Question: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/>
              <a:t>What is relation between random sample from a set and a random permutation of the set ?</a:t>
            </a: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2000" b="1" dirty="0" smtClean="0"/>
              <a:t>Spend some time on this question before proceeding further.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41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Step 2.2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Calculating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using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Backward Analysis</a:t>
                </a: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381000" y="4343400"/>
                <a:ext cx="3200400" cy="533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Random sample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IN" sz="2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343400"/>
                <a:ext cx="3200400" cy="533400"/>
              </a:xfrm>
              <a:prstGeom prst="roundRect">
                <a:avLst/>
              </a:prstGeom>
              <a:blipFill rotWithShape="1">
                <a:blip r:embed="rId3"/>
                <a:stretch>
                  <a:fillRect b="-54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5334000" y="4343400"/>
            <a:ext cx="36576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Random permutation of input 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3581400" y="4191000"/>
            <a:ext cx="1752600" cy="685800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?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37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random sample and random permutation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Observation:</a:t>
                </a: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 is indeed a uniformly random sample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of size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⊂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a</a:t>
                </a:r>
                <a:r>
                  <a:rPr lang="en-US" sz="2000" dirty="0" smtClean="0"/>
                  <a:t>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latin typeface="Cambria Math"/>
                      </a:rPr>
                      <m:t>\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where is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 smtClean="0"/>
                  <a:t> in this permutation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685799" y="2413771"/>
            <a:ext cx="8001002" cy="481829"/>
            <a:chOff x="685799" y="2413771"/>
            <a:chExt cx="8001002" cy="481829"/>
          </a:xfrm>
        </p:grpSpPr>
        <p:grpSp>
          <p:nvGrpSpPr>
            <p:cNvPr id="31" name="Group 30"/>
            <p:cNvGrpSpPr/>
            <p:nvPr/>
          </p:nvGrpSpPr>
          <p:grpSpPr>
            <a:xfrm>
              <a:off x="685799" y="2413771"/>
              <a:ext cx="4343401" cy="481829"/>
              <a:chOff x="685799" y="2413771"/>
              <a:chExt cx="4343401" cy="48182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6857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16001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25145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3429000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43433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" name="Group 31"/>
            <p:cNvGrpSpPr/>
            <p:nvPr/>
          </p:nvGrpSpPr>
          <p:grpSpPr>
            <a:xfrm>
              <a:off x="5257799" y="2413771"/>
              <a:ext cx="3429002" cy="481829"/>
              <a:chOff x="685799" y="2413771"/>
              <a:chExt cx="3429002" cy="481829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6857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/>
              <p:cNvGrpSpPr/>
              <p:nvPr/>
            </p:nvGrpSpPr>
            <p:grpSpPr>
              <a:xfrm>
                <a:off x="16001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25145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/>
              <p:cNvGrpSpPr/>
              <p:nvPr/>
            </p:nvGrpSpPr>
            <p:grpSpPr>
              <a:xfrm>
                <a:off x="3429000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ight Arrow 58"/>
              <p:cNvSpPr/>
              <p:nvPr/>
            </p:nvSpPr>
            <p:spPr>
              <a:xfrm>
                <a:off x="761999" y="1524000"/>
                <a:ext cx="2971801" cy="713232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Random permutation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ight Arrow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9" y="1524000"/>
                <a:ext cx="2971801" cy="713232"/>
              </a:xfrm>
              <a:prstGeom prst="rightArrow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/>
          <p:cNvCxnSpPr/>
          <p:nvPr/>
        </p:nvCxnSpPr>
        <p:spPr>
          <a:xfrm>
            <a:off x="3962400" y="1676400"/>
            <a:ext cx="0" cy="2133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609600" y="3364468"/>
            <a:ext cx="3352800" cy="369332"/>
            <a:chOff x="609600" y="2971800"/>
            <a:chExt cx="3352800" cy="369332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2971800" y="3200400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609600" y="3200400"/>
              <a:ext cx="1981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2610804" y="2971800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0804" y="2971800"/>
                  <a:ext cx="37863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3962400" y="3364468"/>
            <a:ext cx="4724401" cy="369332"/>
            <a:chOff x="609600" y="2971800"/>
            <a:chExt cx="4724401" cy="369332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3366115" y="3200400"/>
              <a:ext cx="196788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>
              <a:off x="609600" y="3200400"/>
              <a:ext cx="1981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2577485" y="2971800"/>
                  <a:ext cx="8691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7485" y="2971800"/>
                  <a:ext cx="86914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057399" y="2983468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399" y="2983468"/>
                <a:ext cx="38023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5967039" y="2971800"/>
                <a:ext cx="644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𝑬</m:t>
                      </m:r>
                      <m:r>
                        <a:rPr lang="en-US" b="1" i="1" smtClean="0">
                          <a:latin typeface="Cambria Math"/>
                        </a:rPr>
                        <m:t>\</m:t>
                      </m:r>
                      <m:r>
                        <a:rPr lang="en-US" b="1" i="1" smtClean="0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39" y="2971800"/>
                <a:ext cx="644728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1321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/>
          <p:nvPr/>
        </p:nvCxnSpPr>
        <p:spPr>
          <a:xfrm>
            <a:off x="4114801" y="1652416"/>
            <a:ext cx="0" cy="633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20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9" grpId="0" animBg="1"/>
      <p:bldP spid="80" grpId="0"/>
      <p:bldP spid="8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Step 2.2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The underlying random experiment </a:t>
                </a:r>
                <a:r>
                  <a:rPr lang="en-US" sz="2000" dirty="0"/>
                  <a:t>as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Randomized Incremental Construction: </a:t>
                </a:r>
                <a:endParaRPr lang="en-US" sz="2000" dirty="0"/>
              </a:p>
              <a:p>
                <a:r>
                  <a:rPr lang="en-US" sz="2000" dirty="0" smtClean="0"/>
                  <a:t>Permute the edges randomly uniformly.</a:t>
                </a:r>
              </a:p>
              <a:p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do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76914" y="3429000"/>
                <a:ext cx="6513643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Determine if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th edge 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light</a:t>
                </a:r>
                <a:r>
                  <a:rPr lang="en-US" sz="2000" dirty="0"/>
                  <a:t> relative to the first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edges</a:t>
                </a:r>
                <a:r>
                  <a:rPr lang="en-US" sz="2000" dirty="0" smtClean="0"/>
                  <a:t>.</a:t>
                </a:r>
                <a:endParaRPr lang="en-IN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914" y="3429000"/>
                <a:ext cx="6513643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030" t="-7692" r="-1966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495800" y="2362200"/>
            <a:ext cx="4267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24400" y="3505200"/>
            <a:ext cx="4267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loud Callout 7"/>
              <p:cNvSpPr/>
              <p:nvPr/>
            </p:nvSpPr>
            <p:spPr>
              <a:xfrm>
                <a:off x="4267200" y="4038600"/>
                <a:ext cx="3200400" cy="1219200"/>
              </a:xfrm>
              <a:prstGeom prst="cloudCallout">
                <a:avLst>
                  <a:gd name="adj1" fmla="val -27843"/>
                  <a:gd name="adj2" fmla="val 7628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Can you now calculate probability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8" name="Cloud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038600"/>
                <a:ext cx="3200400" cy="1219200"/>
              </a:xfrm>
              <a:prstGeom prst="cloudCallout">
                <a:avLst>
                  <a:gd name="adj1" fmla="val -27843"/>
                  <a:gd name="adj2" fmla="val 76287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895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Step </a:t>
            </a:r>
            <a:r>
              <a:rPr lang="en-US" b="1" dirty="0" smtClean="0">
                <a:solidFill>
                  <a:srgbClr val="7030A0"/>
                </a:solidFill>
              </a:rPr>
              <a:t>2.2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685799" y="2413771"/>
            <a:ext cx="8001002" cy="481829"/>
            <a:chOff x="685799" y="2413771"/>
            <a:chExt cx="8001002" cy="481829"/>
          </a:xfrm>
        </p:grpSpPr>
        <p:grpSp>
          <p:nvGrpSpPr>
            <p:cNvPr id="31" name="Group 30"/>
            <p:cNvGrpSpPr/>
            <p:nvPr/>
          </p:nvGrpSpPr>
          <p:grpSpPr>
            <a:xfrm>
              <a:off x="685799" y="2413771"/>
              <a:ext cx="4343401" cy="481829"/>
              <a:chOff x="685799" y="2413771"/>
              <a:chExt cx="4343401" cy="48182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6857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16001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25145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3429000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43433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" name="Group 31"/>
            <p:cNvGrpSpPr/>
            <p:nvPr/>
          </p:nvGrpSpPr>
          <p:grpSpPr>
            <a:xfrm>
              <a:off x="5257799" y="2413771"/>
              <a:ext cx="3429002" cy="481829"/>
              <a:chOff x="685799" y="2413771"/>
              <a:chExt cx="3429002" cy="481829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6857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/>
              <p:cNvGrpSpPr/>
              <p:nvPr/>
            </p:nvGrpSpPr>
            <p:grpSpPr>
              <a:xfrm>
                <a:off x="16001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25145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/>
              <p:cNvGrpSpPr/>
              <p:nvPr/>
            </p:nvGrpSpPr>
            <p:grpSpPr>
              <a:xfrm>
                <a:off x="3429000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ight Arrow 58"/>
              <p:cNvSpPr/>
              <p:nvPr/>
            </p:nvSpPr>
            <p:spPr>
              <a:xfrm>
                <a:off x="609600" y="1219200"/>
                <a:ext cx="2971801" cy="713232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Random permutation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ight Arrow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19200"/>
                <a:ext cx="2971801" cy="713232"/>
              </a:xfrm>
              <a:prstGeom prst="rightArrow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>
            <a:off x="4114801" y="1347616"/>
            <a:ext cx="0" cy="633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457200" y="1828800"/>
            <a:ext cx="3865273" cy="523220"/>
            <a:chOff x="457200" y="1828800"/>
            <a:chExt cx="3865273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886200" y="1916668"/>
                  <a:ext cx="4362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1916668"/>
                  <a:ext cx="43627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457200" y="1981200"/>
                  <a:ext cx="474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1981200"/>
                  <a:ext cx="47474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685800" y="1981200"/>
                  <a:ext cx="474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1981200"/>
                  <a:ext cx="474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81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2057400" y="1828800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09600" y="2971800"/>
            <a:ext cx="3352800" cy="674132"/>
            <a:chOff x="609600" y="2971800"/>
            <a:chExt cx="3352800" cy="674132"/>
          </a:xfrm>
        </p:grpSpPr>
        <p:sp>
          <p:nvSpPr>
            <p:cNvPr id="62" name="Right Brace 61"/>
            <p:cNvSpPr/>
            <p:nvPr/>
          </p:nvSpPr>
          <p:spPr>
            <a:xfrm rot="5400000">
              <a:off x="2106010" y="1475390"/>
              <a:ext cx="359980" cy="33528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1981200" y="3276600"/>
                  <a:ext cx="683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276600"/>
                  <a:ext cx="68313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071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973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Step </a:t>
            </a:r>
            <a:r>
              <a:rPr lang="en-US" b="1" dirty="0" smtClean="0">
                <a:solidFill>
                  <a:srgbClr val="7030A0"/>
                </a:solidFill>
              </a:rPr>
              <a:t>2.2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a random variable taking value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 </a:t>
                </a:r>
                <a:r>
                  <a:rPr lang="en-US" sz="2000" dirty="0">
                    <a:solidFill>
                      <a:srgbClr val="C00000"/>
                    </a:solidFill>
                  </a:rPr>
                  <a:t>light </a:t>
                </a:r>
                <a:r>
                  <a:rPr lang="en-US" sz="2000" dirty="0"/>
                  <a:t>edge with respect to </a:t>
                </a:r>
                <a:r>
                  <a:rPr lang="en-US" sz="2000" b="1" dirty="0"/>
                  <a:t>MST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70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685799" y="2413771"/>
            <a:ext cx="8001002" cy="481829"/>
            <a:chOff x="685799" y="2413771"/>
            <a:chExt cx="8001002" cy="481829"/>
          </a:xfrm>
        </p:grpSpPr>
        <p:grpSp>
          <p:nvGrpSpPr>
            <p:cNvPr id="31" name="Group 30"/>
            <p:cNvGrpSpPr/>
            <p:nvPr/>
          </p:nvGrpSpPr>
          <p:grpSpPr>
            <a:xfrm>
              <a:off x="685799" y="2413771"/>
              <a:ext cx="4343401" cy="481829"/>
              <a:chOff x="685799" y="2413771"/>
              <a:chExt cx="4343401" cy="48182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6857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16001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25145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3429000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43433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" name="Group 31"/>
            <p:cNvGrpSpPr/>
            <p:nvPr/>
          </p:nvGrpSpPr>
          <p:grpSpPr>
            <a:xfrm>
              <a:off x="5257799" y="2413771"/>
              <a:ext cx="3429002" cy="481829"/>
              <a:chOff x="685799" y="2413771"/>
              <a:chExt cx="3429002" cy="481829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6857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/>
              <p:cNvGrpSpPr/>
              <p:nvPr/>
            </p:nvGrpSpPr>
            <p:grpSpPr>
              <a:xfrm>
                <a:off x="16001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25145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/>
              <p:cNvGrpSpPr/>
              <p:nvPr/>
            </p:nvGrpSpPr>
            <p:grpSpPr>
              <a:xfrm>
                <a:off x="3429000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ight Arrow 58"/>
              <p:cNvSpPr/>
              <p:nvPr/>
            </p:nvSpPr>
            <p:spPr>
              <a:xfrm>
                <a:off x="609600" y="1219200"/>
                <a:ext cx="2971801" cy="713232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Random permutation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ight Arrow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19200"/>
                <a:ext cx="2971801" cy="713232"/>
              </a:xfrm>
              <a:prstGeom prst="rightArrow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>
            <a:off x="4114801" y="1347616"/>
            <a:ext cx="0" cy="633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886200" y="1916668"/>
                <a:ext cx="436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916668"/>
                <a:ext cx="43627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8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57200" y="1981200"/>
                <a:ext cx="474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47474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685800" y="1981200"/>
                <a:ext cx="474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981200"/>
                <a:ext cx="47474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8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2057400" y="182880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62" name="Right Brace 61"/>
          <p:cNvSpPr/>
          <p:nvPr/>
        </p:nvSpPr>
        <p:spPr>
          <a:xfrm rot="5400000">
            <a:off x="2106010" y="1475390"/>
            <a:ext cx="359980" cy="33528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981200" y="3276600"/>
                <a:ext cx="683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276600"/>
                <a:ext cx="68313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07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967039" y="3364468"/>
                <a:ext cx="947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𝑬</m:t>
                      </m:r>
                      <m:r>
                        <a:rPr lang="en-US" b="1" i="1" smtClean="0">
                          <a:latin typeface="Cambria Math"/>
                        </a:rPr>
                        <m:t>\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39" y="3364468"/>
                <a:ext cx="94763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77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ight Brace 64"/>
          <p:cNvSpPr/>
          <p:nvPr/>
        </p:nvSpPr>
        <p:spPr>
          <a:xfrm rot="5400000">
            <a:off x="6258910" y="751490"/>
            <a:ext cx="359980" cy="48006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962399" y="4191000"/>
            <a:ext cx="4724401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2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Step </a:t>
            </a:r>
            <a:r>
              <a:rPr lang="en-US" b="1" dirty="0" smtClean="0">
                <a:solidFill>
                  <a:srgbClr val="7030A0"/>
                </a:solidFill>
              </a:rPr>
              <a:t>2.2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random variable taking value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 </a:t>
                </a:r>
                <a:r>
                  <a:rPr lang="en-US" sz="2000" dirty="0">
                    <a:solidFill>
                      <a:srgbClr val="C00000"/>
                    </a:solidFill>
                  </a:rPr>
                  <a:t>light </a:t>
                </a:r>
                <a:r>
                  <a:rPr lang="en-US" sz="2000" dirty="0"/>
                  <a:t>edge with respect to </a:t>
                </a:r>
                <a:r>
                  <a:rPr lang="en-US" sz="2000" b="1" dirty="0"/>
                  <a:t>MST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 smtClean="0"/>
                  <a:t> What is relation between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’s?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</a:t>
                </a:r>
                <a:r>
                  <a:rPr lang="en-US" sz="2000" dirty="0" smtClean="0"/>
                  <a:t> ??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70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685799" y="2413771"/>
            <a:ext cx="8001002" cy="481829"/>
            <a:chOff x="685799" y="2413771"/>
            <a:chExt cx="8001002" cy="481829"/>
          </a:xfrm>
        </p:grpSpPr>
        <p:grpSp>
          <p:nvGrpSpPr>
            <p:cNvPr id="31" name="Group 30"/>
            <p:cNvGrpSpPr/>
            <p:nvPr/>
          </p:nvGrpSpPr>
          <p:grpSpPr>
            <a:xfrm>
              <a:off x="685799" y="2413771"/>
              <a:ext cx="4343401" cy="481829"/>
              <a:chOff x="685799" y="2413771"/>
              <a:chExt cx="4343401" cy="48182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6857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16001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25145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3429000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43433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" name="Group 31"/>
            <p:cNvGrpSpPr/>
            <p:nvPr/>
          </p:nvGrpSpPr>
          <p:grpSpPr>
            <a:xfrm>
              <a:off x="5257799" y="2413771"/>
              <a:ext cx="3429002" cy="481829"/>
              <a:chOff x="685799" y="2413771"/>
              <a:chExt cx="3429002" cy="481829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6857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/>
              <p:cNvGrpSpPr/>
              <p:nvPr/>
            </p:nvGrpSpPr>
            <p:grpSpPr>
              <a:xfrm>
                <a:off x="16001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25145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/>
              <p:cNvGrpSpPr/>
              <p:nvPr/>
            </p:nvGrpSpPr>
            <p:grpSpPr>
              <a:xfrm>
                <a:off x="3429000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ight Arrow 58"/>
              <p:cNvSpPr/>
              <p:nvPr/>
            </p:nvSpPr>
            <p:spPr>
              <a:xfrm>
                <a:off x="609600" y="1219200"/>
                <a:ext cx="2971801" cy="713232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Random permutation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ight Arrow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19200"/>
                <a:ext cx="2971801" cy="713232"/>
              </a:xfrm>
              <a:prstGeom prst="rightArrow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>
            <a:off x="4114801" y="1347616"/>
            <a:ext cx="0" cy="633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886200" y="1916668"/>
                <a:ext cx="436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916668"/>
                <a:ext cx="43627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8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57200" y="1981200"/>
                <a:ext cx="474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47474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685800" y="1981200"/>
                <a:ext cx="474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981200"/>
                <a:ext cx="47474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8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2057400" y="182880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62" name="Right Brace 61"/>
          <p:cNvSpPr/>
          <p:nvPr/>
        </p:nvSpPr>
        <p:spPr>
          <a:xfrm rot="5400000">
            <a:off x="2106010" y="1475390"/>
            <a:ext cx="359980" cy="33528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981200" y="3276600"/>
                <a:ext cx="683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276600"/>
                <a:ext cx="68313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07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967039" y="3364468"/>
                <a:ext cx="947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𝑬</m:t>
                      </m:r>
                      <m:r>
                        <a:rPr lang="en-US" b="1" i="1" smtClean="0">
                          <a:latin typeface="Cambria Math"/>
                        </a:rPr>
                        <m:t>\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39" y="3364468"/>
                <a:ext cx="94763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77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ight Brace 64"/>
          <p:cNvSpPr/>
          <p:nvPr/>
        </p:nvSpPr>
        <p:spPr>
          <a:xfrm rot="5400000">
            <a:off x="6258910" y="751490"/>
            <a:ext cx="359980" cy="48006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47800" y="5257800"/>
                <a:ext cx="204729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𝐏</m:t>
                          </m:r>
                          <m:r>
                            <a:rPr lang="en-US" b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m:rPr>
                          <m:nor/>
                        </m:rPr>
                        <a:rPr lang="en-US" dirty="0"/>
                        <m:t>).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257800"/>
                <a:ext cx="204729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090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/>
          <p:cNvSpPr/>
          <p:nvPr/>
        </p:nvSpPr>
        <p:spPr>
          <a:xfrm>
            <a:off x="1600198" y="4876800"/>
            <a:ext cx="4724401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5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Calculating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𝐏</m:t>
                        </m:r>
                        <m:r>
                          <a:rPr lang="en-US" b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			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: set of all subsets of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of size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	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) =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			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latin typeface="Cambria Math"/>
                              </a:rPr>
                              <m:t>𝐏</m:t>
                            </m:r>
                            <m:r>
                              <a:rPr lang="en-US" sz="1800" b="1"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d>
                          <m:dPr>
                            <m:begChr m:val="|"/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</m:d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1800" b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              		         </a:t>
                </a:r>
                <a:r>
                  <a:rPr lang="en-US" sz="2000" dirty="0" smtClean="0">
                    <a:sym typeface="Wingdings" pitchFamily="2" charset="2"/>
                  </a:rPr>
                  <a:t>	  </a:t>
                </a:r>
                <a:r>
                  <a:rPr lang="en-US" sz="2000" dirty="0" smtClean="0"/>
                  <a:t>depends upon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3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685799" y="2413771"/>
            <a:ext cx="8001002" cy="481829"/>
            <a:chOff x="685799" y="2413771"/>
            <a:chExt cx="8001002" cy="481829"/>
          </a:xfrm>
        </p:grpSpPr>
        <p:grpSp>
          <p:nvGrpSpPr>
            <p:cNvPr id="31" name="Group 30"/>
            <p:cNvGrpSpPr/>
            <p:nvPr/>
          </p:nvGrpSpPr>
          <p:grpSpPr>
            <a:xfrm>
              <a:off x="685799" y="2413771"/>
              <a:ext cx="4343401" cy="481829"/>
              <a:chOff x="685799" y="2413771"/>
              <a:chExt cx="4343401" cy="48182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6857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16001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25145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3429000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43433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" name="Group 31"/>
            <p:cNvGrpSpPr/>
            <p:nvPr/>
          </p:nvGrpSpPr>
          <p:grpSpPr>
            <a:xfrm>
              <a:off x="5257799" y="2413771"/>
              <a:ext cx="3429002" cy="481829"/>
              <a:chOff x="685799" y="2413771"/>
              <a:chExt cx="3429002" cy="481829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6857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/>
              <p:cNvGrpSpPr/>
              <p:nvPr/>
            </p:nvGrpSpPr>
            <p:grpSpPr>
              <a:xfrm>
                <a:off x="16001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25145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/>
              <p:cNvGrpSpPr/>
              <p:nvPr/>
            </p:nvGrpSpPr>
            <p:grpSpPr>
              <a:xfrm>
                <a:off x="3429000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9" name="Right Arrow 58"/>
          <p:cNvSpPr/>
          <p:nvPr/>
        </p:nvSpPr>
        <p:spPr>
          <a:xfrm>
            <a:off x="4123461" y="3377184"/>
            <a:ext cx="1591539" cy="35661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Forward analysis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886200" y="1916668"/>
                <a:ext cx="436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916668"/>
                <a:ext cx="43627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8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57200" y="1981200"/>
                <a:ext cx="474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47474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685800" y="1981200"/>
                <a:ext cx="474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981200"/>
                <a:ext cx="47474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8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2057400" y="182880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62" name="Right Brace 61"/>
          <p:cNvSpPr/>
          <p:nvPr/>
        </p:nvSpPr>
        <p:spPr>
          <a:xfrm rot="5400000">
            <a:off x="2106010" y="1475390"/>
            <a:ext cx="359980" cy="33528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981200" y="3276600"/>
                <a:ext cx="683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276600"/>
                <a:ext cx="68313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07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/>
          <p:cNvGrpSpPr/>
          <p:nvPr/>
        </p:nvGrpSpPr>
        <p:grpSpPr>
          <a:xfrm>
            <a:off x="914400" y="4114800"/>
            <a:ext cx="2667000" cy="1893131"/>
            <a:chOff x="914400" y="4355269"/>
            <a:chExt cx="2667000" cy="1893131"/>
          </a:xfrm>
        </p:grpSpPr>
        <p:grpSp>
          <p:nvGrpSpPr>
            <p:cNvPr id="78" name="Group 77"/>
            <p:cNvGrpSpPr/>
            <p:nvPr/>
          </p:nvGrpSpPr>
          <p:grpSpPr>
            <a:xfrm>
              <a:off x="914400" y="4355269"/>
              <a:ext cx="2667000" cy="978731"/>
              <a:chOff x="609600" y="4191000"/>
              <a:chExt cx="3352800" cy="1295400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647700" y="4265247"/>
                <a:ext cx="3238500" cy="1221153"/>
                <a:chOff x="228600" y="3579447"/>
                <a:chExt cx="5892490" cy="1754553"/>
              </a:xfrm>
            </p:grpSpPr>
            <p:cxnSp>
              <p:nvCxnSpPr>
                <p:cNvPr id="93" name="Straight Connector 92"/>
                <p:cNvCxnSpPr/>
                <p:nvPr/>
              </p:nvCxnSpPr>
              <p:spPr>
                <a:xfrm>
                  <a:off x="560341" y="3880530"/>
                  <a:ext cx="620759" cy="586376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V="1">
                  <a:off x="228600" y="4493847"/>
                  <a:ext cx="887459" cy="350342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V="1">
                  <a:off x="1181100" y="3965101"/>
                  <a:ext cx="1116980" cy="496694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flipH="1" flipV="1">
                  <a:off x="2336180" y="4003201"/>
                  <a:ext cx="1294479" cy="516681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 flipH="1" flipV="1">
                  <a:off x="3836941" y="3579447"/>
                  <a:ext cx="936718" cy="481376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H="1">
                  <a:off x="4838700" y="3758803"/>
                  <a:ext cx="1282390" cy="328961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Freeform 98"/>
                <p:cNvSpPr/>
                <p:nvPr/>
              </p:nvSpPr>
              <p:spPr>
                <a:xfrm>
                  <a:off x="236963" y="4889723"/>
                  <a:ext cx="2051825" cy="444277"/>
                </a:xfrm>
                <a:custGeom>
                  <a:avLst/>
                  <a:gdLst>
                    <a:gd name="connsiteX0" fmla="*/ 0 w 2051825"/>
                    <a:gd name="connsiteY0" fmla="*/ 0 h 444277"/>
                    <a:gd name="connsiteX1" fmla="*/ 646771 w 2051825"/>
                    <a:gd name="connsiteY1" fmla="*/ 334537 h 444277"/>
                    <a:gd name="connsiteX2" fmla="*/ 1193181 w 2051825"/>
                    <a:gd name="connsiteY2" fmla="*/ 434898 h 444277"/>
                    <a:gd name="connsiteX3" fmla="*/ 2051825 w 2051825"/>
                    <a:gd name="connsiteY3" fmla="*/ 133815 h 444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51825" h="444277">
                      <a:moveTo>
                        <a:pt x="0" y="0"/>
                      </a:moveTo>
                      <a:cubicBezTo>
                        <a:pt x="223954" y="131027"/>
                        <a:pt x="447908" y="262054"/>
                        <a:pt x="646771" y="334537"/>
                      </a:cubicBezTo>
                      <a:cubicBezTo>
                        <a:pt x="845634" y="407020"/>
                        <a:pt x="959005" y="468352"/>
                        <a:pt x="1193181" y="434898"/>
                      </a:cubicBezTo>
                      <a:cubicBezTo>
                        <a:pt x="1427357" y="401444"/>
                        <a:pt x="1739591" y="267629"/>
                        <a:pt x="2051825" y="133815"/>
                      </a:cubicBezTo>
                    </a:path>
                  </a:pathLst>
                </a:cu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Oval 82"/>
              <p:cNvSpPr/>
              <p:nvPr/>
            </p:nvSpPr>
            <p:spPr>
              <a:xfrm>
                <a:off x="762000" y="44196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066800" y="48243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676400" y="44958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676400" y="52053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609600" y="51054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2438400" y="48768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590800" y="53577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590800" y="41910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124200" y="45957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810000" y="43434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884218" y="5879068"/>
                  <a:ext cx="13161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MST(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𝒂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218" y="5879068"/>
                  <a:ext cx="131618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704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0" name="Straight Connector 99"/>
          <p:cNvCxnSpPr/>
          <p:nvPr/>
        </p:nvCxnSpPr>
        <p:spPr>
          <a:xfrm>
            <a:off x="3962400" y="1676400"/>
            <a:ext cx="0" cy="21336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114801" y="1347616"/>
            <a:ext cx="0" cy="633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886200" y="3444726"/>
            <a:ext cx="228600" cy="21287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5181600" y="4495800"/>
            <a:ext cx="2133601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ight Arrow 104"/>
              <p:cNvSpPr/>
              <p:nvPr/>
            </p:nvSpPr>
            <p:spPr>
              <a:xfrm>
                <a:off x="609600" y="1219200"/>
                <a:ext cx="2971801" cy="713232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Random permutation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Right Arrow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19200"/>
                <a:ext cx="2971801" cy="713232"/>
              </a:xfrm>
              <a:prstGeom prst="rightArrow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6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9" grpId="0" animBg="1"/>
      <p:bldP spid="6" grpId="0" animBg="1"/>
      <p:bldP spid="10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Calculating 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𝐏</m:t>
                        </m:r>
                        <m:r>
                          <a:rPr lang="en-US" b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			             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: set of all subsets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of size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)= </a:t>
                </a:r>
                <a:r>
                  <a:rPr lang="en-US" sz="2000" b="1" dirty="0"/>
                  <a:t>	</a:t>
                </a:r>
                <a:r>
                  <a:rPr lang="en-US" sz="2000" b="1" dirty="0" smtClean="0"/>
                  <a:t>			       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         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latin typeface="Cambria Math"/>
                              </a:rPr>
                              <m:t>𝐏</m:t>
                            </m:r>
                            <m:r>
                              <a:rPr lang="en-US" sz="1800" b="1"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d>
                          <m:dPr>
                            <m:begChr m:val="|"/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</m:d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1800" b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		         					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	</a:t>
                </a:r>
                <a:r>
                  <a:rPr lang="en-US" sz="2000" dirty="0" smtClean="0">
                    <a:sym typeface="Wingdings" pitchFamily="2" charset="2"/>
                  </a:rPr>
                  <a:t>				</a:t>
                </a:r>
                <a:r>
                  <a:rPr lang="en-US" sz="2000" dirty="0" smtClean="0"/>
                  <a:t>	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685799" y="2413771"/>
            <a:ext cx="8001002" cy="481829"/>
            <a:chOff x="685799" y="2413771"/>
            <a:chExt cx="8001002" cy="481829"/>
          </a:xfrm>
        </p:grpSpPr>
        <p:grpSp>
          <p:nvGrpSpPr>
            <p:cNvPr id="31" name="Group 30"/>
            <p:cNvGrpSpPr/>
            <p:nvPr/>
          </p:nvGrpSpPr>
          <p:grpSpPr>
            <a:xfrm>
              <a:off x="685799" y="2413771"/>
              <a:ext cx="4343401" cy="481829"/>
              <a:chOff x="685799" y="2413771"/>
              <a:chExt cx="4343401" cy="48182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6857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16001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25145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3429000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43433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" name="Group 31"/>
            <p:cNvGrpSpPr/>
            <p:nvPr/>
          </p:nvGrpSpPr>
          <p:grpSpPr>
            <a:xfrm>
              <a:off x="5257799" y="2413771"/>
              <a:ext cx="3429002" cy="481829"/>
              <a:chOff x="685799" y="2413771"/>
              <a:chExt cx="3429002" cy="481829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6857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/>
              <p:cNvGrpSpPr/>
              <p:nvPr/>
            </p:nvGrpSpPr>
            <p:grpSpPr>
              <a:xfrm>
                <a:off x="16001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25145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/>
              <p:cNvGrpSpPr/>
              <p:nvPr/>
            </p:nvGrpSpPr>
            <p:grpSpPr>
              <a:xfrm>
                <a:off x="3429000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9" name="Right Arrow 58"/>
          <p:cNvSpPr/>
          <p:nvPr/>
        </p:nvSpPr>
        <p:spPr>
          <a:xfrm flipH="1">
            <a:off x="2474840" y="3276600"/>
            <a:ext cx="1639960" cy="47821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Backward analysis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886200" y="1916668"/>
                <a:ext cx="436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916668"/>
                <a:ext cx="43627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8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57200" y="1981200"/>
                <a:ext cx="474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47474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685800" y="1981200"/>
                <a:ext cx="474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981200"/>
                <a:ext cx="47474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8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2057400" y="182880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62" name="Right Brace 61"/>
          <p:cNvSpPr/>
          <p:nvPr/>
        </p:nvSpPr>
        <p:spPr>
          <a:xfrm rot="5400000">
            <a:off x="2202090" y="1379310"/>
            <a:ext cx="359980" cy="354496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981200" y="3276600"/>
                <a:ext cx="4603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276600"/>
                <a:ext cx="46031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578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/>
          <p:cNvCxnSpPr/>
          <p:nvPr/>
        </p:nvCxnSpPr>
        <p:spPr>
          <a:xfrm>
            <a:off x="4191000" y="1676400"/>
            <a:ext cx="0" cy="21336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114801" y="1347616"/>
            <a:ext cx="0" cy="633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114800" y="3444726"/>
            <a:ext cx="228600" cy="21287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5181599" y="4495800"/>
            <a:ext cx="1828801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ight Arrow 102"/>
              <p:cNvSpPr/>
              <p:nvPr/>
            </p:nvSpPr>
            <p:spPr>
              <a:xfrm>
                <a:off x="609600" y="1219200"/>
                <a:ext cx="2971801" cy="713232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Random permutation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Right Arrow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19200"/>
                <a:ext cx="2971801" cy="713232"/>
              </a:xfrm>
              <a:prstGeom prst="rightArrow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46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9" grpId="0" animBg="1"/>
      <p:bldP spid="62" grpId="0" animBg="1"/>
      <p:bldP spid="63" grpId="0"/>
      <p:bldP spid="6" grpId="0" animBg="1"/>
      <p:bldP spid="10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Smallest </a:t>
            </a:r>
            <a:r>
              <a:rPr lang="en-US" sz="3600" b="1" dirty="0">
                <a:solidFill>
                  <a:srgbClr val="7030A0"/>
                </a:solidFill>
              </a:rPr>
              <a:t>Enclosing </a:t>
            </a:r>
            <a:r>
              <a:rPr lang="en-US" sz="3600" b="1" dirty="0" smtClean="0">
                <a:solidFill>
                  <a:srgbClr val="7030A0"/>
                </a:solidFill>
              </a:rPr>
              <a:t>Circle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Suppose we sample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points randomly uniformly from a set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points,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the expected no. of points that remain outside the smallest circle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enclosing the sample?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343400" y="30480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800600" y="33528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257800" y="45720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810000" y="37338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62400" y="41910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124200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867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00600" y="3810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715000" y="33528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486400" y="2819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5814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648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800600" y="51816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2438400"/>
            <a:ext cx="2971800" cy="2857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54300" y="1676400"/>
            <a:ext cx="29845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38800" y="1676400"/>
            <a:ext cx="29845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095750" y="2070100"/>
            <a:ext cx="4057650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3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32" grpId="0" animBg="1"/>
      <p:bldP spid="3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𝐏</m:t>
                          </m:r>
                          <m:r>
                            <a:rPr lang="en-US" b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d>
                        <m:dPr>
                          <m:begChr m:val="|"/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800" b="1" i="1"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4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4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4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			             </a:t>
                </a:r>
                <a:r>
                  <a:rPr lang="en-US" sz="2000" b="1" dirty="0" smtClean="0"/>
                  <a:t> </a:t>
                </a:r>
                <a:r>
                  <a:rPr lang="en-US" sz="2000" dirty="0"/>
                  <a:t>	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d>
                      <m:dPr>
                        <m:begChr m:val="|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		 =  ??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	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??  </a:t>
                </a:r>
              </a:p>
              <a:p>
                <a:pPr marL="0" indent="0">
                  <a:buNone/>
                </a:pPr>
                <a:r>
                  <a:rPr lang="en-US" sz="2400" b="0" dirty="0"/>
                  <a:t>	</a:t>
                </a:r>
                <a:r>
                  <a:rPr lang="en-US" sz="2400" b="0" dirty="0" smtClean="0"/>
                  <a:t>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den>
                    </m:f>
                  </m:oMath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685799" y="2413771"/>
            <a:ext cx="8001002" cy="481829"/>
            <a:chOff x="685799" y="2413771"/>
            <a:chExt cx="8001002" cy="481829"/>
          </a:xfrm>
        </p:grpSpPr>
        <p:grpSp>
          <p:nvGrpSpPr>
            <p:cNvPr id="31" name="Group 30"/>
            <p:cNvGrpSpPr/>
            <p:nvPr/>
          </p:nvGrpSpPr>
          <p:grpSpPr>
            <a:xfrm>
              <a:off x="685799" y="2413771"/>
              <a:ext cx="4343401" cy="481829"/>
              <a:chOff x="685799" y="2413771"/>
              <a:chExt cx="4343401" cy="48182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6857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16001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25145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3429000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43433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" name="Group 31"/>
            <p:cNvGrpSpPr/>
            <p:nvPr/>
          </p:nvGrpSpPr>
          <p:grpSpPr>
            <a:xfrm>
              <a:off x="5257799" y="2413771"/>
              <a:ext cx="3429002" cy="481829"/>
              <a:chOff x="685799" y="2413771"/>
              <a:chExt cx="3429002" cy="481829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6857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/>
              <p:cNvGrpSpPr/>
              <p:nvPr/>
            </p:nvGrpSpPr>
            <p:grpSpPr>
              <a:xfrm>
                <a:off x="16001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25145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/>
              <p:cNvGrpSpPr/>
              <p:nvPr/>
            </p:nvGrpSpPr>
            <p:grpSpPr>
              <a:xfrm>
                <a:off x="3429000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9" name="Right Arrow 58"/>
          <p:cNvSpPr/>
          <p:nvPr/>
        </p:nvSpPr>
        <p:spPr>
          <a:xfrm flipH="1">
            <a:off x="2474840" y="3276600"/>
            <a:ext cx="1639960" cy="47821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Backward analysis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886200" y="1916668"/>
                <a:ext cx="436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916668"/>
                <a:ext cx="43627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8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57200" y="1981200"/>
                <a:ext cx="474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47474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685800" y="1981200"/>
                <a:ext cx="474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981200"/>
                <a:ext cx="47474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8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2057400" y="182880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62" name="Right Brace 61"/>
          <p:cNvSpPr/>
          <p:nvPr/>
        </p:nvSpPr>
        <p:spPr>
          <a:xfrm rot="5400000">
            <a:off x="2202090" y="1379310"/>
            <a:ext cx="359980" cy="354496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981200" y="3276600"/>
                <a:ext cx="4603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276600"/>
                <a:ext cx="46031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578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/>
          <p:cNvGrpSpPr/>
          <p:nvPr/>
        </p:nvGrpSpPr>
        <p:grpSpPr>
          <a:xfrm>
            <a:off x="914400" y="4114800"/>
            <a:ext cx="2667000" cy="1893131"/>
            <a:chOff x="914400" y="4355269"/>
            <a:chExt cx="2667000" cy="1893131"/>
          </a:xfrm>
        </p:grpSpPr>
        <p:grpSp>
          <p:nvGrpSpPr>
            <p:cNvPr id="78" name="Group 77"/>
            <p:cNvGrpSpPr/>
            <p:nvPr/>
          </p:nvGrpSpPr>
          <p:grpSpPr>
            <a:xfrm>
              <a:off x="914400" y="4355269"/>
              <a:ext cx="2667000" cy="978731"/>
              <a:chOff x="609600" y="4191000"/>
              <a:chExt cx="3352800" cy="1295400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647700" y="4265247"/>
                <a:ext cx="3238500" cy="1221153"/>
                <a:chOff x="228600" y="3579447"/>
                <a:chExt cx="5892490" cy="1754553"/>
              </a:xfrm>
            </p:grpSpPr>
            <p:cxnSp>
              <p:nvCxnSpPr>
                <p:cNvPr id="93" name="Straight Connector 92"/>
                <p:cNvCxnSpPr/>
                <p:nvPr/>
              </p:nvCxnSpPr>
              <p:spPr>
                <a:xfrm>
                  <a:off x="560341" y="3880530"/>
                  <a:ext cx="620759" cy="586376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V="1">
                  <a:off x="228600" y="4493847"/>
                  <a:ext cx="887459" cy="350342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V="1">
                  <a:off x="1181100" y="3965101"/>
                  <a:ext cx="1116980" cy="496694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flipH="1" flipV="1">
                  <a:off x="2336180" y="4003201"/>
                  <a:ext cx="1294479" cy="516681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 flipH="1" flipV="1">
                  <a:off x="3836941" y="3579447"/>
                  <a:ext cx="936718" cy="481376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H="1">
                  <a:off x="4838700" y="3758803"/>
                  <a:ext cx="1282390" cy="328961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Freeform 98"/>
                <p:cNvSpPr/>
                <p:nvPr/>
              </p:nvSpPr>
              <p:spPr>
                <a:xfrm>
                  <a:off x="236963" y="4889723"/>
                  <a:ext cx="2051825" cy="444277"/>
                </a:xfrm>
                <a:custGeom>
                  <a:avLst/>
                  <a:gdLst>
                    <a:gd name="connsiteX0" fmla="*/ 0 w 2051825"/>
                    <a:gd name="connsiteY0" fmla="*/ 0 h 444277"/>
                    <a:gd name="connsiteX1" fmla="*/ 646771 w 2051825"/>
                    <a:gd name="connsiteY1" fmla="*/ 334537 h 444277"/>
                    <a:gd name="connsiteX2" fmla="*/ 1193181 w 2051825"/>
                    <a:gd name="connsiteY2" fmla="*/ 434898 h 444277"/>
                    <a:gd name="connsiteX3" fmla="*/ 2051825 w 2051825"/>
                    <a:gd name="connsiteY3" fmla="*/ 133815 h 444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51825" h="444277">
                      <a:moveTo>
                        <a:pt x="0" y="0"/>
                      </a:moveTo>
                      <a:cubicBezTo>
                        <a:pt x="223954" y="131027"/>
                        <a:pt x="447908" y="262054"/>
                        <a:pt x="646771" y="334537"/>
                      </a:cubicBezTo>
                      <a:cubicBezTo>
                        <a:pt x="845634" y="407020"/>
                        <a:pt x="959005" y="468352"/>
                        <a:pt x="1193181" y="434898"/>
                      </a:cubicBezTo>
                      <a:cubicBezTo>
                        <a:pt x="1427357" y="401444"/>
                        <a:pt x="1739591" y="267629"/>
                        <a:pt x="2051825" y="133815"/>
                      </a:cubicBezTo>
                    </a:path>
                  </a:pathLst>
                </a:cu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Oval 82"/>
              <p:cNvSpPr/>
              <p:nvPr/>
            </p:nvSpPr>
            <p:spPr>
              <a:xfrm>
                <a:off x="762000" y="44196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066800" y="48243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676400" y="44958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676400" y="52053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609600" y="51054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2438400" y="48768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590800" y="53577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590800" y="41910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124200" y="4595737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810000" y="4343400"/>
                <a:ext cx="152400" cy="1286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884218" y="5879068"/>
                  <a:ext cx="13161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MST(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𝒂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218" y="5879068"/>
                  <a:ext cx="131618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704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0" name="Straight Connector 99"/>
          <p:cNvCxnSpPr/>
          <p:nvPr/>
        </p:nvCxnSpPr>
        <p:spPr>
          <a:xfrm>
            <a:off x="4191000" y="1676400"/>
            <a:ext cx="0" cy="21336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114801" y="1347616"/>
            <a:ext cx="0" cy="633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114800" y="3444726"/>
            <a:ext cx="228600" cy="21287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495538" y="4495800"/>
                <a:ext cx="1143262" cy="61991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MST</m:t>
                          </m:r>
                          <m:r>
                            <a:rPr lang="en-US">
                              <a:latin typeface="Cambria Math"/>
                            </a:rPr>
                            <m:t>(</m:t>
                          </m:r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>
                              <a:latin typeface="Cambria Math"/>
                            </a:rPr>
                            <m:t>)|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538" y="4495800"/>
                <a:ext cx="1143262" cy="619913"/>
              </a:xfrm>
              <a:prstGeom prst="rect">
                <a:avLst/>
              </a:prstGeom>
              <a:blipFill rotWithShape="1">
                <a:blip r:embed="rId9"/>
                <a:stretch>
                  <a:fillRect r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ight Arrow 102"/>
              <p:cNvSpPr/>
              <p:nvPr/>
            </p:nvSpPr>
            <p:spPr>
              <a:xfrm>
                <a:off x="609600" y="1219200"/>
                <a:ext cx="2971801" cy="713232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Random permutation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Right Arrow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19200"/>
                <a:ext cx="2971801" cy="713232"/>
              </a:xfrm>
              <a:prstGeom prst="rightArrow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Cloud Callout 101"/>
          <p:cNvSpPr/>
          <p:nvPr/>
        </p:nvSpPr>
        <p:spPr>
          <a:xfrm>
            <a:off x="6318275" y="3141343"/>
            <a:ext cx="2825725" cy="973457"/>
          </a:xfrm>
          <a:prstGeom prst="cloudCallout">
            <a:avLst>
              <a:gd name="adj1" fmla="val 23171"/>
              <a:gd name="adj2" fmla="val 75066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 </a:t>
            </a:r>
            <a:r>
              <a:rPr lang="en-US" b="1" dirty="0" smtClean="0">
                <a:solidFill>
                  <a:srgbClr val="00B050"/>
                </a:solidFill>
              </a:rPr>
              <a:t>Lemma 1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473124" y="4191000"/>
                <a:ext cx="337547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th</m:t>
                          </m:r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edge</m:t>
                          </m:r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  <m:r>
                            <a:rPr lang="en-US" b="1">
                              <a:latin typeface="Cambria Math"/>
                            </a:rPr>
                            <m:t>𝐛𝐞𝐥𝐨𝐧𝐠𝐬</m:t>
                          </m:r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to</m:t>
                          </m:r>
                          <m:r>
                            <a:rPr lang="en-US" b="1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MST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1" i="1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124" y="4191000"/>
                <a:ext cx="3375476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8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384171" y="6007931"/>
                <a:ext cx="7656520" cy="64633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There are total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 possible edges that can occupy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place.</a:t>
                </a:r>
              </a:p>
              <a:p>
                <a:r>
                  <a:rPr lang="en-US" dirty="0" smtClean="0"/>
                  <a:t>What is the probability that one of the edges of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MST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occupies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place ?</a:t>
                </a:r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171" y="6007931"/>
                <a:ext cx="7656520" cy="646331"/>
              </a:xfrm>
              <a:prstGeom prst="rect">
                <a:avLst/>
              </a:prstGeom>
              <a:blipFill rotWithShape="1">
                <a:blip r:embed="rId12"/>
                <a:stretch>
                  <a:fillRect l="-556" t="-3704" r="-1351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963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7" grpId="0" animBg="1"/>
      <p:bldP spid="102" grpId="0" animBg="1"/>
      <p:bldP spid="102" grpId="1" animBg="1"/>
      <p:bldP spid="38" grpId="0" animBg="1"/>
      <p:bldP spid="39" grpId="0" animBg="1"/>
      <p:bldP spid="39" grpId="1" build="allAtOnce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Calculating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𝐏</m:t>
                        </m:r>
                        <m:r>
                          <a:rPr lang="en-US" b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8229601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			             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: set of all subsets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of size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	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)=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:r>
                  <a:rPr lang="en-US" sz="2000" b="1" dirty="0" smtClean="0"/>
                  <a:t>			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latin typeface="Cambria Math"/>
                              </a:rPr>
                              <m:t>𝐏</m:t>
                            </m:r>
                            <m:r>
                              <a:rPr lang="en-US" sz="1800" b="1"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d>
                          <m:dPr>
                            <m:begChr m:val="|"/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</m:d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1800" b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		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   </m:t>
                    </m:r>
                    <m:r>
                      <a:rPr lang="en-US" sz="1800" b="0" i="1" smtClean="0">
                        <a:latin typeface="Cambria Math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b>
                      <m:sup/>
                      <m:e>
                        <m:f>
                          <m:f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den>
                        </m:f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1800" b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nary>
                  </m:oMath>
                </a14:m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		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1800" i="1" smtClean="0">
                            <a:latin typeface="Cambria Math"/>
                          </a:rPr>
                          <m:t> </m:t>
                        </m:r>
                        <m:r>
                          <a:rPr lang="en-US" sz="1800" b="1" i="0" smtClean="0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1800" b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nary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/>
                  <a:t>	</a:t>
                </a:r>
                <a:r>
                  <a:rPr lang="en-US" sz="1800" b="1" dirty="0" smtClean="0"/>
                  <a:t>			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/>
                      </a:rPr>
                      <m:t>  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den>
                    </m:f>
                  </m:oMath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8229601" cy="4953000"/>
              </a:xfrm>
              <a:blipFill rotWithShape="1">
                <a:blip r:embed="rId3"/>
                <a:stretch>
                  <a:fillRect l="-7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685799" y="2413771"/>
            <a:ext cx="8001002" cy="481829"/>
            <a:chOff x="685799" y="2413771"/>
            <a:chExt cx="8001002" cy="481829"/>
          </a:xfrm>
        </p:grpSpPr>
        <p:grpSp>
          <p:nvGrpSpPr>
            <p:cNvPr id="31" name="Group 30"/>
            <p:cNvGrpSpPr/>
            <p:nvPr/>
          </p:nvGrpSpPr>
          <p:grpSpPr>
            <a:xfrm>
              <a:off x="685799" y="2413771"/>
              <a:ext cx="4343401" cy="481829"/>
              <a:chOff x="685799" y="2413771"/>
              <a:chExt cx="4343401" cy="48182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6857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16001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25145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3429000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43433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" name="Group 31"/>
            <p:cNvGrpSpPr/>
            <p:nvPr/>
          </p:nvGrpSpPr>
          <p:grpSpPr>
            <a:xfrm>
              <a:off x="5257799" y="2413771"/>
              <a:ext cx="3429002" cy="481829"/>
              <a:chOff x="685799" y="2413771"/>
              <a:chExt cx="3429002" cy="481829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6857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/>
              <p:cNvGrpSpPr/>
              <p:nvPr/>
            </p:nvGrpSpPr>
            <p:grpSpPr>
              <a:xfrm>
                <a:off x="16001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2514599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/>
              <p:cNvGrpSpPr/>
              <p:nvPr/>
            </p:nvGrpSpPr>
            <p:grpSpPr>
              <a:xfrm>
                <a:off x="3429000" y="2413771"/>
                <a:ext cx="685801" cy="481829"/>
                <a:chOff x="685799" y="2413771"/>
                <a:chExt cx="685801" cy="481829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6857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>
                  <a:off x="9143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11429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1371599" y="2413771"/>
                  <a:ext cx="1" cy="48182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9" name="Right Arrow 58"/>
          <p:cNvSpPr/>
          <p:nvPr/>
        </p:nvSpPr>
        <p:spPr>
          <a:xfrm flipH="1">
            <a:off x="2474840" y="3276600"/>
            <a:ext cx="1639960" cy="47821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Backward analysis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886200" y="1916668"/>
                <a:ext cx="436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916668"/>
                <a:ext cx="43627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8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57200" y="1981200"/>
                <a:ext cx="474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47474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685800" y="1981200"/>
                <a:ext cx="474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981200"/>
                <a:ext cx="47474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8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2057400" y="182880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62" name="Right Brace 61"/>
          <p:cNvSpPr/>
          <p:nvPr/>
        </p:nvSpPr>
        <p:spPr>
          <a:xfrm rot="5400000">
            <a:off x="2202090" y="1379310"/>
            <a:ext cx="359980" cy="354496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981200" y="3276600"/>
                <a:ext cx="4603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276600"/>
                <a:ext cx="46031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578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/>
          <p:cNvCxnSpPr/>
          <p:nvPr/>
        </p:nvCxnSpPr>
        <p:spPr>
          <a:xfrm>
            <a:off x="4191000" y="1676400"/>
            <a:ext cx="0" cy="21336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114801" y="1347616"/>
            <a:ext cx="0" cy="633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114800" y="3444726"/>
            <a:ext cx="228600" cy="21287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5181599" y="4495800"/>
            <a:ext cx="1828801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ight Arrow 102"/>
              <p:cNvSpPr/>
              <p:nvPr/>
            </p:nvSpPr>
            <p:spPr>
              <a:xfrm>
                <a:off x="609600" y="1219200"/>
                <a:ext cx="2971801" cy="713232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Random permutation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Right Arrow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19200"/>
                <a:ext cx="2971801" cy="713232"/>
              </a:xfrm>
              <a:prstGeom prst="rightArrow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66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Step </a:t>
            </a:r>
            <a:r>
              <a:rPr lang="en-US" sz="4000" b="1" dirty="0" smtClean="0">
                <a:solidFill>
                  <a:srgbClr val="7030A0"/>
                </a:solidFill>
              </a:rPr>
              <a:t>3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Using </a:t>
                </a:r>
                <a:r>
                  <a:rPr lang="en-US" sz="2400" b="1" dirty="0" smtClean="0"/>
                  <a:t>method 1</a:t>
                </a:r>
                <a:r>
                  <a:rPr lang="en-US" sz="2400" dirty="0" smtClean="0"/>
                  <a:t>: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sz="2400" b="1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b="1" i="1">
                          <a:latin typeface="Cambria Math"/>
                        </a:rPr>
                        <m:t>=  </m:t>
                      </m:r>
                      <m:f>
                        <m:f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2400" b="1" i="1">
                              <a:latin typeface="Cambria Math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den>
                      </m:f>
                      <m:r>
                        <a:rPr lang="en-US" sz="2400" b="1">
                          <a:latin typeface="Cambria Math"/>
                        </a:rPr>
                        <m:t>𝐄</m:t>
                      </m:r>
                      <m:r>
                        <a:rPr lang="en-US" sz="2400" b="1">
                          <a:latin typeface="Cambria Math"/>
                        </a:rPr>
                        <m:t>[</m:t>
                      </m:r>
                      <m:r>
                        <a:rPr lang="en-US" sz="2400" b="1" i="1">
                          <a:latin typeface="Cambria Math"/>
                        </a:rPr>
                        <m:t>𝒁</m:t>
                      </m:r>
                      <m:r>
                        <a:rPr lang="en-US" sz="2400" b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400" dirty="0"/>
                  <a:t>Using </a:t>
                </a:r>
                <a:r>
                  <a:rPr lang="en-US" sz="2400" b="1" dirty="0"/>
                  <a:t>method </a:t>
                </a:r>
                <a:r>
                  <a:rPr lang="en-US" sz="2400" b="1" dirty="0" smtClean="0"/>
                  <a:t>2</a:t>
                </a:r>
                <a:r>
                  <a:rPr lang="en-US" sz="2400" dirty="0" smtClean="0"/>
                  <a:t>: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</a:rPr>
                      <m:t>       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/>
                          </a:rPr>
                          <m:t>𝐏</m:t>
                        </m:r>
                        <m:r>
                          <a:rPr lang="en-US" sz="2400" b="1">
                            <a:latin typeface="Cambria Math"/>
                          </a:rPr>
                          <m:t>(</m:t>
                        </m:r>
                        <m:r>
                          <a:rPr lang="en-US" sz="24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latin typeface="Cambria Math"/>
                      </a:rPr>
                      <m:t>=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Hence: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𝐄</m:t>
                    </m:r>
                    <m:r>
                      <a:rPr lang="en-US" sz="2400" b="1">
                        <a:latin typeface="Cambria Math"/>
                      </a:rPr>
                      <m:t>[</m:t>
                    </m:r>
                    <m:r>
                      <a:rPr lang="en-US" sz="2400" b="1" i="1">
                        <a:latin typeface="Cambria Math"/>
                      </a:rPr>
                      <m:t>𝒁</m:t>
                    </m:r>
                    <m:r>
                      <a:rPr lang="en-US" sz="2400" b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 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400" b="0" dirty="0" smtClean="0"/>
                  <a:t>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400" b="1" i="1">
                        <a:latin typeface="Cambria Math"/>
                      </a:rPr>
                      <m:t>−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3"/>
                <a:stretch>
                  <a:fillRect l="-1111" t="-1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9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Theorem: </a:t>
                </a:r>
                <a:r>
                  <a:rPr lang="en-US" sz="2400" dirty="0" smtClean="0"/>
                  <a:t>If we sample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 smtClean="0"/>
                  <a:t>edges uniformly randomly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from an undirected graph 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vertices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edges,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the number of light edges among the </a:t>
                </a:r>
                <a:r>
                  <a:rPr lang="en-US" sz="2400" dirty="0" err="1" smtClean="0"/>
                  <a:t>unsampled</a:t>
                </a:r>
                <a:r>
                  <a:rPr lang="en-US" sz="2400" dirty="0" smtClean="0"/>
                  <a:t> edges will be 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400" b="1" i="1">
                        <a:latin typeface="Cambria Math"/>
                      </a:rPr>
                      <m:t>−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on expectation.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  </a:t>
                </a: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3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0" y="3429000"/>
            <a:ext cx="4724401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5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Smallest Enclosing Circle</a:t>
            </a:r>
            <a:r>
              <a:rPr lang="en-US" sz="3600" b="1" dirty="0" smtClean="0">
                <a:solidFill>
                  <a:srgbClr val="C00000"/>
                </a:solidFill>
              </a:rPr>
              <a:t> Problems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229600" cy="4525963"/>
              </a:xfrm>
            </p:spPr>
            <p:txBody>
              <a:bodyPr/>
              <a:lstStyle/>
              <a:p>
                <a:r>
                  <a:rPr lang="en-US" sz="2000" b="1" dirty="0" smtClean="0">
                    <a:solidFill>
                      <a:srgbClr val="C00000"/>
                    </a:solidFill>
                  </a:rPr>
                  <a:t>Problem 1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Suppose we sample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points randomly 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from a set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points, 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what </a:t>
                </a:r>
                <a:r>
                  <a:rPr lang="en-US" sz="2000" dirty="0"/>
                  <a:t>is the expected number of points that remain outside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the </a:t>
                </a:r>
                <a:r>
                  <a:rPr lang="en-US" sz="2000" dirty="0"/>
                  <a:t>smallest circle enclosing the sample?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229600" cy="4525963"/>
              </a:xfrm>
              <a:blipFill rotWithShape="1">
                <a:blip r:embed="rId2"/>
                <a:stretch>
                  <a:fillRect l="-741" t="-674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7315200" y="2057400"/>
            <a:ext cx="990600" cy="9144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9248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610600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7239000" y="762000"/>
            <a:ext cx="13716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305935" y="3638490"/>
                <a:ext cx="5043432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point changes the smallest </a:t>
                </a:r>
                <a:r>
                  <a:rPr lang="en-US" sz="2000" dirty="0" smtClean="0"/>
                  <a:t>enclosing circle</a:t>
                </a:r>
                <a:endParaRPr lang="en-IN" sz="2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935" y="3638490"/>
                <a:ext cx="5043432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208" t="-7576" r="-157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282737" y="3634264"/>
                <a:ext cx="10794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ea typeface="Cambria Math"/>
                  </a:rPr>
                  <a:t>Event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:</a:t>
                </a:r>
                <a:endParaRPr lang="en-US" sz="2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37" y="3634264"/>
                <a:ext cx="1079463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5618" t="-7576" r="-1011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295400" y="5391090"/>
                <a:ext cx="6094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ea typeface="Cambria Math"/>
                  </a:rPr>
                  <a:t>P</a:t>
                </a:r>
                <a:r>
                  <a:rPr lang="en-US" sz="2000" dirty="0" smtClean="0">
                    <a:ea typeface="Cambria Math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r>
                  <a:rPr lang="en-US" sz="2000" dirty="0" smtClean="0"/>
                  <a:t>]</a:t>
                </a:r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391090"/>
                <a:ext cx="609462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11111" t="-7576" r="-2020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828800" y="5284779"/>
                <a:ext cx="612667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284779"/>
                <a:ext cx="612667" cy="612732"/>
              </a:xfrm>
              <a:prstGeom prst="rect">
                <a:avLst/>
              </a:prstGeom>
              <a:blipFill rotWithShape="1">
                <a:blip r:embed="rId6"/>
                <a:stretch>
                  <a:fillRect r="-1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62000" y="4419600"/>
            <a:ext cx="247394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Using Backward Analysis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41253" y="4387334"/>
            <a:ext cx="265168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Using Standard definition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733800" y="5391090"/>
                <a:ext cx="32367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ea typeface="Cambria Math"/>
                  </a:rPr>
                  <a:t>P</a:t>
                </a:r>
                <a:r>
                  <a:rPr lang="en-US" sz="2000" dirty="0" smtClean="0">
                    <a:ea typeface="Cambria Math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r>
                  <a:rPr lang="en-US" sz="2000" dirty="0" smtClean="0"/>
                  <a:t>| first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 points are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]</a:t>
                </a:r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391090"/>
                <a:ext cx="3236784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2075" t="-7576" r="-18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716584" y="5406479"/>
                <a:ext cx="1947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/(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584" y="5406479"/>
                <a:ext cx="194707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376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048000" y="6248400"/>
                <a:ext cx="2671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dirty="0" smtClean="0"/>
                  <a:t>: Compute E[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𝒁</m:t>
                    </m:r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6248400"/>
                <a:ext cx="2671757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826" t="-8197" r="-342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82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6" grpId="1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4" grpId="0" animBg="1"/>
      <p:bldP spid="13" grpId="0" animBg="1"/>
      <p:bldP spid="15" grpId="0"/>
      <p:bldP spid="16" grpId="0"/>
      <p:bldP spid="1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 smtClean="0"/>
                  <a:t> Suppose we select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points randomly uniformly from interval [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,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],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expected length of the smallest sub-interval </a:t>
                </a:r>
                <a:r>
                  <a:rPr lang="en-US" sz="2000" b="1" dirty="0" smtClean="0"/>
                  <a:t>?</a:t>
                </a:r>
              </a:p>
              <a:p>
                <a:endParaRPr lang="en-US" sz="1800" b="1" dirty="0"/>
              </a:p>
              <a:p>
                <a:endParaRPr lang="en-US" sz="2000" b="1" dirty="0"/>
              </a:p>
              <a:p>
                <a:endParaRPr lang="en-US" sz="2000" b="1" dirty="0" smtClean="0"/>
              </a:p>
              <a:p>
                <a:endParaRPr lang="en-US" sz="2000" b="1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3657600" y="3962400"/>
            <a:ext cx="4572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038600" y="3962400"/>
            <a:ext cx="4572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953000" y="3962400"/>
            <a:ext cx="4572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781800" y="3962400"/>
            <a:ext cx="4572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391400" y="3962400"/>
            <a:ext cx="4572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447800" y="3962400"/>
            <a:ext cx="4572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362200" y="3962400"/>
            <a:ext cx="4572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00400" y="3962400"/>
            <a:ext cx="4572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581400" y="3962400"/>
            <a:ext cx="4572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495800" y="3962400"/>
            <a:ext cx="4572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324600" y="3962400"/>
            <a:ext cx="4572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934200" y="3962400"/>
            <a:ext cx="4572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696200" y="3962400"/>
            <a:ext cx="4572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05000" y="3962400"/>
            <a:ext cx="4572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143000" y="3962400"/>
            <a:ext cx="7235886" cy="445532"/>
            <a:chOff x="1143000" y="3962400"/>
            <a:chExt cx="7235886" cy="445532"/>
          </a:xfrm>
        </p:grpSpPr>
        <p:grpSp>
          <p:nvGrpSpPr>
            <p:cNvPr id="29" name="Group 28"/>
            <p:cNvGrpSpPr/>
            <p:nvPr/>
          </p:nvGrpSpPr>
          <p:grpSpPr>
            <a:xfrm>
              <a:off x="1143000" y="3962400"/>
              <a:ext cx="7235886" cy="445532"/>
              <a:chOff x="1143000" y="3962400"/>
              <a:chExt cx="7235886" cy="445532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1447800" y="4158734"/>
                <a:ext cx="6705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1143000" y="4038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077200" y="39624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cxnSp>
          <p:nvCxnSpPr>
            <p:cNvPr id="30" name="Straight Connector 29"/>
            <p:cNvCxnSpPr/>
            <p:nvPr/>
          </p:nvCxnSpPr>
          <p:spPr>
            <a:xfrm>
              <a:off x="1447800" y="4038600"/>
              <a:ext cx="0" cy="15240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153400" y="4038600"/>
              <a:ext cx="0" cy="15240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Sampling points from a </a:t>
            </a:r>
            <a:r>
              <a:rPr lang="en-US" sz="3200" b="1" dirty="0" smtClean="0">
                <a:solidFill>
                  <a:srgbClr val="00B050"/>
                </a:solidFill>
              </a:rPr>
              <a:t>unit interval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2860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5814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9624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8768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056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73152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81400" y="4343400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581400" y="1600200"/>
            <a:ext cx="309245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48000" y="1981200"/>
            <a:ext cx="324485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629400" y="1600200"/>
            <a:ext cx="2971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305935" y="3052226"/>
                <a:ext cx="4983865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point changes the smallest interval length</a:t>
                </a:r>
                <a:endParaRPr lang="en-IN" sz="20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935" y="3052226"/>
                <a:ext cx="4983865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222" t="-7692" r="-1100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82737" y="3048000"/>
                <a:ext cx="10794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ea typeface="Cambria Math"/>
                  </a:rPr>
                  <a:t>Event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: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37" y="3048000"/>
                <a:ext cx="1079463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5618" t="-7576" r="-1011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295400" y="5391090"/>
                <a:ext cx="6094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ea typeface="Cambria Math"/>
                  </a:rPr>
                  <a:t>P</a:t>
                </a:r>
                <a:r>
                  <a:rPr lang="en-US" sz="2000" dirty="0" smtClean="0">
                    <a:ea typeface="Cambria Math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r>
                  <a:rPr lang="en-US" sz="2000" dirty="0" smtClean="0"/>
                  <a:t>]</a:t>
                </a:r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391090"/>
                <a:ext cx="609462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11111" t="-7576" r="-2020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75164" y="4407932"/>
                <a:ext cx="669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164" y="4407932"/>
                <a:ext cx="66967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18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28800" y="5284779"/>
                <a:ext cx="612667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284779"/>
                <a:ext cx="612667" cy="612732"/>
              </a:xfrm>
              <a:prstGeom prst="rect">
                <a:avLst/>
              </a:prstGeom>
              <a:blipFill rotWithShape="1">
                <a:blip r:embed="rId7"/>
                <a:stretch>
                  <a:fillRect r="-1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611816" y="5346700"/>
                <a:ext cx="32367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ea typeface="Cambria Math"/>
                  </a:rPr>
                  <a:t>P</a:t>
                </a:r>
                <a:r>
                  <a:rPr lang="en-US" sz="2000" dirty="0" smtClean="0">
                    <a:ea typeface="Cambria Math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r>
                  <a:rPr lang="en-US" sz="2000" dirty="0" smtClean="0"/>
                  <a:t>| first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 points are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]</a:t>
                </a:r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816" y="5346700"/>
                <a:ext cx="3236784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2072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581900" y="5406479"/>
                <a:ext cx="1735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≤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900" y="5406479"/>
                <a:ext cx="17356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422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048000" y="5377478"/>
                <a:ext cx="1597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377478"/>
                <a:ext cx="159703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419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762000" y="4659868"/>
            <a:ext cx="247394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Using Backward Analysis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841253" y="4627602"/>
            <a:ext cx="265168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Using Standard definition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3048000" y="6248400"/>
                <a:ext cx="2671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dirty="0" smtClean="0"/>
                  <a:t>: Compute E[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𝒁</m:t>
                    </m:r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6248400"/>
                <a:ext cx="2671757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826" t="-8197" r="-342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1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38" grpId="0" animBg="1"/>
      <p:bldP spid="39" grpId="0" animBg="1"/>
      <p:bldP spid="40" grpId="0" animBg="1"/>
      <p:bldP spid="46" grpId="0" animBg="1"/>
      <p:bldP spid="48" grpId="0" animBg="1"/>
      <p:bldP spid="49" grpId="0" animBg="1"/>
      <p:bldP spid="3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21" grpId="0" animBg="1"/>
      <p:bldP spid="22" grpId="0" animBg="1"/>
      <p:bldP spid="27" grpId="0" animBg="1"/>
      <p:bldP spid="28" grpId="0" animBg="1"/>
      <p:bldP spid="2" grpId="0"/>
      <p:bldP spid="32" grpId="0"/>
      <p:bldP spid="7" grpId="0"/>
      <p:bldP spid="8" grpId="0"/>
      <p:bldP spid="57" grpId="0"/>
      <p:bldP spid="58" grpId="0"/>
      <p:bldP spid="59" grpId="0"/>
      <p:bldP spid="60" grpId="0" animBg="1"/>
      <p:bldP spid="61" grpId="0" animBg="1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problem </a:t>
            </a:r>
            <a:r>
              <a:rPr lang="en-US" sz="3600" dirty="0"/>
              <a:t>2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>
                <a:solidFill>
                  <a:srgbClr val="7030A0"/>
                </a:solidFill>
              </a:rPr>
              <a:t>smallest length interval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143000" y="3962400"/>
            <a:ext cx="7235886" cy="445532"/>
            <a:chOff x="1143000" y="3962400"/>
            <a:chExt cx="7235886" cy="445532"/>
          </a:xfrm>
        </p:grpSpPr>
        <p:grpSp>
          <p:nvGrpSpPr>
            <p:cNvPr id="29" name="Group 28"/>
            <p:cNvGrpSpPr/>
            <p:nvPr/>
          </p:nvGrpSpPr>
          <p:grpSpPr>
            <a:xfrm>
              <a:off x="1143000" y="3962400"/>
              <a:ext cx="7235886" cy="445532"/>
              <a:chOff x="1143000" y="3962400"/>
              <a:chExt cx="7235886" cy="445532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1447800" y="4158734"/>
                <a:ext cx="6705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1143000" y="4038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077200" y="39624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cxnSp>
          <p:nvCxnSpPr>
            <p:cNvPr id="30" name="Straight Connector 29"/>
            <p:cNvCxnSpPr/>
            <p:nvPr/>
          </p:nvCxnSpPr>
          <p:spPr>
            <a:xfrm>
              <a:off x="1447800" y="4038600"/>
              <a:ext cx="0" cy="15240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153400" y="4038600"/>
              <a:ext cx="0" cy="15240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Sampling points from a </a:t>
            </a:r>
            <a:r>
              <a:rPr lang="en-US" sz="3200" b="1" dirty="0" smtClean="0">
                <a:solidFill>
                  <a:srgbClr val="00B050"/>
                </a:solidFill>
              </a:rPr>
              <a:t>unit interval</a:t>
            </a:r>
            <a:endParaRPr lang="en-US" sz="32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 smtClean="0"/>
                  <a:t> Suppose we select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points randomly uniformly from interval [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,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],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expected length of the smallest sub-interval </a:t>
                </a:r>
                <a:r>
                  <a:rPr lang="en-US" sz="2000" b="1" dirty="0" smtClean="0"/>
                  <a:t>?</a:t>
                </a:r>
              </a:p>
              <a:p>
                <a:r>
                  <a:rPr lang="en-US" sz="2000" dirty="0" smtClean="0"/>
                  <a:t>for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 smtClean="0"/>
                  <a:t>, it is  ?? </a:t>
                </a:r>
              </a:p>
              <a:p>
                <a:r>
                  <a:rPr lang="en-US" sz="2000" dirty="0"/>
                  <a:t>for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, it </a:t>
                </a:r>
                <a:r>
                  <a:rPr lang="en-US" sz="2000" dirty="0" smtClean="0"/>
                  <a:t>is  ?? </a:t>
                </a:r>
              </a:p>
              <a:p>
                <a:endParaRPr lang="en-US" sz="1800" b="1" dirty="0"/>
              </a:p>
              <a:p>
                <a:r>
                  <a:rPr lang="en-US" sz="2000" b="1" dirty="0" smtClean="0"/>
                  <a:t>General solution :     ?? </a:t>
                </a:r>
              </a:p>
              <a:p>
                <a:endParaRPr lang="en-US" sz="2000" b="1" dirty="0"/>
              </a:p>
              <a:p>
                <a:endParaRPr lang="en-US" sz="2000" b="1" dirty="0" smtClean="0"/>
              </a:p>
              <a:p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smtClean="0"/>
                  <a:t>This bound  can be derived  using </a:t>
                </a:r>
                <a:r>
                  <a:rPr lang="en-US" sz="2000" b="1" dirty="0" smtClean="0"/>
                  <a:t>two</a:t>
                </a:r>
                <a:r>
                  <a:rPr lang="en-US" sz="2000" dirty="0" smtClean="0"/>
                  <a:t> methods.</a:t>
                </a:r>
              </a:p>
              <a:p>
                <a:r>
                  <a:rPr lang="en-US" sz="2000" dirty="0" smtClean="0"/>
                  <a:t> relationship between </a:t>
                </a:r>
                <a:r>
                  <a:rPr lang="en-US" sz="2000" b="1" dirty="0" smtClean="0"/>
                  <a:t>uniform </a:t>
                </a:r>
                <a:r>
                  <a:rPr lang="en-US" sz="2000" dirty="0" smtClean="0"/>
                  <a:t>distribution and </a:t>
                </a:r>
                <a:r>
                  <a:rPr lang="en-US" sz="2000" b="1" dirty="0" smtClean="0"/>
                  <a:t>exponential</a:t>
                </a:r>
                <a:r>
                  <a:rPr lang="en-US" sz="2000" dirty="0" smtClean="0"/>
                  <a:t> distribution.</a:t>
                </a:r>
              </a:p>
              <a:p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Backward </a:t>
                </a:r>
                <a:r>
                  <a:rPr lang="en-US" sz="2000" dirty="0" smtClean="0"/>
                  <a:t>analysis.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/>
          <p:cNvSpPr/>
          <p:nvPr/>
        </p:nvSpPr>
        <p:spPr>
          <a:xfrm>
            <a:off x="22860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5814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9624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8768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056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73152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81400" y="4343400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62200" y="2252104"/>
                <a:ext cx="338554" cy="49109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252104"/>
                <a:ext cx="338554" cy="491096"/>
              </a:xfrm>
              <a:prstGeom prst="rect">
                <a:avLst/>
              </a:prstGeom>
              <a:blipFill rotWithShape="1">
                <a:blip r:embed="rId3"/>
                <a:stretch>
                  <a:fillRect l="-16364" r="-30909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404646" y="2709304"/>
                <a:ext cx="338554" cy="49244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𝟗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646" y="2709304"/>
                <a:ext cx="338554" cy="492443"/>
              </a:xfrm>
              <a:prstGeom prst="rect">
                <a:avLst/>
              </a:prstGeom>
              <a:blipFill rotWithShape="1">
                <a:blip r:embed="rId4"/>
                <a:stretch>
                  <a:fillRect l="-14286" r="-30357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19400" y="3234227"/>
                <a:ext cx="1094338" cy="65197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  <m:r>
                                    <a:rPr lang="en-US" b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b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234227"/>
                <a:ext cx="1094338" cy="651973"/>
              </a:xfrm>
              <a:prstGeom prst="rect">
                <a:avLst/>
              </a:prstGeom>
              <a:blipFill rotWithShape="1">
                <a:blip r:embed="rId5"/>
                <a:stretch>
                  <a:fillRect r="-67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3581400" y="1600200"/>
            <a:ext cx="309245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48000" y="1981200"/>
            <a:ext cx="324485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429000" y="4876800"/>
            <a:ext cx="324485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334000" y="5257800"/>
            <a:ext cx="324485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00400" y="5257800"/>
            <a:ext cx="324485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629400" y="1600200"/>
            <a:ext cx="2971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9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0"/>
                            </p:stCondLst>
                            <p:childTnLst>
                              <p:par>
                                <p:cTn id="9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2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2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225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275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9" grpId="0" animBg="1"/>
      <p:bldP spid="37" grpId="0" animBg="1"/>
      <p:bldP spid="1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problem 3</a:t>
            </a:r>
            <a:br>
              <a:rPr lang="en-US" sz="3600" dirty="0" smtClean="0"/>
            </a:br>
            <a:r>
              <a:rPr lang="en-US" sz="3600" dirty="0" smtClean="0">
                <a:solidFill>
                  <a:srgbClr val="7030A0"/>
                </a:solidFill>
              </a:rPr>
              <a:t>Minimum spanning tree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0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Minimum spanning tree</a:t>
            </a:r>
            <a:br>
              <a:rPr lang="en-US" sz="4000" b="1" dirty="0" smtClean="0">
                <a:solidFill>
                  <a:srgbClr val="7030A0"/>
                </a:solidFill>
              </a:rPr>
            </a:b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53" name="Content Placeholder 25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95" name="Group 194"/>
          <p:cNvGrpSpPr/>
          <p:nvPr/>
        </p:nvGrpSpPr>
        <p:grpSpPr>
          <a:xfrm>
            <a:off x="1143000" y="1219200"/>
            <a:ext cx="6462664" cy="2438400"/>
            <a:chOff x="1143000" y="1219200"/>
            <a:chExt cx="6462664" cy="2438400"/>
          </a:xfrm>
        </p:grpSpPr>
        <p:sp>
          <p:nvSpPr>
            <p:cNvPr id="34" name="Oval 33"/>
            <p:cNvSpPr/>
            <p:nvPr/>
          </p:nvSpPr>
          <p:spPr>
            <a:xfrm>
              <a:off x="1689410" y="1977233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384610" y="3005933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13610" y="2670467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966010" y="16761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3454562" y="3132314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5956610" y="221140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3492190" y="2088745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299010" y="25905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7315200" y="1896387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Connector 20"/>
            <p:cNvCxnSpPr>
              <a:stCxn id="34" idx="5"/>
              <a:endCxn id="52" idx="6"/>
            </p:cNvCxnSpPr>
            <p:nvPr/>
          </p:nvCxnSpPr>
          <p:spPr>
            <a:xfrm>
              <a:off x="1754451" y="2042274"/>
              <a:ext cx="620759" cy="5863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5" idx="0"/>
              <a:endCxn id="52" idx="3"/>
            </p:cNvCxnSpPr>
            <p:nvPr/>
          </p:nvCxnSpPr>
          <p:spPr>
            <a:xfrm flipV="1">
              <a:off x="1422710" y="2655591"/>
              <a:ext cx="887459" cy="3503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51" idx="2"/>
            </p:cNvCxnSpPr>
            <p:nvPr/>
          </p:nvCxnSpPr>
          <p:spPr>
            <a:xfrm flipV="1">
              <a:off x="2375210" y="2126845"/>
              <a:ext cx="1116980" cy="4966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2" idx="5"/>
              <a:endCxn id="43" idx="1"/>
            </p:cNvCxnSpPr>
            <p:nvPr/>
          </p:nvCxnSpPr>
          <p:spPr>
            <a:xfrm>
              <a:off x="2364051" y="2655591"/>
              <a:ext cx="1101670" cy="4878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1" idx="2"/>
              <a:endCxn id="43" idx="0"/>
            </p:cNvCxnSpPr>
            <p:nvPr/>
          </p:nvCxnSpPr>
          <p:spPr>
            <a:xfrm>
              <a:off x="3492190" y="2126845"/>
              <a:ext cx="472" cy="10054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2" idx="3"/>
              <a:endCxn id="51" idx="7"/>
            </p:cNvCxnSpPr>
            <p:nvPr/>
          </p:nvCxnSpPr>
          <p:spPr>
            <a:xfrm flipH="1">
              <a:off x="3557231" y="1741191"/>
              <a:ext cx="1419938" cy="3587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36" idx="1"/>
              <a:endCxn id="51" idx="4"/>
            </p:cNvCxnSpPr>
            <p:nvPr/>
          </p:nvCxnSpPr>
          <p:spPr>
            <a:xfrm flipH="1" flipV="1">
              <a:off x="3530290" y="2164945"/>
              <a:ext cx="1294479" cy="5166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3" idx="0"/>
              <a:endCxn id="36" idx="4"/>
            </p:cNvCxnSpPr>
            <p:nvPr/>
          </p:nvCxnSpPr>
          <p:spPr>
            <a:xfrm flipV="1">
              <a:off x="3492662" y="2746667"/>
              <a:ext cx="1359048" cy="3856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0" idx="1"/>
              <a:endCxn id="42" idx="5"/>
            </p:cNvCxnSpPr>
            <p:nvPr/>
          </p:nvCxnSpPr>
          <p:spPr>
            <a:xfrm flipH="1" flipV="1">
              <a:off x="5031051" y="1741191"/>
              <a:ext cx="936718" cy="4813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36" idx="7"/>
              <a:endCxn id="50" idx="3"/>
            </p:cNvCxnSpPr>
            <p:nvPr/>
          </p:nvCxnSpPr>
          <p:spPr>
            <a:xfrm flipV="1">
              <a:off x="4878651" y="2276449"/>
              <a:ext cx="1089118" cy="4051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50" idx="6"/>
            </p:cNvCxnSpPr>
            <p:nvPr/>
          </p:nvCxnSpPr>
          <p:spPr>
            <a:xfrm flipH="1">
              <a:off x="6032810" y="1920547"/>
              <a:ext cx="1282390" cy="328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34" idx="3"/>
              <a:endCxn id="35" idx="0"/>
            </p:cNvCxnSpPr>
            <p:nvPr/>
          </p:nvCxnSpPr>
          <p:spPr>
            <a:xfrm flipH="1">
              <a:off x="1422710" y="2042274"/>
              <a:ext cx="277859" cy="9636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reeform 88"/>
            <p:cNvSpPr/>
            <p:nvPr/>
          </p:nvSpPr>
          <p:spPr>
            <a:xfrm>
              <a:off x="4854498" y="1936345"/>
              <a:ext cx="2486722" cy="1052574"/>
            </a:xfrm>
            <a:custGeom>
              <a:avLst/>
              <a:gdLst>
                <a:gd name="connsiteX0" fmla="*/ 0 w 2486722"/>
                <a:gd name="connsiteY0" fmla="*/ 791737 h 1052574"/>
                <a:gd name="connsiteX1" fmla="*/ 479502 w 2486722"/>
                <a:gd name="connsiteY1" fmla="*/ 970156 h 1052574"/>
                <a:gd name="connsiteX2" fmla="*/ 1092819 w 2486722"/>
                <a:gd name="connsiteY2" fmla="*/ 1048215 h 1052574"/>
                <a:gd name="connsiteX3" fmla="*/ 1906858 w 2486722"/>
                <a:gd name="connsiteY3" fmla="*/ 847493 h 1052574"/>
                <a:gd name="connsiteX4" fmla="*/ 2486722 w 2486722"/>
                <a:gd name="connsiteY4" fmla="*/ 0 h 105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6722" h="1052574">
                  <a:moveTo>
                    <a:pt x="0" y="791737"/>
                  </a:moveTo>
                  <a:cubicBezTo>
                    <a:pt x="148683" y="859573"/>
                    <a:pt x="297366" y="927410"/>
                    <a:pt x="479502" y="970156"/>
                  </a:cubicBezTo>
                  <a:cubicBezTo>
                    <a:pt x="661639" y="1012902"/>
                    <a:pt x="854926" y="1068659"/>
                    <a:pt x="1092819" y="1048215"/>
                  </a:cubicBezTo>
                  <a:cubicBezTo>
                    <a:pt x="1330712" y="1027771"/>
                    <a:pt x="1674541" y="1022195"/>
                    <a:pt x="1906858" y="847493"/>
                  </a:cubicBezTo>
                  <a:cubicBezTo>
                    <a:pt x="2139175" y="672791"/>
                    <a:pt x="2312948" y="336395"/>
                    <a:pt x="2486722" y="0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3505200" y="1947496"/>
              <a:ext cx="3847171" cy="1697290"/>
            </a:xfrm>
            <a:custGeom>
              <a:avLst/>
              <a:gdLst>
                <a:gd name="connsiteX0" fmla="*/ 0 w 3847171"/>
                <a:gd name="connsiteY0" fmla="*/ 1226634 h 1887357"/>
                <a:gd name="connsiteX1" fmla="*/ 591015 w 3847171"/>
                <a:gd name="connsiteY1" fmla="*/ 1572322 h 1887357"/>
                <a:gd name="connsiteX2" fmla="*/ 1393903 w 3847171"/>
                <a:gd name="connsiteY2" fmla="*/ 1851103 h 1887357"/>
                <a:gd name="connsiteX3" fmla="*/ 2364059 w 3847171"/>
                <a:gd name="connsiteY3" fmla="*/ 1851103 h 1887357"/>
                <a:gd name="connsiteX4" fmla="*/ 3200400 w 3847171"/>
                <a:gd name="connsiteY4" fmla="*/ 1550020 h 1887357"/>
                <a:gd name="connsiteX5" fmla="*/ 3679903 w 3847171"/>
                <a:gd name="connsiteY5" fmla="*/ 869795 h 1887357"/>
                <a:gd name="connsiteX6" fmla="*/ 3847171 w 3847171"/>
                <a:gd name="connsiteY6" fmla="*/ 0 h 1887357"/>
                <a:gd name="connsiteX7" fmla="*/ 3847171 w 3847171"/>
                <a:gd name="connsiteY7" fmla="*/ 0 h 1887357"/>
                <a:gd name="connsiteX0" fmla="*/ 0 w 3847171"/>
                <a:gd name="connsiteY0" fmla="*/ 1226634 h 1853995"/>
                <a:gd name="connsiteX1" fmla="*/ 591015 w 3847171"/>
                <a:gd name="connsiteY1" fmla="*/ 1572322 h 1853995"/>
                <a:gd name="connsiteX2" fmla="*/ 1906859 w 3847171"/>
                <a:gd name="connsiteY2" fmla="*/ 1694986 h 1853995"/>
                <a:gd name="connsiteX3" fmla="*/ 2364059 w 3847171"/>
                <a:gd name="connsiteY3" fmla="*/ 1851103 h 1853995"/>
                <a:gd name="connsiteX4" fmla="*/ 3200400 w 3847171"/>
                <a:gd name="connsiteY4" fmla="*/ 1550020 h 1853995"/>
                <a:gd name="connsiteX5" fmla="*/ 3679903 w 3847171"/>
                <a:gd name="connsiteY5" fmla="*/ 869795 h 1853995"/>
                <a:gd name="connsiteX6" fmla="*/ 3847171 w 3847171"/>
                <a:gd name="connsiteY6" fmla="*/ 0 h 1853995"/>
                <a:gd name="connsiteX7" fmla="*/ 3847171 w 3847171"/>
                <a:gd name="connsiteY7" fmla="*/ 0 h 1853995"/>
                <a:gd name="connsiteX0" fmla="*/ 0 w 3847171"/>
                <a:gd name="connsiteY0" fmla="*/ 1226634 h 1695014"/>
                <a:gd name="connsiteX1" fmla="*/ 591015 w 3847171"/>
                <a:gd name="connsiteY1" fmla="*/ 1572322 h 1695014"/>
                <a:gd name="connsiteX2" fmla="*/ 1906859 w 3847171"/>
                <a:gd name="connsiteY2" fmla="*/ 1694986 h 1695014"/>
                <a:gd name="connsiteX3" fmla="*/ 2653991 w 3847171"/>
                <a:gd name="connsiteY3" fmla="*/ 1583474 h 1695014"/>
                <a:gd name="connsiteX4" fmla="*/ 3200400 w 3847171"/>
                <a:gd name="connsiteY4" fmla="*/ 1550020 h 1695014"/>
                <a:gd name="connsiteX5" fmla="*/ 3679903 w 3847171"/>
                <a:gd name="connsiteY5" fmla="*/ 869795 h 1695014"/>
                <a:gd name="connsiteX6" fmla="*/ 3847171 w 3847171"/>
                <a:gd name="connsiteY6" fmla="*/ 0 h 1695014"/>
                <a:gd name="connsiteX7" fmla="*/ 3847171 w 3847171"/>
                <a:gd name="connsiteY7" fmla="*/ 0 h 1695014"/>
                <a:gd name="connsiteX0" fmla="*/ 0 w 3847171"/>
                <a:gd name="connsiteY0" fmla="*/ 1226634 h 1695044"/>
                <a:gd name="connsiteX1" fmla="*/ 591015 w 3847171"/>
                <a:gd name="connsiteY1" fmla="*/ 1572322 h 1695044"/>
                <a:gd name="connsiteX2" fmla="*/ 1906859 w 3847171"/>
                <a:gd name="connsiteY2" fmla="*/ 1694986 h 1695044"/>
                <a:gd name="connsiteX3" fmla="*/ 2653991 w 3847171"/>
                <a:gd name="connsiteY3" fmla="*/ 1583474 h 1695044"/>
                <a:gd name="connsiteX4" fmla="*/ 3323064 w 3847171"/>
                <a:gd name="connsiteY4" fmla="*/ 1271240 h 1695044"/>
                <a:gd name="connsiteX5" fmla="*/ 3679903 w 3847171"/>
                <a:gd name="connsiteY5" fmla="*/ 869795 h 1695044"/>
                <a:gd name="connsiteX6" fmla="*/ 3847171 w 3847171"/>
                <a:gd name="connsiteY6" fmla="*/ 0 h 1695044"/>
                <a:gd name="connsiteX7" fmla="*/ 3847171 w 3847171"/>
                <a:gd name="connsiteY7" fmla="*/ 0 h 1695044"/>
                <a:gd name="connsiteX0" fmla="*/ 0 w 3847171"/>
                <a:gd name="connsiteY0" fmla="*/ 1226634 h 1695044"/>
                <a:gd name="connsiteX1" fmla="*/ 591015 w 3847171"/>
                <a:gd name="connsiteY1" fmla="*/ 1572322 h 1695044"/>
                <a:gd name="connsiteX2" fmla="*/ 1906859 w 3847171"/>
                <a:gd name="connsiteY2" fmla="*/ 1694986 h 1695044"/>
                <a:gd name="connsiteX3" fmla="*/ 2653991 w 3847171"/>
                <a:gd name="connsiteY3" fmla="*/ 1583474 h 1695044"/>
                <a:gd name="connsiteX4" fmla="*/ 3323064 w 3847171"/>
                <a:gd name="connsiteY4" fmla="*/ 1271240 h 1695044"/>
                <a:gd name="connsiteX5" fmla="*/ 3668751 w 3847171"/>
                <a:gd name="connsiteY5" fmla="*/ 646771 h 1695044"/>
                <a:gd name="connsiteX6" fmla="*/ 3847171 w 3847171"/>
                <a:gd name="connsiteY6" fmla="*/ 0 h 1695044"/>
                <a:gd name="connsiteX7" fmla="*/ 3847171 w 3847171"/>
                <a:gd name="connsiteY7" fmla="*/ 0 h 1695044"/>
                <a:gd name="connsiteX0" fmla="*/ 0 w 3847171"/>
                <a:gd name="connsiteY0" fmla="*/ 1226634 h 1696932"/>
                <a:gd name="connsiteX1" fmla="*/ 669073 w 3847171"/>
                <a:gd name="connsiteY1" fmla="*/ 1505414 h 1696932"/>
                <a:gd name="connsiteX2" fmla="*/ 1906859 w 3847171"/>
                <a:gd name="connsiteY2" fmla="*/ 1694986 h 1696932"/>
                <a:gd name="connsiteX3" fmla="*/ 2653991 w 3847171"/>
                <a:gd name="connsiteY3" fmla="*/ 1583474 h 1696932"/>
                <a:gd name="connsiteX4" fmla="*/ 3323064 w 3847171"/>
                <a:gd name="connsiteY4" fmla="*/ 1271240 h 1696932"/>
                <a:gd name="connsiteX5" fmla="*/ 3668751 w 3847171"/>
                <a:gd name="connsiteY5" fmla="*/ 646771 h 1696932"/>
                <a:gd name="connsiteX6" fmla="*/ 3847171 w 3847171"/>
                <a:gd name="connsiteY6" fmla="*/ 0 h 1696932"/>
                <a:gd name="connsiteX7" fmla="*/ 3847171 w 3847171"/>
                <a:gd name="connsiteY7" fmla="*/ 0 h 1696932"/>
                <a:gd name="connsiteX0" fmla="*/ 0 w 3847171"/>
                <a:gd name="connsiteY0" fmla="*/ 1226634 h 1697290"/>
                <a:gd name="connsiteX1" fmla="*/ 669073 w 3847171"/>
                <a:gd name="connsiteY1" fmla="*/ 1505414 h 1697290"/>
                <a:gd name="connsiteX2" fmla="*/ 1906859 w 3847171"/>
                <a:gd name="connsiteY2" fmla="*/ 1694986 h 1697290"/>
                <a:gd name="connsiteX3" fmla="*/ 2653991 w 3847171"/>
                <a:gd name="connsiteY3" fmla="*/ 1583474 h 1697290"/>
                <a:gd name="connsiteX4" fmla="*/ 3256156 w 3847171"/>
                <a:gd name="connsiteY4" fmla="*/ 1204332 h 1697290"/>
                <a:gd name="connsiteX5" fmla="*/ 3668751 w 3847171"/>
                <a:gd name="connsiteY5" fmla="*/ 646771 h 1697290"/>
                <a:gd name="connsiteX6" fmla="*/ 3847171 w 3847171"/>
                <a:gd name="connsiteY6" fmla="*/ 0 h 1697290"/>
                <a:gd name="connsiteX7" fmla="*/ 3847171 w 3847171"/>
                <a:gd name="connsiteY7" fmla="*/ 0 h 169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47171" h="1697290">
                  <a:moveTo>
                    <a:pt x="0" y="1226634"/>
                  </a:moveTo>
                  <a:cubicBezTo>
                    <a:pt x="179349" y="1347439"/>
                    <a:pt x="351263" y="1427355"/>
                    <a:pt x="669073" y="1505414"/>
                  </a:cubicBezTo>
                  <a:cubicBezTo>
                    <a:pt x="986883" y="1583473"/>
                    <a:pt x="1576039" y="1681976"/>
                    <a:pt x="1906859" y="1694986"/>
                  </a:cubicBezTo>
                  <a:cubicBezTo>
                    <a:pt x="2237679" y="1707996"/>
                    <a:pt x="2429108" y="1665250"/>
                    <a:pt x="2653991" y="1583474"/>
                  </a:cubicBezTo>
                  <a:cubicBezTo>
                    <a:pt x="2878874" y="1501698"/>
                    <a:pt x="3087029" y="1360449"/>
                    <a:pt x="3256156" y="1204332"/>
                  </a:cubicBezTo>
                  <a:cubicBezTo>
                    <a:pt x="3425283" y="1048215"/>
                    <a:pt x="3570249" y="847493"/>
                    <a:pt x="3668751" y="646771"/>
                  </a:cubicBezTo>
                  <a:cubicBezTo>
                    <a:pt x="3767253" y="446049"/>
                    <a:pt x="3817434" y="107795"/>
                    <a:pt x="3847171" y="0"/>
                  </a:cubicBezTo>
                  <a:lnTo>
                    <a:pt x="3847171" y="0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1431073" y="3051467"/>
              <a:ext cx="2051825" cy="444277"/>
            </a:xfrm>
            <a:custGeom>
              <a:avLst/>
              <a:gdLst>
                <a:gd name="connsiteX0" fmla="*/ 0 w 2051825"/>
                <a:gd name="connsiteY0" fmla="*/ 0 h 444277"/>
                <a:gd name="connsiteX1" fmla="*/ 646771 w 2051825"/>
                <a:gd name="connsiteY1" fmla="*/ 334537 h 444277"/>
                <a:gd name="connsiteX2" fmla="*/ 1193181 w 2051825"/>
                <a:gd name="connsiteY2" fmla="*/ 434898 h 444277"/>
                <a:gd name="connsiteX3" fmla="*/ 2051825 w 2051825"/>
                <a:gd name="connsiteY3" fmla="*/ 133815 h 44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1825" h="444277">
                  <a:moveTo>
                    <a:pt x="0" y="0"/>
                  </a:moveTo>
                  <a:cubicBezTo>
                    <a:pt x="223954" y="131027"/>
                    <a:pt x="447908" y="262054"/>
                    <a:pt x="646771" y="334537"/>
                  </a:cubicBezTo>
                  <a:cubicBezTo>
                    <a:pt x="845634" y="407020"/>
                    <a:pt x="959005" y="468352"/>
                    <a:pt x="1193181" y="434898"/>
                  </a:cubicBezTo>
                  <a:cubicBezTo>
                    <a:pt x="1427357" y="401444"/>
                    <a:pt x="1739591" y="267629"/>
                    <a:pt x="2051825" y="133815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1727510" y="1445425"/>
              <a:ext cx="3238500" cy="531807"/>
            </a:xfrm>
            <a:custGeom>
              <a:avLst/>
              <a:gdLst>
                <a:gd name="connsiteX0" fmla="*/ 0 w 3267308"/>
                <a:gd name="connsiteY0" fmla="*/ 535524 h 535524"/>
                <a:gd name="connsiteX1" fmla="*/ 959005 w 3267308"/>
                <a:gd name="connsiteY1" fmla="*/ 156383 h 535524"/>
                <a:gd name="connsiteX2" fmla="*/ 1906859 w 3267308"/>
                <a:gd name="connsiteY2" fmla="*/ 265 h 535524"/>
                <a:gd name="connsiteX3" fmla="*/ 2765503 w 3267308"/>
                <a:gd name="connsiteY3" fmla="*/ 122929 h 535524"/>
                <a:gd name="connsiteX4" fmla="*/ 3267308 w 3267308"/>
                <a:gd name="connsiteY4" fmla="*/ 267895 h 53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7308" h="535524">
                  <a:moveTo>
                    <a:pt x="0" y="535524"/>
                  </a:moveTo>
                  <a:cubicBezTo>
                    <a:pt x="320597" y="390558"/>
                    <a:pt x="641195" y="245593"/>
                    <a:pt x="959005" y="156383"/>
                  </a:cubicBezTo>
                  <a:cubicBezTo>
                    <a:pt x="1276815" y="67173"/>
                    <a:pt x="1605776" y="5841"/>
                    <a:pt x="1906859" y="265"/>
                  </a:cubicBezTo>
                  <a:cubicBezTo>
                    <a:pt x="2207942" y="-5311"/>
                    <a:pt x="2538762" y="78324"/>
                    <a:pt x="2765503" y="122929"/>
                  </a:cubicBezTo>
                  <a:cubicBezTo>
                    <a:pt x="2992245" y="167534"/>
                    <a:pt x="3129776" y="217714"/>
                    <a:pt x="3267308" y="267895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3494049" y="1248270"/>
              <a:ext cx="3858322" cy="855343"/>
            </a:xfrm>
            <a:custGeom>
              <a:avLst/>
              <a:gdLst>
                <a:gd name="connsiteX0" fmla="*/ 0 w 3858322"/>
                <a:gd name="connsiteY0" fmla="*/ 960613 h 960613"/>
                <a:gd name="connsiteX1" fmla="*/ 1081668 w 3858322"/>
                <a:gd name="connsiteY1" fmla="*/ 246935 h 960613"/>
                <a:gd name="connsiteX2" fmla="*/ 2419815 w 3858322"/>
                <a:gd name="connsiteY2" fmla="*/ 23911 h 960613"/>
                <a:gd name="connsiteX3" fmla="*/ 3858322 w 3858322"/>
                <a:gd name="connsiteY3" fmla="*/ 748740 h 960613"/>
                <a:gd name="connsiteX4" fmla="*/ 3858322 w 3858322"/>
                <a:gd name="connsiteY4" fmla="*/ 748740 h 960613"/>
                <a:gd name="connsiteX0" fmla="*/ 0 w 3858322"/>
                <a:gd name="connsiteY0" fmla="*/ 855343 h 855343"/>
                <a:gd name="connsiteX1" fmla="*/ 1081668 w 3858322"/>
                <a:gd name="connsiteY1" fmla="*/ 141665 h 855343"/>
                <a:gd name="connsiteX2" fmla="*/ 2587083 w 3858322"/>
                <a:gd name="connsiteY2" fmla="*/ 41304 h 855343"/>
                <a:gd name="connsiteX3" fmla="*/ 3858322 w 3858322"/>
                <a:gd name="connsiteY3" fmla="*/ 643470 h 855343"/>
                <a:gd name="connsiteX4" fmla="*/ 3858322 w 3858322"/>
                <a:gd name="connsiteY4" fmla="*/ 643470 h 8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8322" h="855343">
                  <a:moveTo>
                    <a:pt x="0" y="855343"/>
                  </a:moveTo>
                  <a:cubicBezTo>
                    <a:pt x="339183" y="576562"/>
                    <a:pt x="650487" y="277338"/>
                    <a:pt x="1081668" y="141665"/>
                  </a:cubicBezTo>
                  <a:cubicBezTo>
                    <a:pt x="1512849" y="5992"/>
                    <a:pt x="2124307" y="-42330"/>
                    <a:pt x="2587083" y="41304"/>
                  </a:cubicBezTo>
                  <a:cubicBezTo>
                    <a:pt x="3049859" y="124938"/>
                    <a:pt x="3646449" y="543109"/>
                    <a:pt x="3858322" y="643470"/>
                  </a:cubicBezTo>
                  <a:lnTo>
                    <a:pt x="3858322" y="643470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43000" y="29718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139920" y="2590800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721102" y="2362200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</a:t>
              </a:r>
              <a:endParaRPr lang="en-US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876800" y="13832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</a:t>
              </a:r>
              <a:endParaRPr lang="en-US" b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47800" y="18404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h</a:t>
              </a:r>
              <a:endParaRPr lang="en-US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315200" y="17642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864102" y="22214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y</a:t>
              </a:r>
              <a:endParaRPr lang="en-US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249133" y="28194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273302" y="17642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v</a:t>
              </a:r>
              <a:endParaRPr lang="en-US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248400" y="26670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18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362200" y="3215431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7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828800" y="27432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375792" y="19812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19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295400" y="23622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22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604163" y="2817911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10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848162" y="22860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3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200400" y="24384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12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823592" y="22860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3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23592" y="2740223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15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257800" y="22098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414392" y="18288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5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576192" y="121920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16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667000" y="1521023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17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95192" y="3349823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13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21" name="Straight Connector 120"/>
            <p:cNvCxnSpPr>
              <a:stCxn id="54" idx="1"/>
              <a:endCxn id="42" idx="0"/>
            </p:cNvCxnSpPr>
            <p:nvPr/>
          </p:nvCxnSpPr>
          <p:spPr>
            <a:xfrm flipH="1" flipV="1">
              <a:off x="5004110" y="1676150"/>
              <a:ext cx="2322249" cy="2313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4343400" y="1825823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4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181600" y="18288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2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943600" y="15240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9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86" name="Straight Connector 185"/>
            <p:cNvCxnSpPr>
              <a:stCxn id="34" idx="6"/>
              <a:endCxn id="95" idx="0"/>
            </p:cNvCxnSpPr>
            <p:nvPr/>
          </p:nvCxnSpPr>
          <p:spPr>
            <a:xfrm>
              <a:off x="1765610" y="2015333"/>
              <a:ext cx="1728439" cy="882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2009962" y="21336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6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286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Minimum spanning tree</a:t>
            </a:r>
            <a:br>
              <a:rPr lang="en-US" sz="4000" b="1" dirty="0" smtClean="0">
                <a:solidFill>
                  <a:srgbClr val="7030A0"/>
                </a:solidFill>
              </a:rPr>
            </a:b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53" name="Content Placeholder 25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89410" y="197723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384610" y="300593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813610" y="267046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966010" y="16761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3454562" y="3132314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956610" y="221140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3492190" y="208874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299010" y="25905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315200" y="189638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/>
          <p:cNvCxnSpPr>
            <a:stCxn id="52" idx="5"/>
            <a:endCxn id="43" idx="1"/>
          </p:cNvCxnSpPr>
          <p:nvPr/>
        </p:nvCxnSpPr>
        <p:spPr>
          <a:xfrm>
            <a:off x="2364051" y="2655591"/>
            <a:ext cx="1101670" cy="4878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2"/>
            <a:endCxn id="43" idx="0"/>
          </p:cNvCxnSpPr>
          <p:nvPr/>
        </p:nvCxnSpPr>
        <p:spPr>
          <a:xfrm>
            <a:off x="3492190" y="2126845"/>
            <a:ext cx="472" cy="10054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2" idx="3"/>
            <a:endCxn id="51" idx="7"/>
          </p:cNvCxnSpPr>
          <p:nvPr/>
        </p:nvCxnSpPr>
        <p:spPr>
          <a:xfrm flipH="1">
            <a:off x="3557231" y="1741191"/>
            <a:ext cx="1419938" cy="35871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3" idx="0"/>
            <a:endCxn id="36" idx="4"/>
          </p:cNvCxnSpPr>
          <p:nvPr/>
        </p:nvCxnSpPr>
        <p:spPr>
          <a:xfrm flipV="1">
            <a:off x="3492662" y="2746667"/>
            <a:ext cx="1359048" cy="3856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6" idx="7"/>
            <a:endCxn id="50" idx="3"/>
          </p:cNvCxnSpPr>
          <p:nvPr/>
        </p:nvCxnSpPr>
        <p:spPr>
          <a:xfrm flipV="1">
            <a:off x="4878651" y="2276449"/>
            <a:ext cx="1089118" cy="4051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4" idx="3"/>
            <a:endCxn id="35" idx="0"/>
          </p:cNvCxnSpPr>
          <p:nvPr/>
        </p:nvCxnSpPr>
        <p:spPr>
          <a:xfrm flipH="1">
            <a:off x="1422710" y="2042274"/>
            <a:ext cx="277859" cy="9636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88"/>
          <p:cNvSpPr/>
          <p:nvPr/>
        </p:nvSpPr>
        <p:spPr>
          <a:xfrm>
            <a:off x="4854498" y="1936345"/>
            <a:ext cx="2486722" cy="1052574"/>
          </a:xfrm>
          <a:custGeom>
            <a:avLst/>
            <a:gdLst>
              <a:gd name="connsiteX0" fmla="*/ 0 w 2486722"/>
              <a:gd name="connsiteY0" fmla="*/ 791737 h 1052574"/>
              <a:gd name="connsiteX1" fmla="*/ 479502 w 2486722"/>
              <a:gd name="connsiteY1" fmla="*/ 970156 h 1052574"/>
              <a:gd name="connsiteX2" fmla="*/ 1092819 w 2486722"/>
              <a:gd name="connsiteY2" fmla="*/ 1048215 h 1052574"/>
              <a:gd name="connsiteX3" fmla="*/ 1906858 w 2486722"/>
              <a:gd name="connsiteY3" fmla="*/ 847493 h 1052574"/>
              <a:gd name="connsiteX4" fmla="*/ 2486722 w 2486722"/>
              <a:gd name="connsiteY4" fmla="*/ 0 h 105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722" h="1052574">
                <a:moveTo>
                  <a:pt x="0" y="791737"/>
                </a:moveTo>
                <a:cubicBezTo>
                  <a:pt x="148683" y="859573"/>
                  <a:pt x="297366" y="927410"/>
                  <a:pt x="479502" y="970156"/>
                </a:cubicBezTo>
                <a:cubicBezTo>
                  <a:pt x="661639" y="1012902"/>
                  <a:pt x="854926" y="1068659"/>
                  <a:pt x="1092819" y="1048215"/>
                </a:cubicBezTo>
                <a:cubicBezTo>
                  <a:pt x="1330712" y="1027771"/>
                  <a:pt x="1674541" y="1022195"/>
                  <a:pt x="1906858" y="847493"/>
                </a:cubicBezTo>
                <a:cubicBezTo>
                  <a:pt x="2139175" y="672791"/>
                  <a:pt x="2312948" y="336395"/>
                  <a:pt x="2486722" y="0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3505200" y="1947496"/>
            <a:ext cx="3847171" cy="1697290"/>
          </a:xfrm>
          <a:custGeom>
            <a:avLst/>
            <a:gdLst>
              <a:gd name="connsiteX0" fmla="*/ 0 w 3847171"/>
              <a:gd name="connsiteY0" fmla="*/ 1226634 h 1887357"/>
              <a:gd name="connsiteX1" fmla="*/ 591015 w 3847171"/>
              <a:gd name="connsiteY1" fmla="*/ 1572322 h 1887357"/>
              <a:gd name="connsiteX2" fmla="*/ 1393903 w 3847171"/>
              <a:gd name="connsiteY2" fmla="*/ 1851103 h 1887357"/>
              <a:gd name="connsiteX3" fmla="*/ 2364059 w 3847171"/>
              <a:gd name="connsiteY3" fmla="*/ 1851103 h 1887357"/>
              <a:gd name="connsiteX4" fmla="*/ 3200400 w 3847171"/>
              <a:gd name="connsiteY4" fmla="*/ 1550020 h 1887357"/>
              <a:gd name="connsiteX5" fmla="*/ 3679903 w 3847171"/>
              <a:gd name="connsiteY5" fmla="*/ 869795 h 1887357"/>
              <a:gd name="connsiteX6" fmla="*/ 3847171 w 3847171"/>
              <a:gd name="connsiteY6" fmla="*/ 0 h 1887357"/>
              <a:gd name="connsiteX7" fmla="*/ 3847171 w 3847171"/>
              <a:gd name="connsiteY7" fmla="*/ 0 h 1887357"/>
              <a:gd name="connsiteX0" fmla="*/ 0 w 3847171"/>
              <a:gd name="connsiteY0" fmla="*/ 1226634 h 1853995"/>
              <a:gd name="connsiteX1" fmla="*/ 591015 w 3847171"/>
              <a:gd name="connsiteY1" fmla="*/ 1572322 h 1853995"/>
              <a:gd name="connsiteX2" fmla="*/ 1906859 w 3847171"/>
              <a:gd name="connsiteY2" fmla="*/ 1694986 h 1853995"/>
              <a:gd name="connsiteX3" fmla="*/ 2364059 w 3847171"/>
              <a:gd name="connsiteY3" fmla="*/ 1851103 h 1853995"/>
              <a:gd name="connsiteX4" fmla="*/ 3200400 w 3847171"/>
              <a:gd name="connsiteY4" fmla="*/ 1550020 h 1853995"/>
              <a:gd name="connsiteX5" fmla="*/ 3679903 w 3847171"/>
              <a:gd name="connsiteY5" fmla="*/ 869795 h 1853995"/>
              <a:gd name="connsiteX6" fmla="*/ 3847171 w 3847171"/>
              <a:gd name="connsiteY6" fmla="*/ 0 h 1853995"/>
              <a:gd name="connsiteX7" fmla="*/ 3847171 w 3847171"/>
              <a:gd name="connsiteY7" fmla="*/ 0 h 1853995"/>
              <a:gd name="connsiteX0" fmla="*/ 0 w 3847171"/>
              <a:gd name="connsiteY0" fmla="*/ 1226634 h 1695014"/>
              <a:gd name="connsiteX1" fmla="*/ 591015 w 3847171"/>
              <a:gd name="connsiteY1" fmla="*/ 1572322 h 1695014"/>
              <a:gd name="connsiteX2" fmla="*/ 1906859 w 3847171"/>
              <a:gd name="connsiteY2" fmla="*/ 1694986 h 1695014"/>
              <a:gd name="connsiteX3" fmla="*/ 2653991 w 3847171"/>
              <a:gd name="connsiteY3" fmla="*/ 1583474 h 1695014"/>
              <a:gd name="connsiteX4" fmla="*/ 3200400 w 3847171"/>
              <a:gd name="connsiteY4" fmla="*/ 1550020 h 1695014"/>
              <a:gd name="connsiteX5" fmla="*/ 3679903 w 3847171"/>
              <a:gd name="connsiteY5" fmla="*/ 869795 h 1695014"/>
              <a:gd name="connsiteX6" fmla="*/ 3847171 w 3847171"/>
              <a:gd name="connsiteY6" fmla="*/ 0 h 1695014"/>
              <a:gd name="connsiteX7" fmla="*/ 3847171 w 3847171"/>
              <a:gd name="connsiteY7" fmla="*/ 0 h 1695014"/>
              <a:gd name="connsiteX0" fmla="*/ 0 w 3847171"/>
              <a:gd name="connsiteY0" fmla="*/ 1226634 h 1695044"/>
              <a:gd name="connsiteX1" fmla="*/ 591015 w 3847171"/>
              <a:gd name="connsiteY1" fmla="*/ 1572322 h 1695044"/>
              <a:gd name="connsiteX2" fmla="*/ 1906859 w 3847171"/>
              <a:gd name="connsiteY2" fmla="*/ 1694986 h 1695044"/>
              <a:gd name="connsiteX3" fmla="*/ 2653991 w 3847171"/>
              <a:gd name="connsiteY3" fmla="*/ 1583474 h 1695044"/>
              <a:gd name="connsiteX4" fmla="*/ 3323064 w 3847171"/>
              <a:gd name="connsiteY4" fmla="*/ 1271240 h 1695044"/>
              <a:gd name="connsiteX5" fmla="*/ 3679903 w 3847171"/>
              <a:gd name="connsiteY5" fmla="*/ 869795 h 1695044"/>
              <a:gd name="connsiteX6" fmla="*/ 3847171 w 3847171"/>
              <a:gd name="connsiteY6" fmla="*/ 0 h 1695044"/>
              <a:gd name="connsiteX7" fmla="*/ 3847171 w 3847171"/>
              <a:gd name="connsiteY7" fmla="*/ 0 h 1695044"/>
              <a:gd name="connsiteX0" fmla="*/ 0 w 3847171"/>
              <a:gd name="connsiteY0" fmla="*/ 1226634 h 1695044"/>
              <a:gd name="connsiteX1" fmla="*/ 591015 w 3847171"/>
              <a:gd name="connsiteY1" fmla="*/ 1572322 h 1695044"/>
              <a:gd name="connsiteX2" fmla="*/ 1906859 w 3847171"/>
              <a:gd name="connsiteY2" fmla="*/ 1694986 h 1695044"/>
              <a:gd name="connsiteX3" fmla="*/ 2653991 w 3847171"/>
              <a:gd name="connsiteY3" fmla="*/ 1583474 h 1695044"/>
              <a:gd name="connsiteX4" fmla="*/ 3323064 w 3847171"/>
              <a:gd name="connsiteY4" fmla="*/ 1271240 h 1695044"/>
              <a:gd name="connsiteX5" fmla="*/ 3668751 w 3847171"/>
              <a:gd name="connsiteY5" fmla="*/ 646771 h 1695044"/>
              <a:gd name="connsiteX6" fmla="*/ 3847171 w 3847171"/>
              <a:gd name="connsiteY6" fmla="*/ 0 h 1695044"/>
              <a:gd name="connsiteX7" fmla="*/ 3847171 w 3847171"/>
              <a:gd name="connsiteY7" fmla="*/ 0 h 1695044"/>
              <a:gd name="connsiteX0" fmla="*/ 0 w 3847171"/>
              <a:gd name="connsiteY0" fmla="*/ 1226634 h 1696932"/>
              <a:gd name="connsiteX1" fmla="*/ 669073 w 3847171"/>
              <a:gd name="connsiteY1" fmla="*/ 1505414 h 1696932"/>
              <a:gd name="connsiteX2" fmla="*/ 1906859 w 3847171"/>
              <a:gd name="connsiteY2" fmla="*/ 1694986 h 1696932"/>
              <a:gd name="connsiteX3" fmla="*/ 2653991 w 3847171"/>
              <a:gd name="connsiteY3" fmla="*/ 1583474 h 1696932"/>
              <a:gd name="connsiteX4" fmla="*/ 3323064 w 3847171"/>
              <a:gd name="connsiteY4" fmla="*/ 1271240 h 1696932"/>
              <a:gd name="connsiteX5" fmla="*/ 3668751 w 3847171"/>
              <a:gd name="connsiteY5" fmla="*/ 646771 h 1696932"/>
              <a:gd name="connsiteX6" fmla="*/ 3847171 w 3847171"/>
              <a:gd name="connsiteY6" fmla="*/ 0 h 1696932"/>
              <a:gd name="connsiteX7" fmla="*/ 3847171 w 3847171"/>
              <a:gd name="connsiteY7" fmla="*/ 0 h 1696932"/>
              <a:gd name="connsiteX0" fmla="*/ 0 w 3847171"/>
              <a:gd name="connsiteY0" fmla="*/ 1226634 h 1697290"/>
              <a:gd name="connsiteX1" fmla="*/ 669073 w 3847171"/>
              <a:gd name="connsiteY1" fmla="*/ 1505414 h 1697290"/>
              <a:gd name="connsiteX2" fmla="*/ 1906859 w 3847171"/>
              <a:gd name="connsiteY2" fmla="*/ 1694986 h 1697290"/>
              <a:gd name="connsiteX3" fmla="*/ 2653991 w 3847171"/>
              <a:gd name="connsiteY3" fmla="*/ 1583474 h 1697290"/>
              <a:gd name="connsiteX4" fmla="*/ 3256156 w 3847171"/>
              <a:gd name="connsiteY4" fmla="*/ 1204332 h 1697290"/>
              <a:gd name="connsiteX5" fmla="*/ 3668751 w 3847171"/>
              <a:gd name="connsiteY5" fmla="*/ 646771 h 1697290"/>
              <a:gd name="connsiteX6" fmla="*/ 3847171 w 3847171"/>
              <a:gd name="connsiteY6" fmla="*/ 0 h 1697290"/>
              <a:gd name="connsiteX7" fmla="*/ 3847171 w 3847171"/>
              <a:gd name="connsiteY7" fmla="*/ 0 h 169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7171" h="1697290">
                <a:moveTo>
                  <a:pt x="0" y="1226634"/>
                </a:moveTo>
                <a:cubicBezTo>
                  <a:pt x="179349" y="1347439"/>
                  <a:pt x="351263" y="1427355"/>
                  <a:pt x="669073" y="1505414"/>
                </a:cubicBezTo>
                <a:cubicBezTo>
                  <a:pt x="986883" y="1583473"/>
                  <a:pt x="1576039" y="1681976"/>
                  <a:pt x="1906859" y="1694986"/>
                </a:cubicBezTo>
                <a:cubicBezTo>
                  <a:pt x="2237679" y="1707996"/>
                  <a:pt x="2429108" y="1665250"/>
                  <a:pt x="2653991" y="1583474"/>
                </a:cubicBezTo>
                <a:cubicBezTo>
                  <a:pt x="2878874" y="1501698"/>
                  <a:pt x="3087029" y="1360449"/>
                  <a:pt x="3256156" y="1204332"/>
                </a:cubicBezTo>
                <a:cubicBezTo>
                  <a:pt x="3425283" y="1048215"/>
                  <a:pt x="3570249" y="847493"/>
                  <a:pt x="3668751" y="646771"/>
                </a:cubicBezTo>
                <a:cubicBezTo>
                  <a:pt x="3767253" y="446049"/>
                  <a:pt x="3817434" y="107795"/>
                  <a:pt x="3847171" y="0"/>
                </a:cubicBezTo>
                <a:lnTo>
                  <a:pt x="3847171" y="0"/>
                </a:ln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422710" y="1741191"/>
            <a:ext cx="5892490" cy="1754553"/>
            <a:chOff x="1422710" y="1741191"/>
            <a:chExt cx="5892490" cy="1754553"/>
          </a:xfrm>
        </p:grpSpPr>
        <p:cxnSp>
          <p:nvCxnSpPr>
            <p:cNvPr id="21" name="Straight Connector 20"/>
            <p:cNvCxnSpPr>
              <a:stCxn id="34" idx="5"/>
              <a:endCxn id="52" idx="6"/>
            </p:cNvCxnSpPr>
            <p:nvPr/>
          </p:nvCxnSpPr>
          <p:spPr>
            <a:xfrm>
              <a:off x="1754451" y="2042274"/>
              <a:ext cx="620759" cy="586376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5" idx="0"/>
              <a:endCxn id="52" idx="3"/>
            </p:cNvCxnSpPr>
            <p:nvPr/>
          </p:nvCxnSpPr>
          <p:spPr>
            <a:xfrm flipV="1">
              <a:off x="1422710" y="2655591"/>
              <a:ext cx="887459" cy="350342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51" idx="2"/>
            </p:cNvCxnSpPr>
            <p:nvPr/>
          </p:nvCxnSpPr>
          <p:spPr>
            <a:xfrm flipV="1">
              <a:off x="2375210" y="2126845"/>
              <a:ext cx="1116980" cy="49669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36" idx="1"/>
              <a:endCxn id="51" idx="4"/>
            </p:cNvCxnSpPr>
            <p:nvPr/>
          </p:nvCxnSpPr>
          <p:spPr>
            <a:xfrm flipH="1" flipV="1">
              <a:off x="3530290" y="2164945"/>
              <a:ext cx="1294479" cy="51668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0" idx="1"/>
              <a:endCxn id="42" idx="5"/>
            </p:cNvCxnSpPr>
            <p:nvPr/>
          </p:nvCxnSpPr>
          <p:spPr>
            <a:xfrm flipH="1" flipV="1">
              <a:off x="5031051" y="1741191"/>
              <a:ext cx="936718" cy="481376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50" idx="6"/>
            </p:cNvCxnSpPr>
            <p:nvPr/>
          </p:nvCxnSpPr>
          <p:spPr>
            <a:xfrm flipH="1">
              <a:off x="6032810" y="1920547"/>
              <a:ext cx="1282390" cy="32896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Freeform 92"/>
            <p:cNvSpPr/>
            <p:nvPr/>
          </p:nvSpPr>
          <p:spPr>
            <a:xfrm>
              <a:off x="1431073" y="3051467"/>
              <a:ext cx="2051825" cy="444277"/>
            </a:xfrm>
            <a:custGeom>
              <a:avLst/>
              <a:gdLst>
                <a:gd name="connsiteX0" fmla="*/ 0 w 2051825"/>
                <a:gd name="connsiteY0" fmla="*/ 0 h 444277"/>
                <a:gd name="connsiteX1" fmla="*/ 646771 w 2051825"/>
                <a:gd name="connsiteY1" fmla="*/ 334537 h 444277"/>
                <a:gd name="connsiteX2" fmla="*/ 1193181 w 2051825"/>
                <a:gd name="connsiteY2" fmla="*/ 434898 h 444277"/>
                <a:gd name="connsiteX3" fmla="*/ 2051825 w 2051825"/>
                <a:gd name="connsiteY3" fmla="*/ 133815 h 44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1825" h="444277">
                  <a:moveTo>
                    <a:pt x="0" y="0"/>
                  </a:moveTo>
                  <a:cubicBezTo>
                    <a:pt x="223954" y="131027"/>
                    <a:pt x="447908" y="262054"/>
                    <a:pt x="646771" y="334537"/>
                  </a:cubicBezTo>
                  <a:cubicBezTo>
                    <a:pt x="845634" y="407020"/>
                    <a:pt x="959005" y="468352"/>
                    <a:pt x="1193181" y="434898"/>
                  </a:cubicBezTo>
                  <a:cubicBezTo>
                    <a:pt x="1427357" y="401444"/>
                    <a:pt x="1739591" y="267629"/>
                    <a:pt x="2051825" y="133815"/>
                  </a:cubicBezTo>
                </a:path>
              </a:pathLst>
            </a:cu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Freeform 93"/>
          <p:cNvSpPr/>
          <p:nvPr/>
        </p:nvSpPr>
        <p:spPr>
          <a:xfrm>
            <a:off x="1727510" y="1445425"/>
            <a:ext cx="3238500" cy="531807"/>
          </a:xfrm>
          <a:custGeom>
            <a:avLst/>
            <a:gdLst>
              <a:gd name="connsiteX0" fmla="*/ 0 w 3267308"/>
              <a:gd name="connsiteY0" fmla="*/ 535524 h 535524"/>
              <a:gd name="connsiteX1" fmla="*/ 959005 w 3267308"/>
              <a:gd name="connsiteY1" fmla="*/ 156383 h 535524"/>
              <a:gd name="connsiteX2" fmla="*/ 1906859 w 3267308"/>
              <a:gd name="connsiteY2" fmla="*/ 265 h 535524"/>
              <a:gd name="connsiteX3" fmla="*/ 2765503 w 3267308"/>
              <a:gd name="connsiteY3" fmla="*/ 122929 h 535524"/>
              <a:gd name="connsiteX4" fmla="*/ 3267308 w 3267308"/>
              <a:gd name="connsiteY4" fmla="*/ 267895 h 53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7308" h="535524">
                <a:moveTo>
                  <a:pt x="0" y="535524"/>
                </a:moveTo>
                <a:cubicBezTo>
                  <a:pt x="320597" y="390558"/>
                  <a:pt x="641195" y="245593"/>
                  <a:pt x="959005" y="156383"/>
                </a:cubicBezTo>
                <a:cubicBezTo>
                  <a:pt x="1276815" y="67173"/>
                  <a:pt x="1605776" y="5841"/>
                  <a:pt x="1906859" y="265"/>
                </a:cubicBezTo>
                <a:cubicBezTo>
                  <a:pt x="2207942" y="-5311"/>
                  <a:pt x="2538762" y="78324"/>
                  <a:pt x="2765503" y="122929"/>
                </a:cubicBezTo>
                <a:cubicBezTo>
                  <a:pt x="2992245" y="167534"/>
                  <a:pt x="3129776" y="217714"/>
                  <a:pt x="3267308" y="267895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>
            <a:off x="3494049" y="1248270"/>
            <a:ext cx="3858322" cy="855343"/>
          </a:xfrm>
          <a:custGeom>
            <a:avLst/>
            <a:gdLst>
              <a:gd name="connsiteX0" fmla="*/ 0 w 3858322"/>
              <a:gd name="connsiteY0" fmla="*/ 960613 h 960613"/>
              <a:gd name="connsiteX1" fmla="*/ 1081668 w 3858322"/>
              <a:gd name="connsiteY1" fmla="*/ 246935 h 960613"/>
              <a:gd name="connsiteX2" fmla="*/ 2419815 w 3858322"/>
              <a:gd name="connsiteY2" fmla="*/ 23911 h 960613"/>
              <a:gd name="connsiteX3" fmla="*/ 3858322 w 3858322"/>
              <a:gd name="connsiteY3" fmla="*/ 748740 h 960613"/>
              <a:gd name="connsiteX4" fmla="*/ 3858322 w 3858322"/>
              <a:gd name="connsiteY4" fmla="*/ 748740 h 960613"/>
              <a:gd name="connsiteX0" fmla="*/ 0 w 3858322"/>
              <a:gd name="connsiteY0" fmla="*/ 855343 h 855343"/>
              <a:gd name="connsiteX1" fmla="*/ 1081668 w 3858322"/>
              <a:gd name="connsiteY1" fmla="*/ 141665 h 855343"/>
              <a:gd name="connsiteX2" fmla="*/ 2587083 w 3858322"/>
              <a:gd name="connsiteY2" fmla="*/ 41304 h 855343"/>
              <a:gd name="connsiteX3" fmla="*/ 3858322 w 3858322"/>
              <a:gd name="connsiteY3" fmla="*/ 643470 h 855343"/>
              <a:gd name="connsiteX4" fmla="*/ 3858322 w 3858322"/>
              <a:gd name="connsiteY4" fmla="*/ 643470 h 8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8322" h="855343">
                <a:moveTo>
                  <a:pt x="0" y="855343"/>
                </a:moveTo>
                <a:cubicBezTo>
                  <a:pt x="339183" y="576562"/>
                  <a:pt x="650487" y="277338"/>
                  <a:pt x="1081668" y="141665"/>
                </a:cubicBezTo>
                <a:cubicBezTo>
                  <a:pt x="1512849" y="5992"/>
                  <a:pt x="2124307" y="-42330"/>
                  <a:pt x="2587083" y="41304"/>
                </a:cubicBezTo>
                <a:cubicBezTo>
                  <a:pt x="3049859" y="124938"/>
                  <a:pt x="3646449" y="543109"/>
                  <a:pt x="3858322" y="643470"/>
                </a:cubicBezTo>
                <a:lnTo>
                  <a:pt x="3858322" y="643470"/>
                </a:ln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1143000" y="2971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139920" y="259080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4721102" y="2362200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4876800" y="1383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1447800" y="18404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315200" y="1764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5864102" y="2221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3249133" y="2819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73302" y="17642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6248400" y="26670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18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362200" y="3215431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7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828800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375792" y="1981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19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295400" y="2362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604163" y="2817911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848162" y="2286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3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200400" y="24384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823592" y="2286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3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823592" y="27402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257800" y="22098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414392" y="18288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576192" y="121920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16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667000" y="15210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17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195192" y="33498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13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21" name="Straight Connector 120"/>
          <p:cNvCxnSpPr>
            <a:stCxn id="54" idx="1"/>
            <a:endCxn id="42" idx="0"/>
          </p:cNvCxnSpPr>
          <p:nvPr/>
        </p:nvCxnSpPr>
        <p:spPr>
          <a:xfrm flipH="1" flipV="1">
            <a:off x="5004110" y="1676150"/>
            <a:ext cx="2322249" cy="2313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343400" y="1825823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4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181600" y="18288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943600" y="1524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9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86" name="Straight Connector 185"/>
          <p:cNvCxnSpPr>
            <a:stCxn id="34" idx="6"/>
            <a:endCxn id="95" idx="0"/>
          </p:cNvCxnSpPr>
          <p:nvPr/>
        </p:nvCxnSpPr>
        <p:spPr>
          <a:xfrm>
            <a:off x="1765610" y="2015333"/>
            <a:ext cx="1728439" cy="882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2009962" y="21336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6</a:t>
            </a:r>
            <a:endParaRPr 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31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5604</TotalTime>
  <Words>2275</Words>
  <Application>Microsoft Office PowerPoint</Application>
  <PresentationFormat>On-screen Show (4:3)</PresentationFormat>
  <Paragraphs>858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Randomized Algorithms CS648 </vt:lpstr>
      <vt:lpstr>problem 1 SMALLEST Enclosing circle</vt:lpstr>
      <vt:lpstr>Smallest Enclosing Circle</vt:lpstr>
      <vt:lpstr>Smallest Enclosing Circle</vt:lpstr>
      <vt:lpstr>problem 2 smallest length interval</vt:lpstr>
      <vt:lpstr>Sampling points from a unit interval</vt:lpstr>
      <vt:lpstr>problem 3 Minimum spanning tree</vt:lpstr>
      <vt:lpstr>Minimum spanning tree </vt:lpstr>
      <vt:lpstr>Minimum spanning tree </vt:lpstr>
      <vt:lpstr>Light Edge </vt:lpstr>
      <vt:lpstr>using Backward analysis for The 3 problems : A General framework</vt:lpstr>
      <vt:lpstr>A General framework</vt:lpstr>
      <vt:lpstr>3 Problems</vt:lpstr>
      <vt:lpstr>problem 3 Minimum spanning tree</vt:lpstr>
      <vt:lpstr>A Better understanding of  light edges</vt:lpstr>
      <vt:lpstr>Minimum spanning tree </vt:lpstr>
      <vt:lpstr>Minimum spanning tree </vt:lpstr>
      <vt:lpstr>Minimum spanning tree </vt:lpstr>
      <vt:lpstr>Minimum spanning tree </vt:lpstr>
      <vt:lpstr>Minimum spanning tree </vt:lpstr>
      <vt:lpstr>First useful insight</vt:lpstr>
      <vt:lpstr>Solving Problem 3 </vt:lpstr>
      <vt:lpstr>PowerPoint Presentation</vt:lpstr>
      <vt:lpstr>PowerPoint Presentation</vt:lpstr>
      <vt:lpstr>PowerPoint Presentation</vt:lpstr>
      <vt:lpstr>PowerPoint Presentation</vt:lpstr>
      <vt:lpstr>Step 1</vt:lpstr>
      <vt:lpstr>Step 2.1</vt:lpstr>
      <vt:lpstr>Step 2.1</vt:lpstr>
      <vt:lpstr>Step 2.1</vt:lpstr>
      <vt:lpstr>Step 2.2</vt:lpstr>
      <vt:lpstr>Step 2.2</vt:lpstr>
      <vt:lpstr>random sample and random permutation</vt:lpstr>
      <vt:lpstr>Step 2.2</vt:lpstr>
      <vt:lpstr>Step 2.2</vt:lpstr>
      <vt:lpstr>Step 2.2</vt:lpstr>
      <vt:lpstr>Step 2.2</vt:lpstr>
      <vt:lpstr>Calculating   〖P(X〗_i=1).</vt:lpstr>
      <vt:lpstr>Calculating   〖P(X〗_i=1).</vt:lpstr>
      <vt:lpstr>〖P(X〗_i=1|E_i=a)</vt:lpstr>
      <vt:lpstr>Calculating  〖P(X〗_i=1)</vt:lpstr>
      <vt:lpstr>Step 3</vt:lpstr>
      <vt:lpstr>PowerPoint Presentation</vt:lpstr>
      <vt:lpstr>Smallest Enclosing Circle Problems</vt:lpstr>
      <vt:lpstr>Sampling points from a unit interval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671</cp:revision>
  <dcterms:created xsi:type="dcterms:W3CDTF">2011-12-03T04:13:03Z</dcterms:created>
  <dcterms:modified xsi:type="dcterms:W3CDTF">2018-10-22T09:53:02Z</dcterms:modified>
</cp:coreProperties>
</file>