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28" r:id="rId2"/>
    <p:sldId id="584" r:id="rId3"/>
    <p:sldId id="596" r:id="rId4"/>
    <p:sldId id="591" r:id="rId5"/>
    <p:sldId id="590" r:id="rId6"/>
    <p:sldId id="572" r:id="rId7"/>
    <p:sldId id="582" r:id="rId8"/>
    <p:sldId id="583" r:id="rId9"/>
    <p:sldId id="585" r:id="rId10"/>
    <p:sldId id="595" r:id="rId11"/>
    <p:sldId id="573" r:id="rId12"/>
    <p:sldId id="592" r:id="rId13"/>
    <p:sldId id="578" r:id="rId14"/>
    <p:sldId id="580" r:id="rId15"/>
    <p:sldId id="579" r:id="rId16"/>
    <p:sldId id="606" r:id="rId17"/>
    <p:sldId id="576" r:id="rId18"/>
    <p:sldId id="575" r:id="rId19"/>
    <p:sldId id="577" r:id="rId20"/>
    <p:sldId id="581" r:id="rId21"/>
    <p:sldId id="586" r:id="rId22"/>
    <p:sldId id="599" r:id="rId23"/>
    <p:sldId id="589" r:id="rId24"/>
    <p:sldId id="609" r:id="rId25"/>
    <p:sldId id="574" r:id="rId26"/>
    <p:sldId id="594" r:id="rId27"/>
    <p:sldId id="604" r:id="rId28"/>
    <p:sldId id="60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4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1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5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5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1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5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760.png"/><Relationship Id="rId4" Type="http://schemas.openxmlformats.org/officeDocument/2006/relationships/image" Target="../media/image740.png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6.png"/><Relationship Id="rId5" Type="http://schemas.openxmlformats.org/officeDocument/2006/relationships/image" Target="../media/image106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10.png"/><Relationship Id="rId7" Type="http://schemas.openxmlformats.org/officeDocument/2006/relationships/image" Target="../media/image10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0.png"/><Relationship Id="rId4" Type="http://schemas.openxmlformats.org/officeDocument/2006/relationships/image" Target="../media/image650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7" Type="http://schemas.openxmlformats.org/officeDocument/2006/relationships/image" Target="../media/image67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10" Type="http://schemas.openxmlformats.org/officeDocument/2006/relationships/image" Target="../media/image106.png"/><Relationship Id="rId9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710.png"/><Relationship Id="rId12" Type="http://schemas.openxmlformats.org/officeDocument/2006/relationships/image" Target="../media/image11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1.png"/><Relationship Id="rId15" Type="http://schemas.openxmlformats.org/officeDocument/2006/relationships/image" Target="../media/image106.png"/><Relationship Id="rId10" Type="http://schemas.openxmlformats.org/officeDocument/2006/relationships/image" Target="../media/image110.png"/><Relationship Id="rId4" Type="http://schemas.openxmlformats.org/officeDocument/2006/relationships/image" Target="../media/image690.png"/><Relationship Id="rId9" Type="http://schemas.openxmlformats.org/officeDocument/2006/relationships/image" Target="../media/image105.png"/><Relationship Id="rId1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21.png"/><Relationship Id="rId3" Type="http://schemas.openxmlformats.org/officeDocument/2006/relationships/image" Target="../media/image80.png"/><Relationship Id="rId7" Type="http://schemas.openxmlformats.org/officeDocument/2006/relationships/image" Target="../media/image710.png"/><Relationship Id="rId12" Type="http://schemas.openxmlformats.org/officeDocument/2006/relationships/image" Target="../media/image10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0.png"/><Relationship Id="rId10" Type="http://schemas.openxmlformats.org/officeDocument/2006/relationships/image" Target="../media/image114.png"/><Relationship Id="rId4" Type="http://schemas.openxmlformats.org/officeDocument/2006/relationships/image" Target="../media/image690.png"/><Relationship Id="rId9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7.png"/><Relationship Id="rId3" Type="http://schemas.openxmlformats.org/officeDocument/2006/relationships/image" Target="../media/image23.png"/><Relationship Id="rId7" Type="http://schemas.openxmlformats.org/officeDocument/2006/relationships/image" Target="../media/image59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115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2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1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5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22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0070C0"/>
                </a:solidFill>
              </a:rPr>
              <a:t>Application in routing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Permutation routing </a:t>
            </a:r>
            <a:r>
              <a:rPr lang="en-US" sz="1800" b="1" dirty="0" smtClean="0">
                <a:solidFill>
                  <a:schemeClr val="tx1"/>
                </a:solidFill>
              </a:rPr>
              <a:t>on a hypercube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Fixed-path routing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-Hypercube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971800" y="3962400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721322" y="4560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243052" y="4038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492860" y="36576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Bit-fixing</a:t>
            </a:r>
            <a:r>
              <a:rPr lang="en-US" b="1" dirty="0" smtClean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𝟎𝟏𝟏𝟏𝟎𝟏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𝟎𝟏𝟏𝟏𝟎𝟏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𝟏𝟏𝟎𝟏𝟎𝟎</m:t>
                      </m:r>
                    </m:oMath>
                  </m:oMathPara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round, the first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bits are identical to the first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bits of destination.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181600"/>
              </a:xfrm>
              <a:blipFill rotWithShape="1">
                <a:blip r:embed="rId4"/>
                <a:stretch>
                  <a:fillRect l="-667" t="-588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05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743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3157654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657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191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4724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257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800" y="1600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791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790" y="1585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5802868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9840" y="2102005"/>
            <a:ext cx="0" cy="35739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3940065" y="1343723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067383" y="19050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64008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0" y="6419385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114585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47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220720" y="24384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373120" y="29718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5410200" y="2514600"/>
                <a:ext cx="3733800" cy="1828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number of rounds to send any packet to its destination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14600"/>
                <a:ext cx="3733800" cy="1828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97647" y="3702645"/>
            <a:ext cx="255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there is no </a:t>
            </a:r>
            <a:r>
              <a:rPr lang="en-US" b="1" dirty="0">
                <a:solidFill>
                  <a:srgbClr val="C00000"/>
                </a:solidFill>
              </a:rPr>
              <a:t>congestion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/>
              <a:t>in </a:t>
            </a:r>
            <a:r>
              <a:rPr lang="en-US" dirty="0"/>
              <a:t>the network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842219"/>
            <a:ext cx="253454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routing table needed 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2" grpId="0" animBg="1"/>
      <p:bldP spid="3" grpId="0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-Hypercube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971800" y="3962400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1400" y="3663943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705600" y="3968743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721322" y="4560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43052" y="4038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492860" y="36576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10902 -0.1162 C 0.13177 -0.14213 0.16597 -0.15555 0.20156 -0.15555 C 0.24236 -0.15555 0.27482 -0.14213 0.29757 -0.1162 L 0.40677 -1.11111E-6 " pathEditMode="relative" rAng="0" ptsTypes="FffFF">
                                      <p:cBhvr>
                                        <p:cTn id="2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30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092 L 0.07188 -0.0402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257 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5" grpId="0" animBg="1"/>
      <p:bldP spid="115" grpId="1" animBg="1"/>
      <p:bldP spid="115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Worst case </a:t>
            </a:r>
            <a:r>
              <a:rPr lang="en-US" b="1" dirty="0" smtClean="0"/>
              <a:t>Permutation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𝟎𝟏𝟏𝟏𝟏𝟎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𝟏𝟏𝟏𝟎𝟎𝟏</m:t>
                      </m:r>
                    </m:oMath>
                  </m:oMathPara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messages to pass through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nodes </a:t>
                </a:r>
                <a:r>
                  <a:rPr lang="en-US" sz="2000" dirty="0" smtClean="0">
                    <a:sym typeface="Wingdings" pitchFamily="2" charset="2"/>
                  </a:rPr>
                  <a:t>At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rad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  <a:r>
                  <a:rPr lang="en-US" sz="1800" dirty="0" smtClean="0"/>
                  <a:t>messages to pass through an edge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05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2590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3157654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3657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4191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4724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6200" y="5257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790" y="1585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5802868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9840" y="2102005"/>
            <a:ext cx="0" cy="35739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886200" y="3657600"/>
            <a:ext cx="1488688" cy="6096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29400" y="1585332"/>
                <a:ext cx="1136721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585332"/>
                <a:ext cx="1136721" cy="491866"/>
              </a:xfrm>
              <a:prstGeom prst="rect">
                <a:avLst/>
              </a:prstGeom>
              <a:blipFill rotWithShape="1">
                <a:blip r:embed="rId4"/>
                <a:stretch>
                  <a:fillRect t="-4938" r="-6452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43800" y="1565534"/>
                <a:ext cx="1216872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565534"/>
                <a:ext cx="1216872" cy="491866"/>
              </a:xfrm>
              <a:prstGeom prst="rect">
                <a:avLst/>
              </a:prstGeom>
              <a:blipFill rotWithShape="1">
                <a:blip r:embed="rId5"/>
                <a:stretch>
                  <a:fillRect t="-4938" r="-603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66121" y="5556935"/>
                <a:ext cx="1223284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21" y="5556935"/>
                <a:ext cx="1223284" cy="491866"/>
              </a:xfrm>
              <a:prstGeom prst="rect">
                <a:avLst/>
              </a:prstGeom>
              <a:blipFill rotWithShape="1">
                <a:blip r:embed="rId6"/>
                <a:stretch>
                  <a:fillRect t="-5000" r="-547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94491" y="5556935"/>
                <a:ext cx="1130309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1" y="5556935"/>
                <a:ext cx="1130309" cy="491866"/>
              </a:xfrm>
              <a:prstGeom prst="rect">
                <a:avLst/>
              </a:prstGeom>
              <a:blipFill rotWithShape="1">
                <a:blip r:embed="rId7"/>
                <a:stretch>
                  <a:fillRect t="-5000" r="-648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42091" y="3387377"/>
                <a:ext cx="1130309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091" y="3387377"/>
                <a:ext cx="1130309" cy="491866"/>
              </a:xfrm>
              <a:prstGeom prst="rect">
                <a:avLst/>
              </a:prstGeom>
              <a:blipFill rotWithShape="1">
                <a:blip r:embed="rId8"/>
                <a:stretch>
                  <a:fillRect t="-5000" r="-648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22328" y="3394334"/>
                <a:ext cx="1216872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28" y="3394334"/>
                <a:ext cx="1216872" cy="491866"/>
              </a:xfrm>
              <a:prstGeom prst="rect">
                <a:avLst/>
              </a:prstGeom>
              <a:blipFill rotWithShape="1">
                <a:blip r:embed="rId9"/>
                <a:stretch>
                  <a:fillRect t="-4938" r="-600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7766121" y="1982969"/>
            <a:ext cx="6279" cy="140328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200" y="6324600"/>
            <a:ext cx="4038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4800" y="62484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20" grpId="0"/>
      <p:bldP spid="21" grpId="0"/>
      <p:bldP spid="24" grpId="0"/>
      <p:bldP spid="25" grpId="0"/>
      <p:bldP spid="22" grpId="0"/>
      <p:bldP spid="23" grpId="0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How to use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Randomization</a:t>
            </a:r>
            <a:r>
              <a:rPr lang="en-US" sz="3600" b="1" dirty="0" smtClean="0"/>
              <a:t> to avoid </a:t>
            </a:r>
            <a:r>
              <a:rPr lang="en-US" sz="3600" b="1" dirty="0" smtClean="0">
                <a:solidFill>
                  <a:srgbClr val="C00000"/>
                </a:solidFill>
              </a:rPr>
              <a:t>congestion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Let us </a:t>
            </a:r>
            <a:r>
              <a:rPr lang="en-US" dirty="0" err="1" smtClean="0">
                <a:solidFill>
                  <a:schemeClr val="tx1"/>
                </a:solidFill>
              </a:rPr>
              <a:t>analyse</a:t>
            </a:r>
            <a:r>
              <a:rPr lang="en-US" dirty="0" smtClean="0">
                <a:solidFill>
                  <a:schemeClr val="tx1"/>
                </a:solidFill>
              </a:rPr>
              <a:t> a related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Send each packet to a </a:t>
            </a:r>
            <a:r>
              <a:rPr lang="en-US" sz="2800" b="1" i="1" u="sng" dirty="0">
                <a:solidFill>
                  <a:srgbClr val="7030A0"/>
                </a:solidFill>
              </a:rPr>
              <a:t>uniformly random</a:t>
            </a:r>
            <a:r>
              <a:rPr lang="en-US" sz="2800" b="1" i="1" dirty="0">
                <a:solidFill>
                  <a:srgbClr val="7030A0"/>
                </a:solidFill>
              </a:rPr>
              <a:t> </a:t>
            </a:r>
            <a:r>
              <a:rPr lang="en-US" sz="2800" b="1" i="1" dirty="0" smtClean="0"/>
              <a:t>destination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For a packet originating from node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en-US" sz="2400" dirty="0"/>
                  <a:t>  </a:t>
                </a:r>
                <a:r>
                  <a:rPr lang="en-US" sz="2400" dirty="0" smtClean="0"/>
                  <a:t>Pick a destination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C31"/>
                        </a:solidFill>
                        <a:latin typeface="Cambria Math"/>
                      </a:rPr>
                      <m:t>𝒓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 randomly uniformly and independently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Send the packet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C31"/>
                        </a:solidFill>
                        <a:latin typeface="Cambria Math"/>
                      </a:rPr>
                      <m:t>𝒓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using </a:t>
                </a:r>
                <a:r>
                  <a:rPr lang="en-US" sz="2400" b="1" dirty="0" smtClean="0"/>
                  <a:t>Bit-fixing </a:t>
                </a:r>
                <a:r>
                  <a:rPr lang="en-US" sz="2400" dirty="0" smtClean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06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609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3352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895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3886200" y="3810000"/>
                <a:ext cx="4267200" cy="1527048"/>
              </a:xfrm>
              <a:prstGeom prst="cloudCallout">
                <a:avLst>
                  <a:gd name="adj1" fmla="val -28150"/>
                  <a:gd name="adj2" fmla="val 8074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the expected number of rounds for the packet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reach its destination.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10000"/>
                <a:ext cx="4267200" cy="1527048"/>
              </a:xfrm>
              <a:prstGeom prst="cloudCallout">
                <a:avLst>
                  <a:gd name="adj1" fmla="val -28150"/>
                  <a:gd name="adj2" fmla="val 8074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 smtClean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 rotWithShape="1">
                <a:blip r:embed="rId2"/>
                <a:stretch>
                  <a:fillRect t="-3191" r="-266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𝑯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76484" y="5366266"/>
                <a:ext cx="6991466" cy="624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collides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does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collide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84" y="5366266"/>
                <a:ext cx="6991466" cy="6242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386284" y="5410200"/>
            <a:ext cx="416926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52800" y="5668124"/>
            <a:ext cx="5029200" cy="27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399" y="5410200"/>
            <a:ext cx="49068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34200" y="2362200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35466" y="25146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66" y="2514600"/>
                <a:ext cx="3786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25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25" idx="5"/>
            <a:endCxn id="36" idx="2"/>
          </p:cNvCxnSpPr>
          <p:nvPr/>
        </p:nvCxnSpPr>
        <p:spPr>
          <a:xfrm>
            <a:off x="6133218" y="1948644"/>
            <a:ext cx="800982" cy="4897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15505" y="773668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6771" y="9260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1" y="926068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2234705" y="1295400"/>
            <a:ext cx="99918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33885" y="1295400"/>
            <a:ext cx="0" cy="8685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6" idx="1"/>
          </p:cNvCxnSpPr>
          <p:nvPr/>
        </p:nvCxnSpPr>
        <p:spPr>
          <a:xfrm>
            <a:off x="3233885" y="2193522"/>
            <a:ext cx="1012918" cy="4195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43000" y="875804"/>
            <a:ext cx="1012918" cy="4195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736160" y="3494874"/>
            <a:ext cx="24976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They are independent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loud Callout 53"/>
              <p:cNvSpPr/>
              <p:nvPr/>
            </p:nvSpPr>
            <p:spPr>
              <a:xfrm>
                <a:off x="-132693" y="2345369"/>
                <a:ext cx="4043550" cy="1077126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Any relation between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,ℓ)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4" name="Cloud Callout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693" y="2345369"/>
                <a:ext cx="4043550" cy="1077126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Down Ribbon 42"/>
              <p:cNvSpPr/>
              <p:nvPr/>
            </p:nvSpPr>
            <p:spPr>
              <a:xfrm>
                <a:off x="0" y="1828800"/>
                <a:ext cx="4114800" cy="1600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seems difficult to compute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since the corresponding probability depends 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as well as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43" name="Down Ribb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4114800" cy="1600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Down Ribbon 43"/>
              <p:cNvSpPr/>
              <p:nvPr/>
            </p:nvSpPr>
            <p:spPr>
              <a:xfrm>
                <a:off x="4607375" y="3429000"/>
                <a:ext cx="4627803" cy="134740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 we take an alternate approach.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focus on any path taken by packet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75" y="3429000"/>
                <a:ext cx="4627803" cy="134740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6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30" grpId="0"/>
      <p:bldP spid="31" grpId="0"/>
      <p:bldP spid="9" grpId="0"/>
      <p:bldP spid="10" grpId="0" animBg="1"/>
      <p:bldP spid="10" grpId="1" animBg="1"/>
      <p:bldP spid="11" grpId="0" animBg="1"/>
      <p:bldP spid="11" grpId="1" animBg="1"/>
      <p:bldP spid="33" grpId="0" animBg="1"/>
      <p:bldP spid="33" grpId="1" animBg="1"/>
      <p:bldP spid="12" grpId="0" animBg="1"/>
      <p:bldP spid="36" grpId="0" animBg="1"/>
      <p:bldP spid="36" grpId="1" animBg="1"/>
      <p:bldP spid="37" grpId="0"/>
      <p:bldP spid="37" grpId="1"/>
      <p:bldP spid="39" grpId="0" animBg="1"/>
      <p:bldP spid="39" grpId="1" animBg="1"/>
      <p:bldP spid="40" grpId="0"/>
      <p:bldP spid="40" grpId="1"/>
      <p:bldP spid="51" grpId="0"/>
      <p:bldP spid="53" grpId="0" animBg="1"/>
      <p:bldP spid="53" grpId="1" animBg="1"/>
      <p:bldP spid="54" grpId="0" animBg="1"/>
      <p:bldP spid="54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 smtClean="0"/>
                  <a:t>) : Number of routes 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𝟎𝟏𝟎𝟎𝟎𝟎𝟏𝟏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114001" y="2294606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Ribbon 31"/>
              <p:cNvSpPr/>
              <p:nvPr/>
            </p:nvSpPr>
            <p:spPr>
              <a:xfrm>
                <a:off x="4607375" y="3429000"/>
                <a:ext cx="4536625" cy="67370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Focus on an edge of the path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2" name="Down Ribbo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75" y="3429000"/>
                <a:ext cx="4536625" cy="67370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24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34" grpId="0"/>
      <p:bldP spid="35" grpId="0"/>
      <p:bldP spid="10" grpId="0" animBg="1"/>
      <p:bldP spid="32" grpId="0" animBg="1"/>
      <p:bldP spid="3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</a:t>
                </a:r>
                <a:r>
                  <a:rPr lang="en-US" sz="3200" dirty="0" smtClean="0"/>
                  <a:t>routes </a:t>
                </a:r>
                <a:r>
                  <a:rPr lang="en-US" sz="3200" dirty="0"/>
                  <a:t>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𝟎𝟏𝟎𝟎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Down Arrow 37"/>
          <p:cNvSpPr/>
          <p:nvPr/>
        </p:nvSpPr>
        <p:spPr>
          <a:xfrm>
            <a:off x="3114001" y="2294606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7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</a:t>
                </a:r>
                <a:r>
                  <a:rPr lang="en-US" sz="3200" dirty="0" smtClean="0"/>
                  <a:t>routes </a:t>
                </a:r>
                <a:r>
                  <a:rPr lang="en-US" sz="3200" dirty="0"/>
                  <a:t>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</p:spPr>
            <p:txBody>
              <a:bodyPr/>
              <a:lstStyle/>
              <a:p>
                <a:endParaRPr lang="en-US" sz="1100" dirty="0" smtClean="0"/>
              </a:p>
              <a:p>
                <a:endParaRPr lang="en-US" sz="2000" dirty="0"/>
              </a:p>
              <a:p>
                <a:endParaRPr lang="en-US" sz="16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For a packet to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r>
                  <a:rPr lang="en-US" sz="2000" dirty="0" smtClean="0"/>
                  <a:t>It should originate from</a:t>
                </a:r>
              </a:p>
              <a:p>
                <a:r>
                  <a:rPr lang="en-US" sz="2000" dirty="0" smtClean="0"/>
                  <a:t>It should pick a destination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  <a:blipFill rotWithShape="1">
                <a:blip r:embed="rId3"/>
                <a:stretch>
                  <a:fillRect l="-702" t="-135" b="-1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81400" y="5772615"/>
                <a:ext cx="19334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∗∗∗∗∗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772615"/>
                <a:ext cx="1933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65075" y="6183868"/>
                <a:ext cx="199272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∗∗∗∗∗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75" y="6183868"/>
                <a:ext cx="199272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304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00590" y="5715000"/>
                <a:ext cx="2222652" cy="3763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No. of Packets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90" y="5715000"/>
                <a:ext cx="2222652" cy="376385"/>
              </a:xfrm>
              <a:prstGeom prst="rect">
                <a:avLst/>
              </a:prstGeom>
              <a:blipFill rotWithShape="1">
                <a:blip r:embed="rId12"/>
                <a:stretch>
                  <a:fillRect l="-2180" t="-3175" r="-545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21804" y="6253015"/>
                <a:ext cx="2201438" cy="4910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Probability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04" y="6253015"/>
                <a:ext cx="2201438" cy="491096"/>
              </a:xfrm>
              <a:prstGeom prst="rect">
                <a:avLst/>
              </a:prstGeom>
              <a:blipFill rotWithShape="1">
                <a:blip r:embed="rId13"/>
                <a:stretch>
                  <a:fillRect l="-1923" b="-7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𝑬</m:t>
                    </m:r>
                    <m:r>
                      <a:rPr lang="en-US" b="1" i="1" dirty="0" smtClean="0">
                        <a:latin typeface="Cambria Math"/>
                      </a:rPr>
                      <m:t>[</m:t>
                    </m:r>
                    <m:r>
                      <a:rPr lang="en-US" b="1" i="1" dirty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blipFill rotWithShape="1">
                <a:blip r:embed="rId14"/>
                <a:stretch>
                  <a:fillRect r="-11009" b="-86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7467600" y="5773026"/>
            <a:ext cx="533400" cy="318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72730" y="6288807"/>
            <a:ext cx="533400" cy="419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5" grpId="0" animBg="1"/>
      <p:bldP spid="10" grpId="0" animBg="1"/>
      <p:bldP spid="36" grpId="0" animBg="1"/>
      <p:bldP spid="37" grpId="0" animBg="1"/>
      <p:bldP spid="12" grpId="0" animBg="1"/>
      <p:bldP spid="12" grpId="1" animBg="1"/>
      <p:bldP spid="39" grpId="0" animBg="1"/>
      <p:bldP spid="3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Routing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Distributed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Packet has (</a:t>
            </a:r>
            <a:r>
              <a:rPr lang="en-US" sz="2400" b="1" dirty="0" smtClean="0">
                <a:solidFill>
                  <a:srgbClr val="FF0000"/>
                </a:solidFill>
              </a:rPr>
              <a:t>source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6C31"/>
                </a:solidFill>
              </a:rPr>
              <a:t>destination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Routing table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</a:t>
                </a:r>
                <a:r>
                  <a:rPr lang="en-US" sz="3200" dirty="0" smtClean="0"/>
                  <a:t>routes </a:t>
                </a:r>
                <a:r>
                  <a:rPr lang="en-US" sz="3200" dirty="0"/>
                  <a:t>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5029200"/>
              </a:xfrm>
            </p:spPr>
            <p:txBody>
              <a:bodyPr/>
              <a:lstStyle/>
              <a:p>
                <a:endParaRPr lang="en-US" sz="1100" dirty="0" smtClean="0"/>
              </a:p>
              <a:p>
                <a:endParaRPr lang="en-US" sz="2000" dirty="0"/>
              </a:p>
              <a:p>
                <a:endParaRPr lang="en-US" sz="16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𝐄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  =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5029200"/>
              </a:xfrm>
              <a:blipFill rotWithShape="1">
                <a:blip r:embed="rId3"/>
                <a:stretch>
                  <a:fillRect l="-702" t="-121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𝑬</m:t>
                    </m:r>
                    <m:r>
                      <a:rPr lang="en-US" b="1" i="1" dirty="0" smtClean="0">
                        <a:latin typeface="Cambria Math"/>
                      </a:rPr>
                      <m:t>[</m:t>
                    </m:r>
                    <m:r>
                      <a:rPr lang="en-US" b="1" i="1" dirty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blipFill rotWithShape="1">
                <a:blip r:embed="rId10"/>
                <a:stretch>
                  <a:fillRect r="-11009" b="-86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84128" y="5715000"/>
                <a:ext cx="768672" cy="727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28" y="5715000"/>
                <a:ext cx="768672" cy="727763"/>
              </a:xfrm>
              <a:prstGeom prst="rect">
                <a:avLst/>
              </a:prstGeom>
              <a:blipFill rotWithShape="1">
                <a:blip r:embed="rId11"/>
                <a:stretch>
                  <a:fillRect r="-14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-76200" y="2759192"/>
                <a:ext cx="2875156" cy="928098"/>
              </a:xfrm>
              <a:prstGeom prst="cloudCallout">
                <a:avLst>
                  <a:gd name="adj1" fmla="val -19390"/>
                  <a:gd name="adj2" fmla="val 924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independent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759192"/>
                <a:ext cx="2875156" cy="928098"/>
              </a:xfrm>
              <a:prstGeom prst="cloudCallout">
                <a:avLst>
                  <a:gd name="adj1" fmla="val -19390"/>
                  <a:gd name="adj2" fmla="val 92409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miley Face 11"/>
          <p:cNvSpPr/>
          <p:nvPr/>
        </p:nvSpPr>
        <p:spPr>
          <a:xfrm>
            <a:off x="1027071" y="3709608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 smtClean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266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hat is the relation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Expected </a:t>
                </a:r>
                <a:r>
                  <a:rPr lang="en-US" sz="2000" dirty="0" smtClean="0"/>
                  <a:t>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 smtClean="0"/>
                  <a:t>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10000" y="3770971"/>
                <a:ext cx="768672" cy="727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70971"/>
                <a:ext cx="768672" cy="727763"/>
              </a:xfrm>
              <a:prstGeom prst="rect">
                <a:avLst/>
              </a:prstGeom>
              <a:blipFill rotWithShape="1">
                <a:blip r:embed="rId4"/>
                <a:stretch>
                  <a:fillRect r="-14844" b="-8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1676400" y="4800600"/>
                <a:ext cx="6589927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because if a packet collides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it must share at least one edge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therefore, will contribute at least once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00600"/>
                <a:ext cx="6589927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63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4" grpId="0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2667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Expected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Expected number of steps taken by packet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originating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from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is</a:t>
                </a: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Using </a:t>
                </a:r>
                <a:r>
                  <a:rPr lang="en-US" sz="2000" dirty="0" err="1" smtClean="0"/>
                  <a:t>Chernoff</a:t>
                </a:r>
                <a:r>
                  <a:rPr lang="en-US" sz="2000" dirty="0" smtClean="0"/>
                  <a:t> bound,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𝐏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&gt;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   ]     = …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Using </a:t>
                </a:r>
                <a:r>
                  <a:rPr lang="en-US" sz="2000" dirty="0" smtClean="0"/>
                  <a:t>Union bound,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   with probability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b="-9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4404990"/>
                <a:ext cx="6991466" cy="624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collides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does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collide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04990"/>
                <a:ext cx="6991466" cy="624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600200" y="266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01000" y="25146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4753" y="5634335"/>
                <a:ext cx="1325491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−10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53" y="5634335"/>
                <a:ext cx="132549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8974" r="-867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14125" y="5634335"/>
                <a:ext cx="1248675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25" y="5634335"/>
                <a:ext cx="12486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8974" r="-9662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3609" y="6396335"/>
                <a:ext cx="16484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≥1−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09" y="6396335"/>
                <a:ext cx="164840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8974" r="-6960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29600" y="2515123"/>
                <a:ext cx="761747" cy="610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515123"/>
                <a:ext cx="761747" cy="610936"/>
              </a:xfrm>
              <a:prstGeom prst="rect">
                <a:avLst/>
              </a:prstGeom>
              <a:blipFill rotWithShape="1">
                <a:blip r:embed="rId9"/>
                <a:stretch>
                  <a:fillRect r="-86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399" y="5715000"/>
                <a:ext cx="5148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9" y="5715000"/>
                <a:ext cx="51488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86400" y="6031468"/>
                <a:ext cx="5148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031468"/>
                <a:ext cx="51488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2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How to design an efficient Algorithm for Permutation</a:t>
            </a:r>
            <a:r>
              <a:rPr lang="en-US" sz="2800" b="1" dirty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Routing</a:t>
            </a:r>
            <a:r>
              <a:rPr lang="en-US" sz="2800" b="1" dirty="0" smtClean="0"/>
              <a:t> ?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You will be amazed to see the algorithm.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algorithm is inspired by the analysis for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Routing for Random destination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that we carried out recently.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How to design an efficient Algorithm for Permutation</a:t>
            </a:r>
            <a:r>
              <a:rPr lang="en-US" sz="2800" b="1" dirty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Routing</a:t>
            </a:r>
            <a:r>
              <a:rPr lang="en-US" sz="2800" b="1" dirty="0" smtClean="0"/>
              <a:t> ?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6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/>
                  <a:t> : a permutation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index to which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mapped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Each packet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picks a random destination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Use bit-fixing protocol to route </a:t>
                </a:r>
                <a:r>
                  <a:rPr lang="en-US" sz="2000" dirty="0"/>
                  <a:t>packet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Use bit-fixing protocol to route packet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 high probability routing time is :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9741" y="20574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5800" y="5211335"/>
                <a:ext cx="1137363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11335"/>
                <a:ext cx="1137363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974" r="-1010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2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Fixed Path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Routing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Dilation 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Congestion 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Queue management :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1600200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maximum length of any path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2754868"/>
            <a:ext cx="524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maximum number of packets that cross any edge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3821668"/>
            <a:ext cx="222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 of breaking 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Arbitrary network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 is a network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 smtClean="0"/>
                  <a:t> edges.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400" dirty="0" smtClean="0"/>
                  <a:t> packets.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Packet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smtClean="0"/>
                  <a:t> has a unique source and a designated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to follow.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Design a routing scheme to achieve least routing time.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Worst case routing time: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𝒄𝒅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Randomization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	</a:t>
                </a:r>
                <a:r>
                  <a:rPr lang="en-US" sz="2400" dirty="0" smtClean="0">
                    <a:sym typeface="Wingdings" pitchFamily="2" charset="2"/>
                  </a:rPr>
                  <a:t>	 </a:t>
                </a:r>
                <a:r>
                  <a:rPr lang="en-US" sz="2400" dirty="0" smtClean="0"/>
                  <a:t>routing </a:t>
                </a:r>
                <a:r>
                  <a:rPr lang="en-US" sz="2400" dirty="0"/>
                  <a:t>time: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071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8956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28956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267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3213" y="5619690"/>
                <a:ext cx="21581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𝑶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𝒎𝑵</m:t>
                      </m:r>
                      <m:r>
                        <a:rPr lang="en-US" sz="2000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13" y="5619690"/>
                <a:ext cx="2158155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367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6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Dilation 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Congestion 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Queue management :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1600200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maximum length of any path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2754868"/>
            <a:ext cx="524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maximum number of packets that cross any edge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3821668"/>
            <a:ext cx="222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 of breaking 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006C31"/>
                </a:solidFill>
              </a:rPr>
              <a:t>warm-up</a:t>
            </a:r>
            <a:r>
              <a:rPr lang="en-US" sz="3600" b="1" dirty="0" smtClean="0"/>
              <a:t> question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is a path taken by the packet originating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there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packets that  </a:t>
                </a:r>
                <a:r>
                  <a:rPr lang="en-US" sz="2000" b="1" dirty="0" smtClean="0"/>
                  <a:t>share</a:t>
                </a:r>
                <a:r>
                  <a:rPr lang="en-US" sz="2000" dirty="0" smtClean="0"/>
                  <a:t> some edge with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maximum number of rounds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taken by the packet to reach destination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 rotWithShape="1">
                <a:blip r:embed="rId2"/>
                <a:stretch>
                  <a:fillRect l="-67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+ℓ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 b="-15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057400" y="1676400"/>
            <a:ext cx="2057401" cy="2514600"/>
            <a:chOff x="2057400" y="1676400"/>
            <a:chExt cx="2057401" cy="251460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057400" y="4191000"/>
              <a:ext cx="10668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124200" y="3633408"/>
              <a:ext cx="990600" cy="55759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114800" y="2667000"/>
              <a:ext cx="0" cy="9906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114800" y="1676400"/>
              <a:ext cx="1" cy="9906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44897" y="1970962"/>
            <a:ext cx="1770303" cy="1854820"/>
            <a:chOff x="4572000" y="2809162"/>
            <a:chExt cx="1770303" cy="185482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572000" y="3657600"/>
              <a:ext cx="0" cy="100638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572000" y="2809162"/>
              <a:ext cx="610639" cy="8484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82639" y="2809162"/>
              <a:ext cx="115966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29000" y="1600200"/>
            <a:ext cx="2057400" cy="3950732"/>
            <a:chOff x="3429000" y="1600200"/>
            <a:chExt cx="2057400" cy="3950732"/>
          </a:xfrm>
        </p:grpSpPr>
        <p:grpSp>
          <p:nvGrpSpPr>
            <p:cNvPr id="53" name="Group 52"/>
            <p:cNvGrpSpPr/>
            <p:nvPr/>
          </p:nvGrpSpPr>
          <p:grpSpPr>
            <a:xfrm>
              <a:off x="3429000" y="1600200"/>
              <a:ext cx="2057400" cy="2743200"/>
              <a:chOff x="3429000" y="1600200"/>
              <a:chExt cx="2057400" cy="2743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4419600" y="2819400"/>
                <a:ext cx="0" cy="9906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429000" y="3785808"/>
                <a:ext cx="990600" cy="5575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419600" y="28194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5486400" y="1600200"/>
                <a:ext cx="0" cy="12192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 flipV="1">
              <a:off x="3429000" y="4343400"/>
              <a:ext cx="0" cy="120753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6961196" y="1442475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57800" y="137794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14793" y="26670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686193" y="2667000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90793" y="351154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90793" y="2736857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29000" y="427354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43193" y="3498857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429000" y="42735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743200" y="51117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24000" y="51054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39000" y="1981200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143393" y="19050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14844 0.006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602 L -0.12188 0.1129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1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1" grpId="0"/>
      <p:bldP spid="32" grpId="0"/>
      <p:bldP spid="9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55" grpId="0" animBg="1"/>
      <p:bldP spid="5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Routing</a:t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/>
              <a:t>on Hypercube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-Hypercube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752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38400" y="2438400"/>
            <a:ext cx="1371600" cy="154243"/>
            <a:chOff x="2362200" y="2438400"/>
            <a:chExt cx="1371600" cy="154243"/>
          </a:xfrm>
        </p:grpSpPr>
        <p:sp>
          <p:nvSpPr>
            <p:cNvPr id="7" name="Oval 6"/>
            <p:cNvSpPr/>
            <p:nvPr/>
          </p:nvSpPr>
          <p:spPr>
            <a:xfrm>
              <a:off x="3581400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514600" y="25164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2440243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0" y="2514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146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05200" y="2526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26268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981200" y="3264932"/>
            <a:ext cx="1828800" cy="1459468"/>
            <a:chOff x="1981200" y="3264932"/>
            <a:chExt cx="1828800" cy="1459468"/>
          </a:xfrm>
        </p:grpSpPr>
        <p:grpSp>
          <p:nvGrpSpPr>
            <p:cNvPr id="20" name="Group 19"/>
            <p:cNvGrpSpPr/>
            <p:nvPr/>
          </p:nvGrpSpPr>
          <p:grpSpPr>
            <a:xfrm>
              <a:off x="2031382" y="4267200"/>
              <a:ext cx="1778618" cy="457200"/>
              <a:chOff x="2183782" y="2590800"/>
              <a:chExt cx="1778618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590800" y="2590800"/>
                <a:ext cx="1371600" cy="154243"/>
                <a:chOff x="2362200" y="2438400"/>
                <a:chExt cx="1371600" cy="154243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5814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2514600" y="2516443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2362200" y="2440243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3782" y="2667000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782" y="2667000"/>
                    <a:ext cx="51328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423100" y="2678668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100" y="2678668"/>
                    <a:ext cx="51328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981200" y="3264932"/>
              <a:ext cx="1828800" cy="457200"/>
              <a:chOff x="2133600" y="2590800"/>
              <a:chExt cx="1828800" cy="4572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90800" y="2590800"/>
                <a:ext cx="1371600" cy="154243"/>
                <a:chOff x="2362200" y="2438400"/>
                <a:chExt cx="1371600" cy="15424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5814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514600" y="2516443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2440243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133600" y="2667000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667000"/>
                    <a:ext cx="513282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429000" y="2678668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678668"/>
                    <a:ext cx="513282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17" idx="0"/>
              <a:endCxn id="27" idx="4"/>
            </p:cNvCxnSpPr>
            <p:nvPr/>
          </p:nvCxnSpPr>
          <p:spPr>
            <a:xfrm flipV="1">
              <a:off x="2514600" y="3419175"/>
              <a:ext cx="0" cy="8498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733800" y="3419175"/>
              <a:ext cx="0" cy="8498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05000" y="5105400"/>
            <a:ext cx="2708540" cy="1840468"/>
            <a:chOff x="1905000" y="5105400"/>
            <a:chExt cx="2708540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1946540" cy="1459468"/>
              <a:chOff x="1981200" y="3264932"/>
              <a:chExt cx="1946540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1890458" cy="457200"/>
                <a:chOff x="2183782" y="2590800"/>
                <a:chExt cx="1890458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1215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1946540" cy="457200"/>
                <a:chOff x="2133600" y="2590800"/>
                <a:chExt cx="1946540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226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1946540" cy="1459468"/>
              <a:chOff x="1981200" y="3264932"/>
              <a:chExt cx="1946540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1890458" cy="457200"/>
                <a:chOff x="2183782" y="2590800"/>
                <a:chExt cx="1890458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21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1946540" cy="457200"/>
                <a:chOff x="2133600" y="2590800"/>
                <a:chExt cx="1946540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226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4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-Hypercube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Number of nodes,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Degree of a node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12" grpId="0" animBg="1"/>
      <p:bldP spid="113" grpId="0" animBg="1"/>
      <p:bldP spid="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 Permutation Routing </a:t>
                </a:r>
                <a:r>
                  <a:rPr lang="en-US" sz="3600" b="1" dirty="0" smtClean="0"/>
                  <a:t>on a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/>
                  <a:t>-Hypercube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 smtClean="0"/>
                  <a:t> : a permutation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: the index to which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mapped </a:t>
                </a:r>
              </a:p>
              <a:p>
                <a:endParaRPr lang="en-US" sz="2000" dirty="0"/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en-US" sz="2000" b="1" dirty="0" smtClean="0"/>
                  <a:t>Hypercube.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There is one packet at each node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en-US" sz="2000" b="1" dirty="0" smtClean="0"/>
                  <a:t>Hypercube.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design a routing algorithm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that sends packet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any given </a:t>
                </a:r>
                <a:r>
                  <a:rPr lang="en-US" sz="2000" dirty="0"/>
                  <a:t>permutation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9741" y="20574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876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48768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</TotalTime>
  <Words>1451</Words>
  <Application>Microsoft Office PowerPoint</Application>
  <PresentationFormat>On-screen Show (4:3)</PresentationFormat>
  <Paragraphs>447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Randomized Algorithms CS648 </vt:lpstr>
      <vt:lpstr>Routing</vt:lpstr>
      <vt:lpstr> </vt:lpstr>
      <vt:lpstr>A warm-up question</vt:lpstr>
      <vt:lpstr>   </vt:lpstr>
      <vt:lpstr>Routing on Hypercube</vt:lpstr>
      <vt:lpstr>n-Hypercube</vt:lpstr>
      <vt:lpstr>n-Hypercube</vt:lpstr>
      <vt:lpstr> Permutation Routing on a n-Hypercube</vt:lpstr>
      <vt:lpstr>n-Hypercube</vt:lpstr>
      <vt:lpstr>Bit-fixing algorithm</vt:lpstr>
      <vt:lpstr>n-Hypercube</vt:lpstr>
      <vt:lpstr>Worst case Permutation</vt:lpstr>
      <vt:lpstr>How to use  Randomization to avoid congestion?</vt:lpstr>
      <vt:lpstr>Send each packet to a uniformly random destination</vt:lpstr>
      <vt:lpstr>H(j) : number of other packets colliding packet j    </vt:lpstr>
      <vt:lpstr>X(e) : Number of routes passing through e </vt:lpstr>
      <vt:lpstr>X(e) : Number of routes passing through e </vt:lpstr>
      <vt:lpstr>X(e) : Number of routes passing through e </vt:lpstr>
      <vt:lpstr>X(e) : Number of routes passing through e </vt:lpstr>
      <vt:lpstr>H(j) : number of other packets colliding packet j    </vt:lpstr>
      <vt:lpstr>H(j) : number of other packets colliding packet j </vt:lpstr>
      <vt:lpstr>How to design an efficient Algorithm for Permutation Routing ? </vt:lpstr>
      <vt:lpstr>How to design an efficient Algorithm for Permutation Routing ? </vt:lpstr>
      <vt:lpstr>Algorithm</vt:lpstr>
      <vt:lpstr>Fixed Path Routing</vt:lpstr>
      <vt:lpstr> </vt:lpstr>
      <vt:lpstr>Arbitrary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740</cp:revision>
  <dcterms:created xsi:type="dcterms:W3CDTF">2011-12-03T04:13:03Z</dcterms:created>
  <dcterms:modified xsi:type="dcterms:W3CDTF">2018-10-28T10:35:00Z</dcterms:modified>
</cp:coreProperties>
</file>