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676" r:id="rId3"/>
    <p:sldId id="677" r:id="rId4"/>
    <p:sldId id="678" r:id="rId5"/>
    <p:sldId id="652" r:id="rId6"/>
    <p:sldId id="653" r:id="rId7"/>
    <p:sldId id="654" r:id="rId8"/>
    <p:sldId id="655" r:id="rId9"/>
    <p:sldId id="679" r:id="rId10"/>
    <p:sldId id="680" r:id="rId11"/>
    <p:sldId id="681" r:id="rId12"/>
    <p:sldId id="656" r:id="rId13"/>
    <p:sldId id="683" r:id="rId14"/>
    <p:sldId id="682" r:id="rId15"/>
    <p:sldId id="684" r:id="rId16"/>
    <p:sldId id="650" r:id="rId17"/>
    <p:sldId id="685" r:id="rId18"/>
    <p:sldId id="690" r:id="rId19"/>
    <p:sldId id="659" r:id="rId20"/>
    <p:sldId id="651" r:id="rId21"/>
    <p:sldId id="657" r:id="rId22"/>
    <p:sldId id="658" r:id="rId23"/>
    <p:sldId id="686" r:id="rId24"/>
    <p:sldId id="631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88" r:id="rId37"/>
    <p:sldId id="6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76" autoAdjust="0"/>
  </p:normalViewPr>
  <p:slideViewPr>
    <p:cSldViewPr>
      <p:cViewPr>
        <p:scale>
          <a:sx n="85" d="100"/>
          <a:sy n="85" d="100"/>
        </p:scale>
        <p:origin x="-288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202.png"/><Relationship Id="rId26" Type="http://schemas.openxmlformats.org/officeDocument/2006/relationships/image" Target="../media/image48.png"/><Relationship Id="rId39" Type="http://schemas.openxmlformats.org/officeDocument/2006/relationships/image" Target="../media/image63.png"/><Relationship Id="rId3" Type="http://schemas.openxmlformats.org/officeDocument/2006/relationships/image" Target="../media/image38.png"/><Relationship Id="rId21" Type="http://schemas.openxmlformats.org/officeDocument/2006/relationships/image" Target="../media/image230.png"/><Relationship Id="rId34" Type="http://schemas.openxmlformats.org/officeDocument/2006/relationships/image" Target="../media/image57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7" Type="http://schemas.openxmlformats.org/officeDocument/2006/relationships/image" Target="../media/image710.png"/><Relationship Id="rId12" Type="http://schemas.openxmlformats.org/officeDocument/2006/relationships/image" Target="../media/image42.png"/><Relationship Id="rId17" Type="http://schemas.openxmlformats.org/officeDocument/2006/relationships/image" Target="../media/image191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20" Type="http://schemas.openxmlformats.org/officeDocument/2006/relationships/image" Target="../media/image221.png"/><Relationship Id="rId29" Type="http://schemas.openxmlformats.org/officeDocument/2006/relationships/image" Target="../media/image51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" Type="http://schemas.openxmlformats.org/officeDocument/2006/relationships/image" Target="../media/image510.png"/><Relationship Id="rId15" Type="http://schemas.openxmlformats.org/officeDocument/2006/relationships/image" Target="../media/image170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Relationship Id="rId10" Type="http://schemas.openxmlformats.org/officeDocument/2006/relationships/image" Target="../media/image100.png"/><Relationship Id="rId19" Type="http://schemas.openxmlformats.org/officeDocument/2006/relationships/image" Target="../media/image211.png"/><Relationship Id="rId31" Type="http://schemas.openxmlformats.org/officeDocument/2006/relationships/image" Target="../media/image53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61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8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8" Type="http://schemas.openxmlformats.org/officeDocument/2006/relationships/image" Target="../media/image40.png"/><Relationship Id="rId51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7162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23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Fixed path </a:t>
            </a:r>
            <a:r>
              <a:rPr lang="en-US" sz="2400" b="1" dirty="0" smtClean="0">
                <a:solidFill>
                  <a:srgbClr val="7030A0"/>
                </a:solidFill>
              </a:rPr>
              <a:t>routing </a:t>
            </a:r>
            <a:endParaRPr lang="en-US" sz="2200" b="1" dirty="0">
              <a:solidFill>
                <a:srgbClr val="7030A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Leader election </a:t>
            </a:r>
            <a:r>
              <a:rPr lang="en-US" sz="2200" b="1" dirty="0" smtClean="0">
                <a:solidFill>
                  <a:srgbClr val="002060"/>
                </a:solidFill>
              </a:rPr>
              <a:t>in distributed environment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Dilation 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Congestion 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Queue management :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600200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maximum length of any path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2743200"/>
            <a:ext cx="524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maximum number of packets that cross any edge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821668"/>
            <a:ext cx="222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 of breaking 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Fixed Path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Routing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Arbitrary network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is a network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 smtClean="0"/>
                  <a:t> edges.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400" dirty="0" smtClean="0"/>
                  <a:t> packets.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Packet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smtClean="0"/>
                  <a:t> has a unique source and a designated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to follow.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Design a routing scheme to achieve least routing time.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Worst case routing time: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𝒄𝒅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This is also a lower bound for some networks. </a:t>
                </a:r>
                <a:r>
                  <a:rPr lang="en-US" sz="2400" dirty="0" smtClean="0">
                    <a:sym typeface="Wingdings" pitchFamily="2" charset="2"/>
                  </a:rPr>
                  <a:t>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07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956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2895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267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Worst case </a:t>
            </a:r>
            <a:r>
              <a:rPr lang="en-US" sz="3200" b="1" dirty="0" smtClean="0"/>
              <a:t>example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can be a network with congestion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and dilation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s</a:t>
                </a:r>
                <a:r>
                  <a:rPr lang="en-US" sz="2000" dirty="0" smtClean="0"/>
                  <a:t>uch that routing time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6" name="Content Placeholder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5000" y="3200400"/>
            <a:ext cx="4267200" cy="1524000"/>
            <a:chOff x="1905000" y="2362200"/>
            <a:chExt cx="4267200" cy="1524000"/>
          </a:xfrm>
        </p:grpSpPr>
        <p:grpSp>
          <p:nvGrpSpPr>
            <p:cNvPr id="6" name="Group 5"/>
            <p:cNvGrpSpPr/>
            <p:nvPr/>
          </p:nvGrpSpPr>
          <p:grpSpPr>
            <a:xfrm>
              <a:off x="1905000" y="2438400"/>
              <a:ext cx="4267200" cy="1447800"/>
              <a:chOff x="1905000" y="2438400"/>
              <a:chExt cx="42672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1910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267200" y="24384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8" idx="3"/>
              </p:cNvCxnSpPr>
              <p:nvPr/>
            </p:nvCxnSpPr>
            <p:spPr>
              <a:xfrm flipH="1">
                <a:off x="1905000" y="3254282"/>
                <a:ext cx="2308318" cy="631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4"/>
              </p:cNvCxnSpPr>
              <p:nvPr/>
            </p:nvCxnSpPr>
            <p:spPr>
              <a:xfrm flipH="1">
                <a:off x="2971800" y="3276600"/>
                <a:ext cx="129540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5"/>
              </p:cNvCxnSpPr>
              <p:nvPr/>
            </p:nvCxnSpPr>
            <p:spPr>
              <a:xfrm>
                <a:off x="4321082" y="3254282"/>
                <a:ext cx="1851118" cy="631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191000" y="2362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28800" y="4724400"/>
            <a:ext cx="4419600" cy="152400"/>
            <a:chOff x="1828800" y="4724400"/>
            <a:chExt cx="4419600" cy="152400"/>
          </a:xfrm>
        </p:grpSpPr>
        <p:sp>
          <p:nvSpPr>
            <p:cNvPr id="13" name="Oval 12"/>
            <p:cNvSpPr/>
            <p:nvPr/>
          </p:nvSpPr>
          <p:spPr>
            <a:xfrm>
              <a:off x="18288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956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6728" y="4800600"/>
            <a:ext cx="4617872" cy="424571"/>
            <a:chOff x="1600200" y="3810000"/>
            <a:chExt cx="4617872" cy="424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600200" y="3854080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854080"/>
                  <a:ext cx="36580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36498" y="386523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498" y="3865239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67400" y="3810000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810000"/>
                  <a:ext cx="3506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8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4087287" y="4267200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.  .  . </a:t>
            </a:r>
            <a:endParaRPr lang="en-US" sz="4000" b="1" dirty="0"/>
          </a:p>
        </p:txBody>
      </p:sp>
      <p:sp>
        <p:nvSpPr>
          <p:cNvPr id="22" name="Rectangle 21"/>
          <p:cNvSpPr/>
          <p:nvPr/>
        </p:nvSpPr>
        <p:spPr>
          <a:xfrm>
            <a:off x="1752600" y="51879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66793" y="51816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0" y="51879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58000" y="3124200"/>
                <a:ext cx="80752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124200"/>
                <a:ext cx="8075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89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048000" y="152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858000" y="3745468"/>
                <a:ext cx="205222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1" dirty="0" smtClean="0"/>
                  <a:t>Routing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45468"/>
                <a:ext cx="2052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065" t="-6349" r="-354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95400" y="6019800"/>
                <a:ext cx="60037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can give construction for any arbitrary even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u="sng" dirty="0" smtClean="0"/>
                  <a:t>recursively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019800"/>
                <a:ext cx="600375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11" t="-6452" r="-81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4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177 -0.16412 L 0.23177 -0.27477 " pathEditMode="relative" ptsTypes="AAA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14323 -0.1706 L 0.14323 -0.27176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6823 -0.16065 L -0.16823 -0.27269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uiExpand="1" build="p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8" grpId="0" animBg="1"/>
      <p:bldP spid="2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Worst case </a:t>
            </a:r>
            <a:r>
              <a:rPr lang="en-US" sz="3200" b="1" dirty="0"/>
              <a:t>example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can be a network with congestion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and dilation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such that routing time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905000" y="3810000"/>
            <a:ext cx="4617872" cy="424571"/>
            <a:chOff x="1600200" y="3810000"/>
            <a:chExt cx="4617872" cy="424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600200" y="3854080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854080"/>
                  <a:ext cx="36580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636498" y="386523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498" y="3865239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67400" y="3810000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810000"/>
                  <a:ext cx="3506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1905000" y="2362200"/>
            <a:ext cx="4267200" cy="1524000"/>
            <a:chOff x="1905000" y="2362200"/>
            <a:chExt cx="4267200" cy="1524000"/>
          </a:xfrm>
        </p:grpSpPr>
        <p:grpSp>
          <p:nvGrpSpPr>
            <p:cNvPr id="57" name="Group 56"/>
            <p:cNvGrpSpPr/>
            <p:nvPr/>
          </p:nvGrpSpPr>
          <p:grpSpPr>
            <a:xfrm>
              <a:off x="1905000" y="2438400"/>
              <a:ext cx="4267200" cy="1447800"/>
              <a:chOff x="1905000" y="2438400"/>
              <a:chExt cx="4267200" cy="14478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1910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267200" y="24384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3"/>
              </p:cNvCxnSpPr>
              <p:nvPr/>
            </p:nvCxnSpPr>
            <p:spPr>
              <a:xfrm flipH="1">
                <a:off x="1905000" y="3254282"/>
                <a:ext cx="2308318" cy="631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5" idx="4"/>
              </p:cNvCxnSpPr>
              <p:nvPr/>
            </p:nvCxnSpPr>
            <p:spPr>
              <a:xfrm flipH="1">
                <a:off x="2971800" y="3276600"/>
                <a:ext cx="129540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5" idx="5"/>
              </p:cNvCxnSpPr>
              <p:nvPr/>
            </p:nvCxnSpPr>
            <p:spPr>
              <a:xfrm>
                <a:off x="4321082" y="3254282"/>
                <a:ext cx="1851118" cy="631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191000" y="2362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24000" y="3810000"/>
            <a:ext cx="5029200" cy="1828800"/>
            <a:chOff x="1524000" y="3810000"/>
            <a:chExt cx="5029200" cy="1828800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0" y="3886200"/>
              <a:ext cx="5029200" cy="1752600"/>
              <a:chOff x="1524000" y="3886200"/>
              <a:chExt cx="5029200" cy="17526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524000" y="3886200"/>
                <a:ext cx="762000" cy="1752600"/>
                <a:chOff x="2438400" y="3886200"/>
                <a:chExt cx="762000" cy="17526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743200" y="4572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2438400" y="3886200"/>
                  <a:ext cx="762000" cy="1752600"/>
                  <a:chOff x="2438400" y="3886200"/>
                  <a:chExt cx="762000" cy="1752600"/>
                </a:xfrm>
              </p:grpSpPr>
              <p:sp>
                <p:nvSpPr>
                  <p:cNvPr id="5" name="Isosceles Triangle 4"/>
                  <p:cNvSpPr/>
                  <p:nvPr/>
                </p:nvSpPr>
                <p:spPr>
                  <a:xfrm>
                    <a:off x="2438400" y="4724400"/>
                    <a:ext cx="762000" cy="914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" name="Straight Connector 8"/>
                  <p:cNvCxnSpPr>
                    <a:endCxn id="7" idx="0"/>
                  </p:cNvCxnSpPr>
                  <p:nvPr/>
                </p:nvCxnSpPr>
                <p:spPr>
                  <a:xfrm>
                    <a:off x="2819400" y="3886200"/>
                    <a:ext cx="0" cy="6858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2590800" y="3886200"/>
                <a:ext cx="762000" cy="1752600"/>
                <a:chOff x="2438400" y="3886200"/>
                <a:chExt cx="762000" cy="1752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2743200" y="4572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438400" y="3886200"/>
                  <a:ext cx="762000" cy="1752600"/>
                  <a:chOff x="2438400" y="3886200"/>
                  <a:chExt cx="762000" cy="1752600"/>
                </a:xfrm>
              </p:grpSpPr>
              <p:sp>
                <p:nvSpPr>
                  <p:cNvPr id="29" name="Isosceles Triangle 28"/>
                  <p:cNvSpPr/>
                  <p:nvPr/>
                </p:nvSpPr>
                <p:spPr>
                  <a:xfrm>
                    <a:off x="2438400" y="4724400"/>
                    <a:ext cx="762000" cy="914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>
                    <a:endCxn id="27" idx="0"/>
                  </p:cNvCxnSpPr>
                  <p:nvPr/>
                </p:nvCxnSpPr>
                <p:spPr>
                  <a:xfrm>
                    <a:off x="2819400" y="3886200"/>
                    <a:ext cx="0" cy="6858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5791200" y="3886200"/>
                <a:ext cx="762000" cy="1752600"/>
                <a:chOff x="2438400" y="3886200"/>
                <a:chExt cx="762000" cy="17526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2743200" y="4572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2438400" y="3886200"/>
                  <a:ext cx="762000" cy="1752600"/>
                  <a:chOff x="2438400" y="3886200"/>
                  <a:chExt cx="762000" cy="1752600"/>
                </a:xfrm>
              </p:grpSpPr>
              <p:sp>
                <p:nvSpPr>
                  <p:cNvPr id="34" name="Isosceles Triangle 33"/>
                  <p:cNvSpPr/>
                  <p:nvPr/>
                </p:nvSpPr>
                <p:spPr>
                  <a:xfrm>
                    <a:off x="2438400" y="4724400"/>
                    <a:ext cx="762000" cy="914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>
                    <a:endCxn id="32" idx="0"/>
                  </p:cNvCxnSpPr>
                  <p:nvPr/>
                </p:nvCxnSpPr>
                <p:spPr>
                  <a:xfrm>
                    <a:off x="2819400" y="3886200"/>
                    <a:ext cx="0" cy="6858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" name="TextBox 38"/>
              <p:cNvSpPr txBox="1"/>
              <p:nvPr/>
            </p:nvSpPr>
            <p:spPr>
              <a:xfrm>
                <a:off x="4087287" y="4800600"/>
                <a:ext cx="11705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.  .  . </a:t>
                </a:r>
                <a:endParaRPr lang="en-US" sz="4000" b="1" dirty="0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18288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8956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0960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524000" y="3892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38193" y="38862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67400" y="3892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514 -0.09421 L 0.24514 -0.21296 " pathEditMode="relative" ptsTypes="A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15156 -0.08912 L 0.15156 -0.2162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9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15989 -0.07824 L -0.15989 -0.21713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1" animBg="1"/>
      <p:bldP spid="69" grpId="2" animBg="1"/>
      <p:bldP spid="70" grpId="0" animBg="1"/>
      <p:bldP spid="70" grpId="1" animBg="1"/>
      <p:bldP spid="71" grpId="0" animBg="1"/>
      <p:bldP spid="7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Arbitrary network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is a network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 smtClean="0"/>
                  <a:t> edges.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400" dirty="0" smtClean="0"/>
                  <a:t> packets.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Packet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smtClean="0"/>
                  <a:t> has a unique source and a designated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to follow.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Design a routing scheme to achieve least routing time.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Worst case routing time: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𝒄𝒅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Randomization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		 </a:t>
                </a:r>
                <a:r>
                  <a:rPr lang="en-US" sz="2400" dirty="0" smtClean="0"/>
                  <a:t>routing time: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07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267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3213" y="5619690"/>
                <a:ext cx="21581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𝑶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𝒎𝑵</m:t>
                      </m:r>
                      <m:r>
                        <a:rPr lang="en-US" sz="2000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13" y="5619690"/>
                <a:ext cx="2158155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367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Focus on an </a:t>
            </a:r>
            <a:r>
              <a:rPr lang="en-US" sz="3600" b="1" dirty="0" smtClean="0">
                <a:solidFill>
                  <a:srgbClr val="7030A0"/>
                </a:solidFill>
              </a:rPr>
              <a:t>edge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ensure that no two paths cross the edge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at the same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66593" y="3733800"/>
            <a:ext cx="6505807" cy="76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4193" y="1371600"/>
            <a:ext cx="6886807" cy="1371600"/>
            <a:chOff x="1037993" y="1447800"/>
            <a:chExt cx="6886807" cy="1371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37993" y="1447800"/>
              <a:ext cx="2772007" cy="13716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10000" y="2819400"/>
              <a:ext cx="12954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105400" y="1600200"/>
              <a:ext cx="2819400" cy="1219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90600" y="4572000"/>
            <a:ext cx="7039207" cy="914400"/>
            <a:chOff x="885593" y="2819400"/>
            <a:chExt cx="7039207" cy="914400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885593" y="2819400"/>
              <a:ext cx="2924407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810000" y="2819400"/>
              <a:ext cx="11430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953000" y="2819400"/>
              <a:ext cx="2971800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533900" y="3048000"/>
            <a:ext cx="114300" cy="381000"/>
            <a:chOff x="4533900" y="3048000"/>
            <a:chExt cx="114300" cy="381000"/>
          </a:xfrm>
        </p:grpSpPr>
        <p:sp>
          <p:nvSpPr>
            <p:cNvPr id="38" name="Oval 37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0" y="3657600"/>
            <a:ext cx="1371600" cy="152400"/>
            <a:chOff x="3352800" y="3200400"/>
            <a:chExt cx="1371600" cy="152400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505200" y="3285877"/>
              <a:ext cx="1066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200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33900" y="4038600"/>
            <a:ext cx="114300" cy="381000"/>
            <a:chOff x="4533900" y="3048000"/>
            <a:chExt cx="114300" cy="381000"/>
          </a:xfrm>
        </p:grpSpPr>
        <p:sp>
          <p:nvSpPr>
            <p:cNvPr id="43" name="Oval 42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147824" y="5301734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24" y="5301734"/>
                <a:ext cx="506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6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47824" y="1339334"/>
                <a:ext cx="496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24" y="1339334"/>
                <a:ext cx="49609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191500" y="3657600"/>
            <a:ext cx="114300" cy="381000"/>
            <a:chOff x="4533900" y="3048000"/>
            <a:chExt cx="114300" cy="381000"/>
          </a:xfrm>
        </p:grpSpPr>
        <p:sp>
          <p:nvSpPr>
            <p:cNvPr id="49" name="Oval 48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600200" y="5867400"/>
            <a:ext cx="1905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05200" y="5943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37395" y="337374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95" y="3373745"/>
                <a:ext cx="3642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6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/>
      <p:bldP spid="47" grpId="0"/>
      <p:bldP spid="52" grpId="0" animBg="1"/>
      <p:bldP spid="53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difficulty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2" descr="C:\Users\Surender Baswana\Desktop\randdistributednetwo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08106"/>
            <a:ext cx="8229600" cy="4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93902" y="3377388"/>
            <a:ext cx="5954752" cy="1105402"/>
          </a:xfrm>
          <a:custGeom>
            <a:avLst/>
            <a:gdLst>
              <a:gd name="connsiteX0" fmla="*/ 0 w 5954752"/>
              <a:gd name="connsiteY0" fmla="*/ 1105402 h 1105402"/>
              <a:gd name="connsiteX1" fmla="*/ 178420 w 5954752"/>
              <a:gd name="connsiteY1" fmla="*/ 949285 h 1105402"/>
              <a:gd name="connsiteX2" fmla="*/ 903249 w 5954752"/>
              <a:gd name="connsiteY2" fmla="*/ 547841 h 1105402"/>
              <a:gd name="connsiteX3" fmla="*/ 1070518 w 5954752"/>
              <a:gd name="connsiteY3" fmla="*/ 525539 h 1105402"/>
              <a:gd name="connsiteX4" fmla="*/ 1683835 w 5954752"/>
              <a:gd name="connsiteY4" fmla="*/ 469783 h 1105402"/>
              <a:gd name="connsiteX5" fmla="*/ 1761893 w 5954752"/>
              <a:gd name="connsiteY5" fmla="*/ 458632 h 1105402"/>
              <a:gd name="connsiteX6" fmla="*/ 2464420 w 5954752"/>
              <a:gd name="connsiteY6" fmla="*/ 536690 h 1105402"/>
              <a:gd name="connsiteX7" fmla="*/ 3256157 w 5954752"/>
              <a:gd name="connsiteY7" fmla="*/ 547841 h 1105402"/>
              <a:gd name="connsiteX8" fmla="*/ 3891776 w 5954752"/>
              <a:gd name="connsiteY8" fmla="*/ 570144 h 1105402"/>
              <a:gd name="connsiteX9" fmla="*/ 4181708 w 5954752"/>
              <a:gd name="connsiteY9" fmla="*/ 414027 h 1105402"/>
              <a:gd name="connsiteX10" fmla="*/ 4482791 w 5954752"/>
              <a:gd name="connsiteY10" fmla="*/ 135246 h 1105402"/>
              <a:gd name="connsiteX11" fmla="*/ 4594303 w 5954752"/>
              <a:gd name="connsiteY11" fmla="*/ 1432 h 1105402"/>
              <a:gd name="connsiteX12" fmla="*/ 4917688 w 5954752"/>
              <a:gd name="connsiteY12" fmla="*/ 213305 h 1105402"/>
              <a:gd name="connsiteX13" fmla="*/ 5096108 w 5954752"/>
              <a:gd name="connsiteY13" fmla="*/ 335968 h 1105402"/>
              <a:gd name="connsiteX14" fmla="*/ 5954752 w 5954752"/>
              <a:gd name="connsiteY14" fmla="*/ 425178 h 1105402"/>
              <a:gd name="connsiteX15" fmla="*/ 5954752 w 5954752"/>
              <a:gd name="connsiteY15" fmla="*/ 425178 h 110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54752" h="1105402">
                <a:moveTo>
                  <a:pt x="0" y="1105402"/>
                </a:moveTo>
                <a:cubicBezTo>
                  <a:pt x="13939" y="1073807"/>
                  <a:pt x="27878" y="1042212"/>
                  <a:pt x="178420" y="949285"/>
                </a:cubicBezTo>
                <a:cubicBezTo>
                  <a:pt x="328962" y="856358"/>
                  <a:pt x="754566" y="618465"/>
                  <a:pt x="903249" y="547841"/>
                </a:cubicBezTo>
                <a:cubicBezTo>
                  <a:pt x="1051932" y="477217"/>
                  <a:pt x="1070518" y="525539"/>
                  <a:pt x="1070518" y="525539"/>
                </a:cubicBezTo>
                <a:lnTo>
                  <a:pt x="1683835" y="469783"/>
                </a:lnTo>
                <a:cubicBezTo>
                  <a:pt x="1799064" y="458632"/>
                  <a:pt x="1631796" y="447481"/>
                  <a:pt x="1761893" y="458632"/>
                </a:cubicBezTo>
                <a:cubicBezTo>
                  <a:pt x="1891990" y="469783"/>
                  <a:pt x="2215376" y="521822"/>
                  <a:pt x="2464420" y="536690"/>
                </a:cubicBezTo>
                <a:cubicBezTo>
                  <a:pt x="2713464" y="551558"/>
                  <a:pt x="3018264" y="542265"/>
                  <a:pt x="3256157" y="547841"/>
                </a:cubicBezTo>
                <a:cubicBezTo>
                  <a:pt x="3494050" y="553417"/>
                  <a:pt x="3737518" y="592446"/>
                  <a:pt x="3891776" y="570144"/>
                </a:cubicBezTo>
                <a:cubicBezTo>
                  <a:pt x="4046034" y="547842"/>
                  <a:pt x="4083206" y="486510"/>
                  <a:pt x="4181708" y="414027"/>
                </a:cubicBezTo>
                <a:cubicBezTo>
                  <a:pt x="4280210" y="341544"/>
                  <a:pt x="4414025" y="204012"/>
                  <a:pt x="4482791" y="135246"/>
                </a:cubicBezTo>
                <a:cubicBezTo>
                  <a:pt x="4551557" y="66480"/>
                  <a:pt x="4521820" y="-11578"/>
                  <a:pt x="4594303" y="1432"/>
                </a:cubicBezTo>
                <a:cubicBezTo>
                  <a:pt x="4666786" y="14442"/>
                  <a:pt x="4834054" y="157549"/>
                  <a:pt x="4917688" y="213305"/>
                </a:cubicBezTo>
                <a:cubicBezTo>
                  <a:pt x="5001322" y="269061"/>
                  <a:pt x="4923264" y="300656"/>
                  <a:pt x="5096108" y="335968"/>
                </a:cubicBezTo>
                <a:cubicBezTo>
                  <a:pt x="5268952" y="371280"/>
                  <a:pt x="5954752" y="425178"/>
                  <a:pt x="5954752" y="425178"/>
                </a:cubicBezTo>
                <a:lnTo>
                  <a:pt x="5954752" y="425178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53776" y="4038600"/>
            <a:ext cx="75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7398" y="397406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98" y="3974068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2397512" y="3434576"/>
            <a:ext cx="747132" cy="1393902"/>
          </a:xfrm>
          <a:custGeom>
            <a:avLst/>
            <a:gdLst>
              <a:gd name="connsiteX0" fmla="*/ 0 w 747132"/>
              <a:gd name="connsiteY0" fmla="*/ 1393902 h 1393902"/>
              <a:gd name="connsiteX1" fmla="*/ 133815 w 747132"/>
              <a:gd name="connsiteY1" fmla="*/ 713678 h 1393902"/>
              <a:gd name="connsiteX2" fmla="*/ 557561 w 747132"/>
              <a:gd name="connsiteY2" fmla="*/ 602165 h 1393902"/>
              <a:gd name="connsiteX3" fmla="*/ 669073 w 747132"/>
              <a:gd name="connsiteY3" fmla="*/ 557561 h 1393902"/>
              <a:gd name="connsiteX4" fmla="*/ 747132 w 747132"/>
              <a:gd name="connsiteY4" fmla="*/ 0 h 139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132" h="1393902">
                <a:moveTo>
                  <a:pt x="0" y="1393902"/>
                </a:moveTo>
                <a:cubicBezTo>
                  <a:pt x="20444" y="1119768"/>
                  <a:pt x="40888" y="845634"/>
                  <a:pt x="133815" y="713678"/>
                </a:cubicBezTo>
                <a:cubicBezTo>
                  <a:pt x="226742" y="581722"/>
                  <a:pt x="468351" y="628184"/>
                  <a:pt x="557561" y="602165"/>
                </a:cubicBezTo>
                <a:cubicBezTo>
                  <a:pt x="646771" y="576146"/>
                  <a:pt x="637478" y="657922"/>
                  <a:pt x="669073" y="557561"/>
                </a:cubicBezTo>
                <a:cubicBezTo>
                  <a:pt x="700668" y="457200"/>
                  <a:pt x="723900" y="228600"/>
                  <a:pt x="747132" y="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07580" y="2810107"/>
            <a:ext cx="1237786" cy="2263698"/>
          </a:xfrm>
          <a:custGeom>
            <a:avLst/>
            <a:gdLst>
              <a:gd name="connsiteX0" fmla="*/ 0 w 1237786"/>
              <a:gd name="connsiteY0" fmla="*/ 0 h 2263698"/>
              <a:gd name="connsiteX1" fmla="*/ 267630 w 1237786"/>
              <a:gd name="connsiteY1" fmla="*/ 401444 h 2263698"/>
              <a:gd name="connsiteX2" fmla="*/ 401444 w 1237786"/>
              <a:gd name="connsiteY2" fmla="*/ 1014761 h 2263698"/>
              <a:gd name="connsiteX3" fmla="*/ 579864 w 1237786"/>
              <a:gd name="connsiteY3" fmla="*/ 1148576 h 2263698"/>
              <a:gd name="connsiteX4" fmla="*/ 858644 w 1237786"/>
              <a:gd name="connsiteY4" fmla="*/ 1115122 h 2263698"/>
              <a:gd name="connsiteX5" fmla="*/ 992459 w 1237786"/>
              <a:gd name="connsiteY5" fmla="*/ 1839952 h 2263698"/>
              <a:gd name="connsiteX6" fmla="*/ 1237786 w 1237786"/>
              <a:gd name="connsiteY6" fmla="*/ 2263698 h 226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786" h="2263698">
                <a:moveTo>
                  <a:pt x="0" y="0"/>
                </a:moveTo>
                <a:cubicBezTo>
                  <a:pt x="100361" y="116158"/>
                  <a:pt x="200723" y="232317"/>
                  <a:pt x="267630" y="401444"/>
                </a:cubicBezTo>
                <a:cubicBezTo>
                  <a:pt x="334537" y="570571"/>
                  <a:pt x="349405" y="890239"/>
                  <a:pt x="401444" y="1014761"/>
                </a:cubicBezTo>
                <a:cubicBezTo>
                  <a:pt x="453483" y="1139283"/>
                  <a:pt x="503664" y="1131849"/>
                  <a:pt x="579864" y="1148576"/>
                </a:cubicBezTo>
                <a:cubicBezTo>
                  <a:pt x="656064" y="1165303"/>
                  <a:pt x="789878" y="999893"/>
                  <a:pt x="858644" y="1115122"/>
                </a:cubicBezTo>
                <a:cubicBezTo>
                  <a:pt x="927410" y="1230351"/>
                  <a:pt x="929269" y="1648523"/>
                  <a:pt x="992459" y="1839952"/>
                </a:cubicBezTo>
                <a:cubicBezTo>
                  <a:pt x="1055649" y="2031381"/>
                  <a:pt x="1146717" y="2147539"/>
                  <a:pt x="1237786" y="2263698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6248400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Assumption 1</a:t>
            </a:r>
            <a:r>
              <a:rPr lang="en-US" b="1" dirty="0" smtClean="0"/>
              <a:t> 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76400" y="6248400"/>
                <a:ext cx="3383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Each packet that passes through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248400"/>
                <a:ext cx="33835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41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55284" y="6248400"/>
                <a:ext cx="2380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eaches the </a:t>
                </a:r>
                <a:r>
                  <a:rPr lang="en-US" dirty="0"/>
                  <a:t>source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84" y="6248400"/>
                <a:ext cx="238078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08" t="-8197" r="-35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224962" y="6260068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right time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6" grpId="0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Focus on an </a:t>
            </a:r>
            <a:r>
              <a:rPr lang="en-US" sz="3600" b="1" dirty="0" smtClean="0">
                <a:solidFill>
                  <a:srgbClr val="7030A0"/>
                </a:solidFill>
              </a:rPr>
              <a:t>edge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ensure that no two paths cross the edge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at the same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66593" y="3733800"/>
            <a:ext cx="6505807" cy="76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4193" y="1371600"/>
            <a:ext cx="6886807" cy="1371600"/>
            <a:chOff x="1037993" y="1447800"/>
            <a:chExt cx="6886807" cy="1371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37993" y="1447800"/>
              <a:ext cx="2772007" cy="13716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10000" y="2819400"/>
              <a:ext cx="12954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105400" y="1600200"/>
              <a:ext cx="2819400" cy="1219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90600" y="4572000"/>
            <a:ext cx="7039207" cy="914400"/>
            <a:chOff x="885593" y="2819400"/>
            <a:chExt cx="7039207" cy="914400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885593" y="2819400"/>
              <a:ext cx="2924407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810000" y="2819400"/>
              <a:ext cx="11430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953000" y="2819400"/>
              <a:ext cx="2971800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533900" y="3048000"/>
            <a:ext cx="114300" cy="381000"/>
            <a:chOff x="4533900" y="3048000"/>
            <a:chExt cx="114300" cy="381000"/>
          </a:xfrm>
        </p:grpSpPr>
        <p:sp>
          <p:nvSpPr>
            <p:cNvPr id="38" name="Oval 37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0" y="3657600"/>
            <a:ext cx="1371600" cy="152400"/>
            <a:chOff x="3352800" y="3200400"/>
            <a:chExt cx="1371600" cy="152400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505200" y="3285877"/>
              <a:ext cx="1066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200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33900" y="4038600"/>
            <a:ext cx="114300" cy="381000"/>
            <a:chOff x="4533900" y="3048000"/>
            <a:chExt cx="114300" cy="381000"/>
          </a:xfrm>
        </p:grpSpPr>
        <p:sp>
          <p:nvSpPr>
            <p:cNvPr id="43" name="Oval 42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147824" y="5301734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24" y="5301734"/>
                <a:ext cx="506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6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47824" y="1339334"/>
                <a:ext cx="496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24" y="1339334"/>
                <a:ext cx="49609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191500" y="3657600"/>
            <a:ext cx="114300" cy="381000"/>
            <a:chOff x="4533900" y="3048000"/>
            <a:chExt cx="114300" cy="381000"/>
          </a:xfrm>
        </p:grpSpPr>
        <p:sp>
          <p:nvSpPr>
            <p:cNvPr id="49" name="Oval 48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37395" y="337374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95" y="3373745"/>
                <a:ext cx="3642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9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828800"/>
            <a:ext cx="1614545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Idea </a:t>
            </a:r>
            <a:r>
              <a:rPr lang="en-US" sz="4400" b="1" dirty="0" smtClean="0">
                <a:solidFill>
                  <a:srgbClr val="0070C0"/>
                </a:solidFill>
              </a:rPr>
              <a:t>1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324" y="3276600"/>
            <a:ext cx="320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delay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46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Birthday </a:t>
            </a:r>
            <a:r>
              <a:rPr lang="en-US" sz="3200" dirty="0" smtClean="0">
                <a:solidFill>
                  <a:srgbClr val="0070C0"/>
                </a:solidFill>
              </a:rPr>
              <a:t>paradox</a:t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delay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any integer.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proceeds towards its destination.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be so that no two packets collide at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209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743200"/>
            <a:ext cx="52577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3810000"/>
            <a:ext cx="52577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876800"/>
                <a:ext cx="1790811" cy="4070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Even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1790811" cy="407099"/>
              </a:xfrm>
              <a:prstGeom prst="rect">
                <a:avLst/>
              </a:prstGeom>
              <a:blipFill rotWithShape="1">
                <a:blip r:embed="rId3"/>
                <a:stretch>
                  <a:fillRect l="-3754" t="-4478" r="-5802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97442" y="4889958"/>
                <a:ext cx="4838889" cy="4001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there will be collision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442" y="4889958"/>
                <a:ext cx="483888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387" t="-7576" r="-176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miley Face 10"/>
          <p:cNvSpPr/>
          <p:nvPr/>
        </p:nvSpPr>
        <p:spPr>
          <a:xfrm>
            <a:off x="8191500" y="4673251"/>
            <a:ext cx="647700" cy="660749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delay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any integer.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proceeds towards its destination.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No. of packets passing through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second.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𝐄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r>
                      <a:rPr lang="en-US" sz="2000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𝒓</m:t>
                        </m:r>
                      </m:den>
                    </m:f>
                  </m:oMath>
                </a14:m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  <a:sym typeface="Wingdings" pitchFamily="2" charset="2"/>
                  </a:rPr>
                  <a:t>                           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= 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  <a:blipFill rotWithShape="1">
                <a:blip r:embed="rId2"/>
                <a:stretch>
                  <a:fillRect l="-759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32766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6324600"/>
                <a:ext cx="1550424" cy="5423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𝑵𝒎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24600"/>
                <a:ext cx="1550424" cy="542328"/>
              </a:xfrm>
              <a:prstGeom prst="rect">
                <a:avLst/>
              </a:prstGeom>
              <a:blipFill rotWithShape="1">
                <a:blip r:embed="rId3"/>
                <a:stretch>
                  <a:fillRect l="-3516" r="-625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85800" y="3352800"/>
            <a:ext cx="3429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passes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through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edge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0" i="0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second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5193" y="5148396"/>
                <a:ext cx="1169807" cy="4009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93" y="5148396"/>
                <a:ext cx="1169807" cy="400944"/>
              </a:xfrm>
              <a:prstGeom prst="rect">
                <a:avLst/>
              </a:prstGeom>
              <a:blipFill rotWithShape="1">
                <a:blip r:embed="rId5"/>
                <a:stretch>
                  <a:fillRect t="-105970" r="-29381" b="-16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286000" y="3886200"/>
            <a:ext cx="5257800" cy="457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13216" y="6248400"/>
                <a:ext cx="1101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𝐥𝐨𝐠</m:t>
                      </m:r>
                      <m:r>
                        <a:rPr lang="en-US" sz="2000" b="1"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16" y="6248400"/>
                <a:ext cx="1101584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8287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  <p:bldP spid="12" grpId="0" animBg="1"/>
      <p:bldP spid="14" grpId="0" animBg="1"/>
      <p:bldP spid="5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delay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any integer.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proceeds towards its destination.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No. of packets passing through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second.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𝑵𝒎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What is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𝑵𝒎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Answer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  <a:blipFill rotWithShape="1">
                <a:blip r:embed="rId2"/>
                <a:stretch>
                  <a:fillRect l="-759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passes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through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edge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0" i="0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second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69503" y="5521807"/>
                <a:ext cx="1862498" cy="478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−4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03" y="5521807"/>
                <a:ext cx="1862498" cy="478080"/>
              </a:xfrm>
              <a:prstGeom prst="rect">
                <a:avLst/>
              </a:prstGeom>
              <a:blipFill rotWithShape="1">
                <a:blip r:embed="rId4"/>
                <a:stretch>
                  <a:fillRect t="-6410" r="-6209" b="-29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4359" y="5257800"/>
                <a:ext cx="1555041" cy="993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𝑁𝑚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359" y="5257800"/>
                <a:ext cx="1555041" cy="993605"/>
              </a:xfrm>
              <a:prstGeom prst="rect">
                <a:avLst/>
              </a:prstGeom>
              <a:blipFill rotWithShape="1">
                <a:blip r:embed="rId5"/>
                <a:stretch>
                  <a:fillRect r="-7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447800" y="4953000"/>
            <a:ext cx="3429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1" grpId="1"/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How to proceed further ?</a:t>
            </a:r>
          </a:p>
          <a:p>
            <a:endParaRPr lang="en-US" sz="2400" dirty="0"/>
          </a:p>
          <a:p>
            <a:r>
              <a:rPr lang="en-US" sz="2400" dirty="0" smtClean="0"/>
              <a:t>How to get rid of </a:t>
            </a:r>
            <a:r>
              <a:rPr lang="en-US" sz="2400" b="1" dirty="0" smtClean="0">
                <a:solidFill>
                  <a:srgbClr val="7030A0"/>
                </a:solidFill>
              </a:rPr>
              <a:t>Assumption 1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6C31"/>
                </a:solidFill>
              </a:rPr>
              <a:t>Homework:</a:t>
            </a:r>
            <a:r>
              <a:rPr lang="en-US" sz="2400" b="1" dirty="0" smtClean="0"/>
              <a:t> Attempt these questions.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We shall answer them in the next class.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Hint</a:t>
            </a:r>
            <a:r>
              <a:rPr lang="en-US" sz="2400" b="1" dirty="0" smtClean="0"/>
              <a:t>: </a:t>
            </a:r>
            <a:r>
              <a:rPr lang="en-US" sz="2400" dirty="0" smtClean="0"/>
              <a:t>We have traversed more than 80% of the path to the solution.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Leader Election 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Distributed environment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Distributed</a:t>
            </a:r>
            <a:r>
              <a:rPr lang="en-US" sz="3600" dirty="0" smtClean="0"/>
              <a:t> Algorithms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Each node has a </a:t>
            </a:r>
            <a:r>
              <a:rPr lang="en-US" sz="2000" u="sng" dirty="0" smtClean="0"/>
              <a:t>processor</a:t>
            </a:r>
            <a:r>
              <a:rPr lang="en-US" sz="2000" dirty="0" smtClean="0"/>
              <a:t>, a small </a:t>
            </a:r>
            <a:r>
              <a:rPr lang="en-US" sz="2000" u="sng" dirty="0" smtClean="0"/>
              <a:t>RAM</a:t>
            </a:r>
            <a:r>
              <a:rPr lang="en-US" sz="2000" dirty="0" smtClean="0"/>
              <a:t>, and a </a:t>
            </a:r>
            <a:r>
              <a:rPr lang="en-US" sz="2000" u="sng" dirty="0" smtClean="0"/>
              <a:t>unique identifier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processor can only interact with its neighboring processors.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 descr="C:\Users\Surender Baswana\Desktop\randdistributed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/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1794730" y="5518665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a distributed algorithm work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Network of processors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3029" y="5882073"/>
            <a:ext cx="34008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 proceeds in </a:t>
            </a:r>
            <a:r>
              <a:rPr lang="en-US" b="1" dirty="0" smtClean="0"/>
              <a:t>rounds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2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29" grpId="0" animBg="1"/>
      <p:bldP spid="35" grpId="0"/>
      <p:bldP spid="36" grpId="0"/>
      <p:bldP spid="2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Send messages </a:t>
            </a:r>
            <a:r>
              <a:rPr lang="en-US" sz="2000" u="sng" dirty="0" smtClean="0"/>
              <a:t>to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Receive messages </a:t>
            </a:r>
            <a:r>
              <a:rPr lang="en-US" sz="2000" u="sng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Do </a:t>
            </a:r>
            <a:r>
              <a:rPr lang="en-US" sz="2000" b="1" dirty="0" smtClean="0"/>
              <a:t>local </a:t>
            </a:r>
            <a:r>
              <a:rPr lang="en-US" sz="2000" dirty="0" smtClean="0"/>
              <a:t>computation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77871">
            <a:off x="3306657" y="2942185"/>
            <a:ext cx="1644690" cy="1831903"/>
            <a:chOff x="6134100" y="2438400"/>
            <a:chExt cx="2523892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Arrow 25"/>
          <p:cNvSpPr/>
          <p:nvPr/>
        </p:nvSpPr>
        <p:spPr>
          <a:xfrm rot="19539435">
            <a:off x="4402140" y="2615464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3671840" y="3316608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1870029">
            <a:off x="4156781" y="41271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9539435" flipH="1" flipV="1">
            <a:off x="4012924" y="2725555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3648657" y="3621409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1870029" flipH="1" flipV="1">
            <a:off x="4461581" y="42795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 rot="2177871">
            <a:off x="4287546" y="3607794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20" grpId="0" animBg="1"/>
      <p:bldP spid="20" grpId="1" animBg="1"/>
      <p:bldP spid="2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measures </a:t>
                </a:r>
                <a:r>
                  <a:rPr lang="en-US" sz="2000" b="1" dirty="0" smtClean="0"/>
                  <a:t>of a distributed algorith</a:t>
                </a:r>
                <a:r>
                  <a:rPr lang="en-US" sz="2000" b="1" dirty="0"/>
                  <a:t>m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Birthdays </a:t>
            </a:r>
            <a:r>
              <a:rPr lang="en-US" sz="3600" b="1" dirty="0" smtClean="0"/>
              <a:t>of students </a:t>
            </a:r>
            <a:br>
              <a:rPr lang="en-US" sz="3600" b="1" dirty="0" smtClean="0"/>
            </a:br>
            <a:r>
              <a:rPr lang="en-US" sz="3600" b="1" dirty="0" smtClean="0"/>
              <a:t>who were present in the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r>
              <a:rPr lang="en-US" sz="3600" b="1" baseline="30000" dirty="0" smtClean="0"/>
              <a:t>st</a:t>
            </a:r>
            <a:r>
              <a:rPr lang="en-US" sz="3600" b="1" dirty="0" smtClean="0"/>
              <a:t> class of </a:t>
            </a:r>
            <a:r>
              <a:rPr lang="en-US" sz="3600" b="1" dirty="0" smtClean="0">
                <a:solidFill>
                  <a:srgbClr val="0070C0"/>
                </a:solidFill>
              </a:rPr>
              <a:t>CS203B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431301" cy="3976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6019800"/>
            <a:ext cx="61822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There are </a:t>
            </a:r>
            <a:r>
              <a:rPr lang="en-US" b="1" dirty="0" smtClean="0"/>
              <a:t>102 </a:t>
            </a:r>
            <a:r>
              <a:rPr lang="en-US" dirty="0" smtClean="0"/>
              <a:t>students and </a:t>
            </a:r>
            <a:r>
              <a:rPr lang="en-US" b="1" dirty="0" smtClean="0"/>
              <a:t>365</a:t>
            </a:r>
            <a:r>
              <a:rPr lang="en-US" dirty="0" smtClean="0"/>
              <a:t> days. </a:t>
            </a:r>
          </a:p>
          <a:p>
            <a:r>
              <a:rPr lang="en-US" dirty="0" smtClean="0"/>
              <a:t>What might be the chances of two students sharing a birthday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node</a:t>
                </a:r>
                <a:endParaRPr lang="en-US" sz="2000" dirty="0" smtClean="0"/>
              </a:p>
              <a:p>
                <a:r>
                  <a:rPr lang="en-US" sz="2000" dirty="0" smtClean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send a message to its </a:t>
                </a:r>
                <a:r>
                  <a:rPr lang="en-US" sz="2000" dirty="0" err="1" smtClean="0"/>
                  <a:t>neighbours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2438400"/>
            <a:ext cx="42883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single node : “</a:t>
            </a:r>
            <a:r>
              <a:rPr lang="en-US" b="1" dirty="0" smtClean="0"/>
              <a:t>leader</a:t>
            </a:r>
            <a:r>
              <a:rPr lang="en-US" dirty="0" smtClean="0"/>
              <a:t>”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other node is a </a:t>
            </a:r>
            <a:r>
              <a:rPr lang="en-US" b="1" dirty="0" smtClean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node </a:t>
            </a:r>
            <a:r>
              <a:rPr lang="en-US" b="1" dirty="0" smtClean="0"/>
              <a:t>knows</a:t>
            </a:r>
            <a:r>
              <a:rPr lang="en-US" dirty="0" smtClean="0"/>
              <a:t> the leader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1" name="Down Ribbon 20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12" grpId="0" animBg="1"/>
      <p:bldP spid="14" grpId="0" animBg="1"/>
      <p:bldP spid="15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node</a:t>
                </a:r>
                <a:endParaRPr lang="en-US" sz="2000" dirty="0" smtClean="0"/>
              </a:p>
              <a:p>
                <a:r>
                  <a:rPr lang="en-US" sz="2000" dirty="0" smtClean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send a message to its </a:t>
                </a:r>
                <a:r>
                  <a:rPr lang="en-US" sz="2000" dirty="0" err="1" smtClean="0"/>
                  <a:t>neighbours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2438400"/>
            <a:ext cx="42622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single node : “</a:t>
            </a:r>
            <a:r>
              <a:rPr lang="en-US" b="1" dirty="0" smtClean="0"/>
              <a:t>leader</a:t>
            </a:r>
            <a:r>
              <a:rPr lang="en-US" dirty="0" smtClean="0"/>
              <a:t>”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other node is a </a:t>
            </a:r>
            <a:r>
              <a:rPr lang="en-US" b="1" dirty="0" smtClean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leader </a:t>
            </a:r>
            <a:r>
              <a:rPr lang="en-US" b="1" dirty="0" smtClean="0"/>
              <a:t>knows</a:t>
            </a:r>
            <a:r>
              <a:rPr lang="en-US" dirty="0" smtClean="0"/>
              <a:t> that he/she is 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Assumption</a:t>
                </a:r>
                <a:r>
                  <a:rPr lang="en-US" sz="2000" dirty="0" smtClean="0"/>
                  <a:t>: Suppose each node has a unique id.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Complexity of Trivial algorithm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One round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messages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Down Ribbon 16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00200"/>
            <a:ext cx="541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8702" y="4888468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Deterministic 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Lower bound: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Best upper bound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68" t="-4673" r="-231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1905000"/>
            <a:ext cx="40381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Trivial algorithm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node broadcasts its 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node with highest id is the leader.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5410200" y="2435352"/>
            <a:ext cx="3810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use this assumption as a hint to design an algorithm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5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1" grpId="0"/>
      <p:bldP spid="8" grpId="0" animBg="1"/>
      <p:bldP spid="14" grpId="0" animBg="1"/>
      <p:bldP spid="1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52700" y="1676400"/>
            <a:ext cx="228600" cy="4419600"/>
            <a:chOff x="2552700" y="1676400"/>
            <a:chExt cx="228600" cy="4419600"/>
          </a:xfrm>
        </p:grpSpPr>
        <p:sp>
          <p:nvSpPr>
            <p:cNvPr id="5" name="Oval 4"/>
            <p:cNvSpPr/>
            <p:nvPr/>
          </p:nvSpPr>
          <p:spPr>
            <a:xfrm>
              <a:off x="2552700" y="167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527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2700" y="243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527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52700" y="3200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52700" y="3581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52700" y="3962400"/>
              <a:ext cx="228600" cy="2133600"/>
              <a:chOff x="2705100" y="1828800"/>
              <a:chExt cx="228600" cy="2133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705100" y="1828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05100" y="2209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05100" y="2590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05100" y="2971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05100" y="3352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705100" y="3733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75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52700" y="2438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52700" y="4343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52700" y="5486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35833 0.09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4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35833 -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5833 -0.194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6019800" cy="4525963"/>
              </a:xfrm>
            </p:spPr>
            <p:txBody>
              <a:bodyPr/>
              <a:lstStyle/>
              <a:p>
                <a:r>
                  <a:rPr lang="en-US" sz="1800" dirty="0" smtClean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 smtClean="0"/>
              </a:p>
              <a:p>
                <a:r>
                  <a:rPr lang="en-US" sz="1800" dirty="0" smtClean="0"/>
                  <a:t>Each “potential leader” chooses a </a:t>
                </a:r>
                <a:r>
                  <a:rPr lang="en-US" sz="1800" i="1" dirty="0" smtClean="0"/>
                  <a:t>random</a:t>
                </a:r>
                <a:r>
                  <a:rPr lang="en-US" sz="1800" dirty="0" smtClean="0"/>
                  <a:t> number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and broadcasts it to all the nodes</a:t>
                </a:r>
              </a:p>
              <a:p>
                <a:r>
                  <a:rPr lang="en-US" sz="1800" dirty="0" smtClean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Range from which a random no. is picked  = ?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6019800" cy="4525963"/>
              </a:xfrm>
              <a:blipFill rotWithShape="1">
                <a:blip r:embed="rId2"/>
                <a:stretch>
                  <a:fillRect l="-912" t="-67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blipFill rotWithShape="1">
                <a:blip r:embed="rId3"/>
                <a:stretch>
                  <a:fillRect t="-6452" r="-896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blipFill rotWithShape="1">
                <a:blip r:embed="rId4"/>
                <a:stretch>
                  <a:fillRect r="-6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737" t="-2614" r="-14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476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847025" y="4381500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Ensure that there is </a:t>
            </a:r>
            <a:r>
              <a:rPr lang="en-US" sz="1600" b="1" dirty="0" smtClean="0">
                <a:solidFill>
                  <a:schemeClr val="tx1"/>
                </a:solidFill>
              </a:rPr>
              <a:t>at least </a:t>
            </a:r>
            <a:r>
              <a:rPr lang="en-US" sz="1600" dirty="0" smtClean="0">
                <a:solidFill>
                  <a:schemeClr val="tx1"/>
                </a:solidFill>
              </a:rPr>
              <a:t>one potential leader with </a:t>
            </a:r>
            <a:r>
              <a:rPr lang="en-US" sz="1600" b="1" dirty="0" smtClean="0">
                <a:solidFill>
                  <a:schemeClr val="tx1"/>
                </a:solidFill>
              </a:rPr>
              <a:t>high probability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04778" y="5603424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ensure that no two potential leaders pick the same random number.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8009" y="1066800"/>
            <a:ext cx="2560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can do even better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110620" y="1073402"/>
                <a:ext cx="2499980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messages</a:t>
                </a:r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20" y="1073402"/>
                <a:ext cx="2499980" cy="374398"/>
              </a:xfrm>
              <a:prstGeom prst="rect">
                <a:avLst/>
              </a:prstGeom>
              <a:blipFill rotWithShape="1">
                <a:blip r:embed="rId7"/>
                <a:stretch>
                  <a:fillRect t="-6452" r="-389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5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22" grpId="0" animBg="1"/>
      <p:bldP spid="24" grpId="0" animBg="1"/>
      <p:bldP spid="7" grpId="0" animBg="1"/>
      <p:bldP spid="7" grpId="1" animBg="1"/>
      <p:bldP spid="23" grpId="0" animBg="1"/>
      <p:bldP spid="23" grpId="1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6019800" cy="4525963"/>
              </a:xfrm>
            </p:spPr>
            <p:txBody>
              <a:bodyPr/>
              <a:lstStyle/>
              <a:p>
                <a:r>
                  <a:rPr lang="en-US" sz="1800" dirty="0" smtClean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 smtClean="0"/>
              </a:p>
              <a:p>
                <a:r>
                  <a:rPr lang="en-US" sz="1800" dirty="0" smtClean="0"/>
                  <a:t>Each “potential leader” chooses a </a:t>
                </a:r>
                <a:r>
                  <a:rPr lang="en-US" sz="1800" i="1" dirty="0" smtClean="0"/>
                  <a:t>random</a:t>
                </a:r>
                <a:r>
                  <a:rPr lang="en-US" sz="1800" dirty="0" smtClean="0"/>
                  <a:t> number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and broadcasts it to all the nodes</a:t>
                </a:r>
              </a:p>
              <a:p>
                <a:r>
                  <a:rPr lang="en-US" sz="1800" dirty="0" smtClean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Range from which a random no. is picked  = ?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6019800" cy="4525963"/>
              </a:xfrm>
              <a:blipFill rotWithShape="1">
                <a:blip r:embed="rId2"/>
                <a:stretch>
                  <a:fillRect l="-912" t="-67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blipFill rotWithShape="1">
                <a:blip r:embed="rId3"/>
                <a:stretch>
                  <a:fillRect t="-6452" r="-896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blipFill rotWithShape="1">
                <a:blip r:embed="rId4"/>
                <a:stretch>
                  <a:fillRect r="-6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737" t="-2614" r="-14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476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68009" y="1066800"/>
            <a:ext cx="2560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can do even better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10620" y="1073402"/>
                <a:ext cx="2499980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messages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20" y="1073402"/>
                <a:ext cx="2499980" cy="374398"/>
              </a:xfrm>
              <a:prstGeom prst="rect">
                <a:avLst/>
              </a:prstGeom>
              <a:blipFill rotWithShape="1">
                <a:blip r:embed="rId7"/>
                <a:stretch>
                  <a:fillRect t="-6452" r="-389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9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 smtClean="0"/>
                  <a:t>How to </a:t>
                </a:r>
                <a:r>
                  <a:rPr lang="en-US" sz="2400" dirty="0" smtClean="0"/>
                  <a:t>select the leader using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𝐩𝐨𝐥𝐲𝐥𝐨𝐠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messages ?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6C31"/>
                    </a:solidFill>
                  </a:rPr>
                  <a:t>Homework:</a:t>
                </a:r>
                <a:r>
                  <a:rPr lang="en-US" sz="2400" b="1" dirty="0" smtClean="0"/>
                  <a:t> Attempt this question.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We shall solve it in the next class.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Hints</a:t>
                </a:r>
                <a:r>
                  <a:rPr lang="en-US" sz="2400" b="1" dirty="0" smtClean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We have traversed more than 80% of the path to the solution.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Use </a:t>
                </a:r>
                <a:r>
                  <a:rPr lang="en-US" sz="2400" b="1" dirty="0" smtClean="0"/>
                  <a:t>Birthday paradox.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78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2844" y="6050432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2718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25 students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2405466" y="3715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50 students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390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75 students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672666" y="0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102 students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July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July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193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January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738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October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76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5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January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42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July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981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October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October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December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658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January</a:t>
                </a:r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blipFill rotWithShape="1">
                <a:blip r:embed="rId22"/>
                <a:stretch>
                  <a:fillRect t="-3509" r="-4918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blipFill rotWithShape="1">
                <a:blip r:embed="rId23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May</a:t>
                </a:r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blipFill rotWithShape="1">
                <a:blip r:embed="rId24"/>
                <a:stretch>
                  <a:fillRect t="-3448" r="-652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blipFill rotWithShape="1">
                <a:blip r:embed="rId2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baseline="30000" dirty="0" smtClean="0"/>
                  <a:t>st</a:t>
                </a:r>
                <a:r>
                  <a:rPr lang="en-US" sz="1600" dirty="0" smtClean="0"/>
                  <a:t> November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3509" r="-228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December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blipFill rotWithShape="1">
                <a:blip r:embed="rId30"/>
                <a:stretch>
                  <a:fillRect t="-3509" r="-2510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blipFill rotWithShape="1">
                <a:blip r:embed="rId31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6349" r="-1445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July</a:t>
                </a:r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blipFill rotWithShape="1">
                <a:blip r:embed="rId33"/>
                <a:stretch>
                  <a:fillRect t="-3509" r="-6757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blipFill rotWithShape="1">
                <a:blip r:embed="rId34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1600" baseline="30000" dirty="0" smtClean="0"/>
                  <a:t>rd</a:t>
                </a:r>
                <a:r>
                  <a:rPr lang="en-US" sz="1600" dirty="0" smtClean="0"/>
                  <a:t> June</a:t>
                </a:r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blipFill rotWithShape="1">
                <a:blip r:embed="rId35"/>
                <a:stretch>
                  <a:fillRect t="-3448" r="-6429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July</a:t>
                </a:r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blipFill rotWithShape="1">
                <a:blip r:embed="rId36"/>
                <a:stretch>
                  <a:fillRect t="-3448" r="-775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blipFill rotWithShape="1">
                <a:blip r:embed="rId3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22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blipFill rotWithShape="1">
                <a:blip r:embed="rId38"/>
                <a:stretch>
                  <a:fillRect t="-3448" r="-3846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blipFill rotWithShape="1">
                <a:blip r:embed="rId39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blipFill rotWithShape="1">
                <a:blip r:embed="rId40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November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blipFill rotWithShape="1">
                <a:blip r:embed="rId41"/>
                <a:stretch>
                  <a:fillRect t="-3509" r="-270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14</m:t>
                    </m:r>
                  </m:oMath>
                </a14:m>
                <a:r>
                  <a:rPr lang="en-US" sz="1600" baseline="30000" dirty="0" smtClean="0"/>
                  <a:t>st</a:t>
                </a:r>
                <a:r>
                  <a:rPr lang="en-US" sz="1600" dirty="0" smtClean="0"/>
                  <a:t> November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blipFill rotWithShape="1">
                <a:blip r:embed="rId42"/>
                <a:stretch>
                  <a:fillRect t="-3448" r="-253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blipFill rotWithShape="1">
                <a:blip r:embed="rId43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blipFill rotWithShape="1">
                <a:blip r:embed="rId44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blipFill rotWithShape="1">
                <a:blip r:embed="rId4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blipFill rotWithShape="1">
                <a:blip r:embed="rId46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26</m:t>
                    </m:r>
                  </m:oMath>
                </a14:m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October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blipFill rotWithShape="1">
                <a:blip r:embed="rId47"/>
                <a:stretch>
                  <a:fillRect t="-3448" r="-382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blipFill rotWithShape="1">
                <a:blip r:embed="rId48"/>
                <a:stretch>
                  <a:fillRect l="-4000" t="-6349" r="-8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blipFill rotWithShape="1">
                <a:blip r:embed="rId49"/>
                <a:stretch>
                  <a:fillRect l="-3587" t="-6349" r="-71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blipFill rotWithShape="1">
                <a:blip r:embed="rId50"/>
                <a:stretch>
                  <a:fillRect l="-2612" t="-6349" r="-59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l="-2381" t="-6349" r="-446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𝟐𝟖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6452" r="-96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loud Callout 62"/>
          <p:cNvSpPr/>
          <p:nvPr/>
        </p:nvSpPr>
        <p:spPr>
          <a:xfrm>
            <a:off x="1055378" y="3852089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explain this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63" y="5201671"/>
            <a:ext cx="535499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using a model studied multiple times in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Balls </a:t>
            </a:r>
            <a:r>
              <a:rPr lang="en-US" sz="3200" dirty="0" smtClean="0">
                <a:solidFill>
                  <a:srgbClr val="7030A0"/>
                </a:solidFill>
              </a:rPr>
              <a:t>into</a:t>
            </a:r>
            <a:r>
              <a:rPr lang="en-US" sz="3200" dirty="0" smtClean="0"/>
              <a:t> BINS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falls into it.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27173" cy="609600"/>
            <a:chOff x="1752600" y="1447800"/>
            <a:chExt cx="582717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27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2717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2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419600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33699" y="48768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the probability that </a:t>
                </a:r>
                <a:r>
                  <a:rPr lang="en-US" sz="2000" dirty="0" smtClean="0"/>
                  <a:t> no bin has more than one ball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⋅⋅⋅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8217" y="4876800"/>
                <a:ext cx="1343125" cy="6793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17" y="4876800"/>
                <a:ext cx="1343125" cy="679353"/>
              </a:xfrm>
              <a:prstGeom prst="rect">
                <a:avLst/>
              </a:prstGeom>
              <a:blipFill rotWithShape="1">
                <a:blip r:embed="rId5"/>
                <a:stretch>
                  <a:fillRect r="-49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629400" y="4800600"/>
                <a:ext cx="1479508" cy="77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00600"/>
                <a:ext cx="1479508" cy="777777"/>
              </a:xfrm>
              <a:prstGeom prst="rect">
                <a:avLst/>
              </a:prstGeom>
              <a:blipFill rotWithShape="1">
                <a:blip r:embed="rId6"/>
                <a:stretch>
                  <a:fillRect r="-45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857499" y="4876800"/>
            <a:ext cx="952501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10000" y="4876800"/>
            <a:ext cx="1066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876800"/>
            <a:ext cx="2667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05400" y="4800600"/>
            <a:ext cx="1447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4687" y="4946726"/>
                <a:ext cx="683713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87" y="4946726"/>
                <a:ext cx="683713" cy="615874"/>
              </a:xfrm>
              <a:prstGeom prst="rect">
                <a:avLst/>
              </a:prstGeom>
              <a:blipFill rotWithShape="1">
                <a:blip r:embed="rId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05600" y="4973771"/>
                <a:ext cx="809517" cy="74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973771"/>
                <a:ext cx="809517" cy="741229"/>
              </a:xfrm>
              <a:prstGeom prst="rect">
                <a:avLst/>
              </a:prstGeom>
              <a:blipFill rotWithShape="1">
                <a:blip r:embed="rId8"/>
                <a:stretch>
                  <a:fillRect r="-1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4160076"/>
                <a:ext cx="1219501" cy="3724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60076"/>
                <a:ext cx="1219501" cy="372410"/>
              </a:xfrm>
              <a:prstGeom prst="rect">
                <a:avLst/>
              </a:prstGeom>
              <a:blipFill rotWithShape="1">
                <a:blip r:embed="rId9"/>
                <a:stretch>
                  <a:fillRect l="-4500"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  <p:bldP spid="2" grpId="0" animBg="1"/>
      <p:bldP spid="2" grpId="1" animBg="1"/>
      <p:bldP spid="49" grpId="0" animBg="1"/>
      <p:bldP spid="49" grpId="1" animBg="1"/>
      <p:bldP spid="60" grpId="0" animBg="1"/>
      <p:bldP spid="62" grpId="0" animBg="1"/>
      <p:bldP spid="65" grpId="0" animBg="1"/>
      <p:bldP spid="66" grpId="0" animBg="1"/>
      <p:bldP spid="3" grpId="0"/>
      <p:bldP spid="67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000" dirty="0" smtClean="0"/>
                  <a:t> ``no </a:t>
                </a:r>
                <a:r>
                  <a:rPr lang="en-US" sz="2000" dirty="0"/>
                  <a:t>bin has more than one </a:t>
                </a:r>
                <a:r>
                  <a:rPr lang="en-US" sz="2000" dirty="0" smtClean="0"/>
                  <a:t>ball’’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Observations 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/>
                  <a:t> , </a:t>
                </a: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] is a constant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] is </a:t>
                </a:r>
                <a:r>
                  <a:rPr lang="en-US" sz="2000" dirty="0" smtClean="0"/>
                  <a:t>inverse polynomial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 b="-8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57500" y="56388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19300" y="51054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Distributed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Packet has (</a:t>
            </a:r>
            <a:r>
              <a:rPr lang="en-US" sz="2400" b="1" dirty="0" smtClean="0">
                <a:solidFill>
                  <a:srgbClr val="FF0000"/>
                </a:solidFill>
              </a:rPr>
              <a:t>source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6C31"/>
                </a:solidFill>
              </a:rPr>
              <a:t>destination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Routing table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</TotalTime>
  <Words>1824</Words>
  <Application>Microsoft Office PowerPoint</Application>
  <PresentationFormat>On-screen Show (4:3)</PresentationFormat>
  <Paragraphs>485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Randomized Algorithms CS648 </vt:lpstr>
      <vt:lpstr>Birthday paradox </vt:lpstr>
      <vt:lpstr>Birthdays of students  who were present in the 1st class of CS203B</vt:lpstr>
      <vt:lpstr>PowerPoint Presentation</vt:lpstr>
      <vt:lpstr>Balls into BINS  </vt:lpstr>
      <vt:lpstr>Balls into Bins</vt:lpstr>
      <vt:lpstr>Balls into Bins</vt:lpstr>
      <vt:lpstr>Balls into Bins</vt:lpstr>
      <vt:lpstr>Routing</vt:lpstr>
      <vt:lpstr> </vt:lpstr>
      <vt:lpstr>Fixed Path Routing</vt:lpstr>
      <vt:lpstr>Arbitrary network</vt:lpstr>
      <vt:lpstr>Worst case example</vt:lpstr>
      <vt:lpstr>Worst case example</vt:lpstr>
      <vt:lpstr>Arbitrary network</vt:lpstr>
      <vt:lpstr>Focus on an edge</vt:lpstr>
      <vt:lpstr>The difficulty</vt:lpstr>
      <vt:lpstr>Focus on an edge</vt:lpstr>
      <vt:lpstr>PowerPoint Presentation</vt:lpstr>
      <vt:lpstr>A random delay</vt:lpstr>
      <vt:lpstr>A random delay</vt:lpstr>
      <vt:lpstr>A random delay</vt:lpstr>
      <vt:lpstr>PowerPoint Presentation</vt:lpstr>
      <vt:lpstr>PowerPoint Presentation</vt:lpstr>
      <vt:lpstr>Distributed Algorithms  </vt:lpstr>
      <vt:lpstr>PowerPoint Presentation</vt:lpstr>
      <vt:lpstr>Round</vt:lpstr>
      <vt:lpstr>Round</vt:lpstr>
      <vt:lpstr>Round</vt:lpstr>
      <vt:lpstr>Leader Election in a complete network </vt:lpstr>
      <vt:lpstr>Leader Election in a complete network </vt:lpstr>
      <vt:lpstr>Leader Election in a complete network </vt:lpstr>
      <vt:lpstr>What can randomization offer ? </vt:lpstr>
      <vt:lpstr>What can randomization offer ? </vt:lpstr>
      <vt:lpstr>What can randomization offer ? </vt:lpstr>
      <vt:lpstr>What can randomization offer 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840</cp:revision>
  <dcterms:created xsi:type="dcterms:W3CDTF">2011-12-03T04:13:03Z</dcterms:created>
  <dcterms:modified xsi:type="dcterms:W3CDTF">2018-11-01T10:59:58Z</dcterms:modified>
</cp:coreProperties>
</file>