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28" r:id="rId2"/>
    <p:sldId id="655" r:id="rId3"/>
    <p:sldId id="646" r:id="rId4"/>
    <p:sldId id="656" r:id="rId5"/>
    <p:sldId id="650" r:id="rId6"/>
    <p:sldId id="676" r:id="rId7"/>
    <p:sldId id="659" r:id="rId8"/>
    <p:sldId id="651" r:id="rId9"/>
    <p:sldId id="657" r:id="rId10"/>
    <p:sldId id="658" r:id="rId11"/>
    <p:sldId id="661" r:id="rId12"/>
    <p:sldId id="662" r:id="rId13"/>
    <p:sldId id="663" r:id="rId14"/>
    <p:sldId id="664" r:id="rId15"/>
    <p:sldId id="677" r:id="rId16"/>
    <p:sldId id="683" r:id="rId17"/>
    <p:sldId id="631" r:id="rId18"/>
    <p:sldId id="670" r:id="rId19"/>
    <p:sldId id="671" r:id="rId20"/>
    <p:sldId id="672" r:id="rId21"/>
    <p:sldId id="673" r:id="rId22"/>
    <p:sldId id="674" r:id="rId23"/>
    <p:sldId id="675" r:id="rId24"/>
    <p:sldId id="678" r:id="rId25"/>
    <p:sldId id="679" r:id="rId26"/>
    <p:sldId id="681" r:id="rId27"/>
    <p:sldId id="682" r:id="rId28"/>
    <p:sldId id="685" r:id="rId29"/>
    <p:sldId id="68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76" autoAdjust="0"/>
  </p:normalViewPr>
  <p:slideViewPr>
    <p:cSldViewPr>
      <p:cViewPr>
        <p:scale>
          <a:sx n="85" d="100"/>
          <a:sy n="85" d="100"/>
        </p:scale>
        <p:origin x="-254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7162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24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Fixed path </a:t>
            </a:r>
            <a:r>
              <a:rPr lang="en-US" sz="2400" b="1" dirty="0" smtClean="0">
                <a:solidFill>
                  <a:srgbClr val="7030A0"/>
                </a:solidFill>
              </a:rPr>
              <a:t>routing </a:t>
            </a:r>
            <a:endParaRPr lang="en-US" sz="2200" b="1" dirty="0">
              <a:solidFill>
                <a:srgbClr val="7030A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</a:rPr>
              <a:t>Leader election </a:t>
            </a:r>
            <a:r>
              <a:rPr lang="en-US" sz="2200" b="1" dirty="0" smtClean="0">
                <a:solidFill>
                  <a:srgbClr val="002060"/>
                </a:solidFill>
              </a:rPr>
              <a:t>in distributed environment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random</a:t>
            </a:r>
            <a:r>
              <a:rPr lang="en-US" sz="3600" b="1" dirty="0" smtClean="0"/>
              <a:t> delay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any integer.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packet does the following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picks a no.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uniformly and independently.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waits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seconds, and then proceeds towards its destination.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000" dirty="0" smtClean="0"/>
                  <a:t> No. of packets passing through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during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second.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𝑵𝒎</m:t>
                    </m:r>
                  </m:oMath>
                </a14:m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 What is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𝐏</m:t>
                    </m:r>
                    <m:r>
                      <a:rPr lang="en-US" sz="2000" b="0" i="0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latin typeface="Cambria Math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𝑵𝒎</m:t>
                    </m:r>
                    <m:r>
                      <a:rPr lang="en-US" sz="2000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Answer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5257800"/>
              </a:xfrm>
              <a:blipFill rotWithShape="1">
                <a:blip r:embed="rId2"/>
                <a:stretch>
                  <a:fillRect l="-759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46422" y="3810000"/>
                <a:ext cx="6994222" cy="575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passes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through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edge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b="0" i="0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</m:t>
                              </m:r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second</m:t>
                              </m:r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22" y="3810000"/>
                <a:ext cx="6994222" cy="5750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69503" y="5521807"/>
                <a:ext cx="1862498" cy="478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−4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03" y="5521807"/>
                <a:ext cx="1862498" cy="478080"/>
              </a:xfrm>
              <a:prstGeom prst="rect">
                <a:avLst/>
              </a:prstGeom>
              <a:blipFill rotWithShape="1">
                <a:blip r:embed="rId4"/>
                <a:stretch>
                  <a:fillRect t="-6410" r="-6209" b="-294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64359" y="5257800"/>
                <a:ext cx="1555041" cy="993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𝑁𝑚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359" y="5257800"/>
                <a:ext cx="1555041" cy="993605"/>
              </a:xfrm>
              <a:prstGeom prst="rect">
                <a:avLst/>
              </a:prstGeom>
              <a:blipFill rotWithShape="1">
                <a:blip r:embed="rId5"/>
                <a:stretch>
                  <a:fillRect r="-74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447800" y="4953000"/>
            <a:ext cx="3429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1" grpId="1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828800"/>
            <a:ext cx="1614545" cy="76944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Idea </a:t>
            </a:r>
            <a:r>
              <a:rPr lang="en-US" sz="4400" b="1" dirty="0" smtClean="0">
                <a:solidFill>
                  <a:srgbClr val="0070C0"/>
                </a:solidFill>
              </a:rPr>
              <a:t>2</a:t>
            </a:r>
            <a:endParaRPr lang="en-US" sz="4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62922" y="2974097"/>
                <a:ext cx="40798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Speed up the edge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922" y="2974097"/>
                <a:ext cx="4079835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478" t="-14151" r="-656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6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Speed up the edge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15443" y="2136894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67843" y="2359151"/>
            <a:ext cx="4966357" cy="152400"/>
            <a:chOff x="1967843" y="2584457"/>
            <a:chExt cx="4966357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044043" y="2660657"/>
              <a:ext cx="4813957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967843" y="2584457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1800" y="2584457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68920" y="1767562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0" y="1767562"/>
                <a:ext cx="36420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74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5401 -0.0060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9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Speed up the edge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15443" y="2136894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67843" y="2359151"/>
            <a:ext cx="4966357" cy="152400"/>
            <a:chOff x="1967843" y="2584457"/>
            <a:chExt cx="4966357" cy="152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044043" y="2660657"/>
              <a:ext cx="4813957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967843" y="2584457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1800" y="2584457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68920" y="1767562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0" y="1767562"/>
                <a:ext cx="36420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676400" y="5184894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828800" y="5407151"/>
            <a:ext cx="4966357" cy="152400"/>
            <a:chOff x="1967843" y="2584457"/>
            <a:chExt cx="4966357" cy="152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044043" y="2660657"/>
              <a:ext cx="4813957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967843" y="2584457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2584457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129877" y="4815562"/>
                <a:ext cx="746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Fast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77" y="4815562"/>
                <a:ext cx="74648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504" t="-8197" r="-13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676400" y="4876800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4495800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657600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1595334" y="38910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5" name="Right Brace 24"/>
          <p:cNvSpPr/>
          <p:nvPr/>
        </p:nvSpPr>
        <p:spPr>
          <a:xfrm rot="10800000">
            <a:off x="838200" y="3505199"/>
            <a:ext cx="536448" cy="20173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-76200" y="4191000"/>
                <a:ext cx="123142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𝑵𝒎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191000"/>
                <a:ext cx="1231427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4926" t="-7692" r="-8867" b="-2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0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5401 -0.0060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9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5401 -0.00602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9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5401 -0.00602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9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5401 -0.0060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9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5401 -0.00602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9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5" grpId="0" animBg="1"/>
      <p:bldP spid="15" grpId="1" animBg="1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elegant algorithm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𝑵𝒎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packet does the following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picks a no.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uniformly and independently.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waits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seconds, and then does the following</a:t>
                </a:r>
              </a:p>
              <a:p>
                <a:pPr marL="857250" lvl="1" indent="-457200"/>
                <a:r>
                  <a:rPr lang="en-US" sz="2000" dirty="0" smtClean="0"/>
                  <a:t>for each period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 seconds, moves one edge at a time.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packets collides at edge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during a particular block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24384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2895600"/>
            <a:ext cx="403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32004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91000" y="3200400"/>
            <a:ext cx="403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75277" y="4581939"/>
                <a:ext cx="1326645" cy="843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𝑁𝑚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77" y="4581939"/>
                <a:ext cx="1326645" cy="843372"/>
              </a:xfrm>
              <a:prstGeom prst="rect">
                <a:avLst/>
              </a:prstGeom>
              <a:blipFill rotWithShape="1">
                <a:blip r:embed="rId3"/>
                <a:stretch>
                  <a:fillRect r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29400" y="1719671"/>
                <a:ext cx="2066591" cy="4001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Fix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 =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𝑵𝒎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719671"/>
                <a:ext cx="206659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933" t="-5882" r="-469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200400" y="41910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67399" y="4267200"/>
            <a:ext cx="282859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2" grpId="0" animBg="1"/>
      <p:bldP spid="13" grpId="0" animBg="1"/>
      <p:bldP spid="14" grpId="0" animBg="1"/>
      <p:bldP spid="15" grpId="0"/>
      <p:bldP spid="16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The difficulty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2" descr="C:\Users\Surender Baswana\Desktop\randdistributednetwor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08106"/>
            <a:ext cx="8229600" cy="4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93902" y="3377388"/>
            <a:ext cx="5954752" cy="1105402"/>
          </a:xfrm>
          <a:custGeom>
            <a:avLst/>
            <a:gdLst>
              <a:gd name="connsiteX0" fmla="*/ 0 w 5954752"/>
              <a:gd name="connsiteY0" fmla="*/ 1105402 h 1105402"/>
              <a:gd name="connsiteX1" fmla="*/ 178420 w 5954752"/>
              <a:gd name="connsiteY1" fmla="*/ 949285 h 1105402"/>
              <a:gd name="connsiteX2" fmla="*/ 903249 w 5954752"/>
              <a:gd name="connsiteY2" fmla="*/ 547841 h 1105402"/>
              <a:gd name="connsiteX3" fmla="*/ 1070518 w 5954752"/>
              <a:gd name="connsiteY3" fmla="*/ 525539 h 1105402"/>
              <a:gd name="connsiteX4" fmla="*/ 1683835 w 5954752"/>
              <a:gd name="connsiteY4" fmla="*/ 469783 h 1105402"/>
              <a:gd name="connsiteX5" fmla="*/ 1761893 w 5954752"/>
              <a:gd name="connsiteY5" fmla="*/ 458632 h 1105402"/>
              <a:gd name="connsiteX6" fmla="*/ 2464420 w 5954752"/>
              <a:gd name="connsiteY6" fmla="*/ 536690 h 1105402"/>
              <a:gd name="connsiteX7" fmla="*/ 3256157 w 5954752"/>
              <a:gd name="connsiteY7" fmla="*/ 547841 h 1105402"/>
              <a:gd name="connsiteX8" fmla="*/ 3891776 w 5954752"/>
              <a:gd name="connsiteY8" fmla="*/ 570144 h 1105402"/>
              <a:gd name="connsiteX9" fmla="*/ 4181708 w 5954752"/>
              <a:gd name="connsiteY9" fmla="*/ 414027 h 1105402"/>
              <a:gd name="connsiteX10" fmla="*/ 4482791 w 5954752"/>
              <a:gd name="connsiteY10" fmla="*/ 135246 h 1105402"/>
              <a:gd name="connsiteX11" fmla="*/ 4594303 w 5954752"/>
              <a:gd name="connsiteY11" fmla="*/ 1432 h 1105402"/>
              <a:gd name="connsiteX12" fmla="*/ 4917688 w 5954752"/>
              <a:gd name="connsiteY12" fmla="*/ 213305 h 1105402"/>
              <a:gd name="connsiteX13" fmla="*/ 5096108 w 5954752"/>
              <a:gd name="connsiteY13" fmla="*/ 335968 h 1105402"/>
              <a:gd name="connsiteX14" fmla="*/ 5954752 w 5954752"/>
              <a:gd name="connsiteY14" fmla="*/ 425178 h 1105402"/>
              <a:gd name="connsiteX15" fmla="*/ 5954752 w 5954752"/>
              <a:gd name="connsiteY15" fmla="*/ 425178 h 110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54752" h="1105402">
                <a:moveTo>
                  <a:pt x="0" y="1105402"/>
                </a:moveTo>
                <a:cubicBezTo>
                  <a:pt x="13939" y="1073807"/>
                  <a:pt x="27878" y="1042212"/>
                  <a:pt x="178420" y="949285"/>
                </a:cubicBezTo>
                <a:cubicBezTo>
                  <a:pt x="328962" y="856358"/>
                  <a:pt x="754566" y="618465"/>
                  <a:pt x="903249" y="547841"/>
                </a:cubicBezTo>
                <a:cubicBezTo>
                  <a:pt x="1051932" y="477217"/>
                  <a:pt x="1070518" y="525539"/>
                  <a:pt x="1070518" y="525539"/>
                </a:cubicBezTo>
                <a:lnTo>
                  <a:pt x="1683835" y="469783"/>
                </a:lnTo>
                <a:cubicBezTo>
                  <a:pt x="1799064" y="458632"/>
                  <a:pt x="1631796" y="447481"/>
                  <a:pt x="1761893" y="458632"/>
                </a:cubicBezTo>
                <a:cubicBezTo>
                  <a:pt x="1891990" y="469783"/>
                  <a:pt x="2215376" y="521822"/>
                  <a:pt x="2464420" y="536690"/>
                </a:cubicBezTo>
                <a:cubicBezTo>
                  <a:pt x="2713464" y="551558"/>
                  <a:pt x="3018264" y="542265"/>
                  <a:pt x="3256157" y="547841"/>
                </a:cubicBezTo>
                <a:cubicBezTo>
                  <a:pt x="3494050" y="553417"/>
                  <a:pt x="3737518" y="592446"/>
                  <a:pt x="3891776" y="570144"/>
                </a:cubicBezTo>
                <a:cubicBezTo>
                  <a:pt x="4046034" y="547842"/>
                  <a:pt x="4083206" y="486510"/>
                  <a:pt x="4181708" y="414027"/>
                </a:cubicBezTo>
                <a:cubicBezTo>
                  <a:pt x="4280210" y="341544"/>
                  <a:pt x="4414025" y="204012"/>
                  <a:pt x="4482791" y="135246"/>
                </a:cubicBezTo>
                <a:cubicBezTo>
                  <a:pt x="4551557" y="66480"/>
                  <a:pt x="4521820" y="-11578"/>
                  <a:pt x="4594303" y="1432"/>
                </a:cubicBezTo>
                <a:cubicBezTo>
                  <a:pt x="4666786" y="14442"/>
                  <a:pt x="4834054" y="157549"/>
                  <a:pt x="4917688" y="213305"/>
                </a:cubicBezTo>
                <a:cubicBezTo>
                  <a:pt x="5001322" y="269061"/>
                  <a:pt x="4923264" y="300656"/>
                  <a:pt x="5096108" y="335968"/>
                </a:cubicBezTo>
                <a:cubicBezTo>
                  <a:pt x="5268952" y="371280"/>
                  <a:pt x="5954752" y="425178"/>
                  <a:pt x="5954752" y="425178"/>
                </a:cubicBezTo>
                <a:lnTo>
                  <a:pt x="5954752" y="425178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53776" y="4038600"/>
            <a:ext cx="75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17398" y="3974068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398" y="3974068"/>
                <a:ext cx="36420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2397512" y="3434576"/>
            <a:ext cx="747132" cy="1393902"/>
          </a:xfrm>
          <a:custGeom>
            <a:avLst/>
            <a:gdLst>
              <a:gd name="connsiteX0" fmla="*/ 0 w 747132"/>
              <a:gd name="connsiteY0" fmla="*/ 1393902 h 1393902"/>
              <a:gd name="connsiteX1" fmla="*/ 133815 w 747132"/>
              <a:gd name="connsiteY1" fmla="*/ 713678 h 1393902"/>
              <a:gd name="connsiteX2" fmla="*/ 557561 w 747132"/>
              <a:gd name="connsiteY2" fmla="*/ 602165 h 1393902"/>
              <a:gd name="connsiteX3" fmla="*/ 669073 w 747132"/>
              <a:gd name="connsiteY3" fmla="*/ 557561 h 1393902"/>
              <a:gd name="connsiteX4" fmla="*/ 747132 w 747132"/>
              <a:gd name="connsiteY4" fmla="*/ 0 h 139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132" h="1393902">
                <a:moveTo>
                  <a:pt x="0" y="1393902"/>
                </a:moveTo>
                <a:cubicBezTo>
                  <a:pt x="20444" y="1119768"/>
                  <a:pt x="40888" y="845634"/>
                  <a:pt x="133815" y="713678"/>
                </a:cubicBezTo>
                <a:cubicBezTo>
                  <a:pt x="226742" y="581722"/>
                  <a:pt x="468351" y="628184"/>
                  <a:pt x="557561" y="602165"/>
                </a:cubicBezTo>
                <a:cubicBezTo>
                  <a:pt x="646771" y="576146"/>
                  <a:pt x="637478" y="657922"/>
                  <a:pt x="669073" y="557561"/>
                </a:cubicBezTo>
                <a:cubicBezTo>
                  <a:pt x="700668" y="457200"/>
                  <a:pt x="723900" y="228600"/>
                  <a:pt x="747132" y="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07580" y="2810107"/>
            <a:ext cx="1237786" cy="2263698"/>
          </a:xfrm>
          <a:custGeom>
            <a:avLst/>
            <a:gdLst>
              <a:gd name="connsiteX0" fmla="*/ 0 w 1237786"/>
              <a:gd name="connsiteY0" fmla="*/ 0 h 2263698"/>
              <a:gd name="connsiteX1" fmla="*/ 267630 w 1237786"/>
              <a:gd name="connsiteY1" fmla="*/ 401444 h 2263698"/>
              <a:gd name="connsiteX2" fmla="*/ 401444 w 1237786"/>
              <a:gd name="connsiteY2" fmla="*/ 1014761 h 2263698"/>
              <a:gd name="connsiteX3" fmla="*/ 579864 w 1237786"/>
              <a:gd name="connsiteY3" fmla="*/ 1148576 h 2263698"/>
              <a:gd name="connsiteX4" fmla="*/ 858644 w 1237786"/>
              <a:gd name="connsiteY4" fmla="*/ 1115122 h 2263698"/>
              <a:gd name="connsiteX5" fmla="*/ 992459 w 1237786"/>
              <a:gd name="connsiteY5" fmla="*/ 1839952 h 2263698"/>
              <a:gd name="connsiteX6" fmla="*/ 1237786 w 1237786"/>
              <a:gd name="connsiteY6" fmla="*/ 2263698 h 226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7786" h="2263698">
                <a:moveTo>
                  <a:pt x="0" y="0"/>
                </a:moveTo>
                <a:cubicBezTo>
                  <a:pt x="100361" y="116158"/>
                  <a:pt x="200723" y="232317"/>
                  <a:pt x="267630" y="401444"/>
                </a:cubicBezTo>
                <a:cubicBezTo>
                  <a:pt x="334537" y="570571"/>
                  <a:pt x="349405" y="890239"/>
                  <a:pt x="401444" y="1014761"/>
                </a:cubicBezTo>
                <a:cubicBezTo>
                  <a:pt x="453483" y="1139283"/>
                  <a:pt x="503664" y="1131849"/>
                  <a:pt x="579864" y="1148576"/>
                </a:cubicBezTo>
                <a:cubicBezTo>
                  <a:pt x="656064" y="1165303"/>
                  <a:pt x="789878" y="999893"/>
                  <a:pt x="858644" y="1115122"/>
                </a:cubicBezTo>
                <a:cubicBezTo>
                  <a:pt x="927410" y="1230351"/>
                  <a:pt x="929269" y="1648523"/>
                  <a:pt x="992459" y="1839952"/>
                </a:cubicBezTo>
                <a:cubicBezTo>
                  <a:pt x="1055649" y="2031381"/>
                  <a:pt x="1146717" y="2147539"/>
                  <a:pt x="1237786" y="2263698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" grpId="0" animBg="1"/>
      <p:bldP spid="16" grpId="0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packets collides at edge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during a particular block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4153829"/>
            <a:ext cx="179722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Probability that</a:t>
            </a:r>
            <a:endParaRPr lang="en-US" sz="2000" b="1" dirty="0"/>
          </a:p>
        </p:txBody>
      </p:sp>
      <p:sp>
        <p:nvSpPr>
          <p:cNvPr id="11" name="Smiley Face 10"/>
          <p:cNvSpPr/>
          <p:nvPr/>
        </p:nvSpPr>
        <p:spPr>
          <a:xfrm>
            <a:off x="4743450" y="4597051"/>
            <a:ext cx="647700" cy="660749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2895600"/>
            <a:ext cx="403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32004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91000" y="3200400"/>
            <a:ext cx="403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75276" y="2738028"/>
                <a:ext cx="1326645" cy="843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𝑁𝑚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76" y="2738028"/>
                <a:ext cx="1326645" cy="843372"/>
              </a:xfrm>
              <a:prstGeom prst="rect">
                <a:avLst/>
              </a:prstGeom>
              <a:blipFill rotWithShape="1">
                <a:blip r:embed="rId3"/>
                <a:stretch>
                  <a:fillRect r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49623" y="4153829"/>
            <a:ext cx="355873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there is any collision at any </a:t>
            </a:r>
            <a:r>
              <a:rPr lang="en-US" sz="2000" dirty="0" smtClean="0"/>
              <a:t>edge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00339" y="4153829"/>
            <a:ext cx="295786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at any time  during </a:t>
            </a:r>
            <a:r>
              <a:rPr lang="en-US" sz="2000" dirty="0" smtClean="0"/>
              <a:t>routing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18951" y="4654963"/>
            <a:ext cx="204915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 union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Leader Election 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Distributed environment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Leader Election in a </a:t>
            </a:r>
            <a:r>
              <a:rPr lang="en-US" sz="3200" b="1" dirty="0" smtClean="0">
                <a:solidFill>
                  <a:srgbClr val="7030A0"/>
                </a:solidFill>
              </a:rPr>
              <a:t>complete network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nodes.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node is connected to every other node.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node</a:t>
                </a:r>
                <a:endParaRPr lang="en-US" sz="2000" dirty="0" smtClean="0"/>
              </a:p>
              <a:p>
                <a:r>
                  <a:rPr lang="en-US" sz="2000" dirty="0" smtClean="0"/>
                  <a:t>knows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can send a message to its </a:t>
                </a:r>
                <a:r>
                  <a:rPr lang="en-US" sz="2000" dirty="0" err="1" smtClean="0"/>
                  <a:t>neighbours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can do local computation.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0776" y="4495800"/>
            <a:ext cx="7939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3000" y="2438400"/>
            <a:ext cx="428835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single node : “</a:t>
            </a:r>
            <a:r>
              <a:rPr lang="en-US" b="1" dirty="0" smtClean="0"/>
              <a:t>leader</a:t>
            </a:r>
            <a:r>
              <a:rPr lang="en-US" dirty="0" smtClean="0"/>
              <a:t>”  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Every other node is a </a:t>
            </a:r>
            <a:r>
              <a:rPr lang="en-US" b="1" dirty="0" smtClean="0"/>
              <a:t>slave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Every node </a:t>
            </a:r>
            <a:r>
              <a:rPr lang="en-US" b="1" dirty="0" smtClean="0"/>
              <a:t>knows</a:t>
            </a:r>
            <a:r>
              <a:rPr lang="en-US" dirty="0" smtClean="0"/>
              <a:t> the leader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Implicit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1" name="Down Ribbon 20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a </a:t>
            </a:r>
            <a:r>
              <a:rPr lang="en-US" b="1" dirty="0" smtClean="0">
                <a:solidFill>
                  <a:schemeClr val="tx1"/>
                </a:solidFill>
              </a:rPr>
              <a:t>leader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3" grpId="0" animBg="1"/>
      <p:bldP spid="12" grpId="0" animBg="1"/>
      <p:bldP spid="14" grpId="0" animBg="1"/>
      <p:bldP spid="15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Leader Election in a </a:t>
            </a:r>
            <a:r>
              <a:rPr lang="en-US" sz="3200" b="1" dirty="0" smtClean="0">
                <a:solidFill>
                  <a:srgbClr val="7030A0"/>
                </a:solidFill>
              </a:rPr>
              <a:t>complete network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nodes.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node is connected to every other node.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node</a:t>
                </a:r>
                <a:endParaRPr lang="en-US" sz="2000" dirty="0" smtClean="0"/>
              </a:p>
              <a:p>
                <a:r>
                  <a:rPr lang="en-US" sz="2000" dirty="0" smtClean="0"/>
                  <a:t>knows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can send a message to its </a:t>
                </a:r>
                <a:r>
                  <a:rPr lang="en-US" sz="2000" dirty="0" err="1" smtClean="0"/>
                  <a:t>neighbours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can do local computation.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0776" y="4495800"/>
            <a:ext cx="7939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Implicit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a </a:t>
            </a:r>
            <a:r>
              <a:rPr lang="en-US" b="1" dirty="0" smtClean="0">
                <a:solidFill>
                  <a:schemeClr val="tx1"/>
                </a:solidFill>
              </a:rPr>
              <a:t>leader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2438400"/>
            <a:ext cx="426225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single node : “</a:t>
            </a:r>
            <a:r>
              <a:rPr lang="en-US" b="1" dirty="0" smtClean="0"/>
              <a:t>leader</a:t>
            </a:r>
            <a:r>
              <a:rPr lang="en-US" dirty="0" smtClean="0"/>
              <a:t>”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Every other node is a </a:t>
            </a:r>
            <a:r>
              <a:rPr lang="en-US" b="1" dirty="0" smtClean="0"/>
              <a:t>slave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leader </a:t>
            </a:r>
            <a:r>
              <a:rPr lang="en-US" b="1" dirty="0" smtClean="0"/>
              <a:t>knows</a:t>
            </a:r>
            <a:r>
              <a:rPr lang="en-US" dirty="0" smtClean="0"/>
              <a:t> that he/she is  leader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000" dirty="0" smtClean="0"/>
                  <a:t> ``no </a:t>
                </a:r>
                <a:r>
                  <a:rPr lang="en-US" sz="2000" dirty="0"/>
                  <a:t>bin has more than one </a:t>
                </a:r>
                <a:r>
                  <a:rPr lang="en-US" sz="2000" dirty="0" smtClean="0"/>
                  <a:t>ball’’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Observations 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 smtClean="0"/>
                  <a:t> , </a:t>
                </a:r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] is a constant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] is </a:t>
                </a:r>
                <a:r>
                  <a:rPr lang="en-US" sz="2000" dirty="0" smtClean="0"/>
                  <a:t>inverse polynomial</a:t>
                </a:r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 b="-8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9389" cy="609600"/>
            <a:chOff x="1752600" y="1447800"/>
            <a:chExt cx="5729389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95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2857500" y="5638800"/>
            <a:ext cx="49149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19300" y="5105400"/>
            <a:ext cx="49149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6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Leader Election in a </a:t>
            </a:r>
            <a:r>
              <a:rPr lang="en-US" sz="3200" b="1" dirty="0" smtClean="0">
                <a:solidFill>
                  <a:srgbClr val="7030A0"/>
                </a:solidFill>
              </a:rPr>
              <a:t>complete network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Assumption</a:t>
                </a:r>
                <a:r>
                  <a:rPr lang="en-US" sz="2000" dirty="0" smtClean="0"/>
                  <a:t>: Suppose each node has a unique id.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Complexity of Trivial algorithm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One round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messages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Implicit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7" name="Down Ribbon 16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a </a:t>
            </a:r>
            <a:r>
              <a:rPr lang="en-US" b="1" dirty="0" smtClean="0">
                <a:solidFill>
                  <a:schemeClr val="tx1"/>
                </a:solidFill>
              </a:rPr>
              <a:t>leader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600200"/>
            <a:ext cx="541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8702" y="4888468"/>
            <a:ext cx="258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Deterministic 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56190" y="5221069"/>
                <a:ext cx="34258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Lower bound: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Best upper bound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190" y="5221069"/>
                <a:ext cx="342581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68" t="-4673" r="-231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" y="1905000"/>
            <a:ext cx="403815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Trivial algorithm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node broadcasts its id.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node with highest id is the leader.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5127702" y="2434088"/>
            <a:ext cx="3810000" cy="9936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use this assumption as a hint to design an algorithm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5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  <p:bldP spid="11" grpId="0"/>
      <p:bldP spid="8" grpId="0" animBg="1"/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52700" y="1676400"/>
            <a:ext cx="228600" cy="4419600"/>
            <a:chOff x="2552700" y="1676400"/>
            <a:chExt cx="228600" cy="4419600"/>
          </a:xfrm>
        </p:grpSpPr>
        <p:sp>
          <p:nvSpPr>
            <p:cNvPr id="5" name="Oval 4"/>
            <p:cNvSpPr/>
            <p:nvPr/>
          </p:nvSpPr>
          <p:spPr>
            <a:xfrm>
              <a:off x="2552700" y="1676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527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52700" y="2438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527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52700" y="3200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52700" y="3581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552700" y="3962400"/>
              <a:ext cx="228600" cy="2133600"/>
              <a:chOff x="2705100" y="1828800"/>
              <a:chExt cx="228600" cy="2133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705100" y="1828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05100" y="2209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05100" y="2590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05100" y="2971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05100" y="3352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705100" y="3733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75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886200" y="1600200"/>
                <a:ext cx="5257800" cy="4525963"/>
              </a:xfrm>
            </p:spPr>
            <p:txBody>
              <a:bodyPr/>
              <a:lstStyle/>
              <a:p>
                <a:r>
                  <a:rPr lang="en-US" sz="2000" dirty="0"/>
                  <a:t>Each processor decides to become a leader with prob.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𝒑</m:t>
                    </m:r>
                  </m:oMath>
                </a14:m>
                <a:endParaRPr lang="en-US" sz="2000" b="1" dirty="0"/>
              </a:p>
              <a:p>
                <a:r>
                  <a:rPr lang="en-US" sz="2000" dirty="0"/>
                  <a:t>Each “potential leader” chooses a </a:t>
                </a:r>
                <a:r>
                  <a:rPr lang="en-US" sz="2000" i="1" dirty="0"/>
                  <a:t>random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number </a:t>
                </a:r>
                <a:r>
                  <a:rPr lang="en-US" sz="2000" dirty="0"/>
                  <a:t>and broadcasts it to all the </a:t>
                </a:r>
                <a:r>
                  <a:rPr lang="en-US" sz="2000" dirty="0" smtClean="0"/>
                  <a:t>nodes.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b="1" dirty="0"/>
                  <a:t>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Range from which a random no. is picked  =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886200" y="1600200"/>
                <a:ext cx="5257800" cy="4525963"/>
              </a:xfrm>
              <a:blipFill rotWithShape="1">
                <a:blip r:embed="rId2"/>
                <a:stretch>
                  <a:fillRect l="-1276" t="-674" b="-2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52700" y="2438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52700" y="4343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52700" y="5486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0803" y="5873233"/>
                <a:ext cx="881908" cy="3751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803" y="5873233"/>
                <a:ext cx="881908" cy="375167"/>
              </a:xfrm>
              <a:prstGeom prst="rect">
                <a:avLst/>
              </a:prstGeom>
              <a:blipFill rotWithShape="1">
                <a:blip r:embed="rId3"/>
                <a:stretch>
                  <a:fillRect t="-6452" r="-9028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43400" y="5111233"/>
                <a:ext cx="1100814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111233"/>
                <a:ext cx="1100814" cy="629852"/>
              </a:xfrm>
              <a:prstGeom prst="rect">
                <a:avLst/>
              </a:prstGeom>
              <a:blipFill rotWithShape="1">
                <a:blip r:embed="rId4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35833 0.094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47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35833 -0.10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5833 -0.194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7" grpId="0" animBg="1"/>
      <p:bldP spid="12" grpId="0" animBg="1"/>
      <p:bldP spid="15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6019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processor with the largest number is the final leader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74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36189" y="5181600"/>
                <a:ext cx="881908" cy="3751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189" y="5181600"/>
                <a:ext cx="881908" cy="375167"/>
              </a:xfrm>
              <a:prstGeom prst="rect">
                <a:avLst/>
              </a:prstGeom>
              <a:blipFill rotWithShape="1">
                <a:blip r:embed="rId3"/>
                <a:stretch>
                  <a:fillRect t="-6452" r="-896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47386" y="4419600"/>
                <a:ext cx="1100814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86" y="4419600"/>
                <a:ext cx="1100814" cy="629852"/>
              </a:xfrm>
              <a:prstGeom prst="rect">
                <a:avLst/>
              </a:prstGeom>
              <a:blipFill rotWithShape="1">
                <a:blip r:embed="rId4"/>
                <a:stretch>
                  <a:fillRect r="-6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43285" y="5772834"/>
                <a:ext cx="4119269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Success probability :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85" y="5772834"/>
                <a:ext cx="4119269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737" t="-2614" r="-1475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38800" y="6330048"/>
                <a:ext cx="1407693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6330048"/>
                <a:ext cx="1407693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476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847025" y="4381500"/>
            <a:ext cx="25527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Ensure that there is </a:t>
            </a:r>
            <a:r>
              <a:rPr lang="en-US" sz="1600" b="1" dirty="0" smtClean="0">
                <a:solidFill>
                  <a:schemeClr val="tx1"/>
                </a:solidFill>
              </a:rPr>
              <a:t>at least </a:t>
            </a:r>
            <a:r>
              <a:rPr lang="en-US" sz="1600" dirty="0" smtClean="0">
                <a:solidFill>
                  <a:schemeClr val="tx1"/>
                </a:solidFill>
              </a:rPr>
              <a:t>one potential leader with </a:t>
            </a:r>
            <a:r>
              <a:rPr lang="en-US" sz="1600" b="1" dirty="0" smtClean="0">
                <a:solidFill>
                  <a:schemeClr val="tx1"/>
                </a:solidFill>
              </a:rPr>
              <a:t>high probability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304778" y="5603424"/>
            <a:ext cx="25527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ensure that no two potential leaders pick the same random number.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85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22" grpId="0" animBg="1"/>
      <p:bldP spid="24" grpId="0" animBg="1"/>
      <p:bldP spid="7" grpId="0" animBg="1"/>
      <p:bldP spid="7" grpId="1" animBg="1"/>
      <p:bldP spid="23" grpId="0" animBg="1"/>
      <p:bldP spid="2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6019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74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781300" y="1790700"/>
            <a:ext cx="3119578" cy="4191000"/>
            <a:chOff x="2781300" y="1790700"/>
            <a:chExt cx="3119578" cy="4191000"/>
          </a:xfrm>
        </p:grpSpPr>
        <p:cxnSp>
          <p:nvCxnSpPr>
            <p:cNvPr id="15" name="Straight Arrow Connector 14"/>
            <p:cNvCxnSpPr>
              <a:stCxn id="19" idx="1"/>
              <a:endCxn id="5" idx="6"/>
            </p:cNvCxnSpPr>
            <p:nvPr/>
          </p:nvCxnSpPr>
          <p:spPr>
            <a:xfrm flipH="1" flipV="1">
              <a:off x="2781300" y="1790700"/>
              <a:ext cx="3119578" cy="12907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6" idx="6"/>
            </p:cNvCxnSpPr>
            <p:nvPr/>
          </p:nvCxnSpPr>
          <p:spPr>
            <a:xfrm flipH="1" flipV="1">
              <a:off x="2781300" y="2171700"/>
              <a:ext cx="3086100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6" idx="6"/>
            </p:cNvCxnSpPr>
            <p:nvPr/>
          </p:nvCxnSpPr>
          <p:spPr>
            <a:xfrm flipH="1">
              <a:off x="2781300" y="3200400"/>
              <a:ext cx="3086100" cy="2781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781300" y="1790700"/>
            <a:ext cx="3119578" cy="4191000"/>
            <a:chOff x="2781300" y="1790700"/>
            <a:chExt cx="3119578" cy="4191000"/>
          </a:xfrm>
        </p:grpSpPr>
        <p:cxnSp>
          <p:nvCxnSpPr>
            <p:cNvPr id="35" name="Straight Arrow Connector 34"/>
            <p:cNvCxnSpPr>
              <a:stCxn id="20" idx="1"/>
              <a:endCxn id="5" idx="6"/>
            </p:cNvCxnSpPr>
            <p:nvPr/>
          </p:nvCxnSpPr>
          <p:spPr>
            <a:xfrm flipH="1" flipV="1">
              <a:off x="2781300" y="1790700"/>
              <a:ext cx="3119578" cy="18241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6" idx="6"/>
            </p:cNvCxnSpPr>
            <p:nvPr/>
          </p:nvCxnSpPr>
          <p:spPr>
            <a:xfrm flipH="1" flipV="1">
              <a:off x="2781300" y="2171700"/>
              <a:ext cx="3086100" cy="1524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0" idx="3"/>
              <a:endCxn id="16" idx="6"/>
            </p:cNvCxnSpPr>
            <p:nvPr/>
          </p:nvCxnSpPr>
          <p:spPr>
            <a:xfrm flipH="1">
              <a:off x="2781300" y="3776522"/>
              <a:ext cx="3119578" cy="22051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781300" y="1790700"/>
            <a:ext cx="3119578" cy="4191000"/>
            <a:chOff x="2781300" y="1790700"/>
            <a:chExt cx="3119578" cy="4191000"/>
          </a:xfrm>
        </p:grpSpPr>
        <p:cxnSp>
          <p:nvCxnSpPr>
            <p:cNvPr id="46" name="Straight Arrow Connector 45"/>
            <p:cNvCxnSpPr>
              <a:stCxn id="21" idx="2"/>
              <a:endCxn id="6" idx="6"/>
            </p:cNvCxnSpPr>
            <p:nvPr/>
          </p:nvCxnSpPr>
          <p:spPr>
            <a:xfrm flipH="1" flipV="1">
              <a:off x="2781300" y="2171700"/>
              <a:ext cx="3086100" cy="205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2"/>
              <a:endCxn id="5" idx="6"/>
            </p:cNvCxnSpPr>
            <p:nvPr/>
          </p:nvCxnSpPr>
          <p:spPr>
            <a:xfrm flipH="1" flipV="1">
              <a:off x="2781300" y="1790700"/>
              <a:ext cx="3086100" cy="2438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1" idx="3"/>
              <a:endCxn id="16" idx="6"/>
            </p:cNvCxnSpPr>
            <p:nvPr/>
          </p:nvCxnSpPr>
          <p:spPr>
            <a:xfrm flipH="1">
              <a:off x="2781300" y="4309922"/>
              <a:ext cx="3119578" cy="16717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 rot="5400000">
            <a:off x="2755501" y="3194137"/>
            <a:ext cx="1225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 . . .</a:t>
            </a:r>
            <a:endParaRPr lang="en-US" sz="4800" dirty="0"/>
          </a:p>
        </p:txBody>
      </p:sp>
      <p:sp>
        <p:nvSpPr>
          <p:cNvPr id="59" name="Oval 58"/>
          <p:cNvSpPr/>
          <p:nvPr/>
        </p:nvSpPr>
        <p:spPr>
          <a:xfrm>
            <a:off x="5791200" y="3524250"/>
            <a:ext cx="381000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6019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processor with the </a:t>
            </a:r>
            <a:r>
              <a:rPr lang="en-US" sz="1800" b="1" dirty="0"/>
              <a:t>largest number </a:t>
            </a:r>
            <a:r>
              <a:rPr lang="en-US" sz="1800" dirty="0"/>
              <a:t>is the final </a:t>
            </a:r>
            <a:r>
              <a:rPr lang="en-US" sz="1800" dirty="0" smtClean="0"/>
              <a:t>leader.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74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86858" y="5936891"/>
                <a:ext cx="4119269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Success probability :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58" y="5936891"/>
                <a:ext cx="4119269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737" t="-2614" r="-1475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31507" y="6482448"/>
                <a:ext cx="1407693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07" y="6482448"/>
                <a:ext cx="1407693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519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68009" y="1066800"/>
            <a:ext cx="256038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can do even better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781300" y="1790700"/>
            <a:ext cx="3119578" cy="4191000"/>
            <a:chOff x="2781300" y="1790700"/>
            <a:chExt cx="3119578" cy="4191000"/>
          </a:xfrm>
        </p:grpSpPr>
        <p:cxnSp>
          <p:nvCxnSpPr>
            <p:cNvPr id="15" name="Straight Arrow Connector 14"/>
            <p:cNvCxnSpPr>
              <a:stCxn id="19" idx="1"/>
              <a:endCxn id="5" idx="6"/>
            </p:cNvCxnSpPr>
            <p:nvPr/>
          </p:nvCxnSpPr>
          <p:spPr>
            <a:xfrm flipH="1" flipV="1">
              <a:off x="2781300" y="1790700"/>
              <a:ext cx="3119578" cy="12907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6" idx="6"/>
            </p:cNvCxnSpPr>
            <p:nvPr/>
          </p:nvCxnSpPr>
          <p:spPr>
            <a:xfrm flipH="1" flipV="1">
              <a:off x="2781300" y="2171700"/>
              <a:ext cx="3086100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6" idx="6"/>
            </p:cNvCxnSpPr>
            <p:nvPr/>
          </p:nvCxnSpPr>
          <p:spPr>
            <a:xfrm flipH="1">
              <a:off x="2781300" y="3200400"/>
              <a:ext cx="3086100" cy="2781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781300" y="1790700"/>
            <a:ext cx="3119578" cy="4191000"/>
            <a:chOff x="2781300" y="1790700"/>
            <a:chExt cx="3119578" cy="4191000"/>
          </a:xfrm>
        </p:grpSpPr>
        <p:cxnSp>
          <p:nvCxnSpPr>
            <p:cNvPr id="35" name="Straight Arrow Connector 34"/>
            <p:cNvCxnSpPr>
              <a:stCxn id="20" idx="1"/>
              <a:endCxn id="5" idx="6"/>
            </p:cNvCxnSpPr>
            <p:nvPr/>
          </p:nvCxnSpPr>
          <p:spPr>
            <a:xfrm flipH="1" flipV="1">
              <a:off x="2781300" y="1790700"/>
              <a:ext cx="3119578" cy="18241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6" idx="6"/>
            </p:cNvCxnSpPr>
            <p:nvPr/>
          </p:nvCxnSpPr>
          <p:spPr>
            <a:xfrm flipH="1" flipV="1">
              <a:off x="2781300" y="2171700"/>
              <a:ext cx="3086100" cy="1524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0" idx="3"/>
              <a:endCxn id="16" idx="6"/>
            </p:cNvCxnSpPr>
            <p:nvPr/>
          </p:nvCxnSpPr>
          <p:spPr>
            <a:xfrm flipH="1">
              <a:off x="2781300" y="3776522"/>
              <a:ext cx="3119578" cy="22051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781300" y="1790700"/>
            <a:ext cx="3119578" cy="4191000"/>
            <a:chOff x="2781300" y="1790700"/>
            <a:chExt cx="3119578" cy="4191000"/>
          </a:xfrm>
        </p:grpSpPr>
        <p:cxnSp>
          <p:nvCxnSpPr>
            <p:cNvPr id="46" name="Straight Arrow Connector 45"/>
            <p:cNvCxnSpPr>
              <a:stCxn id="21" idx="2"/>
              <a:endCxn id="6" idx="6"/>
            </p:cNvCxnSpPr>
            <p:nvPr/>
          </p:nvCxnSpPr>
          <p:spPr>
            <a:xfrm flipH="1" flipV="1">
              <a:off x="2781300" y="2171700"/>
              <a:ext cx="3086100" cy="205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2"/>
              <a:endCxn id="5" idx="6"/>
            </p:cNvCxnSpPr>
            <p:nvPr/>
          </p:nvCxnSpPr>
          <p:spPr>
            <a:xfrm flipH="1" flipV="1">
              <a:off x="2781300" y="1790700"/>
              <a:ext cx="3086100" cy="2438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1" idx="3"/>
              <a:endCxn id="16" idx="6"/>
            </p:cNvCxnSpPr>
            <p:nvPr/>
          </p:nvCxnSpPr>
          <p:spPr>
            <a:xfrm flipH="1">
              <a:off x="2781300" y="4309922"/>
              <a:ext cx="3119578" cy="16717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 rot="5400000">
            <a:off x="2755501" y="3194137"/>
            <a:ext cx="1225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 . . .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10620" y="1073402"/>
                <a:ext cx="2499980" cy="3743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𝐩𝐨𝐥𝐲𝐥𝐨𝐠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messages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20" y="1073402"/>
                <a:ext cx="2499980" cy="374398"/>
              </a:xfrm>
              <a:prstGeom prst="rect">
                <a:avLst/>
              </a:prstGeom>
              <a:blipFill rotWithShape="1">
                <a:blip r:embed="rId4"/>
                <a:stretch>
                  <a:fillRect t="-6452" r="-389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5791200" y="3524250"/>
            <a:ext cx="381000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4" grpId="0" animBg="1"/>
      <p:bldP spid="25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6019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processor with the </a:t>
            </a:r>
            <a:r>
              <a:rPr lang="en-US" sz="1800" b="1" dirty="0"/>
              <a:t>largest number </a:t>
            </a:r>
            <a:r>
              <a:rPr lang="en-US" sz="1800" dirty="0"/>
              <a:t>is the final </a:t>
            </a:r>
            <a:r>
              <a:rPr lang="en-US" sz="1800" dirty="0" smtClean="0"/>
              <a:t>leader.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74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781300" y="1790700"/>
            <a:ext cx="3119578" cy="4191000"/>
            <a:chOff x="2781300" y="1790700"/>
            <a:chExt cx="3119578" cy="4191000"/>
          </a:xfrm>
        </p:grpSpPr>
        <p:cxnSp>
          <p:nvCxnSpPr>
            <p:cNvPr id="15" name="Straight Arrow Connector 14"/>
            <p:cNvCxnSpPr>
              <a:stCxn id="19" idx="1"/>
              <a:endCxn id="5" idx="6"/>
            </p:cNvCxnSpPr>
            <p:nvPr/>
          </p:nvCxnSpPr>
          <p:spPr>
            <a:xfrm flipH="1" flipV="1">
              <a:off x="2781300" y="1790700"/>
              <a:ext cx="3119578" cy="12907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6" idx="6"/>
            </p:cNvCxnSpPr>
            <p:nvPr/>
          </p:nvCxnSpPr>
          <p:spPr>
            <a:xfrm flipH="1" flipV="1">
              <a:off x="2781300" y="2171700"/>
              <a:ext cx="3086100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6" idx="6"/>
            </p:cNvCxnSpPr>
            <p:nvPr/>
          </p:nvCxnSpPr>
          <p:spPr>
            <a:xfrm flipH="1">
              <a:off x="2781300" y="3200400"/>
              <a:ext cx="3086100" cy="2781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781300" y="1790700"/>
            <a:ext cx="3119578" cy="4191000"/>
            <a:chOff x="2781300" y="1790700"/>
            <a:chExt cx="3119578" cy="4191000"/>
          </a:xfrm>
        </p:grpSpPr>
        <p:cxnSp>
          <p:nvCxnSpPr>
            <p:cNvPr id="35" name="Straight Arrow Connector 34"/>
            <p:cNvCxnSpPr>
              <a:stCxn id="20" idx="1"/>
              <a:endCxn id="5" idx="6"/>
            </p:cNvCxnSpPr>
            <p:nvPr/>
          </p:nvCxnSpPr>
          <p:spPr>
            <a:xfrm flipH="1" flipV="1">
              <a:off x="2781300" y="1790700"/>
              <a:ext cx="3119578" cy="18241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6" idx="6"/>
            </p:cNvCxnSpPr>
            <p:nvPr/>
          </p:nvCxnSpPr>
          <p:spPr>
            <a:xfrm flipH="1" flipV="1">
              <a:off x="2781300" y="2171700"/>
              <a:ext cx="3086100" cy="1524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0" idx="3"/>
              <a:endCxn id="16" idx="6"/>
            </p:cNvCxnSpPr>
            <p:nvPr/>
          </p:nvCxnSpPr>
          <p:spPr>
            <a:xfrm flipH="1">
              <a:off x="2781300" y="3776522"/>
              <a:ext cx="3119578" cy="22051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781300" y="1790700"/>
            <a:ext cx="3119578" cy="4191000"/>
            <a:chOff x="2781300" y="1790700"/>
            <a:chExt cx="3119578" cy="4191000"/>
          </a:xfrm>
        </p:grpSpPr>
        <p:cxnSp>
          <p:nvCxnSpPr>
            <p:cNvPr id="46" name="Straight Arrow Connector 45"/>
            <p:cNvCxnSpPr>
              <a:stCxn id="21" idx="2"/>
              <a:endCxn id="6" idx="6"/>
            </p:cNvCxnSpPr>
            <p:nvPr/>
          </p:nvCxnSpPr>
          <p:spPr>
            <a:xfrm flipH="1" flipV="1">
              <a:off x="2781300" y="2171700"/>
              <a:ext cx="3086100" cy="205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2"/>
              <a:endCxn id="5" idx="6"/>
            </p:cNvCxnSpPr>
            <p:nvPr/>
          </p:nvCxnSpPr>
          <p:spPr>
            <a:xfrm flipH="1" flipV="1">
              <a:off x="2781300" y="1790700"/>
              <a:ext cx="3086100" cy="2438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1" idx="3"/>
              <a:endCxn id="16" idx="6"/>
            </p:cNvCxnSpPr>
            <p:nvPr/>
          </p:nvCxnSpPr>
          <p:spPr>
            <a:xfrm flipH="1">
              <a:off x="2781300" y="4309922"/>
              <a:ext cx="3119578" cy="16717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 rot="5400000">
            <a:off x="2755501" y="3194137"/>
            <a:ext cx="1225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 . . .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37154" y="3352800"/>
                <a:ext cx="1544846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𝒑</m:t>
                      </m:r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54" y="3352800"/>
                <a:ext cx="1544846" cy="629852"/>
              </a:xfrm>
              <a:prstGeom prst="rect">
                <a:avLst/>
              </a:prstGeom>
              <a:blipFill rotWithShape="1">
                <a:blip r:embed="rId2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534400" y="342223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?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86800" y="149831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?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91200" y="3524250"/>
            <a:ext cx="381000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3385066"/>
            <a:ext cx="233910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Implicit</a:t>
            </a:r>
            <a:r>
              <a:rPr lang="en-US" dirty="0" smtClean="0"/>
              <a:t> leader 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1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" grpId="0"/>
      <p:bldP spid="7" grpId="1"/>
      <p:bldP spid="36" grpId="0"/>
      <p:bldP spid="36" grpId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</a:t>
            </a:r>
            <a:r>
              <a:rPr lang="en-US" sz="3200" b="1" dirty="0" smtClean="0">
                <a:solidFill>
                  <a:srgbClr val="7030A0"/>
                </a:solidFill>
              </a:rPr>
              <a:t>randomization</a:t>
            </a:r>
            <a:r>
              <a:rPr lang="en-US" sz="3200" b="1" dirty="0" smtClean="0"/>
              <a:t> offer ?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71800" y="1295400"/>
                <a:ext cx="6019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Each potential leader calls each neighbor 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00" y="1295400"/>
                <a:ext cx="6019800" cy="4525963"/>
              </a:xfrm>
              <a:blipFill rotWithShape="1">
                <a:blip r:embed="rId2"/>
                <a:stretch>
                  <a:fillRect l="-91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52700" y="205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27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27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27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27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27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527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2700" y="5867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67400" y="3048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7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74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20" idx="1"/>
            <a:endCxn id="5" idx="6"/>
          </p:cNvCxnSpPr>
          <p:nvPr/>
        </p:nvCxnSpPr>
        <p:spPr>
          <a:xfrm flipH="1" flipV="1">
            <a:off x="2781300" y="1790700"/>
            <a:ext cx="3119578" cy="182417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6"/>
          </p:cNvCxnSpPr>
          <p:nvPr/>
        </p:nvCxnSpPr>
        <p:spPr>
          <a:xfrm flipH="1" flipV="1">
            <a:off x="2781300" y="2933700"/>
            <a:ext cx="3086100" cy="762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  <a:endCxn id="14" idx="7"/>
          </p:cNvCxnSpPr>
          <p:nvPr/>
        </p:nvCxnSpPr>
        <p:spPr>
          <a:xfrm flipH="1">
            <a:off x="2747822" y="3776522"/>
            <a:ext cx="3153056" cy="13623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2755501" y="3696394"/>
            <a:ext cx="1225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 . . .</a:t>
            </a:r>
            <a:endParaRPr lang="en-US" sz="4800" dirty="0"/>
          </a:p>
        </p:txBody>
      </p:sp>
      <p:cxnSp>
        <p:nvCxnSpPr>
          <p:cNvPr id="37" name="Straight Arrow Connector 36"/>
          <p:cNvCxnSpPr>
            <a:stCxn id="19" idx="1"/>
            <a:endCxn id="6" idx="6"/>
          </p:cNvCxnSpPr>
          <p:nvPr/>
        </p:nvCxnSpPr>
        <p:spPr>
          <a:xfrm flipH="1" flipV="1">
            <a:off x="2781300" y="2171700"/>
            <a:ext cx="3119578" cy="9097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2"/>
            <a:endCxn id="10" idx="6"/>
          </p:cNvCxnSpPr>
          <p:nvPr/>
        </p:nvCxnSpPr>
        <p:spPr>
          <a:xfrm flipH="1">
            <a:off x="2781300" y="3162300"/>
            <a:ext cx="30861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4"/>
            <a:endCxn id="16" idx="7"/>
          </p:cNvCxnSpPr>
          <p:nvPr/>
        </p:nvCxnSpPr>
        <p:spPr>
          <a:xfrm flipH="1">
            <a:off x="2747822" y="3276600"/>
            <a:ext cx="3233878" cy="26242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791200" y="3524250"/>
            <a:ext cx="381000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18446" y="5843720"/>
            <a:ext cx="38018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no common neighbor 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629400" y="5833566"/>
                <a:ext cx="1227067" cy="436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dirty="0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833566"/>
                <a:ext cx="1227067" cy="436017"/>
              </a:xfrm>
              <a:prstGeom prst="rect">
                <a:avLst/>
              </a:prstGeom>
              <a:blipFill rotWithShape="1">
                <a:blip r:embed="rId3"/>
                <a:stretch>
                  <a:fillRect r="-5970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19" idx="3"/>
            <a:endCxn id="14" idx="7"/>
          </p:cNvCxnSpPr>
          <p:nvPr/>
        </p:nvCxnSpPr>
        <p:spPr>
          <a:xfrm flipH="1">
            <a:off x="2747822" y="3243122"/>
            <a:ext cx="3153056" cy="18957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2"/>
            <a:endCxn id="8" idx="6"/>
          </p:cNvCxnSpPr>
          <p:nvPr/>
        </p:nvCxnSpPr>
        <p:spPr>
          <a:xfrm flipH="1" flipV="1">
            <a:off x="2781300" y="2933700"/>
            <a:ext cx="30861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0"/>
            <a:endCxn id="5" idx="6"/>
          </p:cNvCxnSpPr>
          <p:nvPr/>
        </p:nvCxnSpPr>
        <p:spPr>
          <a:xfrm flipH="1" flipV="1">
            <a:off x="2781300" y="1790700"/>
            <a:ext cx="3200400" cy="1257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 rot="1236229">
            <a:off x="4413468" y="2197422"/>
            <a:ext cx="646504" cy="30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672166">
            <a:off x="6190679" y="2899409"/>
            <a:ext cx="457200" cy="457200"/>
          </a:xfrm>
          <a:prstGeom prst="plus">
            <a:avLst>
              <a:gd name="adj" fmla="val 4451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391401" y="6269583"/>
                <a:ext cx="986104" cy="37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401" y="6269583"/>
                <a:ext cx="986104" cy="374846"/>
              </a:xfrm>
              <a:prstGeom prst="rect">
                <a:avLst/>
              </a:prstGeom>
              <a:blipFill rotWithShape="1">
                <a:blip r:embed="rId4"/>
                <a:stretch>
                  <a:fillRect t="-6452" r="-802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966972" y="990600"/>
                <a:ext cx="125322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972" y="990600"/>
                <a:ext cx="1253228" cy="910699"/>
              </a:xfrm>
              <a:prstGeom prst="rect">
                <a:avLst/>
              </a:prstGeom>
              <a:blipFill rotWithShape="1">
                <a:blip r:embed="rId5"/>
                <a:stretch>
                  <a:fillRect r="-5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ross 60"/>
          <p:cNvSpPr/>
          <p:nvPr/>
        </p:nvSpPr>
        <p:spPr>
          <a:xfrm rot="2672166">
            <a:off x="6190679" y="4020121"/>
            <a:ext cx="457200" cy="457200"/>
          </a:xfrm>
          <a:prstGeom prst="plus">
            <a:avLst>
              <a:gd name="adj" fmla="val 4451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572000" y="4699105"/>
                <a:ext cx="4526688" cy="9336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Success probability : 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99105"/>
                <a:ext cx="4526688" cy="933654"/>
              </a:xfrm>
              <a:prstGeom prst="rect">
                <a:avLst/>
              </a:prstGeom>
              <a:blipFill rotWithShape="1">
                <a:blip r:embed="rId6"/>
                <a:stretch>
                  <a:fillRect l="-671" t="-1290" r="-1208" b="-90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858000" y="5263248"/>
                <a:ext cx="1407693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263248"/>
                <a:ext cx="1407693" cy="375552"/>
              </a:xfrm>
              <a:prstGeom prst="rect">
                <a:avLst/>
              </a:prstGeom>
              <a:blipFill rotWithShape="1">
                <a:blip r:embed="rId7"/>
                <a:stretch>
                  <a:fillRect t="-6452" r="-476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54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25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25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29" grpId="0"/>
      <p:bldP spid="53" grpId="0" animBg="1"/>
      <p:bldP spid="58" grpId="0" animBg="1"/>
      <p:bldP spid="59" grpId="0"/>
      <p:bldP spid="60" grpId="0"/>
      <p:bldP spid="61" grpId="0" animBg="1"/>
      <p:bldP spid="62" grpId="0" animBg="1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Next Lecture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Questions from </a:t>
            </a:r>
            <a:r>
              <a:rPr lang="en-US" sz="3600" b="1" dirty="0" smtClean="0">
                <a:solidFill>
                  <a:srgbClr val="7030A0"/>
                </a:solidFill>
              </a:rPr>
              <a:t>Discrete Mathematics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(min-cuts)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</a:t>
                </a:r>
                <a:r>
                  <a:rPr lang="en-US" sz="2000" dirty="0"/>
                  <a:t>many </a:t>
                </a:r>
                <a:r>
                  <a:rPr lang="en-US" sz="2000" u="sng" dirty="0"/>
                  <a:t>min-cuts</a:t>
                </a:r>
                <a:r>
                  <a:rPr lang="en-US" sz="2000" dirty="0"/>
                  <a:t> can there be in a </a:t>
                </a:r>
                <a:r>
                  <a:rPr lang="en-US" sz="2000" dirty="0" smtClean="0"/>
                  <a:t>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(Geometry)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is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can be the max. no. of acute triangles </a:t>
                </a:r>
                <a:r>
                  <a:rPr lang="en-US" sz="2000" dirty="0"/>
                  <a:t>formed by these </a:t>
                </a:r>
                <a:r>
                  <a:rPr lang="en-US" sz="2000" dirty="0" smtClean="0"/>
                  <a:t>points ?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(Number theory)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positive integers. Aim is to compute a </a:t>
                </a:r>
                <a:r>
                  <a:rPr lang="en-US" sz="2000" b="1" dirty="0"/>
                  <a:t>large</a:t>
                </a:r>
                <a:r>
                  <a:rPr lang="en-US" sz="2000" dirty="0"/>
                  <a:t> subset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b="1" u="sng" dirty="0"/>
                  <a:t>do 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not</a:t>
                </a:r>
                <a:r>
                  <a:rPr lang="en-US" sz="2000" b="1" u="sng" dirty="0"/>
                  <a:t> exist</a:t>
                </a:r>
                <a:r>
                  <a:rPr lang="en-US" sz="2000" dirty="0"/>
                  <a:t> three elements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large can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for any </a:t>
                </a:r>
                <a:r>
                  <a:rPr lang="en-US" sz="2000" b="1" dirty="0"/>
                  <a:t>arbitrary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 smtClean="0"/>
                  <a:t> (max-cut)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Every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edges has a cut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…..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  <a:blipFill rotWithShape="1">
                <a:blip r:embed="rId2"/>
                <a:stretch>
                  <a:fillRect l="-690" t="-602" b="-1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77000" y="6096000"/>
                <a:ext cx="70403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96000"/>
                <a:ext cx="7040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3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23800" y="5029200"/>
                <a:ext cx="13580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 least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800" y="5029200"/>
                <a:ext cx="1358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36" t="-8197" r="-67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2895600"/>
                <a:ext cx="14637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895600"/>
                <a:ext cx="14637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750"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09737" y="1453248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737" y="1453248"/>
                <a:ext cx="857863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922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514599" y="1447800"/>
            <a:ext cx="409513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2514600"/>
            <a:ext cx="409513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2895600"/>
            <a:ext cx="41910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7105" y="39624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5705" y="61722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67905" y="61838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3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Fixed Path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Routing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Arbitrary network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There is a network with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400" dirty="0" smtClean="0"/>
                  <a:t> edges.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400" dirty="0" smtClean="0"/>
                  <a:t> packets.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Packet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smtClean="0"/>
                  <a:t> has a unique source and a designated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to follow.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Design a routing scheme to achieve least routing time.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Worst case routing time: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𝒄𝒅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Randomization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	</a:t>
                </a:r>
                <a:r>
                  <a:rPr lang="en-US" sz="2400" dirty="0" smtClean="0">
                    <a:sym typeface="Wingdings" pitchFamily="2" charset="2"/>
                  </a:rPr>
                  <a:t>	 </a:t>
                </a:r>
                <a:r>
                  <a:rPr lang="en-US" sz="2400" dirty="0" smtClean="0"/>
                  <a:t>routing </a:t>
                </a:r>
                <a:r>
                  <a:rPr lang="en-US" sz="2400" dirty="0"/>
                  <a:t>time: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071" t="-1078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8956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28956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4267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3213" y="5619690"/>
                <a:ext cx="21581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𝑶</m:t>
                      </m:r>
                      <m:r>
                        <a:rPr lang="en-US" sz="2000" b="1" i="1" dirty="0" smtClean="0">
                          <a:latin typeface="Cambria Math"/>
                        </a:rPr>
                        <m:t>(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𝒎𝑵</m:t>
                      </m:r>
                      <m:r>
                        <a:rPr lang="en-US" sz="2000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13" y="5619690"/>
                <a:ext cx="2158155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367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19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Focus on an </a:t>
            </a:r>
            <a:r>
              <a:rPr lang="en-US" sz="3600" b="1" dirty="0" smtClean="0">
                <a:solidFill>
                  <a:srgbClr val="7030A0"/>
                </a:solidFill>
              </a:rPr>
              <a:t>edge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ensure that no two paths cross the edge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at the same time.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66593" y="3733800"/>
            <a:ext cx="6505807" cy="7620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14193" y="1371600"/>
            <a:ext cx="6886807" cy="1371600"/>
            <a:chOff x="1037993" y="1447800"/>
            <a:chExt cx="6886807" cy="13716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37993" y="1447800"/>
              <a:ext cx="2772007" cy="13716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10000" y="2819400"/>
              <a:ext cx="12954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105400" y="1600200"/>
              <a:ext cx="2819400" cy="1219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90600" y="4572000"/>
            <a:ext cx="7039207" cy="914400"/>
            <a:chOff x="885593" y="2819400"/>
            <a:chExt cx="7039207" cy="914400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885593" y="2819400"/>
              <a:ext cx="2924407" cy="914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810000" y="2819400"/>
              <a:ext cx="11430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953000" y="2819400"/>
              <a:ext cx="2971800" cy="914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533900" y="3048000"/>
            <a:ext cx="114300" cy="381000"/>
            <a:chOff x="4533900" y="3048000"/>
            <a:chExt cx="114300" cy="381000"/>
          </a:xfrm>
        </p:grpSpPr>
        <p:sp>
          <p:nvSpPr>
            <p:cNvPr id="38" name="Oval 37"/>
            <p:cNvSpPr/>
            <p:nvPr/>
          </p:nvSpPr>
          <p:spPr>
            <a:xfrm>
              <a:off x="4533900" y="30480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33900" y="32004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533900" y="33528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00" y="3657600"/>
            <a:ext cx="1371600" cy="152400"/>
            <a:chOff x="3352800" y="3200400"/>
            <a:chExt cx="1371600" cy="152400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505200" y="3285877"/>
              <a:ext cx="10668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200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33900" y="4038600"/>
            <a:ext cx="114300" cy="381000"/>
            <a:chOff x="4533900" y="3048000"/>
            <a:chExt cx="114300" cy="381000"/>
          </a:xfrm>
        </p:grpSpPr>
        <p:sp>
          <p:nvSpPr>
            <p:cNvPr id="43" name="Oval 42"/>
            <p:cNvSpPr/>
            <p:nvPr/>
          </p:nvSpPr>
          <p:spPr>
            <a:xfrm>
              <a:off x="4533900" y="30480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33900" y="32004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33900" y="3352800"/>
              <a:ext cx="114300" cy="76200"/>
            </a:xfrm>
            <a:prstGeom prst="ellipse">
              <a:avLst/>
            </a:prstGeom>
            <a:solidFill>
              <a:srgbClr val="006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147824" y="5301734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24" y="5301734"/>
                <a:ext cx="506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56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147824" y="1339334"/>
                <a:ext cx="496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24" y="1339334"/>
                <a:ext cx="49609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0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8191500" y="3657600"/>
            <a:ext cx="114300" cy="381000"/>
            <a:chOff x="4533900" y="3048000"/>
            <a:chExt cx="114300" cy="381000"/>
          </a:xfrm>
        </p:grpSpPr>
        <p:sp>
          <p:nvSpPr>
            <p:cNvPr id="49" name="Oval 48"/>
            <p:cNvSpPr/>
            <p:nvPr/>
          </p:nvSpPr>
          <p:spPr>
            <a:xfrm>
              <a:off x="4533900" y="3048000"/>
              <a:ext cx="1143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533900" y="3200400"/>
              <a:ext cx="1143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533900" y="3352800"/>
              <a:ext cx="1143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1600200" y="5867400"/>
            <a:ext cx="1905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05200" y="59436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337395" y="337374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95" y="3373745"/>
                <a:ext cx="36420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6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6" grpId="0"/>
      <p:bldP spid="47" grpId="0"/>
      <p:bldP spid="52" grpId="0" animBg="1"/>
      <p:bldP spid="53" grpId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The difficulty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2" descr="C:\Users\Surender Baswana\Desktop\randdistributednetwor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08106"/>
            <a:ext cx="8229600" cy="4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93902" y="3377388"/>
            <a:ext cx="5954752" cy="1105402"/>
          </a:xfrm>
          <a:custGeom>
            <a:avLst/>
            <a:gdLst>
              <a:gd name="connsiteX0" fmla="*/ 0 w 5954752"/>
              <a:gd name="connsiteY0" fmla="*/ 1105402 h 1105402"/>
              <a:gd name="connsiteX1" fmla="*/ 178420 w 5954752"/>
              <a:gd name="connsiteY1" fmla="*/ 949285 h 1105402"/>
              <a:gd name="connsiteX2" fmla="*/ 903249 w 5954752"/>
              <a:gd name="connsiteY2" fmla="*/ 547841 h 1105402"/>
              <a:gd name="connsiteX3" fmla="*/ 1070518 w 5954752"/>
              <a:gd name="connsiteY3" fmla="*/ 525539 h 1105402"/>
              <a:gd name="connsiteX4" fmla="*/ 1683835 w 5954752"/>
              <a:gd name="connsiteY4" fmla="*/ 469783 h 1105402"/>
              <a:gd name="connsiteX5" fmla="*/ 1761893 w 5954752"/>
              <a:gd name="connsiteY5" fmla="*/ 458632 h 1105402"/>
              <a:gd name="connsiteX6" fmla="*/ 2464420 w 5954752"/>
              <a:gd name="connsiteY6" fmla="*/ 536690 h 1105402"/>
              <a:gd name="connsiteX7" fmla="*/ 3256157 w 5954752"/>
              <a:gd name="connsiteY7" fmla="*/ 547841 h 1105402"/>
              <a:gd name="connsiteX8" fmla="*/ 3891776 w 5954752"/>
              <a:gd name="connsiteY8" fmla="*/ 570144 h 1105402"/>
              <a:gd name="connsiteX9" fmla="*/ 4181708 w 5954752"/>
              <a:gd name="connsiteY9" fmla="*/ 414027 h 1105402"/>
              <a:gd name="connsiteX10" fmla="*/ 4482791 w 5954752"/>
              <a:gd name="connsiteY10" fmla="*/ 135246 h 1105402"/>
              <a:gd name="connsiteX11" fmla="*/ 4594303 w 5954752"/>
              <a:gd name="connsiteY11" fmla="*/ 1432 h 1105402"/>
              <a:gd name="connsiteX12" fmla="*/ 4917688 w 5954752"/>
              <a:gd name="connsiteY12" fmla="*/ 213305 h 1105402"/>
              <a:gd name="connsiteX13" fmla="*/ 5096108 w 5954752"/>
              <a:gd name="connsiteY13" fmla="*/ 335968 h 1105402"/>
              <a:gd name="connsiteX14" fmla="*/ 5954752 w 5954752"/>
              <a:gd name="connsiteY14" fmla="*/ 425178 h 1105402"/>
              <a:gd name="connsiteX15" fmla="*/ 5954752 w 5954752"/>
              <a:gd name="connsiteY15" fmla="*/ 425178 h 110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54752" h="1105402">
                <a:moveTo>
                  <a:pt x="0" y="1105402"/>
                </a:moveTo>
                <a:cubicBezTo>
                  <a:pt x="13939" y="1073807"/>
                  <a:pt x="27878" y="1042212"/>
                  <a:pt x="178420" y="949285"/>
                </a:cubicBezTo>
                <a:cubicBezTo>
                  <a:pt x="328962" y="856358"/>
                  <a:pt x="754566" y="618465"/>
                  <a:pt x="903249" y="547841"/>
                </a:cubicBezTo>
                <a:cubicBezTo>
                  <a:pt x="1051932" y="477217"/>
                  <a:pt x="1070518" y="525539"/>
                  <a:pt x="1070518" y="525539"/>
                </a:cubicBezTo>
                <a:lnTo>
                  <a:pt x="1683835" y="469783"/>
                </a:lnTo>
                <a:cubicBezTo>
                  <a:pt x="1799064" y="458632"/>
                  <a:pt x="1631796" y="447481"/>
                  <a:pt x="1761893" y="458632"/>
                </a:cubicBezTo>
                <a:cubicBezTo>
                  <a:pt x="1891990" y="469783"/>
                  <a:pt x="2215376" y="521822"/>
                  <a:pt x="2464420" y="536690"/>
                </a:cubicBezTo>
                <a:cubicBezTo>
                  <a:pt x="2713464" y="551558"/>
                  <a:pt x="3018264" y="542265"/>
                  <a:pt x="3256157" y="547841"/>
                </a:cubicBezTo>
                <a:cubicBezTo>
                  <a:pt x="3494050" y="553417"/>
                  <a:pt x="3737518" y="592446"/>
                  <a:pt x="3891776" y="570144"/>
                </a:cubicBezTo>
                <a:cubicBezTo>
                  <a:pt x="4046034" y="547842"/>
                  <a:pt x="4083206" y="486510"/>
                  <a:pt x="4181708" y="414027"/>
                </a:cubicBezTo>
                <a:cubicBezTo>
                  <a:pt x="4280210" y="341544"/>
                  <a:pt x="4414025" y="204012"/>
                  <a:pt x="4482791" y="135246"/>
                </a:cubicBezTo>
                <a:cubicBezTo>
                  <a:pt x="4551557" y="66480"/>
                  <a:pt x="4521820" y="-11578"/>
                  <a:pt x="4594303" y="1432"/>
                </a:cubicBezTo>
                <a:cubicBezTo>
                  <a:pt x="4666786" y="14442"/>
                  <a:pt x="4834054" y="157549"/>
                  <a:pt x="4917688" y="213305"/>
                </a:cubicBezTo>
                <a:cubicBezTo>
                  <a:pt x="5001322" y="269061"/>
                  <a:pt x="4923264" y="300656"/>
                  <a:pt x="5096108" y="335968"/>
                </a:cubicBezTo>
                <a:cubicBezTo>
                  <a:pt x="5268952" y="371280"/>
                  <a:pt x="5954752" y="425178"/>
                  <a:pt x="5954752" y="425178"/>
                </a:cubicBezTo>
                <a:lnTo>
                  <a:pt x="5954752" y="425178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53776" y="4038600"/>
            <a:ext cx="75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17398" y="3974068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398" y="3974068"/>
                <a:ext cx="36420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2397512" y="3434576"/>
            <a:ext cx="747132" cy="1393902"/>
          </a:xfrm>
          <a:custGeom>
            <a:avLst/>
            <a:gdLst>
              <a:gd name="connsiteX0" fmla="*/ 0 w 747132"/>
              <a:gd name="connsiteY0" fmla="*/ 1393902 h 1393902"/>
              <a:gd name="connsiteX1" fmla="*/ 133815 w 747132"/>
              <a:gd name="connsiteY1" fmla="*/ 713678 h 1393902"/>
              <a:gd name="connsiteX2" fmla="*/ 557561 w 747132"/>
              <a:gd name="connsiteY2" fmla="*/ 602165 h 1393902"/>
              <a:gd name="connsiteX3" fmla="*/ 669073 w 747132"/>
              <a:gd name="connsiteY3" fmla="*/ 557561 h 1393902"/>
              <a:gd name="connsiteX4" fmla="*/ 747132 w 747132"/>
              <a:gd name="connsiteY4" fmla="*/ 0 h 139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132" h="1393902">
                <a:moveTo>
                  <a:pt x="0" y="1393902"/>
                </a:moveTo>
                <a:cubicBezTo>
                  <a:pt x="20444" y="1119768"/>
                  <a:pt x="40888" y="845634"/>
                  <a:pt x="133815" y="713678"/>
                </a:cubicBezTo>
                <a:cubicBezTo>
                  <a:pt x="226742" y="581722"/>
                  <a:pt x="468351" y="628184"/>
                  <a:pt x="557561" y="602165"/>
                </a:cubicBezTo>
                <a:cubicBezTo>
                  <a:pt x="646771" y="576146"/>
                  <a:pt x="637478" y="657922"/>
                  <a:pt x="669073" y="557561"/>
                </a:cubicBezTo>
                <a:cubicBezTo>
                  <a:pt x="700668" y="457200"/>
                  <a:pt x="723900" y="228600"/>
                  <a:pt x="747132" y="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07580" y="2810107"/>
            <a:ext cx="1237786" cy="2263698"/>
          </a:xfrm>
          <a:custGeom>
            <a:avLst/>
            <a:gdLst>
              <a:gd name="connsiteX0" fmla="*/ 0 w 1237786"/>
              <a:gd name="connsiteY0" fmla="*/ 0 h 2263698"/>
              <a:gd name="connsiteX1" fmla="*/ 267630 w 1237786"/>
              <a:gd name="connsiteY1" fmla="*/ 401444 h 2263698"/>
              <a:gd name="connsiteX2" fmla="*/ 401444 w 1237786"/>
              <a:gd name="connsiteY2" fmla="*/ 1014761 h 2263698"/>
              <a:gd name="connsiteX3" fmla="*/ 579864 w 1237786"/>
              <a:gd name="connsiteY3" fmla="*/ 1148576 h 2263698"/>
              <a:gd name="connsiteX4" fmla="*/ 858644 w 1237786"/>
              <a:gd name="connsiteY4" fmla="*/ 1115122 h 2263698"/>
              <a:gd name="connsiteX5" fmla="*/ 992459 w 1237786"/>
              <a:gd name="connsiteY5" fmla="*/ 1839952 h 2263698"/>
              <a:gd name="connsiteX6" fmla="*/ 1237786 w 1237786"/>
              <a:gd name="connsiteY6" fmla="*/ 2263698 h 226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7786" h="2263698">
                <a:moveTo>
                  <a:pt x="0" y="0"/>
                </a:moveTo>
                <a:cubicBezTo>
                  <a:pt x="100361" y="116158"/>
                  <a:pt x="200723" y="232317"/>
                  <a:pt x="267630" y="401444"/>
                </a:cubicBezTo>
                <a:cubicBezTo>
                  <a:pt x="334537" y="570571"/>
                  <a:pt x="349405" y="890239"/>
                  <a:pt x="401444" y="1014761"/>
                </a:cubicBezTo>
                <a:cubicBezTo>
                  <a:pt x="453483" y="1139283"/>
                  <a:pt x="503664" y="1131849"/>
                  <a:pt x="579864" y="1148576"/>
                </a:cubicBezTo>
                <a:cubicBezTo>
                  <a:pt x="656064" y="1165303"/>
                  <a:pt x="789878" y="999893"/>
                  <a:pt x="858644" y="1115122"/>
                </a:cubicBezTo>
                <a:cubicBezTo>
                  <a:pt x="927410" y="1230351"/>
                  <a:pt x="929269" y="1648523"/>
                  <a:pt x="992459" y="1839952"/>
                </a:cubicBezTo>
                <a:cubicBezTo>
                  <a:pt x="1055649" y="2031381"/>
                  <a:pt x="1146717" y="2147539"/>
                  <a:pt x="1237786" y="2263698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6248400"/>
            <a:ext cx="166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Assumption 1</a:t>
            </a:r>
            <a:r>
              <a:rPr lang="en-US" b="1" dirty="0" smtClean="0"/>
              <a:t> :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76400" y="6248400"/>
                <a:ext cx="3383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Each packet that passes through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248400"/>
                <a:ext cx="338355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41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55284" y="6248400"/>
                <a:ext cx="2380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dirty="0" smtClean="0"/>
                  <a:t>eaches the </a:t>
                </a:r>
                <a:r>
                  <a:rPr lang="en-US" dirty="0"/>
                  <a:t>source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84" y="6248400"/>
                <a:ext cx="238078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308" t="-8197" r="-35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224962" y="6260068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the right time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6" grpId="0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1828800"/>
            <a:ext cx="1614545" cy="76944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Idea </a:t>
            </a:r>
            <a:r>
              <a:rPr lang="en-US" sz="4400" b="1" dirty="0" smtClean="0">
                <a:solidFill>
                  <a:srgbClr val="0070C0"/>
                </a:solidFill>
              </a:rPr>
              <a:t>1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1324" y="3276600"/>
            <a:ext cx="320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delay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465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random</a:t>
            </a:r>
            <a:r>
              <a:rPr lang="en-US" sz="3600" b="1" dirty="0" smtClean="0"/>
              <a:t> delay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any integer.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packet does the following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picks a no.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uniformly and independently.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waits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seconds, and then proceeds towards its destination.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large should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be so that no two packets collide at edge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22098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743200"/>
            <a:ext cx="525779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3810000"/>
            <a:ext cx="525779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4876800"/>
                <a:ext cx="1790811" cy="4070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Even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,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76800"/>
                <a:ext cx="1790811" cy="407099"/>
              </a:xfrm>
              <a:prstGeom prst="rect">
                <a:avLst/>
              </a:prstGeom>
              <a:blipFill rotWithShape="1">
                <a:blip r:embed="rId3"/>
                <a:stretch>
                  <a:fillRect l="-3754" t="-4478" r="-5802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97442" y="4889958"/>
                <a:ext cx="4838889" cy="40011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there will be collision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442" y="4889958"/>
                <a:ext cx="483888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387" t="-7576" r="-176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miley Face 10"/>
          <p:cNvSpPr/>
          <p:nvPr/>
        </p:nvSpPr>
        <p:spPr>
          <a:xfrm>
            <a:off x="8191500" y="4673251"/>
            <a:ext cx="647700" cy="660749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random</a:t>
            </a:r>
            <a:r>
              <a:rPr lang="en-US" sz="3600" b="1" dirty="0" smtClean="0"/>
              <a:t> delay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any integer.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packet does the following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picks a no.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uniformly and independently.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It waits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seconds, and then proceeds towards its destination.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000" dirty="0" smtClean="0"/>
                  <a:t> No. of packets passing through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during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second.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𝐄</m:t>
                    </m:r>
                    <m:r>
                      <a:rPr lang="en-US" sz="2000" b="0" i="0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𝐄</m:t>
                    </m:r>
                    <m:r>
                      <a:rPr lang="en-US" sz="2000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𝒓</m:t>
                        </m:r>
                      </m:den>
                    </m:f>
                  </m:oMath>
                </a14:m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2060"/>
                    </a:solidFill>
                    <a:sym typeface="Wingdings" pitchFamily="2" charset="2"/>
                  </a:rPr>
                  <a:t>                           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 = 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5257800"/>
              </a:xfrm>
              <a:blipFill rotWithShape="1">
                <a:blip r:embed="rId2"/>
                <a:stretch>
                  <a:fillRect l="-759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3276600"/>
            <a:ext cx="3200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4800" y="6324600"/>
                <a:ext cx="1550424" cy="54232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Fix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𝑵𝒎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24600"/>
                <a:ext cx="1550424" cy="542328"/>
              </a:xfrm>
              <a:prstGeom prst="rect">
                <a:avLst/>
              </a:prstGeom>
              <a:blipFill rotWithShape="1">
                <a:blip r:embed="rId3"/>
                <a:stretch>
                  <a:fillRect l="-3516" r="-625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85800" y="3352800"/>
            <a:ext cx="3429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46422" y="3810000"/>
                <a:ext cx="6994222" cy="575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passes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through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edge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b="0" i="0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</m:t>
                              </m:r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second</m:t>
                              </m:r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22" y="3810000"/>
                <a:ext cx="6994222" cy="5750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5193" y="5148396"/>
                <a:ext cx="1169807" cy="4009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93" y="5148396"/>
                <a:ext cx="1169807" cy="400944"/>
              </a:xfrm>
              <a:prstGeom prst="rect">
                <a:avLst/>
              </a:prstGeom>
              <a:blipFill rotWithShape="1">
                <a:blip r:embed="rId5"/>
                <a:stretch>
                  <a:fillRect t="-105970" r="-29381" b="-161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057400" y="3352800"/>
            <a:ext cx="5257800" cy="4572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13216" y="6248400"/>
                <a:ext cx="110158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</a:rPr>
                        <m:t>𝐥𝐨𝐠</m:t>
                      </m:r>
                      <m:r>
                        <a:rPr lang="en-US" sz="2000" b="1"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𝑵𝒎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16" y="6248400"/>
                <a:ext cx="1101584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8287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3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  <p:bldP spid="12" grpId="0" animBg="1"/>
      <p:bldP spid="14" grpId="0" animBg="1"/>
      <p:bldP spid="5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7774</TotalTime>
  <Words>1494</Words>
  <Application>Microsoft Office PowerPoint</Application>
  <PresentationFormat>On-screen Show (4:3)</PresentationFormat>
  <Paragraphs>312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Randomized Algorithms CS648 </vt:lpstr>
      <vt:lpstr>Balls into Bins</vt:lpstr>
      <vt:lpstr>Fixed Path Routing</vt:lpstr>
      <vt:lpstr>Arbitrary network</vt:lpstr>
      <vt:lpstr>Focus on an edge</vt:lpstr>
      <vt:lpstr>The difficulty</vt:lpstr>
      <vt:lpstr>PowerPoint Presentation</vt:lpstr>
      <vt:lpstr>A random delay</vt:lpstr>
      <vt:lpstr>A random delay</vt:lpstr>
      <vt:lpstr>A random delay</vt:lpstr>
      <vt:lpstr>PowerPoint Presentation</vt:lpstr>
      <vt:lpstr>Speed up the edge e</vt:lpstr>
      <vt:lpstr>Speed up the edge e</vt:lpstr>
      <vt:lpstr>An elegant algorithm</vt:lpstr>
      <vt:lpstr>The difficulty</vt:lpstr>
      <vt:lpstr>PowerPoint Presentation</vt:lpstr>
      <vt:lpstr>PowerPoint Presentation</vt:lpstr>
      <vt:lpstr>Leader Election in a complete network </vt:lpstr>
      <vt:lpstr>Leader Election in a complete network </vt:lpstr>
      <vt:lpstr>Leader Election in a complete network </vt:lpstr>
      <vt:lpstr>What can randomization offer ? </vt:lpstr>
      <vt:lpstr>What can randomization offer ? </vt:lpstr>
      <vt:lpstr>What can randomization offer ? </vt:lpstr>
      <vt:lpstr>What can randomization offer ? </vt:lpstr>
      <vt:lpstr>What can randomization offer ? </vt:lpstr>
      <vt:lpstr>What can randomization offer ? </vt:lpstr>
      <vt:lpstr>What can randomization offer ? </vt:lpstr>
      <vt:lpstr>Next Lecture</vt:lpstr>
      <vt:lpstr>Questions from Discrete Mathematics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837</cp:revision>
  <dcterms:created xsi:type="dcterms:W3CDTF">2011-12-03T04:13:03Z</dcterms:created>
  <dcterms:modified xsi:type="dcterms:W3CDTF">2018-11-11T05:59:40Z</dcterms:modified>
</cp:coreProperties>
</file>