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428" r:id="rId2"/>
    <p:sldId id="502" r:id="rId3"/>
    <p:sldId id="464" r:id="rId4"/>
    <p:sldId id="497" r:id="rId5"/>
    <p:sldId id="585" r:id="rId6"/>
    <p:sldId id="557" r:id="rId7"/>
    <p:sldId id="558" r:id="rId8"/>
    <p:sldId id="563" r:id="rId9"/>
    <p:sldId id="559" r:id="rId10"/>
    <p:sldId id="562" r:id="rId11"/>
    <p:sldId id="535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5" r:id="rId21"/>
    <p:sldId id="546" r:id="rId22"/>
    <p:sldId id="547" r:id="rId23"/>
    <p:sldId id="548" r:id="rId24"/>
    <p:sldId id="549" r:id="rId25"/>
    <p:sldId id="550" r:id="rId26"/>
    <p:sldId id="551" r:id="rId27"/>
    <p:sldId id="552" r:id="rId28"/>
    <p:sldId id="553" r:id="rId29"/>
    <p:sldId id="569" r:id="rId30"/>
    <p:sldId id="570" r:id="rId31"/>
    <p:sldId id="554" r:id="rId32"/>
    <p:sldId id="583" r:id="rId33"/>
    <p:sldId id="584" r:id="rId34"/>
    <p:sldId id="590" r:id="rId35"/>
    <p:sldId id="55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11.png"/><Relationship Id="rId7" Type="http://schemas.openxmlformats.org/officeDocument/2006/relationships/image" Target="../media/image5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1.png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2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9.png"/><Relationship Id="rId7" Type="http://schemas.openxmlformats.org/officeDocument/2006/relationships/image" Target="../media/image28.png"/><Relationship Id="rId12" Type="http://schemas.openxmlformats.org/officeDocument/2006/relationships/image" Target="../media/image18.png"/><Relationship Id="rId17" Type="http://schemas.openxmlformats.org/officeDocument/2006/relationships/image" Target="../media/image43.png"/><Relationship Id="rId2" Type="http://schemas.openxmlformats.org/officeDocument/2006/relationships/image" Target="../media/image47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.jpeg"/><Relationship Id="rId15" Type="http://schemas.openxmlformats.org/officeDocument/2006/relationships/image" Target="../media/image21.png"/><Relationship Id="rId4" Type="http://schemas.openxmlformats.org/officeDocument/2006/relationships/image" Target="../media/image250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smtClean="0">
                <a:solidFill>
                  <a:srgbClr val="C00000"/>
                </a:solidFill>
              </a:rPr>
              <a:t>Lecture </a:t>
            </a:r>
            <a:r>
              <a:rPr lang="en-US" sz="2400" b="1" smtClean="0">
                <a:solidFill>
                  <a:srgbClr val="C00000"/>
                </a:solidFill>
              </a:rPr>
              <a:t>25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Probabilistic Method </a:t>
            </a:r>
            <a:endParaRPr lang="en-US" sz="24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(part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Number of min-cuts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there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min-cuts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</a:t>
                </a:r>
                <a:r>
                  <a:rPr lang="en-US" sz="2000" dirty="0" smtClean="0"/>
                  <a:t>et these min-cuts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Define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: “output of the algorithm </a:t>
                </a:r>
                <a:r>
                  <a:rPr lang="en-US" sz="2000" b="1" dirty="0" smtClean="0"/>
                  <a:t>Min-cut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”.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 </m:t>
                    </m:r>
                    <m:r>
                      <a:rPr lang="en-US" sz="2000" b="0" i="1" dirty="0" smtClean="0">
                        <a:latin typeface="Cambria Math"/>
                      </a:rPr>
                      <m:t>≥ 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∪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  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+</m:t>
                    </m:r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+...</m:t>
                    </m:r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r>
                      <a:rPr lang="en-US" sz="2000" i="1">
                        <a:latin typeface="Cambria Math"/>
                      </a:rPr>
                      <m:t>  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Surely 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∪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≤1</m:t>
                    </m:r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  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86420" y="3102640"/>
                <a:ext cx="1035668" cy="5986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420" y="3102640"/>
                <a:ext cx="1035668" cy="598625"/>
              </a:xfrm>
              <a:prstGeom prst="rect">
                <a:avLst/>
              </a:prstGeom>
              <a:blipFill rotWithShape="1">
                <a:blip r:embed="rId3"/>
                <a:stretch>
                  <a:fillRect r="-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1600" y="3810000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10000"/>
                <a:ext cx="410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286000" y="27432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495800" y="4783019"/>
            <a:ext cx="1295400" cy="550981"/>
            <a:chOff x="6248400" y="5620204"/>
            <a:chExt cx="1295400" cy="550981"/>
          </a:xfrm>
        </p:grpSpPr>
        <p:grpSp>
          <p:nvGrpSpPr>
            <p:cNvPr id="9" name="Group 8"/>
            <p:cNvGrpSpPr/>
            <p:nvPr/>
          </p:nvGrpSpPr>
          <p:grpSpPr>
            <a:xfrm>
              <a:off x="6248400" y="5620204"/>
              <a:ext cx="1295400" cy="550981"/>
              <a:chOff x="6248400" y="5620204"/>
              <a:chExt cx="1295400" cy="55098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248400" y="5620204"/>
                <a:ext cx="1295400" cy="387929"/>
                <a:chOff x="1441572" y="1985940"/>
                <a:chExt cx="1295400" cy="387929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441572" y="2004537"/>
                  <a:ext cx="1295400" cy="369332"/>
                  <a:chOff x="1216086" y="926069"/>
                  <a:chExt cx="1295400" cy="369332"/>
                </a:xfrm>
              </p:grpSpPr>
              <p:cxnSp>
                <p:nvCxnSpPr>
                  <p:cNvPr id="19" name="Straight Connector 18"/>
                  <p:cNvCxnSpPr>
                    <a:stCxn id="18" idx="6"/>
                    <a:endCxn id="17" idx="2"/>
                  </p:cNvCxnSpPr>
                  <p:nvPr/>
                </p:nvCxnSpPr>
                <p:spPr>
                  <a:xfrm>
                    <a:off x="1600200" y="1110735"/>
                    <a:ext cx="5334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/>
                  <p:cNvSpPr/>
                  <p:nvPr/>
                </p:nvSpPr>
                <p:spPr>
                  <a:xfrm>
                    <a:off x="2133600" y="926069"/>
                    <a:ext cx="377886" cy="369331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1216086" y="926069"/>
                    <a:ext cx="384114" cy="369332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" name="Freeform 12"/>
                <p:cNvSpPr/>
                <p:nvPr/>
              </p:nvSpPr>
              <p:spPr>
                <a:xfrm>
                  <a:off x="1784196" y="1985940"/>
                  <a:ext cx="646770" cy="94796"/>
                </a:xfrm>
                <a:custGeom>
                  <a:avLst/>
                  <a:gdLst>
                    <a:gd name="connsiteX0" fmla="*/ 0 w 691376"/>
                    <a:gd name="connsiteY0" fmla="*/ 123887 h 190794"/>
                    <a:gd name="connsiteX1" fmla="*/ 367990 w 691376"/>
                    <a:gd name="connsiteY1" fmla="*/ 1224 h 190794"/>
                    <a:gd name="connsiteX2" fmla="*/ 691376 w 691376"/>
                    <a:gd name="connsiteY2" fmla="*/ 190794 h 190794"/>
                    <a:gd name="connsiteX0" fmla="*/ 0 w 646771"/>
                    <a:gd name="connsiteY0" fmla="*/ 178442 h 189593"/>
                    <a:gd name="connsiteX1" fmla="*/ 323385 w 646771"/>
                    <a:gd name="connsiteY1" fmla="*/ 23 h 189593"/>
                    <a:gd name="connsiteX2" fmla="*/ 646771 w 646771"/>
                    <a:gd name="connsiteY2" fmla="*/ 189593 h 189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6771" h="189593">
                      <a:moveTo>
                        <a:pt x="0" y="178442"/>
                      </a:moveTo>
                      <a:cubicBezTo>
                        <a:pt x="126380" y="111535"/>
                        <a:pt x="215590" y="-1835"/>
                        <a:pt x="323385" y="23"/>
                      </a:cubicBezTo>
                      <a:cubicBezTo>
                        <a:pt x="431180" y="1881"/>
                        <a:pt x="542692" y="100383"/>
                        <a:pt x="646771" y="189593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" name="Freeform 10"/>
              <p:cNvSpPr/>
              <p:nvPr/>
            </p:nvSpPr>
            <p:spPr>
              <a:xfrm>
                <a:off x="6584794" y="5943600"/>
                <a:ext cx="653000" cy="227585"/>
              </a:xfrm>
              <a:custGeom>
                <a:avLst/>
                <a:gdLst>
                  <a:gd name="connsiteX0" fmla="*/ 0 w 691376"/>
                  <a:gd name="connsiteY0" fmla="*/ 123887 h 190794"/>
                  <a:gd name="connsiteX1" fmla="*/ 367990 w 691376"/>
                  <a:gd name="connsiteY1" fmla="*/ 1224 h 190794"/>
                  <a:gd name="connsiteX2" fmla="*/ 691376 w 691376"/>
                  <a:gd name="connsiteY2" fmla="*/ 190794 h 190794"/>
                  <a:gd name="connsiteX0" fmla="*/ 0 w 646771"/>
                  <a:gd name="connsiteY0" fmla="*/ 178442 h 189593"/>
                  <a:gd name="connsiteX1" fmla="*/ 323385 w 646771"/>
                  <a:gd name="connsiteY1" fmla="*/ 23 h 189593"/>
                  <a:gd name="connsiteX2" fmla="*/ 646771 w 646771"/>
                  <a:gd name="connsiteY2" fmla="*/ 189593 h 189593"/>
                  <a:gd name="connsiteX0" fmla="*/ 0 w 691376"/>
                  <a:gd name="connsiteY0" fmla="*/ 21078 h 299858"/>
                  <a:gd name="connsiteX1" fmla="*/ 367990 w 691376"/>
                  <a:gd name="connsiteY1" fmla="*/ 110288 h 299858"/>
                  <a:gd name="connsiteX2" fmla="*/ 691376 w 691376"/>
                  <a:gd name="connsiteY2" fmla="*/ 299858 h 299858"/>
                  <a:gd name="connsiteX0" fmla="*/ 0 w 691376"/>
                  <a:gd name="connsiteY0" fmla="*/ 0 h 278780"/>
                  <a:gd name="connsiteX1" fmla="*/ 367990 w 691376"/>
                  <a:gd name="connsiteY1" fmla="*/ 89210 h 278780"/>
                  <a:gd name="connsiteX2" fmla="*/ 691376 w 691376"/>
                  <a:gd name="connsiteY2" fmla="*/ 278780 h 278780"/>
                  <a:gd name="connsiteX0" fmla="*/ 0 w 691376"/>
                  <a:gd name="connsiteY0" fmla="*/ 0 h 278780"/>
                  <a:gd name="connsiteX1" fmla="*/ 367990 w 691376"/>
                  <a:gd name="connsiteY1" fmla="*/ 200722 h 278780"/>
                  <a:gd name="connsiteX2" fmla="*/ 691376 w 691376"/>
                  <a:gd name="connsiteY2" fmla="*/ 278780 h 278780"/>
                  <a:gd name="connsiteX0" fmla="*/ 0 w 657922"/>
                  <a:gd name="connsiteY0" fmla="*/ 0 h 203625"/>
                  <a:gd name="connsiteX1" fmla="*/ 367990 w 657922"/>
                  <a:gd name="connsiteY1" fmla="*/ 200722 h 203625"/>
                  <a:gd name="connsiteX2" fmla="*/ 657922 w 657922"/>
                  <a:gd name="connsiteY2" fmla="*/ 156117 h 203625"/>
                  <a:gd name="connsiteX0" fmla="*/ 0 w 657922"/>
                  <a:gd name="connsiteY0" fmla="*/ 0 h 209464"/>
                  <a:gd name="connsiteX1" fmla="*/ 367990 w 657922"/>
                  <a:gd name="connsiteY1" fmla="*/ 200722 h 209464"/>
                  <a:gd name="connsiteX2" fmla="*/ 657922 w 657922"/>
                  <a:gd name="connsiteY2" fmla="*/ 156117 h 209464"/>
                  <a:gd name="connsiteX0" fmla="*/ 0 w 657922"/>
                  <a:gd name="connsiteY0" fmla="*/ 0 h 209464"/>
                  <a:gd name="connsiteX1" fmla="*/ 367990 w 657922"/>
                  <a:gd name="connsiteY1" fmla="*/ 200722 h 209464"/>
                  <a:gd name="connsiteX2" fmla="*/ 657922 w 657922"/>
                  <a:gd name="connsiteY2" fmla="*/ 156117 h 209464"/>
                  <a:gd name="connsiteX0" fmla="*/ 0 w 624468"/>
                  <a:gd name="connsiteY0" fmla="*/ 0 h 201028"/>
                  <a:gd name="connsiteX1" fmla="*/ 367990 w 624468"/>
                  <a:gd name="connsiteY1" fmla="*/ 200722 h 201028"/>
                  <a:gd name="connsiteX2" fmla="*/ 624468 w 624468"/>
                  <a:gd name="connsiteY2" fmla="*/ 44605 h 201028"/>
                  <a:gd name="connsiteX0" fmla="*/ 0 w 624468"/>
                  <a:gd name="connsiteY0" fmla="*/ 0 h 201565"/>
                  <a:gd name="connsiteX1" fmla="*/ 367990 w 624468"/>
                  <a:gd name="connsiteY1" fmla="*/ 200722 h 201565"/>
                  <a:gd name="connsiteX2" fmla="*/ 624468 w 624468"/>
                  <a:gd name="connsiteY2" fmla="*/ 44605 h 20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468" h="201565">
                    <a:moveTo>
                      <a:pt x="0" y="0"/>
                    </a:moveTo>
                    <a:cubicBezTo>
                      <a:pt x="148682" y="133815"/>
                      <a:pt x="263912" y="193288"/>
                      <a:pt x="367990" y="200722"/>
                    </a:cubicBezTo>
                    <a:cubicBezTo>
                      <a:pt x="472068" y="208156"/>
                      <a:pt x="498088" y="167268"/>
                      <a:pt x="624468" y="44605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5400000">
              <a:off x="6806452" y="57782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70985" y="4269461"/>
            <a:ext cx="27420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At the end of the algorithm</a:t>
            </a:r>
            <a:endParaRPr lang="en-US" dirty="0"/>
          </a:p>
        </p:txBody>
      </p:sp>
      <p:sp>
        <p:nvSpPr>
          <p:cNvPr id="20" name="Down Ribbon 19"/>
          <p:cNvSpPr/>
          <p:nvPr/>
        </p:nvSpPr>
        <p:spPr>
          <a:xfrm>
            <a:off x="1940312" y="5356302"/>
            <a:ext cx="6603380" cy="142549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 are left with a </a:t>
            </a:r>
            <a:r>
              <a:rPr lang="en-US" sz="2000" b="1" dirty="0" err="1" smtClean="0">
                <a:solidFill>
                  <a:schemeClr val="tx1"/>
                </a:solidFill>
              </a:rPr>
              <a:t>multigraph</a:t>
            </a:r>
            <a:r>
              <a:rPr lang="en-US" sz="2000" dirty="0" smtClean="0">
                <a:solidFill>
                  <a:schemeClr val="tx1"/>
                </a:solidFill>
              </a:rPr>
              <a:t> with </a:t>
            </a:r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 vertices. Each of these vertices corresponds to a unique subset of vertices. So the corresponding cut is uniquely defined. 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137317" y="4144805"/>
            <a:ext cx="1566839" cy="657137"/>
            <a:chOff x="2137317" y="4144805"/>
            <a:chExt cx="1566839" cy="657137"/>
          </a:xfrm>
        </p:grpSpPr>
        <p:sp>
          <p:nvSpPr>
            <p:cNvPr id="6" name="TextBox 5"/>
            <p:cNvSpPr txBox="1"/>
            <p:nvPr/>
          </p:nvSpPr>
          <p:spPr>
            <a:xfrm>
              <a:off x="2137317" y="4432610"/>
              <a:ext cx="156683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Disjoint events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137317" y="4144805"/>
              <a:ext cx="148683" cy="274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743200" y="4144805"/>
              <a:ext cx="0" cy="274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429000" y="4179332"/>
              <a:ext cx="228600" cy="253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7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  <p:bldP spid="12" grpId="0" animBg="1"/>
      <p:bldP spid="12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</a:t>
            </a:r>
            <a:r>
              <a:rPr lang="en-US" sz="3600" dirty="0" smtClean="0">
                <a:solidFill>
                  <a:srgbClr val="0070C0"/>
                </a:solidFill>
              </a:rPr>
              <a:t>2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How many </a:t>
            </a:r>
            <a:r>
              <a:rPr lang="en-US" sz="3600" dirty="0" smtClean="0">
                <a:solidFill>
                  <a:srgbClr val="7030A0"/>
                </a:solidFill>
              </a:rPr>
              <a:t>Acute Triangles ?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How many acute triangles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is a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points in plane and no three of them are collinear.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How many triangles formed by these points are acute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Answer: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At most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Solution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1800" dirty="0"/>
                  <a:t> : probability that a triangle formed by 3 random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acute.  </a:t>
                </a: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7030A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Total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number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of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acute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triangles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All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possible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triangles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using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𝑷</m:t>
                          </m:r>
                          <m:r>
                            <a:rPr lang="en-US" sz="1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points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Show that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34705" y="26670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1905" y="48006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62905" y="48122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4000" b="1" dirty="0" smtClean="0"/>
                  <a:t> points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Case 1: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Sum of the four angles is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𝟑𝟔𝟎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at least one of them has to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≥90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Hence, at least one of the four triangles is non-acute.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111" t="-1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24200" y="3352800"/>
            <a:ext cx="3886200" cy="2057400"/>
            <a:chOff x="3124200" y="3352800"/>
            <a:chExt cx="3886200" cy="2057400"/>
          </a:xfrm>
        </p:grpSpPr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00400" y="3352800"/>
            <a:ext cx="3744959" cy="2019300"/>
            <a:chOff x="3200400" y="3352800"/>
            <a:chExt cx="3744959" cy="2019300"/>
          </a:xfrm>
        </p:grpSpPr>
        <p:cxnSp>
          <p:nvCxnSpPr>
            <p:cNvPr id="14" name="Straight Connector 13"/>
            <p:cNvCxnSpPr>
              <a:stCxn id="43" idx="0"/>
              <a:endCxn id="54" idx="1"/>
            </p:cNvCxnSpPr>
            <p:nvPr/>
          </p:nvCxnSpPr>
          <p:spPr>
            <a:xfrm>
              <a:off x="4838700" y="3352800"/>
              <a:ext cx="2106659" cy="11541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1" idx="6"/>
              <a:endCxn id="41" idx="2"/>
            </p:cNvCxnSpPr>
            <p:nvPr/>
          </p:nvCxnSpPr>
          <p:spPr>
            <a:xfrm flipV="1">
              <a:off x="3200400" y="5219700"/>
              <a:ext cx="2895600" cy="1524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1" idx="6"/>
              <a:endCxn id="43" idx="3"/>
            </p:cNvCxnSpPr>
            <p:nvPr/>
          </p:nvCxnSpPr>
          <p:spPr>
            <a:xfrm flipV="1">
              <a:off x="3200400" y="3417841"/>
              <a:ext cx="1611359" cy="19542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7"/>
              <a:endCxn id="54" idx="3"/>
            </p:cNvCxnSpPr>
            <p:nvPr/>
          </p:nvCxnSpPr>
          <p:spPr>
            <a:xfrm flipV="1">
              <a:off x="6161041" y="4560841"/>
              <a:ext cx="784318" cy="6319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15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4000" b="1" dirty="0" smtClean="0"/>
                  <a:t> points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Case 2: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Sum of the </a:t>
                </a:r>
                <a:r>
                  <a:rPr lang="en-US" sz="2000" dirty="0" smtClean="0"/>
                  <a:t>three </a:t>
                </a:r>
                <a:r>
                  <a:rPr lang="en-US" sz="2000" dirty="0"/>
                  <a:t>angles </a:t>
                </a:r>
                <a:r>
                  <a:rPr lang="en-US" sz="2000" dirty="0" smtClean="0"/>
                  <a:t>at the center is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𝟑𝟔𝟎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>
                    <a:sym typeface="Wingdings" pitchFamily="2" charset="2"/>
                  </a:rPr>
                  <a:t>at least </a:t>
                </a:r>
                <a:r>
                  <a:rPr lang="en-US" sz="2000" dirty="0" smtClean="0">
                    <a:sym typeface="Wingdings" pitchFamily="2" charset="2"/>
                  </a:rPr>
                  <a:t>two </a:t>
                </a:r>
                <a:r>
                  <a:rPr lang="en-US" sz="2000" dirty="0">
                    <a:sym typeface="Wingdings" pitchFamily="2" charset="2"/>
                  </a:rPr>
                  <a:t>of </a:t>
                </a:r>
                <a:r>
                  <a:rPr lang="en-US" sz="2000" dirty="0" smtClean="0">
                    <a:sym typeface="Wingdings" pitchFamily="2" charset="2"/>
                  </a:rPr>
                  <a:t>these angles have </a:t>
                </a:r>
                <a:r>
                  <a:rPr lang="en-US" sz="2000" dirty="0">
                    <a:sym typeface="Wingdings" pitchFamily="2" charset="2"/>
                  </a:rPr>
                  <a:t>to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90 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at </a:t>
                </a:r>
                <a:r>
                  <a:rPr lang="en-US" sz="2000" dirty="0"/>
                  <a:t>least </a:t>
                </a:r>
                <a:r>
                  <a:rPr lang="en-US" sz="2000" dirty="0" smtClean="0"/>
                  <a:t>2 of </a:t>
                </a:r>
                <a:r>
                  <a:rPr lang="en-US" sz="2000" dirty="0"/>
                  <a:t>the four triangles is non-acute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1111" t="-985" b="-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24200" y="3352800"/>
            <a:ext cx="3048000" cy="2057400"/>
            <a:chOff x="3124200" y="3352800"/>
            <a:chExt cx="3048000" cy="2057400"/>
          </a:xfrm>
        </p:grpSpPr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4724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0400" y="3417841"/>
            <a:ext cx="2960641" cy="1954259"/>
            <a:chOff x="3200400" y="3417841"/>
            <a:chExt cx="2960641" cy="1954259"/>
          </a:xfrm>
        </p:grpSpPr>
        <p:cxnSp>
          <p:nvCxnSpPr>
            <p:cNvPr id="10" name="Straight Connector 9"/>
            <p:cNvCxnSpPr>
              <a:stCxn id="41" idx="7"/>
              <a:endCxn id="43" idx="5"/>
            </p:cNvCxnSpPr>
            <p:nvPr/>
          </p:nvCxnSpPr>
          <p:spPr>
            <a:xfrm flipH="1" flipV="1">
              <a:off x="4865641" y="3417841"/>
              <a:ext cx="1295400" cy="17749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200400" y="3417841"/>
              <a:ext cx="1611359" cy="19542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1" idx="6"/>
              <a:endCxn id="41" idx="3"/>
            </p:cNvCxnSpPr>
            <p:nvPr/>
          </p:nvCxnSpPr>
          <p:spPr>
            <a:xfrm flipV="1">
              <a:off x="3200400" y="5246641"/>
              <a:ext cx="2906759" cy="1254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200401" y="3429000"/>
            <a:ext cx="2906758" cy="1916159"/>
            <a:chOff x="3200401" y="3417841"/>
            <a:chExt cx="2906758" cy="1916159"/>
          </a:xfrm>
        </p:grpSpPr>
        <p:cxnSp>
          <p:nvCxnSpPr>
            <p:cNvPr id="17" name="Straight Connector 16"/>
            <p:cNvCxnSpPr>
              <a:stCxn id="54" idx="5"/>
              <a:endCxn id="43" idx="5"/>
            </p:cNvCxnSpPr>
            <p:nvPr/>
          </p:nvCxnSpPr>
          <p:spPr>
            <a:xfrm flipV="1">
              <a:off x="4789441" y="3417841"/>
              <a:ext cx="76200" cy="1143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4" idx="5"/>
              <a:endCxn id="41" idx="3"/>
            </p:cNvCxnSpPr>
            <p:nvPr/>
          </p:nvCxnSpPr>
          <p:spPr>
            <a:xfrm>
              <a:off x="4789441" y="4560841"/>
              <a:ext cx="1317718" cy="685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4" idx="4"/>
            </p:cNvCxnSpPr>
            <p:nvPr/>
          </p:nvCxnSpPr>
          <p:spPr>
            <a:xfrm flipH="1">
              <a:off x="3200401" y="4572000"/>
              <a:ext cx="1562099" cy="762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59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b="1" dirty="0" smtClean="0"/>
                  <a:t>points </a:t>
                </a:r>
                <a:r>
                  <a:rPr lang="en-US" sz="4000" b="1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4000" b="1" dirty="0"/>
                  <a:t> points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Lemma1</a:t>
                </a:r>
                <a:r>
                  <a:rPr lang="en-US" sz="2400" dirty="0" smtClean="0"/>
                  <a:t>: </a:t>
                </a:r>
                <a:r>
                  <a:rPr lang="en-US" sz="2000" dirty="0" smtClean="0"/>
                  <a:t>A triangle formed by selecting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 points randomly uniformly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from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 smtClean="0"/>
                  <a:t> points is acute triangle with probability at most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𝟕𝟓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Lemma2</a:t>
                </a:r>
                <a:r>
                  <a:rPr lang="en-US" sz="2400" dirty="0" smtClean="0"/>
                  <a:t>: </a:t>
                </a:r>
                <a:r>
                  <a:rPr lang="en-US" sz="2000" dirty="0"/>
                  <a:t>A triangle formed by selecting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points randomly uniformly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from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points is acute triangle with probability at most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590800" y="5711952"/>
            <a:ext cx="3505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Extension to 100 points 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48768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0" y="25262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29072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5146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45074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2600" y="44958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Two stage sampling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85800" y="5181600"/>
            <a:ext cx="259080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1738884" y="4454912"/>
            <a:ext cx="484632" cy="574288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40934" y="3657600"/>
            <a:ext cx="1295400" cy="7266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1752600" y="2895600"/>
            <a:ext cx="484632" cy="57428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00200" y="2057400"/>
            <a:ext cx="838200" cy="533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34000" y="5181600"/>
            <a:ext cx="259080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48400" y="3810000"/>
            <a:ext cx="838200" cy="533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6406772" y="4454912"/>
            <a:ext cx="484632" cy="574288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5523" y="5490117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3" y="5490117"/>
                <a:ext cx="36901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00600" y="5454134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454134"/>
                <a:ext cx="369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4400" y="3821668"/>
                <a:ext cx="5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21668"/>
                <a:ext cx="5084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43000" y="2133600"/>
                <a:ext cx="508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133600"/>
                <a:ext cx="50840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50535" y="3897868"/>
                <a:ext cx="397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535" y="3897868"/>
                <a:ext cx="39786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81090" y="544855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90" y="5448558"/>
                <a:ext cx="37459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99676" y="3794460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76" y="3794460"/>
                <a:ext cx="3709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84904" y="2139434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904" y="2139434"/>
                <a:ext cx="32489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86640" y="3886458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640" y="3886458"/>
                <a:ext cx="32489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45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80205" y="544855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05" y="5448558"/>
                <a:ext cx="3745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3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44884" y="1466644"/>
                <a:ext cx="119802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84" y="1466644"/>
                <a:ext cx="11980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2590800" y="2324100"/>
            <a:ext cx="3815972" cy="14859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3400" y="250876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?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30243" y="5378605"/>
            <a:ext cx="8382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90106" y="5366524"/>
            <a:ext cx="8382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4451" y="6139934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Show that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4884" y="2526268"/>
            <a:ext cx="290989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Same probability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02466" y="6186100"/>
                <a:ext cx="6541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each set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r>
                  <a:rPr lang="en-US" dirty="0" smtClean="0"/>
                  <a:t>show that the probability it is sampled is the same in both the cases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466" y="6186100"/>
                <a:ext cx="6541534" cy="646331"/>
              </a:xfrm>
              <a:prstGeom prst="rect">
                <a:avLst/>
              </a:prstGeom>
              <a:blipFill rotWithShape="1">
                <a:blip r:embed="rId13"/>
                <a:stretch>
                  <a:fillRect l="-839" t="-4717" r="-74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5873234" y="990600"/>
            <a:ext cx="3118366" cy="1088692"/>
          </a:xfrm>
          <a:prstGeom prst="cloudCallout">
            <a:avLst>
              <a:gd name="adj1" fmla="val 30984"/>
              <a:gd name="adj2" fmla="val 737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show this formally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7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42" grpId="0" animBg="1"/>
      <p:bldP spid="43" grpId="0" animBg="1"/>
      <p:bldP spid="5" grpId="0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Two stage sampling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: a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elements.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:</a:t>
                </a:r>
                <a:r>
                  <a:rPr lang="en-US" sz="2000" dirty="0" smtClean="0"/>
                  <a:t> a uniformly random sample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elements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 a </a:t>
                </a:r>
                <a:r>
                  <a:rPr lang="en-US" sz="2000" dirty="0"/>
                  <a:t>uniformly random sample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elements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can we say about (probability distribution of)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</a:t>
                </a:r>
                <a:r>
                  <a:rPr lang="en-US" sz="2000" dirty="0"/>
                  <a:t>a uniformly random sample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elements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(Do it as a simple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exercise. It uses elementary probability)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/>
                  <a:t>Can you use this answer to calculate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 smtClean="0"/>
                  <a:t> ?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4981032"/>
            <a:ext cx="63246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2488" y="26670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26670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2888" y="19050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31242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50312" y="43434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26312" y="30480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5776" y="41148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4114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24600" y="45720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76800" y="4572000"/>
            <a:ext cx="28547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47800" y="4572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Number of acute triangles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: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points.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probability that a triangle formed by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 random points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acute. 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 a </a:t>
                </a:r>
                <a:r>
                  <a:rPr lang="en-US" sz="2000" dirty="0"/>
                  <a:t>uniformly </a:t>
                </a:r>
                <a:r>
                  <a:rPr lang="en-US" sz="2000" dirty="0" smtClean="0"/>
                  <a:t>random </a:t>
                </a:r>
                <a:r>
                  <a:rPr lang="en-US" sz="2000" dirty="0"/>
                  <a:t>sample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: </a:t>
                </a:r>
                <a:r>
                  <a:rPr lang="en-US" sz="2000" dirty="0"/>
                  <a:t>a uniformly random sample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=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2"/>
                <a:stretch>
                  <a:fillRect l="-76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4572000"/>
                <a:ext cx="35800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dirty="0"/>
                  <a:t>(a random triangle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is acute)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572000"/>
                <a:ext cx="35800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3" t="-8197" r="-22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39505" y="22860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0574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1905" y="34406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904" y="3810000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23738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4888468"/>
                <a:ext cx="399359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 P</a:t>
                </a:r>
                <a:r>
                  <a:rPr lang="en-US" dirty="0" smtClean="0"/>
                  <a:t>(a </a:t>
                </a:r>
                <a:r>
                  <a:rPr lang="en-US" dirty="0"/>
                  <a:t>random triangle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is acute)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88468"/>
                <a:ext cx="399359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74" t="-8197" r="-19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67106" y="4888468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≤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𝟕𝟎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106" y="4888468"/>
                <a:ext cx="97494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81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77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animBg="1"/>
      <p:bldP spid="6" grpId="0" uiExpand="1" animBg="1"/>
      <p:bldP spid="7" grpId="0" uiExpand="1" animBg="1"/>
      <p:bldP spid="8" grpId="0" uiExpand="1" animBg="1"/>
      <p:bldP spid="9" grpId="0" uiExpand="1" animBg="1"/>
      <p:bldP spid="10" grpId="0" uiExpand="1" animBg="1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</a:t>
            </a:r>
            <a:r>
              <a:rPr lang="en-US" sz="3600" dirty="0" smtClean="0">
                <a:solidFill>
                  <a:srgbClr val="0070C0"/>
                </a:solidFill>
              </a:rPr>
              <a:t>3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Large CUT </a:t>
            </a:r>
            <a:r>
              <a:rPr lang="en-US" sz="3600" dirty="0" smtClean="0"/>
              <a:t>in a graph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5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Questions from </a:t>
            </a:r>
            <a:r>
              <a:rPr lang="en-US" sz="3600" b="1" dirty="0" smtClean="0">
                <a:solidFill>
                  <a:srgbClr val="7030A0"/>
                </a:solidFill>
              </a:rPr>
              <a:t>Discrete Mathematics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8392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(min-cuts)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</a:t>
                </a:r>
                <a:r>
                  <a:rPr lang="en-US" sz="2000" dirty="0"/>
                  <a:t>many </a:t>
                </a:r>
                <a:r>
                  <a:rPr lang="en-US" sz="2000" u="sng" dirty="0"/>
                  <a:t>min-cuts</a:t>
                </a:r>
                <a:r>
                  <a:rPr lang="en-US" sz="2000" dirty="0"/>
                  <a:t> can there be in a </a:t>
                </a:r>
                <a:r>
                  <a:rPr lang="en-US" sz="2000" dirty="0" smtClean="0"/>
                  <a:t>graph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vertices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(Geometry)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dirty="0"/>
                  <a:t>is 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 and no three of them are collinear.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can be the max. no. of acute triangles </a:t>
                </a:r>
                <a:r>
                  <a:rPr lang="en-US" sz="2000" dirty="0"/>
                  <a:t>formed by these </a:t>
                </a:r>
                <a:r>
                  <a:rPr lang="en-US" sz="2000" dirty="0" smtClean="0"/>
                  <a:t>points ?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/>
                  <a:t> (large-cut)</a:t>
                </a:r>
              </a:p>
              <a:p>
                <a:pPr marL="0" indent="0">
                  <a:buNone/>
                </a:pPr>
                <a:r>
                  <a:rPr lang="en-US" sz="2000" dirty="0"/>
                  <a:t>Every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edges has a cut 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/>
                  <a:t> …..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 smtClean="0"/>
                  <a:t>(Number theory)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positive integers. Aim is to compute a </a:t>
                </a:r>
                <a:r>
                  <a:rPr lang="en-US" sz="2000" b="1" dirty="0"/>
                  <a:t>large</a:t>
                </a:r>
                <a:r>
                  <a:rPr lang="en-US" sz="2000" dirty="0"/>
                  <a:t> subset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b="1" u="sng" dirty="0"/>
                  <a:t>do 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not</a:t>
                </a:r>
                <a:r>
                  <a:rPr lang="en-US" sz="2000" b="1" u="sng" dirty="0"/>
                  <a:t> exist</a:t>
                </a:r>
                <a:r>
                  <a:rPr lang="en-US" sz="2000" dirty="0"/>
                  <a:t> three elements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large can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for any </a:t>
                </a:r>
                <a:r>
                  <a:rPr lang="en-US" sz="2000" b="1" dirty="0"/>
                  <a:t>arbitrary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839200" cy="5059363"/>
              </a:xfrm>
              <a:blipFill rotWithShape="1">
                <a:blip r:embed="rId2"/>
                <a:stretch>
                  <a:fillRect l="-690" t="-602" b="-1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23800" y="6260068"/>
                <a:ext cx="135800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At least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800" y="6260068"/>
                <a:ext cx="1358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036" t="-8197" r="-67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0" y="2895600"/>
                <a:ext cx="146379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At most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895600"/>
                <a:ext cx="14637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750" t="-8197" r="-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09737" y="1453248"/>
                <a:ext cx="857863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𝑶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737" y="1453248"/>
                <a:ext cx="857863" cy="37555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922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514599" y="1447800"/>
            <a:ext cx="409513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2514600"/>
            <a:ext cx="409513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2800" y="2895600"/>
            <a:ext cx="41910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87105" y="51170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5705" y="40386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67905" y="40386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53961" y="3962400"/>
                <a:ext cx="70403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961" y="3962400"/>
                <a:ext cx="70403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13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3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Undirected </a:t>
            </a:r>
            <a:r>
              <a:rPr lang="en-US" sz="3600" b="1" dirty="0" smtClean="0"/>
              <a:t>graph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2057400" y="2438400"/>
            <a:ext cx="4038600" cy="3070318"/>
            <a:chOff x="2057400" y="2438400"/>
            <a:chExt cx="4038600" cy="3070318"/>
          </a:xfrm>
        </p:grpSpPr>
        <p:cxnSp>
          <p:nvCxnSpPr>
            <p:cNvPr id="149" name="Straight Connector 148"/>
            <p:cNvCxnSpPr>
              <a:stCxn id="21" idx="3"/>
              <a:endCxn id="17" idx="6"/>
            </p:cNvCxnSpPr>
            <p:nvPr/>
          </p:nvCxnSpPr>
          <p:spPr>
            <a:xfrm flipH="1">
              <a:off x="4495800" y="3559082"/>
              <a:ext cx="784318" cy="327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2057400" y="2438400"/>
              <a:ext cx="4038600" cy="3070318"/>
              <a:chOff x="2057400" y="2438400"/>
              <a:chExt cx="4038600" cy="3070318"/>
            </a:xfrm>
          </p:grpSpPr>
          <p:cxnSp>
            <p:nvCxnSpPr>
              <p:cNvPr id="8" name="Straight Connector 7"/>
              <p:cNvCxnSpPr>
                <a:stCxn id="9" idx="3"/>
                <a:endCxn id="4" idx="7"/>
              </p:cNvCxnSpPr>
              <p:nvPr/>
            </p:nvCxnSpPr>
            <p:spPr>
              <a:xfrm flipH="1">
                <a:off x="2187482" y="2644682"/>
                <a:ext cx="654236" cy="273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11" idx="2"/>
                <a:endCxn id="9" idx="7"/>
              </p:cNvCxnSpPr>
              <p:nvPr/>
            </p:nvCxnSpPr>
            <p:spPr>
              <a:xfrm flipH="1">
                <a:off x="2949482" y="2438400"/>
                <a:ext cx="1012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20" idx="2"/>
                <a:endCxn id="11" idx="6"/>
              </p:cNvCxnSpPr>
              <p:nvPr/>
            </p:nvCxnSpPr>
            <p:spPr>
              <a:xfrm flipH="1" flipV="1">
                <a:off x="4114800" y="2438400"/>
                <a:ext cx="11430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11" idx="3"/>
                <a:endCxn id="15" idx="7"/>
              </p:cNvCxnSpPr>
              <p:nvPr/>
            </p:nvCxnSpPr>
            <p:spPr>
              <a:xfrm flipH="1">
                <a:off x="3711482" y="2492282"/>
                <a:ext cx="2732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15" idx="2"/>
                <a:endCxn id="13" idx="7"/>
              </p:cNvCxnSpPr>
              <p:nvPr/>
            </p:nvCxnSpPr>
            <p:spPr>
              <a:xfrm flipH="1">
                <a:off x="2949482" y="3124200"/>
                <a:ext cx="631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13" idx="1"/>
                <a:endCxn id="4" idx="5"/>
              </p:cNvCxnSpPr>
              <p:nvPr/>
            </p:nvCxnSpPr>
            <p:spPr>
              <a:xfrm flipH="1" flipV="1">
                <a:off x="2187482" y="30256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111282" y="3330482"/>
                <a:ext cx="7304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14" idx="0"/>
                <a:endCxn id="4" idx="4"/>
              </p:cNvCxnSpPr>
              <p:nvPr/>
            </p:nvCxnSpPr>
            <p:spPr>
              <a:xfrm flipV="1">
                <a:off x="2057400" y="3048000"/>
                <a:ext cx="7620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12" idx="7"/>
                <a:endCxn id="15" idx="3"/>
              </p:cNvCxnSpPr>
              <p:nvPr/>
            </p:nvCxnSpPr>
            <p:spPr>
              <a:xfrm flipV="1">
                <a:off x="3178082" y="3178082"/>
                <a:ext cx="425636" cy="730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17" idx="0"/>
                <a:endCxn id="16" idx="3"/>
              </p:cNvCxnSpPr>
              <p:nvPr/>
            </p:nvCxnSpPr>
            <p:spPr>
              <a:xfrm flipV="1">
                <a:off x="4419600" y="3101882"/>
                <a:ext cx="985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22" idx="0"/>
                <a:endCxn id="12" idx="4"/>
              </p:cNvCxnSpPr>
              <p:nvPr/>
            </p:nvCxnSpPr>
            <p:spPr>
              <a:xfrm flipH="1" flipV="1">
                <a:off x="3124200" y="4038600"/>
                <a:ext cx="152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25" idx="7"/>
              </p:cNvCxnSpPr>
              <p:nvPr/>
            </p:nvCxnSpPr>
            <p:spPr>
              <a:xfrm flipV="1">
                <a:off x="4244882" y="4800600"/>
                <a:ext cx="6319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23" idx="6"/>
                <a:endCxn id="24" idx="3"/>
              </p:cNvCxnSpPr>
              <p:nvPr/>
            </p:nvCxnSpPr>
            <p:spPr>
              <a:xfrm flipV="1">
                <a:off x="5029200" y="4625882"/>
                <a:ext cx="936718" cy="1747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21" idx="5"/>
                <a:endCxn id="18" idx="1"/>
              </p:cNvCxnSpPr>
              <p:nvPr/>
            </p:nvCxnSpPr>
            <p:spPr>
              <a:xfrm>
                <a:off x="5387882" y="35590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24" idx="0"/>
                <a:endCxn id="18" idx="4"/>
              </p:cNvCxnSpPr>
              <p:nvPr/>
            </p:nvCxnSpPr>
            <p:spPr>
              <a:xfrm flipV="1">
                <a:off x="6019800" y="3886200"/>
                <a:ext cx="76200" cy="609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8" idx="0"/>
                <a:endCxn id="19" idx="4"/>
              </p:cNvCxnSpPr>
              <p:nvPr/>
            </p:nvCxnSpPr>
            <p:spPr>
              <a:xfrm flipV="1">
                <a:off x="6096000" y="3048000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9" idx="2"/>
                <a:endCxn id="20" idx="5"/>
              </p:cNvCxnSpPr>
              <p:nvPr/>
            </p:nvCxnSpPr>
            <p:spPr>
              <a:xfrm flipH="1" flipV="1">
                <a:off x="5387882" y="2644682"/>
                <a:ext cx="631918" cy="327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20" idx="3"/>
                <a:endCxn id="16" idx="7"/>
              </p:cNvCxnSpPr>
              <p:nvPr/>
            </p:nvCxnSpPr>
            <p:spPr>
              <a:xfrm flipH="1">
                <a:off x="4625882" y="2644682"/>
                <a:ext cx="6542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9" idx="3"/>
                <a:endCxn id="21" idx="0"/>
              </p:cNvCxnSpPr>
              <p:nvPr/>
            </p:nvCxnSpPr>
            <p:spPr>
              <a:xfrm flipH="1">
                <a:off x="5334000" y="3025682"/>
                <a:ext cx="7081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21" idx="2"/>
                <a:endCxn id="16" idx="5"/>
              </p:cNvCxnSpPr>
              <p:nvPr/>
            </p:nvCxnSpPr>
            <p:spPr>
              <a:xfrm flipH="1" flipV="1">
                <a:off x="4625882" y="3101882"/>
                <a:ext cx="6319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6" idx="2"/>
                <a:endCxn id="15" idx="6"/>
              </p:cNvCxnSpPr>
              <p:nvPr/>
            </p:nvCxnSpPr>
            <p:spPr>
              <a:xfrm flipH="1">
                <a:off x="3733800" y="3048000"/>
                <a:ext cx="762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6" idx="1"/>
                <a:endCxn id="11" idx="5"/>
              </p:cNvCxnSpPr>
              <p:nvPr/>
            </p:nvCxnSpPr>
            <p:spPr>
              <a:xfrm flipH="1" flipV="1">
                <a:off x="4092482" y="2492282"/>
                <a:ext cx="425636" cy="5018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7" idx="2"/>
                <a:endCxn id="12" idx="6"/>
              </p:cNvCxnSpPr>
              <p:nvPr/>
            </p:nvCxnSpPr>
            <p:spPr>
              <a:xfrm flipH="1">
                <a:off x="3200400" y="3886200"/>
                <a:ext cx="1143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25" idx="1"/>
                <a:endCxn id="22" idx="7"/>
              </p:cNvCxnSpPr>
              <p:nvPr/>
            </p:nvCxnSpPr>
            <p:spPr>
              <a:xfrm flipH="1" flipV="1">
                <a:off x="3330482" y="4746718"/>
                <a:ext cx="806636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25" idx="0"/>
                <a:endCxn id="17" idx="3"/>
              </p:cNvCxnSpPr>
              <p:nvPr/>
            </p:nvCxnSpPr>
            <p:spPr>
              <a:xfrm flipV="1">
                <a:off x="4191000" y="3940082"/>
                <a:ext cx="174718" cy="1546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23" idx="0"/>
                <a:endCxn id="18" idx="3"/>
              </p:cNvCxnSpPr>
              <p:nvPr/>
            </p:nvCxnSpPr>
            <p:spPr>
              <a:xfrm flipV="1">
                <a:off x="4953000" y="3863882"/>
                <a:ext cx="1089118" cy="860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7" idx="5"/>
                <a:endCxn id="23" idx="1"/>
              </p:cNvCxnSpPr>
              <p:nvPr/>
            </p:nvCxnSpPr>
            <p:spPr>
              <a:xfrm>
                <a:off x="4473482" y="3940082"/>
                <a:ext cx="425636" cy="8066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22" idx="1"/>
                <a:endCxn id="14" idx="6"/>
              </p:cNvCxnSpPr>
              <p:nvPr/>
            </p:nvCxnSpPr>
            <p:spPr>
              <a:xfrm flipH="1" flipV="1">
                <a:off x="2133600" y="3962400"/>
                <a:ext cx="1089118" cy="784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1617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Definition: </a:t>
                </a: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an undirected </a:t>
                </a:r>
                <a:r>
                  <a:rPr lang="en-US" sz="2000" dirty="0" smtClean="0"/>
                  <a:t>graph.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m:rPr>
                        <m:sty m:val="p"/>
                      </m:rP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V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=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an undirected graph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edges.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can be the maximum size of any cut in the graph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Answer: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2517" y="2365917"/>
                <a:ext cx="4464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{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dirty="0" smtClean="0"/>
                  <a:t>) 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b="1" dirty="0" smtClean="0"/>
                  <a:t>  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 smtClean="0"/>
                  <a:t>}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517" y="2365917"/>
                <a:ext cx="446474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30" t="-8197" r="-15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76400" y="16002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2286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23622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3622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2057400" y="2438400"/>
            <a:ext cx="4038600" cy="3070318"/>
            <a:chOff x="2057400" y="2438400"/>
            <a:chExt cx="4038600" cy="3070318"/>
          </a:xfrm>
        </p:grpSpPr>
        <p:cxnSp>
          <p:nvCxnSpPr>
            <p:cNvPr id="149" name="Straight Connector 148"/>
            <p:cNvCxnSpPr>
              <a:stCxn id="21" idx="3"/>
              <a:endCxn id="17" idx="6"/>
            </p:cNvCxnSpPr>
            <p:nvPr/>
          </p:nvCxnSpPr>
          <p:spPr>
            <a:xfrm flipH="1">
              <a:off x="4495800" y="3559082"/>
              <a:ext cx="784318" cy="327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2057400" y="2438400"/>
              <a:ext cx="4038600" cy="3070318"/>
              <a:chOff x="2057400" y="2438400"/>
              <a:chExt cx="4038600" cy="3070318"/>
            </a:xfrm>
          </p:grpSpPr>
          <p:cxnSp>
            <p:nvCxnSpPr>
              <p:cNvPr id="8" name="Straight Connector 7"/>
              <p:cNvCxnSpPr>
                <a:stCxn id="9" idx="3"/>
                <a:endCxn id="4" idx="7"/>
              </p:cNvCxnSpPr>
              <p:nvPr/>
            </p:nvCxnSpPr>
            <p:spPr>
              <a:xfrm flipH="1">
                <a:off x="2187482" y="2644682"/>
                <a:ext cx="654236" cy="273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11" idx="2"/>
                <a:endCxn id="9" idx="7"/>
              </p:cNvCxnSpPr>
              <p:nvPr/>
            </p:nvCxnSpPr>
            <p:spPr>
              <a:xfrm flipH="1">
                <a:off x="2949482" y="2438400"/>
                <a:ext cx="1012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20" idx="2"/>
                <a:endCxn id="11" idx="6"/>
              </p:cNvCxnSpPr>
              <p:nvPr/>
            </p:nvCxnSpPr>
            <p:spPr>
              <a:xfrm flipH="1" flipV="1">
                <a:off x="4114800" y="2438400"/>
                <a:ext cx="11430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11" idx="3"/>
                <a:endCxn id="15" idx="7"/>
              </p:cNvCxnSpPr>
              <p:nvPr/>
            </p:nvCxnSpPr>
            <p:spPr>
              <a:xfrm flipH="1">
                <a:off x="3711482" y="2492282"/>
                <a:ext cx="2732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15" idx="2"/>
                <a:endCxn id="13" idx="7"/>
              </p:cNvCxnSpPr>
              <p:nvPr/>
            </p:nvCxnSpPr>
            <p:spPr>
              <a:xfrm flipH="1">
                <a:off x="2949482" y="3124200"/>
                <a:ext cx="631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13" idx="1"/>
                <a:endCxn id="4" idx="5"/>
              </p:cNvCxnSpPr>
              <p:nvPr/>
            </p:nvCxnSpPr>
            <p:spPr>
              <a:xfrm flipH="1" flipV="1">
                <a:off x="2187482" y="30256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111282" y="3330482"/>
                <a:ext cx="7304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14" idx="0"/>
                <a:endCxn id="4" idx="4"/>
              </p:cNvCxnSpPr>
              <p:nvPr/>
            </p:nvCxnSpPr>
            <p:spPr>
              <a:xfrm flipV="1">
                <a:off x="2057400" y="3048000"/>
                <a:ext cx="7620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12" idx="7"/>
                <a:endCxn id="15" idx="3"/>
              </p:cNvCxnSpPr>
              <p:nvPr/>
            </p:nvCxnSpPr>
            <p:spPr>
              <a:xfrm flipV="1">
                <a:off x="3178082" y="3178082"/>
                <a:ext cx="425636" cy="730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17" idx="0"/>
                <a:endCxn id="16" idx="3"/>
              </p:cNvCxnSpPr>
              <p:nvPr/>
            </p:nvCxnSpPr>
            <p:spPr>
              <a:xfrm flipV="1">
                <a:off x="4419600" y="3101882"/>
                <a:ext cx="985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22" idx="0"/>
                <a:endCxn id="12" idx="4"/>
              </p:cNvCxnSpPr>
              <p:nvPr/>
            </p:nvCxnSpPr>
            <p:spPr>
              <a:xfrm flipH="1" flipV="1">
                <a:off x="3124200" y="4038600"/>
                <a:ext cx="152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25" idx="7"/>
              </p:cNvCxnSpPr>
              <p:nvPr/>
            </p:nvCxnSpPr>
            <p:spPr>
              <a:xfrm flipV="1">
                <a:off x="4244882" y="4800600"/>
                <a:ext cx="6319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23" idx="6"/>
                <a:endCxn id="24" idx="3"/>
              </p:cNvCxnSpPr>
              <p:nvPr/>
            </p:nvCxnSpPr>
            <p:spPr>
              <a:xfrm flipV="1">
                <a:off x="5029200" y="4625882"/>
                <a:ext cx="936718" cy="1747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21" idx="5"/>
                <a:endCxn id="18" idx="1"/>
              </p:cNvCxnSpPr>
              <p:nvPr/>
            </p:nvCxnSpPr>
            <p:spPr>
              <a:xfrm>
                <a:off x="5387882" y="35590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24" idx="0"/>
                <a:endCxn id="18" idx="4"/>
              </p:cNvCxnSpPr>
              <p:nvPr/>
            </p:nvCxnSpPr>
            <p:spPr>
              <a:xfrm flipV="1">
                <a:off x="6019800" y="3886200"/>
                <a:ext cx="76200" cy="609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8" idx="0"/>
                <a:endCxn id="19" idx="4"/>
              </p:cNvCxnSpPr>
              <p:nvPr/>
            </p:nvCxnSpPr>
            <p:spPr>
              <a:xfrm flipV="1">
                <a:off x="6096000" y="3048000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9" idx="2"/>
                <a:endCxn id="20" idx="5"/>
              </p:cNvCxnSpPr>
              <p:nvPr/>
            </p:nvCxnSpPr>
            <p:spPr>
              <a:xfrm flipH="1" flipV="1">
                <a:off x="5387882" y="2644682"/>
                <a:ext cx="631918" cy="327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20" idx="3"/>
                <a:endCxn id="16" idx="7"/>
              </p:cNvCxnSpPr>
              <p:nvPr/>
            </p:nvCxnSpPr>
            <p:spPr>
              <a:xfrm flipH="1">
                <a:off x="4625882" y="2644682"/>
                <a:ext cx="6542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9" idx="3"/>
                <a:endCxn id="21" idx="0"/>
              </p:cNvCxnSpPr>
              <p:nvPr/>
            </p:nvCxnSpPr>
            <p:spPr>
              <a:xfrm flipH="1">
                <a:off x="5334000" y="3025682"/>
                <a:ext cx="7081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21" idx="2"/>
                <a:endCxn id="16" idx="5"/>
              </p:cNvCxnSpPr>
              <p:nvPr/>
            </p:nvCxnSpPr>
            <p:spPr>
              <a:xfrm flipH="1" flipV="1">
                <a:off x="4625882" y="3101882"/>
                <a:ext cx="6319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6" idx="2"/>
                <a:endCxn id="15" idx="6"/>
              </p:cNvCxnSpPr>
              <p:nvPr/>
            </p:nvCxnSpPr>
            <p:spPr>
              <a:xfrm flipH="1">
                <a:off x="3733800" y="3048000"/>
                <a:ext cx="762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6" idx="1"/>
                <a:endCxn id="11" idx="5"/>
              </p:cNvCxnSpPr>
              <p:nvPr/>
            </p:nvCxnSpPr>
            <p:spPr>
              <a:xfrm flipH="1" flipV="1">
                <a:off x="4092482" y="2492282"/>
                <a:ext cx="425636" cy="5018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7" idx="2"/>
                <a:endCxn id="12" idx="6"/>
              </p:cNvCxnSpPr>
              <p:nvPr/>
            </p:nvCxnSpPr>
            <p:spPr>
              <a:xfrm flipH="1">
                <a:off x="3200400" y="3886200"/>
                <a:ext cx="1143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25" idx="1"/>
                <a:endCxn id="22" idx="7"/>
              </p:cNvCxnSpPr>
              <p:nvPr/>
            </p:nvCxnSpPr>
            <p:spPr>
              <a:xfrm flipH="1" flipV="1">
                <a:off x="3330482" y="4746718"/>
                <a:ext cx="806636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25" idx="0"/>
                <a:endCxn id="17" idx="3"/>
              </p:cNvCxnSpPr>
              <p:nvPr/>
            </p:nvCxnSpPr>
            <p:spPr>
              <a:xfrm flipV="1">
                <a:off x="4191000" y="3940082"/>
                <a:ext cx="174718" cy="1546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23" idx="0"/>
                <a:endCxn id="18" idx="3"/>
              </p:cNvCxnSpPr>
              <p:nvPr/>
            </p:nvCxnSpPr>
            <p:spPr>
              <a:xfrm flipV="1">
                <a:off x="4953000" y="3863882"/>
                <a:ext cx="1089118" cy="860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7" idx="5"/>
                <a:endCxn id="23" idx="1"/>
              </p:cNvCxnSpPr>
              <p:nvPr/>
            </p:nvCxnSpPr>
            <p:spPr>
              <a:xfrm>
                <a:off x="4473482" y="3940082"/>
                <a:ext cx="425636" cy="8066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22" idx="1"/>
                <a:endCxn id="14" idx="6"/>
              </p:cNvCxnSpPr>
              <p:nvPr/>
            </p:nvCxnSpPr>
            <p:spPr>
              <a:xfrm flipH="1" flipV="1">
                <a:off x="2133600" y="3962400"/>
                <a:ext cx="1089118" cy="784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7" name="Rounded Rectangle 156"/>
          <p:cNvSpPr/>
          <p:nvPr/>
        </p:nvSpPr>
        <p:spPr>
          <a:xfrm>
            <a:off x="990600" y="2057400"/>
            <a:ext cx="457200" cy="4038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6629400" y="2059259"/>
            <a:ext cx="457200" cy="4038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1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1 -0.0777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22222E-6 L 0.525 -0.0222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43333 0.0111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18334 0.0555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20834 0.0111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225 -0.0111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35 -0.0666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157" grpId="0" animBg="1"/>
      <p:bldP spid="158" grpId="0" animBg="1"/>
      <p:bldP spid="159" grpId="0"/>
      <p:bldP spid="1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7" name="Rounded Rectangle 156"/>
          <p:cNvSpPr/>
          <p:nvPr/>
        </p:nvSpPr>
        <p:spPr>
          <a:xfrm>
            <a:off x="990600" y="2057400"/>
            <a:ext cx="457200" cy="4038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6629400" y="2059259"/>
            <a:ext cx="457200" cy="4038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/>
          <p:cNvSpPr/>
          <p:nvPr/>
        </p:nvSpPr>
        <p:spPr>
          <a:xfrm>
            <a:off x="1143000" y="254433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1430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1430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1430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1430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1430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1430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430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430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1430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781800" y="262053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81800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7818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7818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7818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818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818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Add each vertex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randomly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the cut defined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124200"/>
            <a:ext cx="4475895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124200"/>
            <a:ext cx="447589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8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 smtClean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present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cut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 i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905000"/>
            <a:ext cx="594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48905" y="2895600"/>
            <a:ext cx="447589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3352800"/>
            <a:ext cx="447589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7" name="Rounded Rectangle 156"/>
          <p:cNvSpPr/>
          <p:nvPr/>
        </p:nvSpPr>
        <p:spPr>
          <a:xfrm>
            <a:off x="990600" y="2057400"/>
            <a:ext cx="457200" cy="4038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6629400" y="2059259"/>
            <a:ext cx="457200" cy="4038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3213410" y="39243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490224" y="393452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74" idx="2"/>
          </p:cNvCxnSpPr>
          <p:nvPr/>
        </p:nvCxnSpPr>
        <p:spPr>
          <a:xfrm flipH="1">
            <a:off x="3365810" y="4010722"/>
            <a:ext cx="11244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45916" y="410179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16" y="410179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107509" y="34290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509" y="34290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73102" y="3430859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02" y="3430859"/>
                <a:ext cx="3754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61156" y="3429000"/>
            <a:ext cx="386644" cy="647700"/>
            <a:chOff x="1061156" y="3429000"/>
            <a:chExt cx="386644" cy="647700"/>
          </a:xfrm>
        </p:grpSpPr>
        <p:sp>
          <p:nvSpPr>
            <p:cNvPr id="35" name="Oval 34"/>
            <p:cNvSpPr/>
            <p:nvPr/>
          </p:nvSpPr>
          <p:spPr>
            <a:xfrm>
              <a:off x="1167057" y="39243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61156" y="3429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56" y="3429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6705600" y="3467100"/>
            <a:ext cx="375424" cy="647700"/>
            <a:chOff x="1061156" y="3429000"/>
            <a:chExt cx="375424" cy="647700"/>
          </a:xfrm>
        </p:grpSpPr>
        <p:sp>
          <p:nvSpPr>
            <p:cNvPr id="39" name="Oval 38"/>
            <p:cNvSpPr/>
            <p:nvPr/>
          </p:nvSpPr>
          <p:spPr>
            <a:xfrm>
              <a:off x="1167057" y="39243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061156" y="3429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56" y="3429000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93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066800" y="3429000"/>
            <a:ext cx="375424" cy="647700"/>
            <a:chOff x="1061156" y="3429000"/>
            <a:chExt cx="375424" cy="647700"/>
          </a:xfrm>
        </p:grpSpPr>
        <p:sp>
          <p:nvSpPr>
            <p:cNvPr id="42" name="Oval 41"/>
            <p:cNvSpPr/>
            <p:nvPr/>
          </p:nvSpPr>
          <p:spPr>
            <a:xfrm>
              <a:off x="1167057" y="39243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061156" y="3429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56" y="3429000"/>
                  <a:ext cx="3754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6705600" y="3467100"/>
            <a:ext cx="386644" cy="647700"/>
            <a:chOff x="1061156" y="3429000"/>
            <a:chExt cx="386644" cy="647700"/>
          </a:xfrm>
        </p:grpSpPr>
        <p:sp>
          <p:nvSpPr>
            <p:cNvPr id="45" name="Oval 44"/>
            <p:cNvSpPr/>
            <p:nvPr/>
          </p:nvSpPr>
          <p:spPr>
            <a:xfrm>
              <a:off x="1167057" y="39243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61156" y="3429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56" y="3429000"/>
                  <a:ext cx="3866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063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47605" y="5105400"/>
                <a:ext cx="365805" cy="61093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605" y="5105400"/>
                <a:ext cx="365805" cy="610936"/>
              </a:xfrm>
              <a:prstGeom prst="rect">
                <a:avLst/>
              </a:prstGeom>
              <a:blipFill rotWithShape="1">
                <a:blip r:embed="rId11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744313" y="5105400"/>
                <a:ext cx="365805" cy="61093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313" y="5105400"/>
                <a:ext cx="365805" cy="610936"/>
              </a:xfrm>
              <a:prstGeom prst="rect">
                <a:avLst/>
              </a:prstGeom>
              <a:blipFill rotWithShape="1">
                <a:blip r:embed="rId12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325922" y="51492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14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5" grpId="0"/>
      <p:bldP spid="32" grpId="0"/>
      <p:bldP spid="33" grpId="0"/>
      <p:bldP spid="7" grpId="0" animBg="1"/>
      <p:bldP spid="48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 smtClean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present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cut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 i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Using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Fact 2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cut of size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 smtClean="0"/>
                  <a:t> in every graph with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edges.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common</a:t>
            </a:r>
            <a:r>
              <a:rPr lang="en-US" sz="3600" b="1" dirty="0" smtClean="0"/>
              <a:t> framework of using </a:t>
            </a:r>
            <a:r>
              <a:rPr lang="en-US" sz="3600" b="1" dirty="0" smtClean="0">
                <a:solidFill>
                  <a:srgbClr val="0070C0"/>
                </a:solidFill>
              </a:rPr>
              <a:t>Probabilistic methods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If we wish to prove existence of an object that satisfies a property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following approach is sometimes helpful.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Define a probability space with sample space equal to set of all possible objects.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Either assign equal probability to each object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or state a randomized algorithm to construct that object.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Prove that the subset satisfying property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exists with probability &gt;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6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0761" y="26670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5761" y="26670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44958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4361" y="45720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15240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16002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4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Probabilistic methods 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Questions from </a:t>
            </a:r>
            <a:r>
              <a:rPr lang="en-US" sz="3600" b="1" dirty="0" smtClean="0">
                <a:solidFill>
                  <a:srgbClr val="7030A0"/>
                </a:solidFill>
              </a:rPr>
              <a:t>Discrete Mathematics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8392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(Geometry)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dirty="0"/>
                  <a:t>is 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 and no three of them are collinear.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can be the max. no. of acute triangles </a:t>
                </a:r>
                <a:r>
                  <a:rPr lang="en-US" sz="2000" dirty="0"/>
                  <a:t>formed by these </a:t>
                </a:r>
                <a:r>
                  <a:rPr lang="en-US" sz="2000" dirty="0" smtClean="0"/>
                  <a:t>points ?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 smtClean="0"/>
                  <a:t> (Large-cut)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Every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edges has a cut 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…..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839200" cy="5059363"/>
              </a:xfrm>
              <a:blipFill rotWithShape="1">
                <a:blip r:embed="rId2"/>
                <a:stretch>
                  <a:fillRect l="-690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37971" y="4724400"/>
                <a:ext cx="70403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971" y="4724400"/>
                <a:ext cx="70403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0" y="1764268"/>
                <a:ext cx="146379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At most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764268"/>
                <a:ext cx="14637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750" t="-8197" r="-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897488" y="2572215"/>
            <a:ext cx="231428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Triangle is acute angle.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76792" y="2971800"/>
                <a:ext cx="545027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Set of all possible triangles formed by points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2" y="2971800"/>
                <a:ext cx="545027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83" t="-8333" r="-10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886337" y="3382985"/>
            <a:ext cx="439722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triangle is equally likely to be picked.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0564" y="2975093"/>
            <a:ext cx="16850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Sample space =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0564" y="2572215"/>
            <a:ext cx="106259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Property: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5022" y="3752317"/>
                <a:ext cx="847231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showed that a randomly picked triangle is acute angle triangle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0.7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22" y="3752317"/>
                <a:ext cx="84723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75" t="-6452" r="-28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36124" y="5105400"/>
                <a:ext cx="196361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Cut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124" y="5105400"/>
                <a:ext cx="1963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469" t="-6452" r="-4012" b="-2258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915428" y="5504985"/>
            <a:ext cx="5437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Set of all cuts (including  cut defined by all vertices)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24973" y="5916170"/>
            <a:ext cx="48648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gave a randomized algorithm to pick a cut.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19200" y="5508278"/>
            <a:ext cx="16850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Sample space =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5105400"/>
            <a:ext cx="106259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Property: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19200" y="6310919"/>
                <a:ext cx="543943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showed that expected size of the cut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6310919"/>
                <a:ext cx="543943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783" t="-6349" r="-134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Ribbon 20"/>
          <p:cNvSpPr/>
          <p:nvPr/>
        </p:nvSpPr>
        <p:spPr>
          <a:xfrm>
            <a:off x="6858000" y="4572000"/>
            <a:ext cx="2287074" cy="226306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now demonstrate the use of this framework with a new problem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problem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37260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tournament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players.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pair of players have a match.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match has a winner and a loser.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be any positive integer.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Prove that if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there exists a tournament with the following property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“for each subset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players, there is a player outside the subset who defeats them all.”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372601" cy="4525963"/>
              </a:xfrm>
              <a:blipFill rotWithShape="1">
                <a:blip r:embed="rId2"/>
                <a:stretch>
                  <a:fillRect l="-65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4114800"/>
                <a:ext cx="2390141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114800"/>
                <a:ext cx="2390141" cy="566694"/>
              </a:xfrm>
              <a:prstGeom prst="rect">
                <a:avLst/>
              </a:prstGeom>
              <a:blipFill rotWithShape="1">
                <a:blip r:embed="rId3"/>
                <a:stretch>
                  <a:fillRect r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24200" y="4876800"/>
            <a:ext cx="601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10361" y="44958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problem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71600"/>
                <a:ext cx="91440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be any positive integer.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Prove that if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subset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players, there is a player outside the subset who defeats them all.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us use the framework described just now to solve this problem.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suffices if we can show the following: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71600"/>
                <a:ext cx="9144000" cy="4754563"/>
              </a:xfrm>
              <a:blipFill rotWithShape="1">
                <a:blip r:embed="rId2"/>
                <a:stretch>
                  <a:fillRect l="-667" t="-641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643106"/>
                <a:ext cx="2390141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643106"/>
                <a:ext cx="2390141" cy="566694"/>
              </a:xfrm>
              <a:prstGeom prst="rect">
                <a:avLst/>
              </a:prstGeom>
              <a:blipFill rotWithShape="1">
                <a:blip r:embed="rId3"/>
                <a:stretch>
                  <a:fillRect r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2133" y="3248298"/>
            <a:ext cx="16850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Sample space =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15323" y="3258083"/>
            <a:ext cx="33738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Set of all possible tournaments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27238" y="3210185"/>
                <a:ext cx="3081613" cy="4172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Size of the sample space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38" y="3210185"/>
                <a:ext cx="3081613" cy="417230"/>
              </a:xfrm>
              <a:prstGeom prst="rect">
                <a:avLst/>
              </a:prstGeom>
              <a:blipFill rotWithShape="1">
                <a:blip r:embed="rId4"/>
                <a:stretch>
                  <a:fillRect l="-1378" r="-2362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86200" y="1752600"/>
                <a:ext cx="51864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, then there exists a tournament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players </a:t>
                </a:r>
                <a:r>
                  <a:rPr lang="en-US" sz="2000" dirty="0" err="1" smtClean="0"/>
                  <a:t>s.t.</a:t>
                </a:r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752600"/>
                <a:ext cx="518642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294" t="-7692" r="-152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4111838" y="1752600"/>
            <a:ext cx="49559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24868" y="3669268"/>
            <a:ext cx="359066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tournament is equally likely.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6200" y="2135983"/>
            <a:ext cx="8920220" cy="37861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461781" y="2590800"/>
                <a:ext cx="13168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Property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81" y="2590800"/>
                <a:ext cx="131683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670" t="-6349" r="-642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endCxn id="26" idx="0"/>
          </p:cNvCxnSpPr>
          <p:nvPr/>
        </p:nvCxnSpPr>
        <p:spPr>
          <a:xfrm>
            <a:off x="4116658" y="2514600"/>
            <a:ext cx="3541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5657" y="4888468"/>
                <a:ext cx="6326797" cy="64633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With probability &lt;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  <a:p>
                <a:r>
                  <a:rPr lang="en-US" dirty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randomly picked tournament is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going </a:t>
                </a:r>
                <a:r>
                  <a:rPr lang="en-US" dirty="0"/>
                  <a:t>to satisfy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57" y="4888468"/>
                <a:ext cx="6326797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769" t="-3704" r="-115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62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  <p:bldP spid="17" grpId="0" animBg="1"/>
      <p:bldP spid="18" grpId="0" animBg="1"/>
      <p:bldP spid="19" grpId="0" animBg="1"/>
      <p:bldP spid="21" grpId="0" uiExpand="1" animBg="1"/>
      <p:bldP spid="24" grpId="0" animBg="1"/>
      <p:bldP spid="25" grpId="0" animBg="1"/>
      <p:bldP spid="26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problem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71600"/>
                <a:ext cx="91440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for each subset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players, there is a player outside the subset who defeats them all.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71600"/>
                <a:ext cx="9144000" cy="4754563"/>
              </a:xfrm>
              <a:blipFill rotWithShape="1">
                <a:blip r:embed="rId2"/>
                <a:stretch>
                  <a:fillRect l="-667" t="-641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4953000"/>
            <a:ext cx="4191000" cy="1371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9005" y="640080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05" y="6400800"/>
                <a:ext cx="3745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5486400" y="5378605"/>
            <a:ext cx="838200" cy="533400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5792928" y="5560872"/>
            <a:ext cx="301343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56304" y="6139934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04" y="6139934"/>
                <a:ext cx="37093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35052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" y="5378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" y="5645305"/>
                <a:ext cx="121603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645305"/>
                <a:ext cx="1216039" cy="404983"/>
              </a:xfrm>
              <a:prstGeom prst="rect">
                <a:avLst/>
              </a:prstGeom>
              <a:blipFill rotWithShape="1">
                <a:blip r:embed="rId7"/>
                <a:stretch>
                  <a:fillRect t="-1493" r="-6030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95400" y="5378605"/>
                <a:ext cx="783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378605"/>
                <a:ext cx="78367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01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0" y="5542588"/>
                <a:ext cx="600934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42588"/>
                <a:ext cx="600934" cy="566694"/>
              </a:xfrm>
              <a:prstGeom prst="rect">
                <a:avLst/>
              </a:prstGeom>
              <a:blipFill rotWithShape="1">
                <a:blip r:embed="rId9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69348" y="4278868"/>
                <a:ext cx="326903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Consider any subset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players.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48" y="4278868"/>
                <a:ext cx="326903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301" t="-6349" r="-278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969348" y="4254707"/>
            <a:ext cx="362490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Consider any player outside this set.</a:t>
            </a:r>
            <a:endParaRPr lang="en-US" dirty="0"/>
          </a:p>
        </p:txBody>
      </p:sp>
      <p:sp>
        <p:nvSpPr>
          <p:cNvPr id="23" name="Cloud Callout 22"/>
          <p:cNvSpPr/>
          <p:nvPr/>
        </p:nvSpPr>
        <p:spPr>
          <a:xfrm>
            <a:off x="76199" y="4038600"/>
            <a:ext cx="3200401" cy="1066800"/>
          </a:xfrm>
          <a:prstGeom prst="cloudCallout">
            <a:avLst>
              <a:gd name="adj1" fmla="val -24356"/>
              <a:gd name="adj2" fmla="val 722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is the probability that this player defeats all players of the set ?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50939" y="5638800"/>
                <a:ext cx="604717" cy="37427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39" y="5638800"/>
                <a:ext cx="604717" cy="374270"/>
              </a:xfrm>
              <a:prstGeom prst="rect">
                <a:avLst/>
              </a:prstGeom>
              <a:blipFill rotWithShape="1">
                <a:blip r:embed="rId13"/>
                <a:stretch>
                  <a:fillRect t="-4762" r="-11765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loud Callout 30"/>
          <p:cNvSpPr/>
          <p:nvPr/>
        </p:nvSpPr>
        <p:spPr>
          <a:xfrm>
            <a:off x="65049" y="4038600"/>
            <a:ext cx="3897351" cy="1018478"/>
          </a:xfrm>
          <a:prstGeom prst="cloudCallout">
            <a:avLst>
              <a:gd name="adj1" fmla="val -16570"/>
              <a:gd name="adj2" fmla="val 727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is the probability that this player does not defeat all players of the set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Cloud Callout 32"/>
          <p:cNvSpPr/>
          <p:nvPr/>
        </p:nvSpPr>
        <p:spPr>
          <a:xfrm>
            <a:off x="76200" y="4038600"/>
            <a:ext cx="4125951" cy="1018478"/>
          </a:xfrm>
          <a:prstGeom prst="cloudCallout">
            <a:avLst>
              <a:gd name="adj1" fmla="val -16570"/>
              <a:gd name="adj2" fmla="val 727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is the probability that no player outside the set defeats all players of the set ?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loud Callout 33"/>
              <p:cNvSpPr/>
              <p:nvPr/>
            </p:nvSpPr>
            <p:spPr>
              <a:xfrm>
                <a:off x="-685801" y="4038600"/>
                <a:ext cx="5559395" cy="1219200"/>
              </a:xfrm>
              <a:prstGeom prst="cloudCallout">
                <a:avLst>
                  <a:gd name="adj1" fmla="val -16570"/>
                  <a:gd name="adj2" fmla="val 7273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Such subsets. So what is an upper bound on the probability that the tournament does not satisfy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?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loud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801" y="4038600"/>
                <a:ext cx="5559395" cy="1219200"/>
              </a:xfrm>
              <a:prstGeom prst="cloudCallout">
                <a:avLst>
                  <a:gd name="adj1" fmla="val -16570"/>
                  <a:gd name="adj2" fmla="val 72737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676288" y="6324600"/>
            <a:ext cx="253114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Hint</a:t>
            </a:r>
            <a:r>
              <a:rPr lang="en-US" dirty="0" smtClean="0"/>
              <a:t>: Use Union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837650" y="5648740"/>
                <a:ext cx="603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50" y="5648740"/>
                <a:ext cx="60304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31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91344" y="6206841"/>
            <a:ext cx="163352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 are done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7" name="Cloud Callout 36"/>
          <p:cNvSpPr/>
          <p:nvPr/>
        </p:nvSpPr>
        <p:spPr>
          <a:xfrm>
            <a:off x="4741031" y="2588012"/>
            <a:ext cx="4555369" cy="917188"/>
          </a:xfrm>
          <a:prstGeom prst="cloudCallout">
            <a:avLst>
              <a:gd name="adj1" fmla="val 18435"/>
              <a:gd name="adj2" fmla="val 593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How to pick a tournament randomly ?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8682" y="3669268"/>
            <a:ext cx="477874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Assign winner of each match randomly uniformly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76200" y="2135983"/>
            <a:ext cx="8920220" cy="37861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61781" y="2590800"/>
                <a:ext cx="13168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Property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81" y="2590800"/>
                <a:ext cx="1316835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670" t="-6349" r="-642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4116658" y="2514600"/>
            <a:ext cx="3541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00200" y="1643106"/>
                <a:ext cx="2390141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643106"/>
                <a:ext cx="2390141" cy="566694"/>
              </a:xfrm>
              <a:prstGeom prst="rect">
                <a:avLst/>
              </a:prstGeom>
              <a:blipFill rotWithShape="1">
                <a:blip r:embed="rId17"/>
                <a:stretch>
                  <a:fillRect r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7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3" grpId="0"/>
      <p:bldP spid="14" grpId="0"/>
      <p:bldP spid="15" grpId="0"/>
      <p:bldP spid="22" grpId="0" animBg="1"/>
      <p:bldP spid="22" grpId="1" animBg="1"/>
      <p:bldP spid="29" grpId="0" animBg="1"/>
      <p:bldP spid="29" grpId="1" animBg="1"/>
      <p:bldP spid="23" grpId="0" animBg="1"/>
      <p:bldP spid="23" grpId="1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0" grpId="0" animBg="1"/>
      <p:bldP spid="30" grpId="1" animBg="1"/>
      <p:bldP spid="35" grpId="0"/>
      <p:bldP spid="36" grpId="0" animBg="1"/>
      <p:bldP spid="37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</a:t>
            </a:r>
            <a:r>
              <a:rPr lang="en-US" sz="3600" dirty="0" smtClean="0">
                <a:solidFill>
                  <a:srgbClr val="0070C0"/>
                </a:solidFill>
              </a:rPr>
              <a:t>4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Sum Free  </a:t>
            </a:r>
            <a:r>
              <a:rPr lang="en-US" sz="3600" dirty="0" smtClean="0"/>
              <a:t>subset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5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subset that is sum-free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positive integers.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Aim is to compute a </a:t>
                </a:r>
                <a:r>
                  <a:rPr lang="en-US" sz="2000" b="1" dirty="0" smtClean="0"/>
                  <a:t>large</a:t>
                </a:r>
                <a:r>
                  <a:rPr lang="en-US" sz="2000" dirty="0" smtClean="0"/>
                  <a:t> subset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do not exist three elements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such that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How large can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for </a:t>
                </a:r>
                <a:r>
                  <a:rPr lang="en-US" sz="2000" b="1" dirty="0" smtClean="0"/>
                  <a:t>any arbitrary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Answer: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5105400"/>
            <a:ext cx="701781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 shall solve it in the next class. Please make sincere attempt to solve it.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14346" y="5939883"/>
                <a:ext cx="6509090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={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,…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the middle one third elements are sum free.</a:t>
                </a:r>
              </a:p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Hint</a:t>
                </a:r>
                <a:r>
                  <a:rPr lang="en-US" dirty="0" smtClean="0"/>
                  <a:t>: Think of a way to map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to a contiguous range of integers.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346" y="5939883"/>
                <a:ext cx="650909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749" t="-4717" r="-28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49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Probabilistic </a:t>
            </a:r>
            <a:r>
              <a:rPr lang="en-US" sz="3600" b="1" dirty="0" smtClean="0">
                <a:solidFill>
                  <a:srgbClr val="7030A0"/>
                </a:solidFill>
              </a:rPr>
              <a:t>methods 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Methods that use</a:t>
            </a:r>
          </a:p>
          <a:p>
            <a:r>
              <a:rPr lang="en-US" sz="2400" b="1" dirty="0" smtClean="0"/>
              <a:t>Probability theory  </a:t>
            </a:r>
            <a:r>
              <a:rPr lang="en-US" sz="2400" dirty="0" smtClean="0"/>
              <a:t>or</a:t>
            </a:r>
          </a:p>
          <a:p>
            <a:r>
              <a:rPr lang="en-US" sz="2400" b="1" dirty="0" smtClean="0"/>
              <a:t>Randomized algorithm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o prove </a:t>
            </a:r>
            <a:r>
              <a:rPr lang="en-US" sz="2400" u="sng" dirty="0" smtClean="0"/>
              <a:t>deterministic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combinatorial results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00200" y="4267200"/>
            <a:ext cx="1676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4191000"/>
            <a:ext cx="2895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2743200"/>
            <a:ext cx="1676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Elementary facts 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/>
              <a:t>from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probability theory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Fact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1</a:t>
                </a:r>
                <a:r>
                  <a:rPr lang="en-US" sz="2000" dirty="0" smtClean="0"/>
                  <a:t>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 be an event defined </a:t>
                </a:r>
                <a:r>
                  <a:rPr lang="en-US" sz="2000" dirty="0"/>
                  <a:t>over a probability space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𝐏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Fact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2000" dirty="0" smtClean="0"/>
                  <a:t>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is a random variable defined over a probability space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𝐏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000" b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, then there exists an elementary event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≥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2819400"/>
            <a:ext cx="4343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4267200"/>
            <a:ext cx="4343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4800600"/>
            <a:ext cx="585624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7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1</a:t>
            </a:r>
            <a:br>
              <a:rPr lang="en-US" sz="3600" dirty="0" smtClean="0"/>
            </a:br>
            <a:r>
              <a:rPr lang="en-US" sz="3600" dirty="0" smtClean="0"/>
              <a:t>How Many </a:t>
            </a:r>
            <a:r>
              <a:rPr lang="en-US" sz="3600" dirty="0" smtClean="0">
                <a:solidFill>
                  <a:srgbClr val="7030A0"/>
                </a:solidFill>
              </a:rPr>
              <a:t>min CUTs ? 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3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Min-Cut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undirected </a:t>
                </a:r>
                <a:r>
                  <a:rPr lang="en-US" sz="2000" u="sng" dirty="0" smtClean="0"/>
                  <a:t>connected</a:t>
                </a:r>
                <a:r>
                  <a:rPr lang="en-US" sz="2000" dirty="0" smtClean="0"/>
                  <a:t> graph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 (cut):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  <m:r>
                      <a:rPr lang="en-US" sz="2000" b="1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whose removal disconnects the graph.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 (min-cut): </a:t>
                </a:r>
                <a:r>
                  <a:rPr lang="en-US" sz="2000" dirty="0" smtClean="0"/>
                  <a:t>A cut of smallest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cuts </a:t>
                </a:r>
                <a:r>
                  <a:rPr lang="en-US" sz="2000" dirty="0" smtClean="0"/>
                  <a:t>can there be in a graph?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How many </a:t>
                </a:r>
                <a:r>
                  <a:rPr lang="en-US" sz="2000" u="sng" dirty="0" smtClean="0"/>
                  <a:t>min-cuts</a:t>
                </a:r>
                <a:r>
                  <a:rPr lang="en-US" sz="2000" dirty="0" smtClean="0"/>
                  <a:t> can there be in a graph?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447800" y="3200400"/>
            <a:ext cx="5638800" cy="1447800"/>
            <a:chOff x="1447800" y="3200400"/>
            <a:chExt cx="5638800" cy="1447800"/>
          </a:xfrm>
        </p:grpSpPr>
        <p:sp>
          <p:nvSpPr>
            <p:cNvPr id="7" name="Oval 6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stCxn id="12" idx="7"/>
              <a:endCxn id="7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6"/>
              <a:endCxn id="8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5"/>
              <a:endCxn id="9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5"/>
              <a:endCxn id="10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0"/>
              <a:endCxn id="8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2"/>
              <a:endCxn id="7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5"/>
              <a:endCxn id="12" idx="7"/>
            </p:cNvCxnSpPr>
            <p:nvPr/>
          </p:nvCxnSpPr>
          <p:spPr>
            <a:xfrm flipH="1">
              <a:off x="1512841" y="3494041"/>
              <a:ext cx="2590800" cy="403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3"/>
              <a:endCxn id="9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4"/>
              <a:endCxn id="9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7"/>
              <a:endCxn id="10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1" idx="6"/>
              <a:endCxn id="16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4" idx="1"/>
              <a:endCxn id="15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1" idx="5"/>
              <a:endCxn id="14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6" idx="3"/>
              <a:endCxn id="15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1" idx="5"/>
              <a:endCxn id="15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6" idx="3"/>
              <a:endCxn id="14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1" idx="3"/>
              <a:endCxn id="8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4" idx="0"/>
              <a:endCxn id="10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1981200" y="30480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133600" y="3048000"/>
            <a:ext cx="160020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00600" y="30480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19800" y="5334000"/>
                <a:ext cx="746358" cy="5048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334000"/>
                <a:ext cx="746358" cy="504818"/>
              </a:xfrm>
              <a:prstGeom prst="rect">
                <a:avLst/>
              </a:prstGeom>
              <a:blipFill rotWithShape="1">
                <a:blip r:embed="rId3"/>
                <a:stretch>
                  <a:fillRect r="-573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9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for min-cut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Min-cut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 </a:t>
                </a:r>
                <a:r>
                  <a:rPr lang="en-US" sz="1800" b="1" dirty="0" smtClean="0"/>
                  <a:t>Repeat 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   times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{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800" dirty="0"/>
                  <a:t>).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</a:t>
                </a:r>
                <a:r>
                  <a:rPr lang="en-US" sz="1800" b="1" dirty="0" smtClean="0"/>
                  <a:t>return</a:t>
                </a:r>
                <a:r>
                  <a:rPr lang="en-US" sz="1800" dirty="0" smtClean="0"/>
                  <a:t> the edges of multi-graph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}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Running time</a:t>
                </a:r>
                <a:r>
                  <a:rPr lang="en-US" sz="1800" dirty="0" smtClean="0"/>
                  <a:t>: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What is the sample space of the output of the algorithm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all-cuts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1371600" y="5410200"/>
            <a:ext cx="914400" cy="914400"/>
          </a:xfrm>
          <a:prstGeom prst="mathMultiply">
            <a:avLst>
              <a:gd name="adj1" fmla="val 1132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Analysis of Algorithm </a:t>
            </a:r>
            <a:r>
              <a:rPr lang="en-US" sz="3600" b="1" dirty="0">
                <a:solidFill>
                  <a:srgbClr val="7030A0"/>
                </a:solidFill>
              </a:rPr>
              <a:t>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be any arbitrary min-cut.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</a:t>
                </a:r>
                <a:r>
                  <a:rPr lang="en-US" sz="2000" dirty="0" smtClean="0"/>
                  <a:t>during the algorithm </a:t>
                </a:r>
                <a:r>
                  <a:rPr lang="en-US" sz="2000" b="1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000" b="1" i="1" dirty="0"/>
                  <a:t> </a:t>
                </a:r>
                <a:r>
                  <a:rPr lang="en-US" sz="2000" b="1" i="1" dirty="0" smtClean="0"/>
                  <a:t>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47800" y="1600200"/>
            <a:ext cx="1371600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4509</TotalTime>
  <Words>2302</Words>
  <Application>Microsoft Office PowerPoint</Application>
  <PresentationFormat>On-screen Show (4:3)</PresentationFormat>
  <Paragraphs>413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Randomized Algorithms CS648 </vt:lpstr>
      <vt:lpstr>Questions from Discrete Mathematics </vt:lpstr>
      <vt:lpstr>Probabilistic methods </vt:lpstr>
      <vt:lpstr>Probabilistic methods </vt:lpstr>
      <vt:lpstr>Elementary facts  from probability theory</vt:lpstr>
      <vt:lpstr>problem 1 How Many min CUTs ? </vt:lpstr>
      <vt:lpstr>Min-Cut</vt:lpstr>
      <vt:lpstr>Algorithm for min-cut</vt:lpstr>
      <vt:lpstr>Analysis of Algorithm for min-cut</vt:lpstr>
      <vt:lpstr>Number of min-cuts</vt:lpstr>
      <vt:lpstr>problem 2 How many Acute Triangles ?</vt:lpstr>
      <vt:lpstr>How many acute triangles</vt:lpstr>
      <vt:lpstr>4 points</vt:lpstr>
      <vt:lpstr>4 points</vt:lpstr>
      <vt:lpstr>4 points  5 points </vt:lpstr>
      <vt:lpstr>Two stage sampling</vt:lpstr>
      <vt:lpstr>Two stage sampling</vt:lpstr>
      <vt:lpstr>Number of acute triangles</vt:lpstr>
      <vt:lpstr>problem 3 Large CUT in a graph</vt:lpstr>
      <vt:lpstr>Undirected graph</vt:lpstr>
      <vt:lpstr>Large cut in a graph</vt:lpstr>
      <vt:lpstr>Large cut in a graph</vt:lpstr>
      <vt:lpstr>Large cut in a graph</vt:lpstr>
      <vt:lpstr>Large cut in a graph</vt:lpstr>
      <vt:lpstr>Large cut in a graph</vt:lpstr>
      <vt:lpstr>Large cut in a graph</vt:lpstr>
      <vt:lpstr>Large cut in a graph</vt:lpstr>
      <vt:lpstr>Large cut in a graph</vt:lpstr>
      <vt:lpstr>A common framework of using Probabilistic methods</vt:lpstr>
      <vt:lpstr>Questions from Discrete Mathematics </vt:lpstr>
      <vt:lpstr>A problem</vt:lpstr>
      <vt:lpstr>A problem</vt:lpstr>
      <vt:lpstr>A problem</vt:lpstr>
      <vt:lpstr>problem 4 Sum Free  subset</vt:lpstr>
      <vt:lpstr>Large subset that is sum-free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629</cp:revision>
  <dcterms:created xsi:type="dcterms:W3CDTF">2011-12-03T04:13:03Z</dcterms:created>
  <dcterms:modified xsi:type="dcterms:W3CDTF">2018-11-11T06:02:48Z</dcterms:modified>
</cp:coreProperties>
</file>