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5"/>
  </p:notesMasterIdLst>
  <p:sldIdLst>
    <p:sldId id="428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11" r:id="rId12"/>
    <p:sldId id="510" r:id="rId13"/>
    <p:sldId id="543" r:id="rId14"/>
    <p:sldId id="520" r:id="rId15"/>
    <p:sldId id="521" r:id="rId16"/>
    <p:sldId id="522" r:id="rId17"/>
    <p:sldId id="523" r:id="rId18"/>
    <p:sldId id="524" r:id="rId19"/>
    <p:sldId id="544" r:id="rId20"/>
    <p:sldId id="526" r:id="rId21"/>
    <p:sldId id="527" r:id="rId22"/>
    <p:sldId id="532" r:id="rId23"/>
    <p:sldId id="516" r:id="rId24"/>
    <p:sldId id="509" r:id="rId25"/>
    <p:sldId id="515" r:id="rId26"/>
    <p:sldId id="512" r:id="rId27"/>
    <p:sldId id="496" r:id="rId28"/>
    <p:sldId id="508" r:id="rId29"/>
    <p:sldId id="513" r:id="rId30"/>
    <p:sldId id="514" r:id="rId31"/>
    <p:sldId id="541" r:id="rId32"/>
    <p:sldId id="554" r:id="rId33"/>
    <p:sldId id="555" r:id="rId34"/>
    <p:sldId id="556" r:id="rId35"/>
    <p:sldId id="557" r:id="rId36"/>
    <p:sldId id="558" r:id="rId37"/>
    <p:sldId id="559" r:id="rId38"/>
    <p:sldId id="529" r:id="rId39"/>
    <p:sldId id="540" r:id="rId40"/>
    <p:sldId id="534" r:id="rId41"/>
    <p:sldId id="537" r:id="rId42"/>
    <p:sldId id="538" r:id="rId43"/>
    <p:sldId id="53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1.png"/><Relationship Id="rId7" Type="http://schemas.openxmlformats.org/officeDocument/2006/relationships/image" Target="../media/image5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10.png"/><Relationship Id="rId4" Type="http://schemas.openxmlformats.org/officeDocument/2006/relationships/image" Target="../media/image212.pn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182.png"/><Relationship Id="rId7" Type="http://schemas.openxmlformats.org/officeDocument/2006/relationships/image" Target="../media/image2.png"/><Relationship Id="rId12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6.png"/><Relationship Id="rId5" Type="http://schemas.openxmlformats.org/officeDocument/2006/relationships/image" Target="../media/image210.png"/><Relationship Id="rId10" Type="http://schemas.openxmlformats.org/officeDocument/2006/relationships/image" Target="../media/image5.png"/><Relationship Id="rId4" Type="http://schemas.openxmlformats.org/officeDocument/2006/relationships/image" Target="../media/image200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Probabilistic methods - II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r>
                  <a:rPr lang="en-US" sz="2000" i="1" dirty="0"/>
                  <a:t>Try to ponder </a:t>
                </a:r>
                <a:r>
                  <a:rPr lang="en-US" sz="2000" i="1" dirty="0" smtClean="0"/>
                  <a:t>over the entire solution given for the Large sum-free subset problem.</a:t>
                </a:r>
              </a:p>
              <a:p>
                <a:endParaRPr lang="en-US" sz="2000" i="1" dirty="0" smtClean="0"/>
              </a:p>
              <a:p>
                <a:r>
                  <a:rPr lang="en-US" sz="2000" i="1" dirty="0" smtClean="0"/>
                  <a:t>Try to realize the importance of each part of the solution </a:t>
                </a:r>
              </a:p>
              <a:p>
                <a:pPr lvl="1"/>
                <a:r>
                  <a:rPr lang="en-US" sz="2000" i="1" dirty="0" err="1" smtClean="0"/>
                  <a:t>primality</a:t>
                </a:r>
                <a:r>
                  <a:rPr lang="en-US" sz="2000" i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i="1" dirty="0" smtClean="0"/>
                  <a:t>, </a:t>
                </a:r>
              </a:p>
              <a:p>
                <a:pPr lvl="1"/>
                <a:r>
                  <a:rPr lang="en-US" sz="2000" i="1" dirty="0" smtClean="0"/>
                  <a:t>the choice of middle third, </a:t>
                </a:r>
              </a:p>
              <a:p>
                <a:pPr lvl="1"/>
                <a:r>
                  <a:rPr lang="en-US" sz="2000" i="1" dirty="0" smtClean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3-SAT </a:t>
            </a:r>
            <a:r>
              <a:rPr lang="en-US" sz="3200" dirty="0"/>
              <a:t>Problem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3-SAT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Boolean </a:t>
                </a:r>
                <a:r>
                  <a:rPr lang="en-US" sz="2000" dirty="0" smtClean="0"/>
                  <a:t>variable:  a variable that can take value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true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false</a:t>
                </a:r>
                <a:r>
                  <a:rPr lang="en-US" sz="2000" dirty="0" smtClean="0"/>
                  <a:t>. 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term</a:t>
                </a:r>
                <a:r>
                  <a:rPr lang="en-US" sz="2000" dirty="0" smtClean="0"/>
                  <a:t>:  a Boolean variable or its negation.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clause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: Disjunction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</a:t>
                </a:r>
                <a:r>
                  <a:rPr lang="en-US" sz="2000" u="sng" dirty="0" smtClean="0"/>
                  <a:t>disjoint</a:t>
                </a:r>
                <a:r>
                  <a:rPr lang="en-US" sz="2000" dirty="0" smtClean="0"/>
                  <a:t> terms.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Boolean variables.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Examples of a term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Examples </a:t>
                </a:r>
                <a:r>
                  <a:rPr lang="en-US" sz="2000" b="1" dirty="0"/>
                  <a:t>of a </a:t>
                </a:r>
                <a:r>
                  <a:rPr lang="en-US" sz="2000" b="1" dirty="0" smtClean="0"/>
                  <a:t>clause: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 is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 smtClean="0"/>
                  <a:t> a clause.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905000"/>
            <a:ext cx="114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828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2373351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362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7468" y="2743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714" y="6019800"/>
            <a:ext cx="1504486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6019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there any assignment of true/false to the variables that will satisfy each clause?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Why is this problem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difficult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 attempt to satisfy a subset of clauses will render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some other clause impossible to be satisfied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3622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2860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3429000"/>
            <a:ext cx="304800" cy="3810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038600"/>
            <a:ext cx="304800" cy="3810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3657600"/>
            <a:ext cx="3048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there any assignment of true/false to the variables that will satisfy each clause.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Results known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3-SAT </a:t>
                </a:r>
                <a:r>
                  <a:rPr lang="en-US" sz="2000" b="1" dirty="0"/>
                  <a:t>Problem </a:t>
                </a:r>
                <a:r>
                  <a:rPr lang="en-US" sz="2000" dirty="0"/>
                  <a:t> NP-complete.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 is unlikely to have any polynomial time solution.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</a:t>
                </a:r>
                <a:r>
                  <a:rPr lang="en-US" sz="2000" b="1" dirty="0" smtClean="0"/>
                  <a:t>maximum</a:t>
                </a:r>
                <a:r>
                  <a:rPr lang="en-US" sz="2000" dirty="0" smtClean="0"/>
                  <a:t> number of clauses that can be satisfied simultaneously 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Results known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Max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3-SAT </a:t>
                </a:r>
                <a:r>
                  <a:rPr lang="en-US" sz="2000" b="1" dirty="0" smtClean="0"/>
                  <a:t>Problem </a:t>
                </a:r>
                <a:r>
                  <a:rPr lang="en-US" sz="2000" dirty="0" smtClean="0"/>
                  <a:t>(decision version)</a:t>
                </a:r>
                <a:r>
                  <a:rPr lang="en-US" sz="2000" b="1" dirty="0" smtClean="0"/>
                  <a:t> is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NP-complete.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 is unlikely to have any polynomial time solution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 power of Randomization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An </a:t>
                </a:r>
                <a:r>
                  <a:rPr lang="en-US" sz="2000" b="1" dirty="0" smtClean="0">
                    <a:sym typeface="Wingdings" pitchFamily="2" charset="2"/>
                  </a:rPr>
                  <a:t>approximation</a:t>
                </a:r>
                <a:r>
                  <a:rPr lang="en-US" sz="2000" dirty="0" smtClean="0">
                    <a:sym typeface="Wingdings" pitchFamily="2" charset="2"/>
                  </a:rPr>
                  <a:t> algorithm</a:t>
                </a:r>
                <a:r>
                  <a:rPr lang="en-US" sz="2000" b="1" dirty="0" smtClean="0"/>
                  <a:t>: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There is a very simple randomized algorithm that will satisfy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clauses.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714" t="-61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905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Monte Carlo </a:t>
                </a: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assign value </a:t>
                </a:r>
                <a:r>
                  <a:rPr lang="en-US" sz="2000" b="1" dirty="0" smtClean="0"/>
                  <a:t>true/false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randomly </a:t>
                </a:r>
                <a:r>
                  <a:rPr lang="en-US" sz="2000" u="sng" dirty="0" smtClean="0"/>
                  <a:t>uniformly </a:t>
                </a:r>
                <a:r>
                  <a:rPr lang="en-US" sz="2000" dirty="0" smtClean="0"/>
                  <a:t>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all the clauses that are satisfied.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Analysis: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: the number of clauses that are satisfied.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/>
                                </a:rPr>
                                <m:t>𝐜𝐥𝐚𝐮𝐬𝐞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satisfied</m:t>
                              </m:r>
                            </m: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latin typeface="Cambria Math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5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3879" y="5331688"/>
                <a:ext cx="957121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9" y="5331688"/>
                <a:ext cx="957121" cy="764312"/>
              </a:xfrm>
              <a:prstGeom prst="rect">
                <a:avLst/>
              </a:prstGeom>
              <a:blipFill rotWithShape="1">
                <a:blip r:embed="rId3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68057" y="5334000"/>
                <a:ext cx="86594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057" y="5334000"/>
                <a:ext cx="865943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14800" y="2286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810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08276" y="5329829"/>
                <a:ext cx="144603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  <m:r>
                        <a:rPr lang="en-US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76" y="5329829"/>
                <a:ext cx="144603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460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Las Vegas </a:t>
                </a: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{    assign value </a:t>
                </a:r>
                <a:r>
                  <a:rPr lang="en-US" sz="2000" b="1" dirty="0" smtClean="0"/>
                  <a:t>true/false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randomly </a:t>
                </a:r>
                <a:r>
                  <a:rPr lang="en-US" sz="2000" u="sng" dirty="0" smtClean="0"/>
                  <a:t>uniformly </a:t>
                </a:r>
                <a:r>
                  <a:rPr lang="en-US" sz="2000" dirty="0" smtClean="0"/>
                  <a:t>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;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be the number of clauses that are satisfied.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Until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Analysis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: the probability that a single iteration of 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/>
                  <a:t> loop is successful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Expected</a:t>
                </a:r>
                <a:r>
                  <a:rPr lang="en-US" sz="2000" dirty="0" smtClean="0">
                    <a:sym typeface="Wingdings" pitchFamily="2" charset="2"/>
                  </a:rPr>
                  <a:t> running time: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2667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5105400"/>
            <a:ext cx="533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161156"/>
            <a:ext cx="533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55626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</a:t>
                </a:r>
                <a:r>
                  <a:rPr lang="en-US" sz="3600" b="1" dirty="0" smtClean="0"/>
                  <a:t>etting a lower bound on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the number of clauses that are satisfied.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𝐜𝐥𝐚𝐮𝐬𝐞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satisfied</m:t>
                              </m:r>
                            </m: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Alternate formulation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probability that there are exactly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clauses </a:t>
                </a:r>
                <a:r>
                  <a:rPr lang="en-US" sz="2000" dirty="0"/>
                  <a:t>that are </a:t>
                </a:r>
                <a:r>
                  <a:rPr lang="en-US" sz="2000" dirty="0" smtClean="0"/>
                  <a:t>satisfied.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</a:t>
                </a:r>
                <a:r>
                  <a:rPr lang="en-US" sz="2000" dirty="0"/>
                  <a:t>r</a:t>
                </a:r>
                <a:r>
                  <a:rPr lang="en-US" sz="2000" dirty="0" smtClean="0"/>
                  <a:t>elation between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1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56388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Getting a lower bound on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To get a lower bound on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(Let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the largest integer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latin typeface="Cambria Math"/>
                      </a:rPr>
                      <m:t>+ 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>
                        <a:latin typeface="Cambria Math"/>
                      </a:rPr>
                      <m:t>+ 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3"/>
                <a:stretch>
                  <a:fillRect l="-741" t="-9143" b="-8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5486400"/>
                <a:ext cx="1715534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86400"/>
                <a:ext cx="1715534" cy="608372"/>
              </a:xfrm>
              <a:prstGeom prst="rect">
                <a:avLst/>
              </a:prstGeom>
              <a:blipFill rotWithShape="1">
                <a:blip r:embed="rId4"/>
                <a:stretch>
                  <a:fillRect l="-3203" r="-533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33800" y="35052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42833" y="40386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46482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85433" y="24384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24384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5048767" y="3502152"/>
                <a:ext cx="4572000" cy="2365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Express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So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then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For all other cases,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a fraction with denominator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or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67" y="3502152"/>
                <a:ext cx="4572000" cy="2365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14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 smtClean="0">
                <a:solidFill>
                  <a:srgbClr val="0070C0"/>
                </a:solidFill>
              </a:rPr>
              <a:t>4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Sum free subset</a:t>
            </a:r>
            <a:r>
              <a:rPr lang="en-US" sz="3600" dirty="0" smtClean="0"/>
              <a:t> of large size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Las Vegas </a:t>
                </a: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{    assign value </a:t>
                </a:r>
                <a:r>
                  <a:rPr lang="en-US" sz="2000" b="1" dirty="0" smtClean="0"/>
                  <a:t>true/false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randomly </a:t>
                </a:r>
                <a:r>
                  <a:rPr lang="en-US" sz="2000" u="sng" dirty="0" smtClean="0"/>
                  <a:t>uniformly </a:t>
                </a:r>
                <a:r>
                  <a:rPr lang="en-US" sz="2000" dirty="0" smtClean="0"/>
                  <a:t>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;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be the number of clauses that are satisfied.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Until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Analysis: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: the probability that a single iteration of 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/>
                  <a:t> loop is successful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Expected</a:t>
                </a:r>
                <a:r>
                  <a:rPr lang="en-US" sz="2000" dirty="0" smtClean="0">
                    <a:sym typeface="Wingdings" pitchFamily="2" charset="2"/>
                  </a:rPr>
                  <a:t> running time: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600" y="5562600"/>
                <a:ext cx="177721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177721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557" r="-3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time Las Vegas algorithm for approximate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Max 3-SAT  </a:t>
                </a:r>
                <a:r>
                  <a:rPr lang="en-US" sz="1800" dirty="0" smtClean="0"/>
                  <a:t>Problem.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computes an assignment which satisfies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fraction of clauses.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FF0000"/>
                    </a:solidFill>
                    <a:sym typeface="Wingdings" pitchFamily="2" charset="2"/>
                  </a:rPr>
                  <a:t>Question</a:t>
                </a:r>
                <a:r>
                  <a:rPr lang="en-US" sz="1800" dirty="0" smtClean="0">
                    <a:sym typeface="Wingdings" pitchFamily="2" charset="2"/>
                  </a:rPr>
                  <a:t>: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the best approximation factor that can be achieved for this problem 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Answer</a:t>
                </a:r>
                <a:r>
                  <a:rPr lang="en-US" sz="1800" dirty="0" smtClean="0">
                    <a:sym typeface="Wingdings" pitchFamily="2" charset="2"/>
                  </a:rPr>
                  <a:t>: Yes, indeed.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if </a:t>
                </a:r>
                <a:r>
                  <a:rPr lang="en-US" sz="1800" b="1" dirty="0">
                    <a:sym typeface="Wingdings" pitchFamily="2" charset="2"/>
                  </a:rPr>
                  <a:t>P≠NP</a:t>
                </a:r>
                <a:r>
                  <a:rPr lang="en-US" sz="1800" dirty="0">
                    <a:sym typeface="Wingdings" pitchFamily="2" charset="2"/>
                  </a:rPr>
                  <a:t>,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then </a:t>
                </a:r>
                <a:r>
                  <a:rPr lang="en-US" sz="1800" dirty="0">
                    <a:sym typeface="Wingdings" pitchFamily="2" charset="2"/>
                  </a:rPr>
                  <a:t>there can </a:t>
                </a:r>
                <a:r>
                  <a:rPr lang="en-US" sz="1800" b="1" dirty="0">
                    <a:solidFill>
                      <a:srgbClr val="FF0000"/>
                    </a:solidFill>
                    <a:sym typeface="Wingdings" pitchFamily="2" charset="2"/>
                  </a:rPr>
                  <a:t>not</a:t>
                </a:r>
                <a:r>
                  <a:rPr lang="en-US" sz="1800" dirty="0">
                    <a:sym typeface="Wingdings" pitchFamily="2" charset="2"/>
                  </a:rPr>
                  <a:t> be any approx. algorithm that can achieve a factor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So the simple randomized algorithm is also the best possible algorithm. </a:t>
                </a:r>
              </a:p>
              <a:p>
                <a:pPr marL="0" indent="0" algn="ctr">
                  <a:buNone/>
                </a:pP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Isn’t it very inspiring ?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2209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2667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46482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Probabilistic Method: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Alteration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An interesting problem in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Combinatorial Geometry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962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An old conjecture: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points </a:t>
                </a:r>
                <a:r>
                  <a:rPr lang="en-US" sz="1800" dirty="0" smtClean="0"/>
                  <a:t>are placed in a </a:t>
                </a:r>
                <a:r>
                  <a:rPr lang="en-US" sz="1800" dirty="0"/>
                  <a:t>unit </a:t>
                </a:r>
                <a:r>
                  <a:rPr lang="en-US" sz="1800" dirty="0" smtClean="0"/>
                  <a:t>square,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smallest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triangles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will have area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.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The conjecture was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disproved</a:t>
                </a:r>
                <a:r>
                  <a:rPr lang="en-US" sz="1800" b="1" dirty="0" smtClean="0"/>
                  <a:t> in 1982.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is possible to place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each triangle has area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𝛀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962400" cy="4525963"/>
              </a:xfrm>
              <a:blipFill rotWithShape="1">
                <a:blip r:embed="rId2"/>
                <a:stretch>
                  <a:fillRect l="-1385" t="-67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11" name="Oval 10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80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581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 (we shall prove):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is possible to place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in a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unit square so that each triangle has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area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 smtClean="0"/>
                  <a:t>.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581400" cy="4525963"/>
              </a:xfrm>
              <a:blipFill rotWithShape="1">
                <a:blip r:embed="rId2"/>
                <a:stretch>
                  <a:fillRect l="-1533" t="-674" r="-3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11" name="Oval 10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43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886200" cy="4525963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Select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points randomly uniformly.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the no. of triangles with area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less than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AutoNum type="arabicPeriod" startAt="3"/>
                </a:pPr>
                <a:r>
                  <a:rPr lang="en-US" sz="18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r>
                      <a:rPr lang="en-US" sz="1800" b="0" i="0" smtClean="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and make useful inference…</a:t>
                </a:r>
                <a:endParaRPr lang="en-US" sz="18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𝑸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are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3 points selected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randomly uniformly from unit square.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𝛾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 smtClean="0"/>
                  <a:t> probability that 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has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area less than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relation between </a:t>
                </a: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b="1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.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𝛾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886200" cy="4525963"/>
              </a:xfrm>
              <a:blipFill rotWithShape="1">
                <a:blip r:embed="rId2"/>
                <a:stretch>
                  <a:fillRect l="-1413" t="-674" r="-7849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11" name="Oval 10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91200" y="4388005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72200" y="54102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Probability(triangle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3200" b="1" dirty="0" smtClean="0"/>
                  <a:t> has area 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1" name="Tit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810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that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</m:oMath>
                </a14:m>
                <a:r>
                  <a:rPr lang="en-US" sz="1800" dirty="0" smtClean="0"/>
                  <a:t>|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1800" dirty="0" smtClean="0"/>
                  <a:t>, what is the prob. that 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dirty="0" smtClean="0"/>
                  <a:t> has area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ad>
                          <m:radPr>
                            <m:degHide m:val="on"/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rad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810000" cy="4525963"/>
              </a:xfrm>
              <a:blipFill rotWithShape="1">
                <a:blip r:embed="rId3"/>
                <a:stretch>
                  <a:fillRect l="-1440" t="-674" r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00400" y="3733800"/>
            <a:ext cx="1143000" cy="556227"/>
            <a:chOff x="6161041" y="3417332"/>
            <a:chExt cx="1143000" cy="556227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161041" y="3417332"/>
              <a:ext cx="1143000" cy="5562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714445" y="3569732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445" y="3569732"/>
                  <a:ext cx="36099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0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>
            <a:off x="1676400" y="4070866"/>
            <a:ext cx="304800" cy="63156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895600" y="4191000"/>
            <a:ext cx="396262" cy="457200"/>
            <a:chOff x="2895600" y="4191000"/>
            <a:chExt cx="396262" cy="457200"/>
          </a:xfrm>
        </p:grpSpPr>
        <p:sp>
          <p:nvSpPr>
            <p:cNvPr id="9" name="Oval 8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5600" y="4278868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278868"/>
                  <a:ext cx="39626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242320" y="3212068"/>
            <a:ext cx="405880" cy="445532"/>
            <a:chOff x="4242320" y="3212068"/>
            <a:chExt cx="405880" cy="445532"/>
          </a:xfrm>
        </p:grpSpPr>
        <p:sp>
          <p:nvSpPr>
            <p:cNvPr id="10" name="Oval 9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42320" y="3212068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320" y="3212068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9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Connector 35"/>
          <p:cNvCxnSpPr>
            <a:stCxn id="9" idx="7"/>
            <a:endCxn id="10" idx="2"/>
          </p:cNvCxnSpPr>
          <p:nvPr/>
        </p:nvCxnSpPr>
        <p:spPr>
          <a:xfrm flipV="1">
            <a:off x="3113041" y="3619500"/>
            <a:ext cx="1154159" cy="582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0" y="2514600"/>
            <a:ext cx="4495800" cy="2133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295400" y="4101790"/>
            <a:ext cx="3666893" cy="1765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57200" y="3308866"/>
            <a:ext cx="4505093" cy="2177534"/>
            <a:chOff x="457200" y="3308866"/>
            <a:chExt cx="4505093" cy="2177534"/>
          </a:xfrm>
        </p:grpSpPr>
        <p:cxnSp>
          <p:nvCxnSpPr>
            <p:cNvPr id="55" name="Straight Connector 54"/>
            <p:cNvCxnSpPr>
              <a:endCxn id="9" idx="2"/>
            </p:cNvCxnSpPr>
            <p:nvPr/>
          </p:nvCxnSpPr>
          <p:spPr>
            <a:xfrm flipV="1">
              <a:off x="457200" y="4229100"/>
              <a:ext cx="2590800" cy="12573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0" idx="7"/>
            </p:cNvCxnSpPr>
            <p:nvPr/>
          </p:nvCxnSpPr>
          <p:spPr>
            <a:xfrm flipV="1">
              <a:off x="4332241" y="3308866"/>
              <a:ext cx="630052" cy="2836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249302" y="3124200"/>
            <a:ext cx="408298" cy="457200"/>
            <a:chOff x="4267200" y="3200400"/>
            <a:chExt cx="408298" cy="457200"/>
          </a:xfrm>
        </p:grpSpPr>
        <p:sp>
          <p:nvSpPr>
            <p:cNvPr id="73" name="Oval 72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277632" y="3200400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32" y="3200400"/>
                  <a:ext cx="39786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3124200" y="3516359"/>
            <a:ext cx="1154159" cy="712741"/>
            <a:chOff x="3124200" y="3516359"/>
            <a:chExt cx="1154159" cy="712741"/>
          </a:xfrm>
        </p:grpSpPr>
        <p:cxnSp>
          <p:nvCxnSpPr>
            <p:cNvPr id="71" name="Straight Connector 70"/>
            <p:cNvCxnSpPr>
              <a:stCxn id="9" idx="6"/>
              <a:endCxn id="73" idx="1"/>
            </p:cNvCxnSpPr>
            <p:nvPr/>
          </p:nvCxnSpPr>
          <p:spPr>
            <a:xfrm flipV="1">
              <a:off x="3124200" y="3516359"/>
              <a:ext cx="136261" cy="7127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10" idx="1"/>
              <a:endCxn id="73" idx="6"/>
            </p:cNvCxnSpPr>
            <p:nvPr/>
          </p:nvCxnSpPr>
          <p:spPr>
            <a:xfrm flipH="1" flipV="1">
              <a:off x="3325502" y="3543300"/>
              <a:ext cx="952857" cy="49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841648" y="4076351"/>
                <a:ext cx="444352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48" y="4076351"/>
                <a:ext cx="444352" cy="495649"/>
              </a:xfrm>
              <a:prstGeom prst="rect">
                <a:avLst/>
              </a:prstGeom>
              <a:blipFill rotWithShape="1">
                <a:blip r:embed="rId9"/>
                <a:stretch>
                  <a:fillRect r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1600200" y="4800600"/>
            <a:ext cx="533400" cy="648049"/>
            <a:chOff x="1600200" y="4800600"/>
            <a:chExt cx="533400" cy="64804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828800" y="4800600"/>
              <a:ext cx="304800" cy="6315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600200" y="4953000"/>
                  <a:ext cx="444352" cy="495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𝒓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953000"/>
                  <a:ext cx="444352" cy="49564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3283024" y="3537466"/>
            <a:ext cx="346698" cy="474447"/>
            <a:chOff x="3283024" y="3537466"/>
            <a:chExt cx="346698" cy="47444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283024" y="3537466"/>
              <a:ext cx="222176" cy="474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3429000" y="3810000"/>
              <a:ext cx="200722" cy="96644"/>
              <a:chOff x="2286000" y="3048000"/>
              <a:chExt cx="200722" cy="96644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2286000" y="30480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 flipV="1">
                <a:off x="2438400" y="3048000"/>
                <a:ext cx="48322" cy="966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/>
          <p:cNvSpPr/>
          <p:nvPr/>
        </p:nvSpPr>
        <p:spPr>
          <a:xfrm>
            <a:off x="7239000" y="1828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81600" y="2286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uiExpand="1" build="p"/>
      <p:bldP spid="5" grpId="0" animBg="1"/>
      <p:bldP spid="82" grpId="0"/>
      <p:bldP spid="41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Probability(triangle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3200" b="1" dirty="0"/>
                  <a:t> has area 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11" name="Tit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962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that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</m:oMath>
                </a14:m>
                <a:r>
                  <a:rPr lang="en-US" sz="1800" dirty="0"/>
                  <a:t>|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1800" dirty="0"/>
                  <a:t>, what is the prob. that 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1800" dirty="0"/>
                  <a:t> has area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?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/>
                  <a:t>: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ad>
                          <m:radPr>
                            <m:degHide m:val="on"/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rad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 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𝜟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) =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𝜟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 smtClean="0"/>
                  <a:t>has area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)? </a:t>
                </a:r>
                <a:endParaRPr lang="en-US" sz="18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√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𝝅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d>
                      </m:e>
                    </m:nary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962400" cy="4525963"/>
              </a:xfrm>
              <a:blipFill rotWithShape="1">
                <a:blip r:embed="rId3"/>
                <a:stretch>
                  <a:fillRect l="-1692" t="-674" r="-1538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19250" y="2895600"/>
            <a:ext cx="2781300" cy="26670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2819400"/>
            <a:ext cx="2971800" cy="28194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24200" y="3286173"/>
            <a:ext cx="869038" cy="927654"/>
            <a:chOff x="6084841" y="2969705"/>
            <a:chExt cx="869038" cy="927654"/>
          </a:xfrm>
        </p:grpSpPr>
        <p:cxnSp>
          <p:nvCxnSpPr>
            <p:cNvPr id="15" name="Straight Arrow Connector 14"/>
            <p:cNvCxnSpPr>
              <a:stCxn id="6" idx="7"/>
            </p:cNvCxnSpPr>
            <p:nvPr/>
          </p:nvCxnSpPr>
          <p:spPr>
            <a:xfrm flipH="1">
              <a:off x="6084841" y="2969705"/>
              <a:ext cx="869038" cy="9276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409645" y="3341132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645" y="3341132"/>
                  <a:ext cx="36099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959210" y="3232292"/>
            <a:ext cx="1166225" cy="981535"/>
            <a:chOff x="4767451" y="2763424"/>
            <a:chExt cx="1166225" cy="981535"/>
          </a:xfrm>
        </p:grpSpPr>
        <p:cxnSp>
          <p:nvCxnSpPr>
            <p:cNvPr id="20" name="Straight Arrow Connector 19"/>
            <p:cNvCxnSpPr>
              <a:stCxn id="8" idx="1"/>
            </p:cNvCxnSpPr>
            <p:nvPr/>
          </p:nvCxnSpPr>
          <p:spPr>
            <a:xfrm>
              <a:off x="4767451" y="2763424"/>
              <a:ext cx="1164991" cy="9815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018041" y="2819400"/>
                  <a:ext cx="915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041" y="2819400"/>
                  <a:ext cx="91563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895600" y="4191000"/>
            <a:ext cx="396262" cy="445532"/>
            <a:chOff x="2895600" y="4191000"/>
            <a:chExt cx="396262" cy="445532"/>
          </a:xfrm>
        </p:grpSpPr>
        <p:sp>
          <p:nvSpPr>
            <p:cNvPr id="9" name="Oval 8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5600" y="4267200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267200"/>
                  <a:ext cx="3962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242320" y="3200400"/>
            <a:ext cx="405880" cy="457200"/>
            <a:chOff x="4242320" y="3200400"/>
            <a:chExt cx="405880" cy="457200"/>
          </a:xfrm>
        </p:grpSpPr>
        <p:sp>
          <p:nvSpPr>
            <p:cNvPr id="10" name="Oval 9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42320" y="3200400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320" y="3200400"/>
                  <a:ext cx="405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9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38800" y="5562600"/>
                <a:ext cx="1960345" cy="763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nary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𝒅𝒓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562600"/>
                <a:ext cx="1960345" cy="763735"/>
              </a:xfrm>
              <a:prstGeom prst="rect">
                <a:avLst/>
              </a:prstGeom>
              <a:blipFill rotWithShape="1">
                <a:blip r:embed="rId9"/>
                <a:stretch>
                  <a:fillRect r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0" y="5791200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𝟏𝟔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91200"/>
                <a:ext cx="98777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8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208885" y="3288268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77000" y="5042985"/>
            <a:ext cx="838200" cy="75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39000" y="5040868"/>
            <a:ext cx="762000" cy="75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6" grpId="0" animBg="1"/>
      <p:bldP spid="8" grpId="0" animBg="1"/>
      <p:bldP spid="2" grpId="0"/>
      <p:bldP spid="3" grpId="0"/>
      <p:bldP spid="28" grpId="0" animBg="1"/>
      <p:bldP spid="29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Probability(triangle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3200" b="1" dirty="0" smtClean="0"/>
                  <a:t> has area 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1" name="Tit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810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:r>
                  <a:rPr lang="en-US" sz="1800" dirty="0"/>
                  <a:t>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𝑸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are</a:t>
                </a:r>
                <a:r>
                  <a:rPr lang="en-US" sz="1800" b="1" dirty="0"/>
                  <a:t> </a:t>
                </a:r>
                <a:r>
                  <a:rPr lang="en-US" sz="1800" dirty="0"/>
                  <a:t>3 points selected randomly uniformly from unit </a:t>
                </a:r>
                <a:r>
                  <a:rPr lang="en-US" sz="1800" dirty="0" smtClean="0"/>
                  <a:t>square,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then the prob. that 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dirty="0" smtClean="0"/>
                  <a:t> has area less than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  is bounded by 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𝟏𝟔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the no. of triangles with area less </a:t>
                </a:r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than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/>
                  <a:t>.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</a:t>
                </a:r>
                <a:r>
                  <a:rPr lang="en-US" sz="18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𝝅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are selected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810000" cy="4525963"/>
              </a:xfrm>
              <a:blipFill rotWithShape="1">
                <a:blip r:embed="rId3"/>
                <a:stretch>
                  <a:fillRect l="-1440" t="-674" r="-2720" b="-20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895600" y="4191000"/>
            <a:ext cx="396262" cy="457200"/>
            <a:chOff x="2895600" y="4191000"/>
            <a:chExt cx="396262" cy="457200"/>
          </a:xfrm>
        </p:grpSpPr>
        <p:sp>
          <p:nvSpPr>
            <p:cNvPr id="9" name="Oval 8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5600" y="4278868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278868"/>
                  <a:ext cx="3962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242320" y="3212068"/>
            <a:ext cx="405880" cy="445532"/>
            <a:chOff x="4242320" y="3212068"/>
            <a:chExt cx="405880" cy="445532"/>
          </a:xfrm>
        </p:grpSpPr>
        <p:sp>
          <p:nvSpPr>
            <p:cNvPr id="10" name="Oval 9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42320" y="3212068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320" y="3212068"/>
                  <a:ext cx="4058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9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Connector 35"/>
          <p:cNvCxnSpPr>
            <a:stCxn id="9" idx="7"/>
            <a:endCxn id="10" idx="2"/>
          </p:cNvCxnSpPr>
          <p:nvPr/>
        </p:nvCxnSpPr>
        <p:spPr>
          <a:xfrm flipV="1">
            <a:off x="3113041" y="3619500"/>
            <a:ext cx="1154159" cy="582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249302" y="3124200"/>
            <a:ext cx="408298" cy="457200"/>
            <a:chOff x="4267200" y="3200400"/>
            <a:chExt cx="408298" cy="457200"/>
          </a:xfrm>
        </p:grpSpPr>
        <p:sp>
          <p:nvSpPr>
            <p:cNvPr id="73" name="Oval 72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277632" y="3200400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32" y="3200400"/>
                  <a:ext cx="39786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3124200" y="3516359"/>
            <a:ext cx="1154159" cy="712741"/>
            <a:chOff x="3124200" y="3516359"/>
            <a:chExt cx="1154159" cy="712741"/>
          </a:xfrm>
        </p:grpSpPr>
        <p:cxnSp>
          <p:nvCxnSpPr>
            <p:cNvPr id="71" name="Straight Connector 70"/>
            <p:cNvCxnSpPr>
              <a:stCxn id="9" idx="6"/>
              <a:endCxn id="73" idx="1"/>
            </p:cNvCxnSpPr>
            <p:nvPr/>
          </p:nvCxnSpPr>
          <p:spPr>
            <a:xfrm flipV="1">
              <a:off x="3124200" y="3516359"/>
              <a:ext cx="136261" cy="7127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10" idx="1"/>
              <a:endCxn id="73" idx="6"/>
            </p:cNvCxnSpPr>
            <p:nvPr/>
          </p:nvCxnSpPr>
          <p:spPr>
            <a:xfrm flipH="1" flipV="1">
              <a:off x="3325502" y="3543300"/>
              <a:ext cx="952857" cy="49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01737" y="4648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37" y="4648200"/>
                <a:ext cx="103746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705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44" name="Oval 4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181600" y="2286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81600" y="25146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81600" y="3124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86400" y="3733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172200" y="5257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81600" y="5731727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2" grpId="0"/>
      <p:bldP spid="39" grpId="0" animBg="1"/>
      <p:bldP spid="40" grpId="0" animBg="1"/>
      <p:bldP spid="41" grpId="0" animBg="1"/>
      <p:bldP spid="42" grpId="0" animBg="1"/>
      <p:bldP spid="45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positive integers.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Aim is to compute a </a:t>
                </a:r>
                <a:r>
                  <a:rPr lang="en-US" sz="2000" b="1" dirty="0" smtClean="0"/>
                  <a:t>large</a:t>
                </a:r>
                <a:r>
                  <a:rPr lang="en-US" sz="20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do not exist three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for </a:t>
                </a:r>
                <a:r>
                  <a:rPr lang="en-US" sz="2000" b="1" dirty="0" smtClean="0"/>
                  <a:t>any arbitrary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0" y="5650468"/>
            <a:ext cx="7037504" cy="674132"/>
            <a:chOff x="914400" y="2743200"/>
            <a:chExt cx="7037504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/>
                    <a:t>                …                                                                  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3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276600" y="5334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3340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352800" y="5911334"/>
            <a:ext cx="23622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   …    …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21" t="-8197" r="-39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57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 easy example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33" t="-6349" r="-32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loud Callout 22"/>
              <p:cNvSpPr/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we somehow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map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any arbitrary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this easy example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loud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13425" y="2939534"/>
            <a:ext cx="22321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Yes, by randomization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9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/>
      <p:bldP spid="19" grpId="0" animBg="1"/>
      <p:bldP spid="21" grpId="0"/>
      <p:bldP spid="22" grpId="0" animBg="1"/>
      <p:bldP spid="20" grpId="0" animBg="1"/>
      <p:bldP spid="23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886200" cy="4525963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Select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points randomly uniformly.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the no. of triangles with area less than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Note that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Remove </a:t>
                </a:r>
                <a:r>
                  <a:rPr lang="en-US" sz="1800" dirty="0" smtClean="0"/>
                  <a:t>one point from each triangle with area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chemeClr val="tx1"/>
                    </a:solidFill>
                  </a:rPr>
                  <a:t>Expected number of points left: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There is no triangle formed by these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points with area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 smtClean="0"/>
                  <a:t> .</a:t>
                </a:r>
                <a:r>
                  <a:rPr lang="en-US" sz="1800" b="1" dirty="0" smtClean="0">
                    <a:sym typeface="Wingdings" pitchFamily="2" charset="2"/>
                  </a:rPr>
                  <a:t>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886200" cy="4525963"/>
              </a:xfrm>
              <a:blipFill rotWithShape="1">
                <a:blip r:embed="rId2"/>
                <a:stretch>
                  <a:fillRect l="-141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11" name="Oval 10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86400" y="3613924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Alteration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we wish to show the existence of a structure with desired properties. </a:t>
            </a:r>
          </a:p>
          <a:p>
            <a:pPr marL="0" indent="0">
              <a:buNone/>
            </a:pPr>
            <a:r>
              <a:rPr lang="en-US" sz="2000" dirty="0" smtClean="0"/>
              <a:t>The following method is sometimes quite useful</a:t>
            </a:r>
          </a:p>
          <a:p>
            <a:endParaRPr lang="en-US" sz="2000" dirty="0" smtClean="0"/>
          </a:p>
          <a:p>
            <a:r>
              <a:rPr lang="en-US" sz="2000" dirty="0" smtClean="0"/>
              <a:t>Form a </a:t>
            </a:r>
            <a:r>
              <a:rPr lang="en-US" sz="2000" b="1" u="sng" dirty="0" smtClean="0">
                <a:solidFill>
                  <a:srgbClr val="7030A0"/>
                </a:solidFill>
              </a:rPr>
              <a:t>random</a:t>
            </a:r>
            <a:r>
              <a:rPr lang="en-US" sz="2000" dirty="0" smtClean="0"/>
              <a:t> instance of the structure.</a:t>
            </a:r>
          </a:p>
          <a:p>
            <a:endParaRPr lang="en-US" sz="2000" dirty="0" smtClean="0"/>
          </a:p>
          <a:p>
            <a:r>
              <a:rPr lang="en-US" sz="2000" dirty="0" smtClean="0"/>
              <a:t>This structure might </a:t>
            </a:r>
            <a:r>
              <a:rPr lang="en-US" sz="2000" b="1" dirty="0" smtClean="0"/>
              <a:t>not</a:t>
            </a:r>
            <a:r>
              <a:rPr lang="en-US" sz="2000" dirty="0" smtClean="0"/>
              <a:t> have the desired property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but it will be very </a:t>
            </a:r>
            <a:r>
              <a:rPr lang="en-US" sz="2000" i="1" dirty="0" smtClean="0">
                <a:solidFill>
                  <a:srgbClr val="7030A0"/>
                </a:solidFill>
              </a:rPr>
              <a:t>close</a:t>
            </a:r>
            <a:r>
              <a:rPr lang="en-US" sz="2000" dirty="0" smtClean="0"/>
              <a:t> to having the desired property.</a:t>
            </a:r>
          </a:p>
          <a:p>
            <a:endParaRPr lang="en-US" sz="2000" dirty="0" smtClean="0"/>
          </a:p>
          <a:p>
            <a:r>
              <a:rPr lang="en-US" sz="2000" dirty="0" smtClean="0"/>
              <a:t>Slightly alter the random instance and the resulting structure will have the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desired property.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524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44958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An interesting problem in </a:t>
            </a:r>
            <a:r>
              <a:rPr lang="en-US" sz="3200" dirty="0">
                <a:solidFill>
                  <a:srgbClr val="7030A0"/>
                </a:solidFill>
              </a:rPr>
              <a:t/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Graph Theory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Dense graphs with large girth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sz="1800" dirty="0" smtClean="0"/>
                  <a:t> : undirected </a:t>
                </a:r>
                <a:r>
                  <a:rPr lang="en-US" sz="1800" dirty="0" err="1" smtClean="0"/>
                  <a:t>unweighted</a:t>
                </a:r>
                <a:r>
                  <a:rPr lang="en-US" sz="1800" dirty="0" smtClean="0"/>
                  <a:t>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edges.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Girth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: Length of </a:t>
                </a:r>
                <a:r>
                  <a:rPr lang="en-US" sz="1800" u="sng" dirty="0" smtClean="0"/>
                  <a:t>smallest cycle</a:t>
                </a:r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It can be observed that if a graph is </a:t>
                </a:r>
                <a:r>
                  <a:rPr lang="en-US" sz="1800" b="1" dirty="0" smtClean="0"/>
                  <a:t>dense</a:t>
                </a:r>
                <a:r>
                  <a:rPr lang="en-US" sz="1800" dirty="0" smtClean="0"/>
                  <a:t>, its girth will be small. For example, a complete graph has girth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. In fact the following result is well known in graph theory.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 If a graph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or more edges, its girth must be at most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Is the result mentioned in the theorem above tight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Yes,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there are graphs which have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dirty="0" smtClean="0"/>
                  <a:t>) edges and girth </a:t>
                </a:r>
                <a:r>
                  <a:rPr lang="en-US" sz="1800" b="1" dirty="0" smtClean="0"/>
                  <a:t>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895600"/>
            <a:ext cx="8229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3886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1600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1600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2286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4495800"/>
            <a:ext cx="8229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51054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068607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348617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5908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19812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8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 uiExpand="1" animBg="1"/>
      <p:bldP spid="14" grpId="0" uiExpan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Dense graphs with large girth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there are graphs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having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 and girth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 complete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vertices.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many cycles of length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are there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4648200"/>
            <a:ext cx="1143000" cy="99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12327" y="1981200"/>
            <a:ext cx="2667000" cy="49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Dense graphs with large girth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there are graphs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having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 and girth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A complete graph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vertices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cycles of </a:t>
                </a:r>
                <a:r>
                  <a:rPr lang="en-US" sz="2000" dirty="0"/>
                  <a:t>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714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3962400"/>
            <a:ext cx="33533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Build the desired graph randomly.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6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Dense graphs with large girth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there are graphs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having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 and girth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A complete graph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vertices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cycles of </a:t>
                </a:r>
                <a:r>
                  <a:rPr lang="en-US" sz="2000" dirty="0"/>
                  <a:t>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Random graph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</a:t>
                </a:r>
                <a:r>
                  <a:rPr lang="en-US" sz="2000" dirty="0"/>
                  <a:t>should </a:t>
                </a:r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so that </a:t>
                </a:r>
                <a:r>
                  <a:rPr lang="en-US" sz="2000" dirty="0" smtClean="0"/>
                  <a:t>the expected no. of </a:t>
                </a:r>
                <a:r>
                  <a:rPr lang="en-US" sz="2000" dirty="0"/>
                  <a:t>edges is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714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14850" y="4648200"/>
                <a:ext cx="1971950" cy="48179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choose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850" y="4648200"/>
                <a:ext cx="1971950" cy="481799"/>
              </a:xfrm>
              <a:prstGeom prst="rect">
                <a:avLst/>
              </a:prstGeom>
              <a:blipFill rotWithShape="1">
                <a:blip r:embed="rId3"/>
                <a:stretch>
                  <a:fillRect l="-2786" r="-4644"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05200" y="41910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41148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Dense graphs with large girth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there are graphs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having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 and girth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A complete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vertices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cycles of </a:t>
                </a:r>
                <a:r>
                  <a:rPr lang="en-US" sz="2000" dirty="0"/>
                  <a:t>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Random graph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is expected no. of cycles of 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is expected no. of cycles of length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Number of edges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714" t="-621" b="-5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94849" y="3648534"/>
                <a:ext cx="950837" cy="65601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49" y="3648534"/>
                <a:ext cx="950837" cy="656013"/>
              </a:xfrm>
              <a:prstGeom prst="rect">
                <a:avLst/>
              </a:prstGeom>
              <a:blipFill rotWithShape="1"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6214" y="4525279"/>
                <a:ext cx="1172051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214" y="4525279"/>
                <a:ext cx="1172051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6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2517648" y="5900144"/>
                <a:ext cx="4340352" cy="88165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Remove one edge from each cycle of length less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48" y="5900144"/>
                <a:ext cx="4340352" cy="88165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257800" y="5410200"/>
            <a:ext cx="4876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334000"/>
            <a:ext cx="4876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886200"/>
            <a:ext cx="4876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886200"/>
            <a:ext cx="4876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99155" y="3584349"/>
                <a:ext cx="950837" cy="78438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55" y="3584349"/>
                <a:ext cx="950837" cy="7843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99155" y="3648534"/>
                <a:ext cx="1807674" cy="65011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55" y="3648534"/>
                <a:ext cx="1807674" cy="650114"/>
              </a:xfrm>
              <a:prstGeom prst="rect">
                <a:avLst/>
              </a:prstGeom>
              <a:blipFill rotWithShape="1">
                <a:blip r:embed="rId7"/>
                <a:stretch>
                  <a:fillRect r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𝑖𝑘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divides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 </a:t>
                </a:r>
                <a:endParaRPr lang="en-US" sz="1800" dirty="0"/>
              </a:p>
              <a:p>
                <a:pPr>
                  <a:buFont typeface="Wingdings"/>
                  <a:buChar char="ó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 b="-6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35481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87063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2743200" y="42788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                </a:t>
            </a:r>
            <a:r>
              <a:rPr lang="en-US" b="1" dirty="0"/>
              <a:t>6</a:t>
            </a:r>
            <a:r>
              <a:rPr lang="en-US" b="1" dirty="0" smtClean="0"/>
              <a:t>                  </a:t>
            </a:r>
            <a:r>
              <a:rPr lang="en-US" b="1" dirty="0"/>
              <a:t>2</a:t>
            </a:r>
            <a:r>
              <a:rPr lang="en-US" b="1" dirty="0" smtClean="0"/>
              <a:t>                  </a:t>
            </a:r>
            <a:r>
              <a:rPr lang="en-US" b="1" dirty="0"/>
              <a:t>5</a:t>
            </a:r>
            <a:r>
              <a:rPr lang="en-US" b="1" dirty="0" smtClean="0"/>
              <a:t>                  </a:t>
            </a:r>
            <a:r>
              <a:rPr lang="en-US" b="1" dirty="0"/>
              <a:t>1</a:t>
            </a:r>
            <a:r>
              <a:rPr lang="en-US" b="1" dirty="0" smtClean="0"/>
              <a:t>                </a:t>
            </a:r>
            <a:r>
              <a:rPr lang="en-US" b="1" dirty="0"/>
              <a:t>4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4954556" y="5916168"/>
            <a:ext cx="1751043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possible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21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385576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901471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2743200" y="42788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                </a:t>
            </a:r>
            <a:r>
              <a:rPr lang="en-US" b="1" dirty="0"/>
              <a:t>6</a:t>
            </a:r>
            <a:r>
              <a:rPr lang="en-US" b="1" dirty="0" smtClean="0"/>
              <a:t>                  </a:t>
            </a:r>
            <a:r>
              <a:rPr lang="en-US" b="1" dirty="0"/>
              <a:t>2</a:t>
            </a:r>
            <a:r>
              <a:rPr lang="en-US" b="1" dirty="0" smtClean="0"/>
              <a:t>                  </a:t>
            </a:r>
            <a:r>
              <a:rPr lang="en-US" b="1" dirty="0"/>
              <a:t>5</a:t>
            </a:r>
            <a:r>
              <a:rPr lang="en-US" b="1" dirty="0" smtClean="0"/>
              <a:t>                  </a:t>
            </a:r>
            <a:r>
              <a:rPr lang="en-US" b="1" dirty="0"/>
              <a:t>1</a:t>
            </a:r>
            <a:r>
              <a:rPr lang="en-US" b="1" dirty="0" smtClean="0"/>
              <a:t>                </a:t>
            </a:r>
            <a:r>
              <a:rPr lang="en-US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1600200" y="4800600"/>
                <a:ext cx="6705600" cy="1146048"/>
              </a:xfrm>
              <a:prstGeom prst="cloudCallout">
                <a:avLst>
                  <a:gd name="adj1" fmla="val -32331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we pick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randomly uniformly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Where will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mapped to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800600"/>
                <a:ext cx="6705600" cy="1146048"/>
              </a:xfrm>
              <a:prstGeom prst="cloudCallout">
                <a:avLst>
                  <a:gd name="adj1" fmla="val -32331"/>
                  <a:gd name="adj2" fmla="val 8001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00227" y="6324600"/>
                <a:ext cx="272113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Uniformly over whole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27" y="6324600"/>
                <a:ext cx="27211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59" t="-6452" r="-28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65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𝒎𝒂𝒙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 prime number.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                          </a:t>
                </a:r>
                <a:r>
                  <a:rPr lang="en-US" sz="1600" dirty="0" smtClean="0"/>
                  <a:t>//The other choice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 is also fine here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Select a random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Map each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all those elements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that get mapped to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expected number of elements from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are mapped to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21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4105" y="3429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6002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3428" y="4876800"/>
            <a:ext cx="3008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257800"/>
            <a:ext cx="3389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4648200" y="5257800"/>
            <a:ext cx="4343400" cy="1066800"/>
          </a:xfrm>
          <a:prstGeom prst="borderCallout2">
            <a:avLst>
              <a:gd name="adj1" fmla="val 19795"/>
              <a:gd name="adj2" fmla="val 29"/>
              <a:gd name="adj3" fmla="val 18750"/>
              <a:gd name="adj4" fmla="val -16667"/>
              <a:gd name="adj5" fmla="val 49782"/>
              <a:gd name="adj6" fmla="val -528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prove it, use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fact that mapping is </a:t>
            </a:r>
            <a:r>
              <a:rPr lang="en-US" b="1" dirty="0" smtClean="0">
                <a:solidFill>
                  <a:schemeClr val="tx1"/>
                </a:solidFill>
              </a:rPr>
              <a:t>1-1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chemeClr val="tx1"/>
                </a:solidFill>
              </a:rPr>
              <a:t>uniform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Linearity of expectation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2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Showing that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is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sum-free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be any two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gets mapped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gets mapped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1800" dirty="0"/>
                  <a:t> 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    and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will be mapped to ??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must be greater than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1800" dirty="0" smtClean="0"/>
                  <a:t>If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 then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would be strictly </a:t>
                </a:r>
                <a:r>
                  <a:rPr lang="en-US" sz="1800" b="1" dirty="0" smtClean="0"/>
                  <a:t>less</a:t>
                </a:r>
                <a:r>
                  <a:rPr lang="en-US" sz="1800" dirty="0" smtClean="0"/>
                  <a:t> than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3"/>
                <a:stretch>
                  <a:fillRect l="-626" t="-674" b="-26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514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9800" y="25146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14400" y="2743200"/>
            <a:ext cx="7603363" cy="674132"/>
            <a:chOff x="914400" y="2743200"/>
            <a:chExt cx="7603363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14400" y="3048000"/>
                  <a:ext cx="7603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          …              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a14:m>
                  <a:r>
                    <a:rPr lang="en-US" dirty="0" smtClean="0"/>
                    <a:t>  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…    …     …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60336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4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344" y="2781300"/>
            <a:ext cx="863916" cy="647700"/>
            <a:chOff x="2197744" y="4305300"/>
            <a:chExt cx="863916" cy="647700"/>
          </a:xfrm>
        </p:grpSpPr>
        <p:grpSp>
          <p:nvGrpSpPr>
            <p:cNvPr id="26" name="Group 25"/>
            <p:cNvGrpSpPr/>
            <p:nvPr/>
          </p:nvGrpSpPr>
          <p:grpSpPr>
            <a:xfrm>
              <a:off x="2197744" y="4305300"/>
              <a:ext cx="393056" cy="647700"/>
              <a:chOff x="2197744" y="4305300"/>
              <a:chExt cx="393056" cy="6477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324100" y="4305300"/>
                <a:ext cx="114300" cy="1143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197744" y="4583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7744" y="4583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2667000" y="4343400"/>
              <a:ext cx="394660" cy="597932"/>
              <a:chOff x="1525604" y="4381500"/>
              <a:chExt cx="394660" cy="5979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678004" y="4381500"/>
                <a:ext cx="114300" cy="1143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5604" y="4610100"/>
                    <a:ext cx="394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5604" y="4610100"/>
                    <a:ext cx="39466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8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Rectangle 24"/>
          <p:cNvSpPr/>
          <p:nvPr/>
        </p:nvSpPr>
        <p:spPr>
          <a:xfrm>
            <a:off x="4800600" y="1916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1929007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81652" y="58790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17169" y="4888468"/>
                <a:ext cx="17500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69" y="4888468"/>
                <a:ext cx="1750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8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30108" y="4888468"/>
                <a:ext cx="18894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𝒋𝒒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108" y="4888468"/>
                <a:ext cx="18894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4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514537" y="4888468"/>
                <a:ext cx="25146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𝒊𝒒</m:t>
                          </m:r>
                          <m:r>
                            <a:rPr lang="en-US" b="1">
                              <a:latin typeface="Cambria Math"/>
                            </a:rPr>
                            <m:t>𝐦𝐨𝐝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𝒋𝒒</m:t>
                          </m:r>
                          <m:r>
                            <a:rPr lang="en-US" b="1">
                              <a:latin typeface="Cambria Math"/>
                            </a:rPr>
                            <m:t>𝐦𝐨𝐝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37" y="4888468"/>
                <a:ext cx="251466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75565" y="48768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565" y="4876800"/>
                <a:ext cx="9156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0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14600" y="4888468"/>
                <a:ext cx="3124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88468"/>
                <a:ext cx="31245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6" t="-8197" r="-25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2514600" y="35814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62561" y="6503020"/>
                <a:ext cx="261321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their sum mod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61" y="6503020"/>
                <a:ext cx="261321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333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0987" y="6248400"/>
                <a:ext cx="728340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Because even for the largest two elements -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the middle half,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7" y="6248400"/>
                <a:ext cx="72834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753" t="-8197" r="-4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99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25" grpId="0" animBg="1"/>
      <p:bldP spid="32" grpId="0" animBg="1"/>
      <p:bldP spid="35" grpId="0" animBg="1"/>
      <p:bldP spid="36" grpId="0" animBg="1"/>
      <p:bldP spid="38" grpId="0" animBg="1"/>
      <p:bldP spid="37" grpId="0" animBg="1"/>
      <p:bldP spid="6" grpId="0"/>
      <p:bldP spid="31" grpId="0" animBg="1"/>
      <p:bldP spid="39" grpId="0" animBg="1"/>
      <p:bldP spid="18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subset that is sum-free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positive integers,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compute a sum-free subset of expected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Recall the following simple fact mentioned in the last class.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Fact 2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≥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Combining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 smtClean="0">
                    <a:sym typeface="Wingdings" pitchFamily="2" charset="2"/>
                  </a:rPr>
                  <a:t> and the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Fact 2</a:t>
                </a:r>
                <a:r>
                  <a:rPr lang="en-US" sz="2000" dirty="0" smtClean="0">
                    <a:sym typeface="Wingdings" pitchFamily="2" charset="2"/>
                  </a:rPr>
                  <a:t> mentioned above 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There exists a sum-free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3506</Words>
  <Application>Microsoft Office PowerPoint</Application>
  <PresentationFormat>On-screen Show (4:3)</PresentationFormat>
  <Paragraphs>504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Randomized Algorithms CS648 </vt:lpstr>
      <vt:lpstr>problem 4 Sum free subset of large size</vt:lpstr>
      <vt:lpstr>Large subset that is sum-free</vt:lpstr>
      <vt:lpstr>mod operation </vt:lpstr>
      <vt:lpstr>mod operation </vt:lpstr>
      <vt:lpstr>mod operation </vt:lpstr>
      <vt:lpstr>Large subset that is sum-free</vt:lpstr>
      <vt:lpstr>Showing that S is sum-free.</vt:lpstr>
      <vt:lpstr>Large subset that is sum-free</vt:lpstr>
      <vt:lpstr>PowerPoint Presentation</vt:lpstr>
      <vt:lpstr>3-SAT Problem</vt:lpstr>
      <vt:lpstr>3-SAT Problem</vt:lpstr>
      <vt:lpstr>3-SAT Problem</vt:lpstr>
      <vt:lpstr>3-SAT Problem</vt:lpstr>
      <vt:lpstr>Max 3-SAT Problem</vt:lpstr>
      <vt:lpstr>Max 3-SAT Problem</vt:lpstr>
      <vt:lpstr>Max 3-SAT Problem</vt:lpstr>
      <vt:lpstr>Getting a lower bound on p</vt:lpstr>
      <vt:lpstr>Getting a lower bound on p</vt:lpstr>
      <vt:lpstr>Max 3-SAT Problem</vt:lpstr>
      <vt:lpstr>Max 3-SAT Problem</vt:lpstr>
      <vt:lpstr>Probabilistic Method: Alteration</vt:lpstr>
      <vt:lpstr>An interesting problem in  Combinatorial Geometry</vt:lpstr>
      <vt:lpstr>PowerPoint Presentation</vt:lpstr>
      <vt:lpstr>PowerPoint Presentation</vt:lpstr>
      <vt:lpstr>PowerPoint Presentation</vt:lpstr>
      <vt:lpstr>Probability(triangle PQR has area less than a)</vt:lpstr>
      <vt:lpstr>Probability(triangle PQR has area less than a)</vt:lpstr>
      <vt:lpstr>Probability(triangle PQR has area less than a)</vt:lpstr>
      <vt:lpstr>PowerPoint Presentation</vt:lpstr>
      <vt:lpstr>Alteration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interesting problem in  Graph Theory</vt:lpstr>
      <vt:lpstr>Dense graphs with large girth </vt:lpstr>
      <vt:lpstr>Dense graphs with large girth </vt:lpstr>
      <vt:lpstr>Dense graphs with large girth </vt:lpstr>
      <vt:lpstr>Dense graphs with large girth </vt:lpstr>
      <vt:lpstr>Dense graphs with large girth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683</cp:revision>
  <dcterms:created xsi:type="dcterms:W3CDTF">2011-12-03T04:13:03Z</dcterms:created>
  <dcterms:modified xsi:type="dcterms:W3CDTF">2018-11-12T11:50:17Z</dcterms:modified>
</cp:coreProperties>
</file>