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517" r:id="rId3"/>
    <p:sldId id="521" r:id="rId4"/>
    <p:sldId id="518" r:id="rId5"/>
    <p:sldId id="519" r:id="rId6"/>
    <p:sldId id="520" r:id="rId7"/>
    <p:sldId id="574" r:id="rId8"/>
    <p:sldId id="511" r:id="rId9"/>
    <p:sldId id="515" r:id="rId10"/>
    <p:sldId id="522" r:id="rId11"/>
    <p:sldId id="523" r:id="rId12"/>
    <p:sldId id="524" r:id="rId13"/>
    <p:sldId id="508" r:id="rId14"/>
    <p:sldId id="514" r:id="rId15"/>
    <p:sldId id="528" r:id="rId16"/>
    <p:sldId id="562" r:id="rId17"/>
    <p:sldId id="525" r:id="rId18"/>
    <p:sldId id="530" r:id="rId19"/>
    <p:sldId id="526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63" r:id="rId28"/>
    <p:sldId id="540" r:id="rId29"/>
    <p:sldId id="541" r:id="rId30"/>
    <p:sldId id="542" r:id="rId31"/>
    <p:sldId id="544" r:id="rId32"/>
    <p:sldId id="565" r:id="rId33"/>
    <p:sldId id="545" r:id="rId34"/>
    <p:sldId id="548" r:id="rId35"/>
    <p:sldId id="549" r:id="rId36"/>
    <p:sldId id="57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76" autoAdjust="0"/>
  </p:normalViewPr>
  <p:slideViewPr>
    <p:cSldViewPr>
      <p:cViewPr>
        <p:scale>
          <a:sx n="85" d="100"/>
          <a:sy n="85" d="100"/>
        </p:scale>
        <p:origin x="-240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0.png"/><Relationship Id="rId5" Type="http://schemas.openxmlformats.org/officeDocument/2006/relationships/image" Target="../media/image17.png"/><Relationship Id="rId10" Type="http://schemas.openxmlformats.org/officeDocument/2006/relationships/image" Target="../media/image221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7" Type="http://schemas.openxmlformats.org/officeDocument/2006/relationships/image" Target="../media/image9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0.png"/><Relationship Id="rId5" Type="http://schemas.openxmlformats.org/officeDocument/2006/relationships/image" Target="../media/image71.png"/><Relationship Id="rId10" Type="http://schemas.openxmlformats.org/officeDocument/2006/relationships/image" Target="../media/image330.png"/><Relationship Id="rId4" Type="http://schemas.openxmlformats.org/officeDocument/2006/relationships/image" Target="../media/image61.pn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27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bit complexity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 smtClean="0">
                <a:solidFill>
                  <a:srgbClr val="7030A0"/>
                </a:solidFill>
              </a:rPr>
              <a:t>Derandomization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Consider binary representation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Let the bits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places only are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∙∙∙</a:t>
                </a:r>
                <a:r>
                  <a:rPr lang="en-US" sz="2000" dirty="0" smtClean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4191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57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 is a uniformly random bit.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∈{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i="1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10000" y="2133600"/>
            <a:ext cx="304800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52800" y="4419600"/>
            <a:ext cx="13716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ea typeface="Cambria Math"/>
                        </a:rPr>
                        <m:t>∙∙∙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blipFill rotWithShape="1">
                <a:blip r:embed="rId4"/>
                <a:stretch>
                  <a:fillRect t="-6250" r="-257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407" y="2306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33528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429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 are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 smtClean="0"/>
                  <a:t> independent.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} ≠</a:t>
                </a: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sz="2000">
                            <a:latin typeface="Cambria Math"/>
                          </a:rPr>
                          <m:t>}</m:t>
                        </m:r>
                        <m:r>
                          <a:rPr lang="en-US" sz="2000" i="1">
                            <a:latin typeface="Cambria Math"/>
                          </a:rPr>
                          <m:t>⋃</m:t>
                        </m:r>
                        <m:r>
                          <a:rPr lang="en-US" sz="200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}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18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=                ? 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           ?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40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blipFill rotWithShape="1">
                <a:blip r:embed="rId9"/>
                <a:stretch>
                  <a:fillRect t="-1493" r="-2850" b="-17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2344505"/>
            <a:ext cx="3726366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2362200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0" y="3144721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3525721"/>
            <a:ext cx="1210144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2200" y="3505200"/>
            <a:ext cx="14859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62400" y="35052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67000" y="4348899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4363921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002060"/>
                </a:solidFill>
              </a:rPr>
              <a:t>randomized</a:t>
            </a:r>
            <a:r>
              <a:rPr lang="en-US" dirty="0" smtClean="0">
                <a:solidFill>
                  <a:srgbClr val="002060"/>
                </a:solidFill>
              </a:rPr>
              <a:t> algorithm 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b="1" dirty="0" smtClean="0">
                <a:solidFill>
                  <a:srgbClr val="002060"/>
                </a:solidFill>
              </a:rPr>
              <a:t>deterministic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Probabilistic Methods - I</a:t>
                </a:r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Add </a:t>
                </a:r>
                <a:r>
                  <a:rPr lang="en-US" sz="2000" dirty="0"/>
                  <a:t>each vertex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Return </a:t>
                </a:r>
                <a:r>
                  <a:rPr lang="en-US" sz="20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There exists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underlying sample space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Depends upon the “random bits” used by the algorithm.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14478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581400"/>
            <a:ext cx="601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589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de-randomize the algorithm 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Compute cut associated with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return the largest.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many random bits does the algorithm require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If  we use mutually independent bits for all vertices,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 we really need mutually independent  bits for all vertices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 smtClean="0"/>
                  <a:t>: NO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IDEA </a:t>
                </a:r>
                <a:r>
                  <a:rPr lang="en-US" sz="2000" dirty="0" smtClean="0">
                    <a:sym typeface="Wingdings" pitchFamily="2" charset="2"/>
                  </a:rPr>
                  <a:t>: Use only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 smtClean="0">
                    <a:sym typeface="Wingdings" pitchFamily="2" charset="2"/>
                  </a:rPr>
                  <a:t> independent random bits.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But will it still ensure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 Let us see …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47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90800" y="5218772"/>
            <a:ext cx="4648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19255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4254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27660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: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 smtClean="0"/>
                  <a:t> independent random variable for each vertex.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( 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  )</m:t>
                    </m:r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000" b="1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715000"/>
                <a:ext cx="689611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715000"/>
                <a:ext cx="689611" cy="568874"/>
              </a:xfrm>
              <a:prstGeom prst="rect">
                <a:avLst/>
              </a:prstGeom>
              <a:blipFill rotWithShape="1">
                <a:blip r:embed="rId3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52193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19351"/>
                <a:ext cx="2209800" cy="4956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52193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219351"/>
                <a:ext cx="2209800" cy="4956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828800" y="1544521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11" y="2045358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67668" y="29718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284" y="4800600"/>
            <a:ext cx="2030916" cy="442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If we use </a:t>
                </a:r>
                <a:r>
                  <a:rPr lang="en-US" sz="2000" dirty="0">
                    <a:sym typeface="Wingdings" pitchFamily="2" charset="2"/>
                  </a:rPr>
                  <a:t>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</a:t>
                </a:r>
                <a:r>
                  <a:rPr lang="en-US" sz="2000" dirty="0" smtClean="0">
                    <a:sym typeface="Wingdings" pitchFamily="2" charset="2"/>
                  </a:rPr>
                  <a:t>bits,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the expected size of cut will be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many truly random bits does the algorithm require now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</a:t>
                </a:r>
                <a:r>
                  <a:rPr lang="en-US" sz="2000" dirty="0"/>
                  <a:t>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now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Deterministic algorithm: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sym typeface="Wingdings" pitchFamily="2" charset="2"/>
                  </a:rPr>
                  <a:t>Just  enumerate cuts associated with each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000" b="0" i="1">
                        <a:latin typeface="Cambria Math"/>
                      </a:rPr>
                      <m:t>∈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/>
                      </a:rPr>
                      <m:t>𝛺</m:t>
                    </m:r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i="1" dirty="0" smtClean="0"/>
                  <a:t>and report the largest one.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</a:t>
                </a:r>
                <a:r>
                  <a:rPr lang="en-US" sz="2000" b="1" dirty="0" err="1" smtClean="0"/>
                  <a:t>time: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Theroem</a:t>
                </a:r>
                <a:r>
                  <a:rPr lang="en-US" sz="2000" dirty="0" smtClean="0"/>
                  <a:t>: 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 deterministic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that computes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in a graph having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 bit complexity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 : </a:t>
            </a:r>
            <a:r>
              <a:rPr lang="en-US" sz="2000" dirty="0" smtClean="0"/>
              <a:t>The total number of random bits taken from the Random Bit Generator by the algorithm is called its </a:t>
            </a:r>
            <a:r>
              <a:rPr lang="en-US" sz="2000" b="1" dirty="0">
                <a:solidFill>
                  <a:srgbClr val="7030A0"/>
                </a:solidFill>
              </a:rPr>
              <a:t>Random bit </a:t>
            </a:r>
            <a:r>
              <a:rPr lang="en-US" sz="2000" b="1" dirty="0" smtClean="0">
                <a:solidFill>
                  <a:srgbClr val="7030A0"/>
                </a:solidFill>
              </a:rPr>
              <a:t>complexity.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90600" y="3200400"/>
            <a:ext cx="1793568" cy="1676400"/>
            <a:chOff x="990600" y="3200400"/>
            <a:chExt cx="1793568" cy="1676400"/>
          </a:xfrm>
        </p:grpSpPr>
        <p:sp>
          <p:nvSpPr>
            <p:cNvPr id="5" name="Cube 4"/>
            <p:cNvSpPr/>
            <p:nvPr/>
          </p:nvSpPr>
          <p:spPr>
            <a:xfrm>
              <a:off x="1066800" y="3200400"/>
              <a:ext cx="1524000" cy="13716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4569023"/>
              <a:ext cx="1793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Random Bit generator</a:t>
              </a:r>
              <a:endParaRPr lang="en-US" sz="1400" dirty="0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2514600" y="35539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25146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A Randomized Algorithm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(for </a:t>
            </a:r>
            <a:r>
              <a:rPr lang="en-US" sz="1400" b="1" dirty="0" smtClean="0">
                <a:solidFill>
                  <a:schemeClr val="tx1"/>
                </a:solidFill>
              </a:rPr>
              <a:t>Min-Cut, </a:t>
            </a:r>
            <a:r>
              <a:rPr lang="en-US" sz="1400" b="1" dirty="0" err="1" smtClean="0">
                <a:solidFill>
                  <a:schemeClr val="tx1"/>
                </a:solidFill>
              </a:rPr>
              <a:t>QuickSort</a:t>
            </a:r>
            <a:r>
              <a:rPr lang="en-US" sz="1400" b="1" dirty="0" smtClean="0">
                <a:solidFill>
                  <a:schemeClr val="tx1"/>
                </a:solidFill>
              </a:rPr>
              <a:t>, RIC</a:t>
            </a:r>
            <a:r>
              <a:rPr lang="en-US" sz="1400" dirty="0" smtClean="0">
                <a:solidFill>
                  <a:schemeClr val="tx1"/>
                </a:solidFill>
              </a:rPr>
              <a:t>,…)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88068"/>
            <a:ext cx="684803" cy="826532"/>
            <a:chOff x="4343400" y="1688068"/>
            <a:chExt cx="684803" cy="826532"/>
          </a:xfrm>
        </p:grpSpPr>
        <p:sp>
          <p:nvSpPr>
            <p:cNvPr id="10" name="Down Arrow 9"/>
            <p:cNvSpPr/>
            <p:nvPr/>
          </p:nvSpPr>
          <p:spPr>
            <a:xfrm>
              <a:off x="4468368" y="2025396"/>
              <a:ext cx="484632" cy="48920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1688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600" y="5257799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52783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76200" y="55831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5562600"/>
            <a:ext cx="38862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De</a:t>
            </a:r>
            <a:r>
              <a:rPr lang="en-US" sz="3600" dirty="0" err="1" smtClean="0">
                <a:solidFill>
                  <a:srgbClr val="7030A0"/>
                </a:solidFill>
              </a:rPr>
              <a:t>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using </a:t>
            </a:r>
            <a:r>
              <a:rPr lang="en-US" sz="2800" b="1" dirty="0">
                <a:solidFill>
                  <a:srgbClr val="7030A0"/>
                </a:solidFill>
              </a:rPr>
              <a:t>conditional expectation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r>
              <a:rPr lang="en-US" sz="3600" b="1" dirty="0" smtClean="0">
                <a:solidFill>
                  <a:srgbClr val="7030A0"/>
                </a:solidFill>
              </a:rPr>
              <a:t>: 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 smtClean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a cut </a:t>
                </a:r>
                <a:r>
                  <a:rPr lang="en-US" sz="1800" dirty="0"/>
                  <a:t>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randomly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independent of other vertices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size of cut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to deterministically compute a cut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time?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89" b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5802868"/>
            <a:ext cx="4943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simple</a:t>
            </a:r>
            <a:r>
              <a:rPr lang="en-US" dirty="0" smtClean="0"/>
              <a:t> application of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conditional expectation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6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r>
              <a:rPr lang="en-US" sz="3600" b="1" dirty="0" smtClean="0">
                <a:solidFill>
                  <a:srgbClr val="7030A0"/>
                </a:solidFill>
              </a:rPr>
              <a:t>: Approximate Distance Oracles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</a:t>
                </a:r>
                <a:r>
                  <a:rPr lang="en-US" sz="1800" dirty="0" smtClean="0"/>
                  <a:t>3-approximate distance oracle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randomly independently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    compute </a:t>
                </a:r>
                <a:r>
                  <a:rPr lang="en-US" sz="1800" b="1" dirty="0" smtClean="0"/>
                  <a:t>Ball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for </a:t>
                </a:r>
                <a:r>
                  <a:rPr lang="en-US" sz="1800" b="1" dirty="0"/>
                  <a:t>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    </a:t>
                </a:r>
                <a:r>
                  <a:rPr lang="en-US" sz="1800" dirty="0" smtClean="0"/>
                  <a:t>compute distance to all vertices.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/>
                          <m:t>Ball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</a:t>
                </a:r>
                <a:r>
                  <a:rPr lang="en-US" sz="1800" dirty="0" smtClean="0"/>
                  <a:t>deterministically compute a </a:t>
                </a:r>
                <a:r>
                  <a:rPr lang="en-US" sz="1800" dirty="0"/>
                  <a:t>3-approximate </a:t>
                </a:r>
                <a:r>
                  <a:rPr lang="en-US" sz="1800" dirty="0" smtClean="0"/>
                  <a:t>distance oracle of size  </a:t>
                </a:r>
                <a:r>
                  <a:rPr lang="en-US" sz="1800" b="1" i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593" t="-641" b="-3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77457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non-trivial</a:t>
            </a:r>
            <a:r>
              <a:rPr lang="en-US" dirty="0" smtClean="0"/>
              <a:t> application of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conditional expectation  </a:t>
            </a:r>
            <a:r>
              <a:rPr lang="en-US" dirty="0" smtClean="0"/>
              <a:t>(published in  </a:t>
            </a:r>
            <a:r>
              <a:rPr lang="en-US" b="1" dirty="0" smtClean="0">
                <a:solidFill>
                  <a:srgbClr val="C00000"/>
                </a:solidFill>
              </a:rPr>
              <a:t>ICALP</a:t>
            </a:r>
            <a:r>
              <a:rPr lang="en-US" dirty="0" smtClean="0"/>
              <a:t> 2005)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9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 smtClean="0">
                <a:solidFill>
                  <a:srgbClr val="C00000"/>
                </a:solidFill>
              </a:rPr>
              <a:t>3</a:t>
            </a:r>
            <a:r>
              <a:rPr lang="en-US" sz="3600" b="1" dirty="0" smtClean="0">
                <a:solidFill>
                  <a:srgbClr val="7030A0"/>
                </a:solidFill>
              </a:rPr>
              <a:t>: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minimum cut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err="1" smtClean="0"/>
                  <a:t>Min</a:t>
                </a:r>
                <a:r>
                  <a:rPr lang="en-US" sz="2000" b="1" dirty="0" smtClean="0"/>
                  <a:t>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</a:t>
                </a:r>
                <a:r>
                  <a:rPr lang="en-US" sz="1800" b="1" dirty="0"/>
                  <a:t>Repeat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dirty="0" smtClean="0"/>
                  <a:t>{</a:t>
                </a:r>
                <a:r>
                  <a:rPr lang="en-US" sz="1800" dirty="0"/>
                  <a:t>	 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/>
                  <a:t>	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 smtClean="0"/>
                  <a:t>).         </a:t>
                </a: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The algorithm computes a </a:t>
                </a: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 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</a:t>
                </a: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 in time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6031468"/>
            <a:ext cx="5550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 idea whether we can use conditional expectation </a:t>
            </a:r>
            <a:r>
              <a:rPr lang="en-US" dirty="0" smtClean="0"/>
              <a:t>?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</a:t>
            </a:r>
            <a:r>
              <a:rPr lang="en-US" sz="3600" b="1" dirty="0"/>
              <a:t>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 smtClean="0"/>
                  <a:t>For each </a:t>
                </a:r>
                <a:r>
                  <a:rPr lang="en-US" sz="1800" dirty="0" smtClean="0"/>
                  <a:t>vertex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 randomly with </a:t>
                </a:r>
                <a:r>
                  <a:rPr lang="en-US" sz="1800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independent of other vertices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4343400"/>
            <a:ext cx="7162800" cy="152400"/>
            <a:chOff x="914400" y="1981200"/>
            <a:chExt cx="7162800" cy="152400"/>
          </a:xfrm>
        </p:grpSpPr>
        <p:sp>
          <p:nvSpPr>
            <p:cNvPr id="8" name="Oval 7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For a given graph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set </a:t>
                </a:r>
                <a:r>
                  <a:rPr lang="en-US" sz="1800" dirty="0"/>
                  <a:t>of </a:t>
                </a:r>
                <a:r>
                  <a:rPr lang="en-US" sz="1800" dirty="0" smtClean="0"/>
                  <a:t>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that  have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as one of the endpoint.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</a:t>
                </a:r>
                <a:r>
                  <a:rPr lang="en-US" sz="1800" dirty="0" smtClean="0"/>
                  <a:t>have at least one end point in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with one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and another in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</a:t>
                </a:r>
                <a:r>
                  <a:rPr lang="en-US" sz="1800" dirty="0" smtClean="0"/>
                  <a:t>one endpoint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another endpoint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 smtClean="0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 b="-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9568" y="10668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3768" y="2133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1242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3568" y="4038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: random variable denoting the number of edges in a cut output by the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random variable taking value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 otherwise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39" t="-8197" r="-37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828800"/>
            <a:ext cx="792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96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conditional expectation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Make sure you understand “Conditional expectation” before using it.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So try to focus on the following slide.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9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|</a:t>
                </a:r>
                <a:r>
                  <a:rPr lang="en-US" sz="1800" dirty="0" smtClean="0"/>
                  <a:t> 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7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8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4572000" y="1494588"/>
            <a:ext cx="2330605" cy="490329"/>
          </a:xfrm>
          <a:custGeom>
            <a:avLst/>
            <a:gdLst>
              <a:gd name="connsiteX0" fmla="*/ 0 w 2330605"/>
              <a:gd name="connsiteY0" fmla="*/ 490329 h 490329"/>
              <a:gd name="connsiteX1" fmla="*/ 669073 w 2330605"/>
              <a:gd name="connsiteY1" fmla="*/ 66583 h 490329"/>
              <a:gd name="connsiteX2" fmla="*/ 1360449 w 2330605"/>
              <a:gd name="connsiteY2" fmla="*/ 44280 h 490329"/>
              <a:gd name="connsiteX3" fmla="*/ 2330605 w 2330605"/>
              <a:gd name="connsiteY3" fmla="*/ 490329 h 49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605" h="490329">
                <a:moveTo>
                  <a:pt x="0" y="490329"/>
                </a:moveTo>
                <a:cubicBezTo>
                  <a:pt x="221166" y="315626"/>
                  <a:pt x="442332" y="140924"/>
                  <a:pt x="669073" y="66583"/>
                </a:cubicBezTo>
                <a:cubicBezTo>
                  <a:pt x="895814" y="-7758"/>
                  <a:pt x="1083527" y="-26344"/>
                  <a:pt x="1360449" y="44280"/>
                </a:cubicBezTo>
                <a:cubicBezTo>
                  <a:pt x="1637371" y="114904"/>
                  <a:pt x="1983988" y="302616"/>
                  <a:pt x="2330605" y="4903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38507" y="1795346"/>
            <a:ext cx="1260088" cy="178420"/>
          </a:xfrm>
          <a:custGeom>
            <a:avLst/>
            <a:gdLst>
              <a:gd name="connsiteX0" fmla="*/ 0 w 1260088"/>
              <a:gd name="connsiteY0" fmla="*/ 178420 h 178420"/>
              <a:gd name="connsiteX1" fmla="*/ 490654 w 1260088"/>
              <a:gd name="connsiteY1" fmla="*/ 0 h 178420"/>
              <a:gd name="connsiteX2" fmla="*/ 836342 w 1260088"/>
              <a:gd name="connsiteY2" fmla="*/ 0 h 178420"/>
              <a:gd name="connsiteX3" fmla="*/ 1260088 w 1260088"/>
              <a:gd name="connsiteY3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88" h="178420">
                <a:moveTo>
                  <a:pt x="0" y="178420"/>
                </a:moveTo>
                <a:cubicBezTo>
                  <a:pt x="175632" y="104078"/>
                  <a:pt x="351264" y="29737"/>
                  <a:pt x="490654" y="0"/>
                </a:cubicBezTo>
                <a:cubicBezTo>
                  <a:pt x="630044" y="-29737"/>
                  <a:pt x="708103" y="-29737"/>
                  <a:pt x="836342" y="0"/>
                </a:cubicBezTo>
                <a:cubicBezTo>
                  <a:pt x="964581" y="29737"/>
                  <a:pt x="1112334" y="104078"/>
                  <a:pt x="1260088" y="178420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252546" y="1516551"/>
            <a:ext cx="3044283" cy="479517"/>
          </a:xfrm>
          <a:custGeom>
            <a:avLst/>
            <a:gdLst>
              <a:gd name="connsiteX0" fmla="*/ 0 w 3044283"/>
              <a:gd name="connsiteY0" fmla="*/ 468366 h 479517"/>
              <a:gd name="connsiteX1" fmla="*/ 401444 w 3044283"/>
              <a:gd name="connsiteY1" fmla="*/ 256493 h 479517"/>
              <a:gd name="connsiteX2" fmla="*/ 1237786 w 3044283"/>
              <a:gd name="connsiteY2" fmla="*/ 15 h 479517"/>
              <a:gd name="connsiteX3" fmla="*/ 2341756 w 3044283"/>
              <a:gd name="connsiteY3" fmla="*/ 245342 h 479517"/>
              <a:gd name="connsiteX4" fmla="*/ 3044283 w 3044283"/>
              <a:gd name="connsiteY4" fmla="*/ 479517 h 47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283" h="479517">
                <a:moveTo>
                  <a:pt x="0" y="468366"/>
                </a:moveTo>
                <a:cubicBezTo>
                  <a:pt x="97573" y="401458"/>
                  <a:pt x="195146" y="334551"/>
                  <a:pt x="401444" y="256493"/>
                </a:cubicBezTo>
                <a:cubicBezTo>
                  <a:pt x="607742" y="178435"/>
                  <a:pt x="914401" y="1873"/>
                  <a:pt x="1237786" y="15"/>
                </a:cubicBezTo>
                <a:cubicBezTo>
                  <a:pt x="1561171" y="-1844"/>
                  <a:pt x="2040673" y="165425"/>
                  <a:pt x="2341756" y="245342"/>
                </a:cubicBezTo>
                <a:cubicBezTo>
                  <a:pt x="2642839" y="325259"/>
                  <a:pt x="2843561" y="402388"/>
                  <a:pt x="3044283" y="479517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3" idx="6"/>
            <a:endCxn id="37" idx="2"/>
          </p:cNvCxnSpPr>
          <p:nvPr/>
        </p:nvCxnSpPr>
        <p:spPr>
          <a:xfrm>
            <a:off x="3505200" y="2971800"/>
            <a:ext cx="2286000" cy="304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5943600" y="3256156"/>
            <a:ext cx="149852" cy="724829"/>
          </a:xfrm>
          <a:custGeom>
            <a:avLst/>
            <a:gdLst>
              <a:gd name="connsiteX0" fmla="*/ 0 w 149852"/>
              <a:gd name="connsiteY0" fmla="*/ 0 h 724829"/>
              <a:gd name="connsiteX1" fmla="*/ 133815 w 149852"/>
              <a:gd name="connsiteY1" fmla="*/ 278781 h 724829"/>
              <a:gd name="connsiteX2" fmla="*/ 133815 w 149852"/>
              <a:gd name="connsiteY2" fmla="*/ 479503 h 724829"/>
              <a:gd name="connsiteX3" fmla="*/ 11151 w 149852"/>
              <a:gd name="connsiteY3" fmla="*/ 724829 h 72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52" h="724829">
                <a:moveTo>
                  <a:pt x="0" y="0"/>
                </a:moveTo>
                <a:cubicBezTo>
                  <a:pt x="55756" y="99432"/>
                  <a:pt x="111513" y="198864"/>
                  <a:pt x="133815" y="278781"/>
                </a:cubicBezTo>
                <a:cubicBezTo>
                  <a:pt x="156118" y="358698"/>
                  <a:pt x="154259" y="405162"/>
                  <a:pt x="133815" y="479503"/>
                </a:cubicBezTo>
                <a:cubicBezTo>
                  <a:pt x="113371" y="553844"/>
                  <a:pt x="62261" y="639336"/>
                  <a:pt x="11151" y="7248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/>
      <p:bldP spid="30" grpId="0" animBg="1"/>
      <p:bldP spid="30" grpId="1" animBg="1"/>
      <p:bldP spid="32" grpId="0" animBg="1"/>
      <p:bldP spid="32" grpId="1" animBg="1"/>
      <p:bldP spid="47" grpId="0" animBg="1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Recall the notion of </a:t>
            </a:r>
            <a:r>
              <a:rPr lang="en-US" sz="3600" dirty="0" smtClean="0">
                <a:solidFill>
                  <a:srgbClr val="7030A0"/>
                </a:solidFill>
              </a:rPr>
              <a:t>independence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Derandomization</a:t>
            </a:r>
            <a:r>
              <a:rPr lang="en-US" sz="3600" dirty="0" smtClean="0"/>
              <a:t> using </a:t>
            </a:r>
            <a:r>
              <a:rPr lang="en-US" sz="3600" dirty="0" smtClean="0">
                <a:solidFill>
                  <a:srgbClr val="7030A0"/>
                </a:solidFill>
              </a:rPr>
              <a:t>conditional expectation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7030A0"/>
                </a:solidFill>
              </a:rPr>
              <a:t>Binary tree </a:t>
            </a:r>
            <a:r>
              <a:rPr lang="en-US" sz="3200" b="1" dirty="0" smtClean="0"/>
              <a:t>associated with the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685800" y="1828800"/>
            <a:ext cx="7467600" cy="4038600"/>
            <a:chOff x="685800" y="1828800"/>
            <a:chExt cx="7467600" cy="40386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5800" y="1828800"/>
              <a:ext cx="7467600" cy="4038600"/>
              <a:chOff x="685800" y="1828800"/>
              <a:chExt cx="7467600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14800" y="1828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626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52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528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82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24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95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0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100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816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67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1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5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3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57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14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71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29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6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43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257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15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8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01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endCxn id="7" idx="1"/>
              </p:cNvCxnSpPr>
              <p:nvPr/>
            </p:nvCxnSpPr>
            <p:spPr>
              <a:xfrm>
                <a:off x="4267200" y="1905000"/>
                <a:ext cx="1317718" cy="555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2"/>
                <a:endCxn id="6" idx="0"/>
              </p:cNvCxnSpPr>
              <p:nvPr/>
            </p:nvCxnSpPr>
            <p:spPr>
              <a:xfrm flipH="1">
                <a:off x="2667000" y="1905000"/>
                <a:ext cx="14478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3"/>
                <a:endCxn id="8" idx="0"/>
              </p:cNvCxnSpPr>
              <p:nvPr/>
            </p:nvCxnSpPr>
            <p:spPr>
              <a:xfrm flipH="1">
                <a:off x="1828800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5"/>
                <a:endCxn id="9" idx="1"/>
              </p:cNvCxnSpPr>
              <p:nvPr/>
            </p:nvCxnSpPr>
            <p:spPr>
              <a:xfrm>
                <a:off x="2720882" y="2568482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715000" y="2546164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4778282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8" idx="3"/>
                <a:endCxn id="12" idx="7"/>
              </p:cNvCxnSpPr>
              <p:nvPr/>
            </p:nvCxnSpPr>
            <p:spPr>
              <a:xfrm flipH="1">
                <a:off x="14254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8" idx="5"/>
                <a:endCxn id="13" idx="1"/>
              </p:cNvCxnSpPr>
              <p:nvPr/>
            </p:nvCxnSpPr>
            <p:spPr>
              <a:xfrm>
                <a:off x="18826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9" idx="5"/>
                <a:endCxn id="15" idx="1"/>
              </p:cNvCxnSpPr>
              <p:nvPr/>
            </p:nvCxnSpPr>
            <p:spPr>
              <a:xfrm>
                <a:off x="34828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9" idx="3"/>
              </p:cNvCxnSpPr>
              <p:nvPr/>
            </p:nvCxnSpPr>
            <p:spPr>
              <a:xfrm flipH="1">
                <a:off x="2895600" y="3330482"/>
                <a:ext cx="4795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4343400" y="3330482"/>
                <a:ext cx="3271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0" idx="5"/>
                <a:endCxn id="17" idx="1"/>
              </p:cNvCxnSpPr>
              <p:nvPr/>
            </p:nvCxnSpPr>
            <p:spPr>
              <a:xfrm>
                <a:off x="4778282" y="3330482"/>
                <a:ext cx="4256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1" idx="5"/>
                <a:endCxn id="19" idx="1"/>
              </p:cNvCxnSpPr>
              <p:nvPr/>
            </p:nvCxnSpPr>
            <p:spPr>
              <a:xfrm>
                <a:off x="6454682" y="3330482"/>
                <a:ext cx="5780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1" idx="3"/>
                <a:endCxn id="18" idx="0"/>
              </p:cNvCxnSpPr>
              <p:nvPr/>
            </p:nvCxnSpPr>
            <p:spPr>
              <a:xfrm flipH="1">
                <a:off x="5943600" y="3330482"/>
                <a:ext cx="403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1430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20574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720882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6576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4202159" y="4114800"/>
                <a:ext cx="87359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0292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5715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6858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9" idx="5"/>
              </p:cNvCxnSpPr>
              <p:nvPr/>
            </p:nvCxnSpPr>
            <p:spPr>
              <a:xfrm>
                <a:off x="7140482" y="4092482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997482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6" idx="6"/>
              </p:cNvCxnSpPr>
              <p:nvPr/>
            </p:nvCxnSpPr>
            <p:spPr>
              <a:xfrm>
                <a:off x="4419600" y="40386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4" idx="5"/>
              </p:cNvCxnSpPr>
              <p:nvPr/>
            </p:nvCxnSpPr>
            <p:spPr>
              <a:xfrm>
                <a:off x="2949482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3940082" y="41148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2339882" y="4114800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371600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5400000">
              <a:off x="4121613" y="4818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411" r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317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7746" r="-1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7746" r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89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7843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8153400" y="1828800"/>
            <a:ext cx="386644" cy="4038600"/>
            <a:chOff x="8153400" y="1828800"/>
            <a:chExt cx="386644" cy="40386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534400" y="1828800"/>
              <a:ext cx="0" cy="4038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5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900545" y="2029522"/>
            <a:ext cx="1247709" cy="3691054"/>
          </a:xfrm>
          <a:custGeom>
            <a:avLst/>
            <a:gdLst>
              <a:gd name="connsiteX0" fmla="*/ 1247709 w 1247709"/>
              <a:gd name="connsiteY0" fmla="*/ 0 h 3691054"/>
              <a:gd name="connsiteX1" fmla="*/ 9923 w 1247709"/>
              <a:gd name="connsiteY1" fmla="*/ 457200 h 3691054"/>
              <a:gd name="connsiteX2" fmla="*/ 656694 w 1247709"/>
              <a:gd name="connsiteY2" fmla="*/ 1193180 h 3691054"/>
              <a:gd name="connsiteX3" fmla="*/ 489426 w 1247709"/>
              <a:gd name="connsiteY3" fmla="*/ 1572322 h 3691054"/>
              <a:gd name="connsiteX4" fmla="*/ 121435 w 1247709"/>
              <a:gd name="connsiteY4" fmla="*/ 1984917 h 3691054"/>
              <a:gd name="connsiteX5" fmla="*/ 288704 w 1247709"/>
              <a:gd name="connsiteY5" fmla="*/ 2486722 h 3691054"/>
              <a:gd name="connsiteX6" fmla="*/ 1002382 w 1247709"/>
              <a:gd name="connsiteY6" fmla="*/ 3691054 h 369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7709" h="3691054">
                <a:moveTo>
                  <a:pt x="1247709" y="0"/>
                </a:moveTo>
                <a:cubicBezTo>
                  <a:pt x="678067" y="129168"/>
                  <a:pt x="108425" y="258337"/>
                  <a:pt x="9923" y="457200"/>
                </a:cubicBezTo>
                <a:cubicBezTo>
                  <a:pt x="-88579" y="656063"/>
                  <a:pt x="576777" y="1007326"/>
                  <a:pt x="656694" y="1193180"/>
                </a:cubicBezTo>
                <a:cubicBezTo>
                  <a:pt x="736611" y="1379034"/>
                  <a:pt x="578636" y="1440366"/>
                  <a:pt x="489426" y="1572322"/>
                </a:cubicBezTo>
                <a:cubicBezTo>
                  <a:pt x="400216" y="1704278"/>
                  <a:pt x="154889" y="1832517"/>
                  <a:pt x="121435" y="1984917"/>
                </a:cubicBezTo>
                <a:cubicBezTo>
                  <a:pt x="87981" y="2137317"/>
                  <a:pt x="141880" y="2202366"/>
                  <a:pt x="288704" y="2486722"/>
                </a:cubicBezTo>
                <a:cubicBezTo>
                  <a:pt x="435528" y="2771078"/>
                  <a:pt x="718955" y="3231066"/>
                  <a:pt x="1002382" y="3691054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Up Arrow Callout 34"/>
              <p:cNvSpPr/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cut of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Up Arrow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blipFill rotWithShape="1">
                <a:blip r:embed="rId1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1" grpId="0"/>
      <p:bldP spid="112" grpId="0"/>
      <p:bldP spid="113" grpId="0"/>
      <p:bldP spid="114" grpId="0"/>
      <p:bldP spid="115" grpId="0"/>
      <p:bldP spid="124" grpId="0"/>
      <p:bldP spid="125" grpId="0"/>
      <p:bldP spid="126" grpId="0"/>
      <p:bldP spid="127" grpId="0"/>
      <p:bldP spid="128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Role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conditional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Either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or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In general,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>
                          <a:latin typeface="Cambria Math"/>
                        </a:rPr>
                        <m:t>+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Either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or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 smtClean="0"/>
                  <a:t>                         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747" r="-655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4343400"/>
            <a:ext cx="3886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0463" y="4495800"/>
            <a:ext cx="2895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Using </a:t>
            </a:r>
            <a:r>
              <a:rPr lang="en-US" sz="3200" b="1" dirty="0" smtClean="0">
                <a:solidFill>
                  <a:srgbClr val="7030A0"/>
                </a:solidFill>
              </a:rPr>
              <a:t>Conditional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wish to make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’s such that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≤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, choose that value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4172989" y="34470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5791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   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/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Should we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or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if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blipFill rotWithShape="1">
                <a:blip r:embed="rId4"/>
                <a:stretch>
                  <a:fillRect l="-960" t="-3175" r="-108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blipFill rotWithShape="1">
                <a:blip r:embed="rId5"/>
                <a:stretch>
                  <a:fillRect l="-940" t="-317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572000" y="30480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572000" y="37338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62400" y="5387898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5486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5459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50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82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7659" y="2944056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3657600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2996890"/>
            <a:ext cx="183612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Making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8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9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124200" y="4355068"/>
            <a:ext cx="670312" cy="445532"/>
            <a:chOff x="3124200" y="4355068"/>
            <a:chExt cx="670312" cy="445532"/>
          </a:xfrm>
        </p:grpSpPr>
        <p:sp>
          <p:nvSpPr>
            <p:cNvPr id="46" name="Oval 45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459356" y="2895600"/>
            <a:ext cx="2331844" cy="1535668"/>
            <a:chOff x="3459356" y="2895600"/>
            <a:chExt cx="2331844" cy="1535668"/>
          </a:xfrm>
        </p:grpSpPr>
        <p:cxnSp>
          <p:nvCxnSpPr>
            <p:cNvPr id="48" name="Straight Connector 47"/>
            <p:cNvCxnSpPr>
              <a:stCxn id="30" idx="0"/>
              <a:endCxn id="36" idx="2"/>
            </p:cNvCxnSpPr>
            <p:nvPr/>
          </p:nvCxnSpPr>
          <p:spPr>
            <a:xfrm flipV="1">
              <a:off x="3459356" y="2895600"/>
              <a:ext cx="2331844" cy="15356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6"/>
              <a:endCxn id="38" idx="2"/>
            </p:cNvCxnSpPr>
            <p:nvPr/>
          </p:nvCxnSpPr>
          <p:spPr>
            <a:xfrm flipV="1">
              <a:off x="3505200" y="3962400"/>
              <a:ext cx="2286000" cy="4688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78088" y="4343400"/>
            <a:ext cx="670312" cy="445532"/>
            <a:chOff x="3124200" y="4355068"/>
            <a:chExt cx="670312" cy="445532"/>
          </a:xfrm>
        </p:grpSpPr>
        <p:sp>
          <p:nvSpPr>
            <p:cNvPr id="57" name="Oval 56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1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482882" y="3025682"/>
            <a:ext cx="2384518" cy="1340036"/>
            <a:chOff x="3482882" y="3025682"/>
            <a:chExt cx="2384518" cy="1340036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3482882" y="3406682"/>
              <a:ext cx="2384518" cy="948387"/>
              <a:chOff x="3459356" y="3568503"/>
              <a:chExt cx="2482115" cy="862766"/>
            </a:xfrm>
          </p:grpSpPr>
          <p:cxnSp>
            <p:nvCxnSpPr>
              <p:cNvPr id="60" name="Straight Connector 59"/>
              <p:cNvCxnSpPr>
                <a:endCxn id="34" idx="5"/>
              </p:cNvCxnSpPr>
              <p:nvPr/>
            </p:nvCxnSpPr>
            <p:spPr>
              <a:xfrm flipV="1">
                <a:off x="3459356" y="3568503"/>
                <a:ext cx="2482115" cy="862765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35" idx="6"/>
              </p:cNvCxnSpPr>
              <p:nvPr/>
            </p:nvCxnSpPr>
            <p:spPr>
              <a:xfrm flipV="1">
                <a:off x="3505201" y="4143371"/>
                <a:ext cx="2413039" cy="287898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7" idx="1"/>
              <a:endCxn id="33" idx="5"/>
            </p:cNvCxnSpPr>
            <p:nvPr/>
          </p:nvCxnSpPr>
          <p:spPr>
            <a:xfrm flipH="1" flipV="1">
              <a:off x="3482882" y="3025682"/>
              <a:ext cx="2346124" cy="1340036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Deterministic</a:t>
            </a:r>
            <a:r>
              <a:rPr lang="en-US" sz="3600" b="1" dirty="0" smtClean="0"/>
              <a:t> algorithm for </a:t>
            </a:r>
            <a:r>
              <a:rPr lang="en-US" sz="3600" b="1" dirty="0" smtClean="0">
                <a:solidFill>
                  <a:srgbClr val="7030A0"/>
                </a:solidFill>
              </a:rPr>
              <a:t>Large 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=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{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|&gt;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</a:t>
                </a:r>
                <a:r>
                  <a:rPr lang="en-US" sz="18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</a:t>
                </a:r>
                <a:r>
                  <a:rPr lang="en-US" sz="1800" dirty="0" smtClean="0"/>
                  <a:t>: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There is a deterministic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time algorithm to compute a cut 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in any given undirected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593" t="-656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572000" y="1676400"/>
            <a:ext cx="4267200" cy="38862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his was a simple example of using conditional expectation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a randomized algorithm. But it conveys the </a:t>
            </a:r>
            <a:r>
              <a:rPr lang="en-US" sz="1400" b="1" dirty="0" smtClean="0">
                <a:solidFill>
                  <a:schemeClr val="tx1"/>
                </a:solidFill>
              </a:rPr>
              <a:t>crux</a:t>
            </a:r>
            <a:r>
              <a:rPr lang="en-US" sz="1400" dirty="0" smtClean="0">
                <a:solidFill>
                  <a:schemeClr val="tx1"/>
                </a:solidFill>
              </a:rPr>
              <a:t> of this powerful method. In order to use it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any other  algorithm, all you might need is creative and analytical skills.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Also remember, we can not hope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every randomized algorithm. But if it is possible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 algorithm,  conditional expectation may prove to be a very useful tool.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Types of </a:t>
            </a:r>
            <a:r>
              <a:rPr lang="en-US" sz="3200" b="1" dirty="0" smtClean="0">
                <a:solidFill>
                  <a:srgbClr val="7030A0"/>
                </a:solidFill>
              </a:rPr>
              <a:t>independences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are said to be mutually independent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if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255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9255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1353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1353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26670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257800"/>
            <a:ext cx="1676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Types of </a:t>
            </a:r>
            <a:r>
              <a:rPr lang="en-US" sz="3200" b="1" dirty="0" smtClean="0">
                <a:solidFill>
                  <a:srgbClr val="7030A0"/>
                </a:solidFill>
              </a:rPr>
              <a:t>independences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are said to be mutually independent random variables if 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are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</a:t>
                </a:r>
                <a:r>
                  <a:rPr lang="en-US" sz="2000" dirty="0" smtClean="0"/>
                  <a:t>random variables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81200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925521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516321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60642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5638800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068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4886983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Important facts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randomized algorithm typically require random bits/numbers that have</a:t>
                </a:r>
              </a:p>
              <a:p>
                <a:r>
                  <a:rPr lang="en-US" sz="2000" dirty="0" smtClean="0"/>
                  <a:t> a uniform distribution</a:t>
                </a:r>
              </a:p>
              <a:p>
                <a:r>
                  <a:rPr lang="en-US" sz="2000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airwise</a:t>
                </a:r>
                <a:r>
                  <a:rPr lang="en-US" sz="2000" dirty="0" smtClean="0"/>
                  <a:t>  independence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Random bit complexity can be reduced.</a:t>
                </a:r>
              </a:p>
              <a:p>
                <a:pPr>
                  <a:buFont typeface="Wingdings"/>
                  <a:buChar char="è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can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independent random bits using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only </a:t>
                </a:r>
                <a14:m>
                  <m:oMath xmlns:m="http://schemas.openxmlformats.org/officeDocument/2006/math">
                    <m:r>
                      <a:rPr lang="en-US" sz="2000" i="1" u="sng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u="sng" dirty="0" smtClean="0"/>
                  <a:t> mutually independent random</a:t>
                </a:r>
                <a:r>
                  <a:rPr lang="en-US" sz="2000" dirty="0" smtClean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shall now prove this theorem.</a:t>
                </a: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743200"/>
            <a:ext cx="990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444" y="44401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1499792" cy="22566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dirty="0" smtClean="0"/>
                  <a:t> tosses of a fair coin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505200" y="3091934"/>
            <a:ext cx="978408" cy="1399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 smtClean="0"/>
                  <a:t>pairwise independent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random variables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04" r="-2941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tosses of a fair coin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3684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 smtClean="0"/>
                  <a:t>pairwise independent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random variables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blipFill rotWithShape="1">
                <a:blip r:embed="rId6"/>
                <a:stretch>
                  <a:fillRect t="-3738" r="-5057"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362075"/>
          </a:xfrm>
        </p:spPr>
        <p:txBody>
          <a:bodyPr/>
          <a:lstStyle/>
          <a:p>
            <a:pPr algn="ctr"/>
            <a:r>
              <a:rPr lang="en-US" sz="2400" dirty="0" smtClean="0"/>
              <a:t>Generating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 Uniformly Random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6C31"/>
                </a:solidFill>
              </a:rPr>
              <a:t>pairwise</a:t>
            </a:r>
            <a:r>
              <a:rPr lang="en-US" sz="2400" dirty="0" smtClean="0">
                <a:solidFill>
                  <a:srgbClr val="7030A0"/>
                </a:solidFill>
              </a:rPr>
              <a:t> independent</a:t>
            </a:r>
            <a:r>
              <a:rPr lang="en-US" sz="2400" dirty="0" smtClean="0">
                <a:solidFill>
                  <a:srgbClr val="0070C0"/>
                </a:solidFill>
              </a:rPr>
              <a:t> Bits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rgbClr val="7030A0"/>
                </a:solidFill>
              </a:rPr>
              <a:t>few </a:t>
            </a:r>
            <a:r>
              <a:rPr lang="en-US" sz="2400" b="1" dirty="0" smtClean="0">
                <a:solidFill>
                  <a:srgbClr val="C00000"/>
                </a:solidFill>
              </a:rPr>
              <a:t>truly</a:t>
            </a:r>
            <a:r>
              <a:rPr lang="en-US" sz="2400" dirty="0" smtClean="0">
                <a:solidFill>
                  <a:srgbClr val="7030A0"/>
                </a:solidFill>
              </a:rPr>
              <a:t> random </a:t>
            </a:r>
            <a:r>
              <a:rPr lang="en-US" sz="2400" dirty="0">
                <a:solidFill>
                  <a:srgbClr val="7030A0"/>
                </a:solidFill>
              </a:rPr>
              <a:t>bits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7637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8600" y="2731235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Bits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pairwise </a:t>
                </a:r>
                <a:r>
                  <a:rPr lang="en-US" sz="2000" dirty="0"/>
                  <a:t>independent </a:t>
                </a:r>
                <a:r>
                  <a:rPr lang="en-US" sz="2000" dirty="0" smtClean="0"/>
                  <a:t>random bits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</a:t>
                </a:r>
                <a:r>
                  <a:rPr lang="en-US" sz="2000" dirty="0" smtClean="0"/>
                  <a:t>: Generate all non-empty subsets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70492"/>
              </p:ext>
            </p:extLst>
          </p:nvPr>
        </p:nvGraphicFramePr>
        <p:xfrm>
          <a:off x="1524000" y="3281680"/>
          <a:ext cx="2971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95800" y="3593068"/>
            <a:ext cx="1447800" cy="369332"/>
            <a:chOff x="4572000" y="3593068"/>
            <a:chExt cx="1447800" cy="369332"/>
          </a:xfrm>
        </p:grpSpPr>
        <p:sp>
          <p:nvSpPr>
            <p:cNvPr id="3" name="Right Arrow 2"/>
            <p:cNvSpPr/>
            <p:nvPr/>
          </p:nvSpPr>
          <p:spPr>
            <a:xfrm>
              <a:off x="4572000" y="3657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143" t="-8197" r="-151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495800" y="4038600"/>
            <a:ext cx="1442478" cy="369332"/>
            <a:chOff x="4572000" y="4038600"/>
            <a:chExt cx="14424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207" t="-8333" r="-153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4431268"/>
            <a:ext cx="1775326" cy="369332"/>
            <a:chOff x="4572000" y="4038600"/>
            <a:chExt cx="17753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819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Arrow 13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4800600"/>
            <a:ext cx="1447800" cy="369332"/>
            <a:chOff x="4572000" y="4038600"/>
            <a:chExt cx="1447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t="-8333" r="-151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800" y="5193268"/>
            <a:ext cx="1804693" cy="369332"/>
            <a:chOff x="4572000" y="4038600"/>
            <a:chExt cx="18046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78" t="-8197" r="-93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5574268"/>
            <a:ext cx="1799370" cy="369332"/>
            <a:chOff x="4572000" y="4038600"/>
            <a:chExt cx="17993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06" t="-8197" r="-941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5879068"/>
            <a:ext cx="2156263" cy="369332"/>
            <a:chOff x="4572000" y="4038600"/>
            <a:chExt cx="215626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509" t="-8197" r="-70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6717" y="2831068"/>
            <a:ext cx="2969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     2                1                0      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429000"/>
            <a:ext cx="2819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0400" y="3593068"/>
            <a:ext cx="864850" cy="369332"/>
            <a:chOff x="7010400" y="3593068"/>
            <a:chExt cx="864850" cy="369332"/>
          </a:xfrm>
        </p:grpSpPr>
        <p:sp>
          <p:nvSpPr>
            <p:cNvPr id="34" name="Right Arrow 3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010400" y="4050268"/>
            <a:ext cx="859529" cy="369332"/>
            <a:chOff x="7010400" y="3593068"/>
            <a:chExt cx="859529" cy="369332"/>
          </a:xfrm>
        </p:grpSpPr>
        <p:sp>
          <p:nvSpPr>
            <p:cNvPr id="38" name="Right Arrow 37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7010400" y="4812268"/>
            <a:ext cx="864850" cy="369332"/>
            <a:chOff x="7010400" y="3593068"/>
            <a:chExt cx="864850" cy="369332"/>
          </a:xfrm>
        </p:grpSpPr>
        <p:sp>
          <p:nvSpPr>
            <p:cNvPr id="41" name="Right Arrow 40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010400" y="4431268"/>
            <a:ext cx="1437636" cy="369332"/>
            <a:chOff x="7010400" y="3593068"/>
            <a:chExt cx="1437636" cy="369332"/>
          </a:xfrm>
        </p:grpSpPr>
        <p:sp>
          <p:nvSpPr>
            <p:cNvPr id="44" name="Right Arrow 4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7010400" y="5193268"/>
            <a:ext cx="1442957" cy="369332"/>
            <a:chOff x="7010400" y="3593068"/>
            <a:chExt cx="1442957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68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010400" y="5574268"/>
            <a:ext cx="1437636" cy="369332"/>
            <a:chOff x="7010400" y="3593068"/>
            <a:chExt cx="1437636" cy="369332"/>
          </a:xfrm>
        </p:grpSpPr>
        <p:sp>
          <p:nvSpPr>
            <p:cNvPr id="50" name="Right Arrow 49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7010400" y="5955268"/>
            <a:ext cx="2015742" cy="369332"/>
            <a:chOff x="7010400" y="3593068"/>
            <a:chExt cx="2015742" cy="369332"/>
          </a:xfrm>
        </p:grpSpPr>
        <p:sp>
          <p:nvSpPr>
            <p:cNvPr id="53" name="Right Arrow 52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44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8065" b="-617742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109836" b="-527869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206452" b="-419355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311475" b="-32623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404839" b="-220968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513115" b="-12459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603226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Why the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XOR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operation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 You should get its answer yourself after a few slides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209800" y="1544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600" y="1981200"/>
            <a:ext cx="220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004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7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Words>3402</Words>
  <Application>Microsoft Office PowerPoint</Application>
  <PresentationFormat>On-screen Show (4:3)</PresentationFormat>
  <Paragraphs>470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Randomized Algorithms CS648 </vt:lpstr>
      <vt:lpstr>Random bit complexity </vt:lpstr>
      <vt:lpstr>Recall the notion of independence</vt:lpstr>
      <vt:lpstr>Types of independences</vt:lpstr>
      <vt:lpstr>Types of independences</vt:lpstr>
      <vt:lpstr>Important facts</vt:lpstr>
      <vt:lpstr>PowerPoint Presentation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derandomization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Derandomization</vt:lpstr>
      <vt:lpstr>Problem 1: Large cut in a graph</vt:lpstr>
      <vt:lpstr>Problem 2: Approximate Distance Oracles</vt:lpstr>
      <vt:lpstr>Problem 3: Min-Cut</vt:lpstr>
      <vt:lpstr>Large cut in a graph</vt:lpstr>
      <vt:lpstr>Notations:  </vt:lpstr>
      <vt:lpstr>Notations:  </vt:lpstr>
      <vt:lpstr>conditional expectation</vt:lpstr>
      <vt:lpstr>E[Z│X_i=C_i ]=?  </vt:lpstr>
      <vt:lpstr>E[Z│X_i=C_i ]=?  </vt:lpstr>
      <vt:lpstr>Derandomization using conditional expectation</vt:lpstr>
      <vt:lpstr>The Binary tree associated with the  Randomized algorithm</vt:lpstr>
      <vt:lpstr>Role of conditional expectation</vt:lpstr>
      <vt:lpstr>Using Conditional expectation</vt:lpstr>
      <vt:lpstr>E[Z│X_i=C_i ]≥m/2  </vt:lpstr>
      <vt:lpstr>Making Choice for v_(i+1)  </vt:lpstr>
      <vt:lpstr>Deterministic algorithm for Large 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684</cp:revision>
  <dcterms:created xsi:type="dcterms:W3CDTF">2011-12-03T04:13:03Z</dcterms:created>
  <dcterms:modified xsi:type="dcterms:W3CDTF">2018-11-15T03:59:16Z</dcterms:modified>
</cp:coreProperties>
</file>