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428" r:id="rId2"/>
    <p:sldId id="585" r:id="rId3"/>
    <p:sldId id="564" r:id="rId4"/>
    <p:sldId id="566" r:id="rId5"/>
    <p:sldId id="584" r:id="rId6"/>
    <p:sldId id="568" r:id="rId7"/>
    <p:sldId id="582" r:id="rId8"/>
    <p:sldId id="569" r:id="rId9"/>
    <p:sldId id="573" r:id="rId10"/>
    <p:sldId id="574" r:id="rId11"/>
    <p:sldId id="575" r:id="rId12"/>
    <p:sldId id="516" r:id="rId13"/>
    <p:sldId id="506" r:id="rId14"/>
    <p:sldId id="508" r:id="rId15"/>
    <p:sldId id="507" r:id="rId16"/>
    <p:sldId id="509" r:id="rId17"/>
    <p:sldId id="540" r:id="rId18"/>
    <p:sldId id="541" r:id="rId19"/>
    <p:sldId id="532" r:id="rId20"/>
    <p:sldId id="546" r:id="rId21"/>
    <p:sldId id="531" r:id="rId22"/>
    <p:sldId id="587" r:id="rId23"/>
    <p:sldId id="538" r:id="rId24"/>
    <p:sldId id="588" r:id="rId25"/>
    <p:sldId id="543" r:id="rId26"/>
    <p:sldId id="512" r:id="rId27"/>
    <p:sldId id="534" r:id="rId28"/>
    <p:sldId id="544" r:id="rId29"/>
    <p:sldId id="539" r:id="rId30"/>
    <p:sldId id="547" r:id="rId31"/>
    <p:sldId id="54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2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Randomization will exploit</a:t>
            </a:r>
            <a:r>
              <a:rPr lang="en-US" baseline="0" dirty="0" smtClean="0"/>
              <a:t> this huge difference to achieve a very simple and elegant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1.png"/><Relationship Id="rId18" Type="http://schemas.openxmlformats.org/officeDocument/2006/relationships/image" Target="../media/image18.png"/><Relationship Id="rId3" Type="http://schemas.openxmlformats.org/officeDocument/2006/relationships/image" Target="../media/image74.png"/><Relationship Id="rId7" Type="http://schemas.openxmlformats.org/officeDocument/2006/relationships/image" Target="../media/image75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68.png"/><Relationship Id="rId5" Type="http://schemas.openxmlformats.org/officeDocument/2006/relationships/image" Target="../media/image320.png"/><Relationship Id="rId15" Type="http://schemas.openxmlformats.org/officeDocument/2006/relationships/image" Target="../media/image73.png"/><Relationship Id="rId10" Type="http://schemas.openxmlformats.org/officeDocument/2006/relationships/image" Target="../media/image67.png"/><Relationship Id="rId4" Type="http://schemas.openxmlformats.org/officeDocument/2006/relationships/image" Target="../media/image3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9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50.png"/><Relationship Id="rId10" Type="http://schemas.openxmlformats.org/officeDocument/2006/relationships/image" Target="../media/image30.png"/><Relationship Id="rId4" Type="http://schemas.openxmlformats.org/officeDocument/2006/relationships/image" Target="../media/image41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1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221.png"/><Relationship Id="rId12" Type="http://schemas.openxmlformats.org/officeDocument/2006/relationships/image" Target="../media/image5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1.png"/><Relationship Id="rId15" Type="http://schemas.openxmlformats.org/officeDocument/2006/relationships/image" Target="../media/image81.png"/><Relationship Id="rId10" Type="http://schemas.openxmlformats.org/officeDocument/2006/relationships/image" Target="../media/image541.png"/><Relationship Id="rId4" Type="http://schemas.openxmlformats.org/officeDocument/2006/relationships/image" Target="../media/image60.png"/><Relationship Id="rId9" Type="http://schemas.openxmlformats.org/officeDocument/2006/relationships/image" Target="../media/image53.png"/><Relationship Id="rId1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3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Algebraic Techniques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Fingerprinting Techniques</a:t>
            </a:r>
            <a:r>
              <a:rPr lang="en-US" sz="2400" dirty="0">
                <a:solidFill>
                  <a:srgbClr val="7030A0"/>
                </a:solidFill>
              </a:rPr>
              <a:t>     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err="1" smtClean="0">
                <a:solidFill>
                  <a:srgbClr val="7030A0"/>
                </a:solidFill>
              </a:rPr>
              <a:t>Frievald’s</a:t>
            </a:r>
            <a:r>
              <a:rPr lang="en-US" sz="1800" b="1" dirty="0" smtClean="0">
                <a:solidFill>
                  <a:srgbClr val="7030A0"/>
                </a:solidFill>
              </a:rPr>
              <a:t>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232210" y="5257800"/>
            <a:ext cx="2806390" cy="1066800"/>
            <a:chOff x="1156010" y="4800600"/>
            <a:chExt cx="2806390" cy="1066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/>
                <p:cNvSpPr/>
                <p:nvPr/>
              </p:nvSpPr>
              <p:spPr>
                <a:xfrm>
                  <a:off x="1156010" y="5290066"/>
                  <a:ext cx="2806390" cy="5773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2060"/>
                      </a:solidFill>
                    </a:rPr>
                    <a:t>prime numbers in the range [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].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10" y="5290066"/>
                  <a:ext cx="2806390" cy="577334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8081" b="-191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/>
            <p:nvPr/>
          </p:nvCxnSpPr>
          <p:spPr>
            <a:xfrm>
              <a:off x="1219200" y="4856202"/>
              <a:ext cx="24161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422710" y="4856202"/>
              <a:ext cx="9525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622735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852961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260910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590800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3603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080060" y="4809893"/>
              <a:ext cx="53434" cy="468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3410" y="4805246"/>
              <a:ext cx="106170" cy="4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3416455" y="4856202"/>
              <a:ext cx="254155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38772"/>
              </p:ext>
            </p:extLst>
          </p:nvPr>
        </p:nvGraphicFramePr>
        <p:xfrm>
          <a:off x="12192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5257800"/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Cases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Error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 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77194" y="5257800"/>
            <a:ext cx="7604806" cy="533400"/>
            <a:chOff x="700994" y="4648200"/>
            <a:chExt cx="7604806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914400" y="4724400"/>
              <a:ext cx="7391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4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62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232210" y="5257800"/>
            <a:ext cx="2590800" cy="76200"/>
            <a:chOff x="1219200" y="4267200"/>
            <a:chExt cx="2590800" cy="76200"/>
          </a:xfrm>
        </p:grpSpPr>
        <p:sp>
          <p:nvSpPr>
            <p:cNvPr id="25" name="Oval 24"/>
            <p:cNvSpPr/>
            <p:nvPr/>
          </p:nvSpPr>
          <p:spPr>
            <a:xfrm>
              <a:off x="12192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47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05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286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7779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00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352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33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0639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2000" y="3505200"/>
            <a:ext cx="7581864" cy="609600"/>
            <a:chOff x="762000" y="2362200"/>
            <a:chExt cx="7581864" cy="609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077200" y="2362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762000" y="2373868"/>
              <a:ext cx="7581864" cy="597932"/>
              <a:chOff x="762000" y="2362200"/>
              <a:chExt cx="7581864" cy="5979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2438400"/>
                <a:ext cx="3276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>
                <a:off x="990600" y="23622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91000" y="2438400"/>
                <a:ext cx="1066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5257800" y="2438400"/>
              <a:ext cx="2895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168941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1940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9941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04010" y="3527167"/>
            <a:ext cx="76200" cy="76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7385756" y="3505200"/>
            <a:ext cx="386644" cy="533400"/>
            <a:chOff x="7385756" y="2863334"/>
            <a:chExt cx="386644" cy="533400"/>
          </a:xfrm>
        </p:grpSpPr>
        <p:sp>
          <p:nvSpPr>
            <p:cNvPr id="14" name="Oval 13"/>
            <p:cNvSpPr/>
            <p:nvPr/>
          </p:nvSpPr>
          <p:spPr>
            <a:xfrm>
              <a:off x="7543800" y="2863334"/>
              <a:ext cx="76200" cy="10846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1765610" y="3657600"/>
            <a:ext cx="3771900" cy="762000"/>
            <a:chOff x="1765610" y="2514600"/>
            <a:chExt cx="37719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2060"/>
                      </a:solidFill>
                    </a:rPr>
                    <a:t>The prime factors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b="-121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>
              <a:off x="1765610" y="2526268"/>
              <a:ext cx="1524000" cy="325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13310" y="2526268"/>
              <a:ext cx="1333500" cy="325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70510" y="2514600"/>
              <a:ext cx="1091890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41646" y="2514600"/>
              <a:ext cx="464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724400" y="2514600"/>
              <a:ext cx="685800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880132" y="2590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4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9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610100" y="2743200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743200"/>
                <a:ext cx="284109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6411" y="2743200"/>
                <a:ext cx="839589" cy="5612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411" y="2743200"/>
                <a:ext cx="839589" cy="561244"/>
              </a:xfrm>
              <a:prstGeom prst="rect">
                <a:avLst/>
              </a:prstGeom>
              <a:blipFill rotWithShape="1">
                <a:blip r:embed="rId14"/>
                <a:stretch>
                  <a:fillRect r="-5797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31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48733" y="4022467"/>
                <a:ext cx="6238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33" y="4022467"/>
                <a:ext cx="623889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27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1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en-US" b="1" dirty="0">
                              <a:latin typeface="Cambria Math"/>
                            </a:rPr>
                            <m:t>𝐥𝐨𝐠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blipFill rotWithShape="1">
                <a:blip r:embed="rId1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4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5" grpId="0" animBg="1"/>
      <p:bldP spid="7" grpId="0" animBg="1"/>
      <p:bldP spid="5" grpId="0" animBg="1"/>
      <p:bldP spid="69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135514" y="5670110"/>
            <a:ext cx="1731886" cy="7639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The probability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-Protocol </a:t>
                </a:r>
                <a:r>
                  <a:rPr lang="en-US" sz="1800" dirty="0" smtClean="0"/>
                  <a:t>makes an error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How large should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 be in order to achieve error probability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 smtClean="0"/>
                  <a:t>  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Pick 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b="1" dirty="0" smtClean="0"/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log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num>
                      <m:den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 smtClean="0"/>
                  <a:t> 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</a:t>
                </a:r>
                <a:r>
                  <a:rPr lang="en-US" sz="1800" dirty="0"/>
                  <a:t>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log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+2+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&gt;4</m:t>
                    </m:r>
                  </m:oMath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Bits transmitted: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 smtClean="0"/>
                  <a:t> = </a:t>
                </a:r>
                <a:r>
                  <a:rPr lang="en-US" sz="1800" b="1" i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40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2362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23622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2438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4267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1676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1676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7800" y="16764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1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en-US" b="1" dirty="0">
                              <a:latin typeface="Cambria Math"/>
                            </a:rPr>
                            <m:t>𝐥𝐨𝐠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blipFill rotWithShape="1">
                <a:blip r:embed="rId4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Frievald’s</a:t>
            </a:r>
            <a:r>
              <a:rPr lang="en-US" dirty="0" smtClean="0">
                <a:solidFill>
                  <a:srgbClr val="7030A0"/>
                </a:solidFill>
              </a:rPr>
              <a:t> technique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Application :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Matrix </a:t>
            </a:r>
            <a:r>
              <a:rPr lang="en-US" sz="2400" b="1" dirty="0">
                <a:solidFill>
                  <a:srgbClr val="C00000"/>
                </a:solidFill>
              </a:rPr>
              <a:t>Product verification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Rusins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Frievald</a:t>
            </a:r>
            <a:r>
              <a:rPr lang="en-US" sz="2800" b="1" dirty="0">
                <a:solidFill>
                  <a:srgbClr val="002060"/>
                </a:solidFill>
              </a:rPr>
              <a:t>, 1977)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Given three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, determine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Best deterministic </a:t>
                </a:r>
                <a:r>
                  <a:rPr lang="en-US" sz="2000" dirty="0"/>
                  <a:t>algorithm: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r>
                  <a:rPr lang="en-US" sz="1600" dirty="0"/>
                  <a:t>Verify if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?                    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09170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28315"/>
              </p:ext>
            </p:extLst>
          </p:nvPr>
        </p:nvGraphicFramePr>
        <p:xfrm>
          <a:off x="35052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91683"/>
              </p:ext>
            </p:extLst>
          </p:nvPr>
        </p:nvGraphicFramePr>
        <p:xfrm>
          <a:off x="63246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2895600"/>
                <a:ext cx="7344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≟</m:t>
                      </m:r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895600"/>
                <a:ext cx="734496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1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6304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04" y="3040559"/>
                <a:ext cx="715259" cy="769441"/>
              </a:xfrm>
              <a:prstGeom prst="rect">
                <a:avLst/>
              </a:prstGeom>
              <a:blipFill rotWithShape="1">
                <a:blip r:embed="rId4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38183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0" y="4583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836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6350" y="4659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59868"/>
                <a:ext cx="40427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3352800" y="5334000"/>
            <a:ext cx="2743200" cy="584775"/>
            <a:chOff x="3352800" y="5334000"/>
            <a:chExt cx="2743200" cy="584775"/>
          </a:xfrm>
        </p:grpSpPr>
        <p:sp>
          <p:nvSpPr>
            <p:cNvPr id="15" name="Right Brace 14"/>
            <p:cNvSpPr/>
            <p:nvPr/>
          </p:nvSpPr>
          <p:spPr>
            <a:xfrm>
              <a:off x="3352800" y="5334000"/>
              <a:ext cx="280344" cy="5334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634236" y="5334000"/>
                  <a:ext cx="24617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Time complexity: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sup>
                      </m:sSup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600" dirty="0" smtClean="0"/>
                    <a:t>,    </a:t>
                  </a:r>
                </a:p>
                <a:p>
                  <a:r>
                    <a:rPr lang="en-US" sz="1600" dirty="0" smtClean="0"/>
                    <a:t>current value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1600" i="1">
                          <a:latin typeface="Cambria Math"/>
                        </a:rPr>
                        <m:t>2.37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4236" y="5334000"/>
                  <a:ext cx="2461764" cy="5847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238" t="-3125" r="-222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6172200" y="5421868"/>
            <a:ext cx="11912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STOC 2012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0505" y="5638800"/>
            <a:ext cx="2445495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9" grpId="0"/>
      <p:bldP spid="10" grpId="0"/>
      <p:bldP spid="11" grpId="0"/>
      <p:bldP spid="12" grpId="0"/>
      <p:bldP spid="13" grpId="0"/>
      <p:bldP spid="14" grpId="0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Rusins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Frievald</a:t>
            </a:r>
            <a:r>
              <a:rPr lang="en-US" sz="2800" b="1" dirty="0">
                <a:solidFill>
                  <a:srgbClr val="002060"/>
                </a:solidFill>
              </a:rPr>
              <a:t>, 1977)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3011"/>
              </p:ext>
            </p:extLst>
          </p:nvPr>
        </p:nvGraphicFramePr>
        <p:xfrm>
          <a:off x="533400" y="152400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6980081" y="347488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≟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0081" y="3474881"/>
                <a:ext cx="633507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4906" r="-1415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2200" y="1981200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981200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5365" y="59436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65" y="5943600"/>
                <a:ext cx="381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42900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22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3800" y="3429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07028"/>
              </p:ext>
            </p:extLst>
          </p:nvPr>
        </p:nvGraphicFramePr>
        <p:xfrm>
          <a:off x="2971800" y="152400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8075"/>
              </p:ext>
            </p:extLst>
          </p:nvPr>
        </p:nvGraphicFramePr>
        <p:xfrm>
          <a:off x="3010430" y="402336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51998"/>
              </p:ext>
            </p:extLst>
          </p:nvPr>
        </p:nvGraphicFramePr>
        <p:xfrm>
          <a:off x="5372630" y="1508760"/>
          <a:ext cx="194257" cy="1920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71141" y="20499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41" y="2049959"/>
                <a:ext cx="715259" cy="769441"/>
              </a:xfrm>
              <a:prstGeom prst="rect">
                <a:avLst/>
              </a:prstGeom>
              <a:blipFill rotWithShape="1">
                <a:blip r:embed="rId7"/>
                <a:stretch>
                  <a:fillRect t="-15748" r="-42735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57800" y="1460718"/>
                <a:ext cx="38183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 0</a:t>
                </a:r>
              </a:p>
              <a:p>
                <a:endParaRPr lang="en-US" sz="14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4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4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0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60718"/>
                <a:ext cx="381836" cy="2031325"/>
              </a:xfrm>
              <a:prstGeom prst="rect">
                <a:avLst/>
              </a:prstGeom>
              <a:blipFill rotWithShape="1">
                <a:blip r:embed="rId8"/>
                <a:stretch>
                  <a:fillRect l="-4839" t="-601" r="-1613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>
          <a:xfrm>
            <a:off x="5943600" y="2133600"/>
            <a:ext cx="609600" cy="60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98902"/>
              </p:ext>
            </p:extLst>
          </p:nvPr>
        </p:nvGraphicFramePr>
        <p:xfrm>
          <a:off x="5368343" y="4023360"/>
          <a:ext cx="194257" cy="1920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46465"/>
              </p:ext>
            </p:extLst>
          </p:nvPr>
        </p:nvGraphicFramePr>
        <p:xfrm>
          <a:off x="7120943" y="1524000"/>
          <a:ext cx="194257" cy="19202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57800" y="3962400"/>
                <a:ext cx="38183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 0</a:t>
                </a:r>
              </a:p>
              <a:p>
                <a:endParaRPr lang="en-US" sz="14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4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4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0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962400"/>
                <a:ext cx="381836" cy="2031325"/>
              </a:xfrm>
              <a:prstGeom prst="rect">
                <a:avLst/>
              </a:prstGeom>
              <a:blipFill rotWithShape="1">
                <a:blip r:embed="rId9"/>
                <a:stretch>
                  <a:fillRect l="-4839" t="-601" r="-1613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00600" y="44883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488359"/>
                <a:ext cx="715259" cy="769441"/>
              </a:xfrm>
              <a:prstGeom prst="rect">
                <a:avLst/>
              </a:prstGeom>
              <a:blipFill rotWithShape="1">
                <a:blip r:embed="rId10"/>
                <a:stretch>
                  <a:fillRect t="-15748" r="-42735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5943600" y="4572000"/>
            <a:ext cx="609600" cy="60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78079"/>
              </p:ext>
            </p:extLst>
          </p:nvPr>
        </p:nvGraphicFramePr>
        <p:xfrm>
          <a:off x="7120943" y="4038600"/>
          <a:ext cx="194257" cy="19202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2895600" y="1295399"/>
            <a:ext cx="2895599" cy="2375951"/>
            <a:chOff x="2895600" y="1295399"/>
            <a:chExt cx="2895599" cy="2375951"/>
          </a:xfrm>
        </p:grpSpPr>
        <p:sp>
          <p:nvSpPr>
            <p:cNvPr id="37" name="Left Bracket 36"/>
            <p:cNvSpPr/>
            <p:nvPr/>
          </p:nvSpPr>
          <p:spPr>
            <a:xfrm>
              <a:off x="2895600" y="1295400"/>
              <a:ext cx="304800" cy="2375950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/>
            <p:cNvSpPr/>
            <p:nvPr/>
          </p:nvSpPr>
          <p:spPr>
            <a:xfrm flipH="1">
              <a:off x="5463028" y="1295399"/>
              <a:ext cx="328171" cy="2375951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68186" y="33528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86" y="3352800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10400" y="3352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352800"/>
                <a:ext cx="375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10400" y="58674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867400"/>
                <a:ext cx="35618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57800" y="5943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943600"/>
                <a:ext cx="3706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4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  <p:bldP spid="14" grpId="0"/>
      <p:bldP spid="25" grpId="0"/>
      <p:bldP spid="28" grpId="0" uiExpand="1" build="p"/>
      <p:bldP spid="30" grpId="0" animBg="1"/>
      <p:bldP spid="33" grpId="0"/>
      <p:bldP spid="34" grpId="0"/>
      <p:bldP spid="35" grpId="0" animBg="1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Frievald’s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Algorithm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>
                <a:solidFill>
                  <a:srgbClr val="002060"/>
                </a:solidFill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</a:rPr>
              <a:t>Rusins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Frievald</a:t>
            </a:r>
            <a:r>
              <a:rPr lang="en-US" sz="2400" b="1" dirty="0" smtClean="0">
                <a:solidFill>
                  <a:srgbClr val="002060"/>
                </a:solidFill>
              </a:rPr>
              <a:t>, 1977)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matrix (vector) whose 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are selected </a:t>
                </a:r>
                <a:r>
                  <a:rPr lang="en-US" sz="1800" u="sng" dirty="0" smtClean="0"/>
                  <a:t>randomly</a:t>
                </a:r>
                <a:r>
                  <a:rPr lang="en-US" sz="1800" dirty="0" smtClean="0"/>
                  <a:t> </a:t>
                </a:r>
                <a:r>
                  <a:rPr lang="en-US" sz="1800" u="sng" dirty="0" smtClean="0"/>
                  <a:t>uniformly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and </a:t>
                </a:r>
                <a:r>
                  <a:rPr lang="en-US" sz="1800" u="sng" dirty="0" smtClean="0"/>
                  <a:t>independently</a:t>
                </a:r>
                <a:r>
                  <a:rPr lang="en-US" sz="1800" dirty="0" smtClean="0"/>
                  <a:t> from {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}.</a:t>
                </a:r>
                <a:r>
                  <a:rPr lang="en-US" sz="1800" b="1" i="1" dirty="0" smtClean="0">
                    <a:solidFill>
                      <a:srgbClr val="002060"/>
                    </a:solidFill>
                    <a:latin typeface="Cambria Math"/>
                  </a:rPr>
                  <a:t>  </a:t>
                </a:r>
                <a:endParaRPr lang="en-US" sz="18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 smtClean="0"/>
                  <a:t>)    </a:t>
                </a:r>
                <a:r>
                  <a:rPr lang="en-US" sz="1800" dirty="0" smtClean="0"/>
                  <a:t>output “AB=C”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            </a:t>
                </a:r>
                <a:r>
                  <a:rPr lang="en-US" sz="1800" dirty="0" smtClean="0"/>
                  <a:t>output “AB≠C”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3997" y="5181600"/>
                <a:ext cx="84260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97" y="5181600"/>
                <a:ext cx="8426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6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6388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286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05000" y="4114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572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400" b="1" dirty="0" smtClean="0">
                <a:solidFill>
                  <a:srgbClr val="002060"/>
                </a:solidFill>
              </a:rPr>
              <a:t>(Analyzing error probability)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, what is the probability that the algorithm outputs “AB=C”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not</a:t>
                </a:r>
                <a:r>
                  <a:rPr lang="en-US" sz="2000" dirty="0" smtClean="0"/>
                  <a:t> a null matrix.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Error</a:t>
                </a:r>
                <a:r>
                  <a:rPr lang="en-US" sz="2000" dirty="0" smtClean="0"/>
                  <a:t> Probability of the algorithm =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ó"/>
                </a:pP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5800" y="3810000"/>
                <a:ext cx="16764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𝑫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810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Callout 1 5"/>
          <p:cNvSpPr/>
          <p:nvPr/>
        </p:nvSpPr>
        <p:spPr>
          <a:xfrm>
            <a:off x="4267200" y="5486400"/>
            <a:ext cx="1828800" cy="612648"/>
          </a:xfrm>
          <a:prstGeom prst="borderCallout1">
            <a:avLst>
              <a:gd name="adj1" fmla="val 49693"/>
              <a:gd name="adj2" fmla="val -406"/>
              <a:gd name="adj3" fmla="val -47674"/>
              <a:gd name="adj4" fmla="val -669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null</a:t>
            </a:r>
            <a:r>
              <a:rPr lang="en-US" dirty="0" smtClean="0">
                <a:solidFill>
                  <a:schemeClr val="tx1"/>
                </a:solidFill>
              </a:rPr>
              <a:t> 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30480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37338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9812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19812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400" b="1" dirty="0">
                <a:solidFill>
                  <a:srgbClr val="002060"/>
                </a:solidFill>
              </a:rPr>
              <a:t>(Analyzing error probability)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614307" y="1600200"/>
                <a:ext cx="53772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/>
                      </a:rPr>
                      <m:t>𝐏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)  depends upon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So what to do  </a:t>
                </a:r>
                <a:r>
                  <a:rPr lang="en-US" sz="1800" dirty="0" smtClean="0">
                    <a:sym typeface="Wingdings" pitchFamily="2" charset="2"/>
                  </a:rPr>
                  <a:t>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Our goal is to get an upper bound on this probability.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So we start with the </a:t>
                </a:r>
                <a:r>
                  <a:rPr lang="en-US" sz="1800" b="1" u="sng" dirty="0" smtClean="0"/>
                  <a:t>least information </a:t>
                </a:r>
                <a:r>
                  <a:rPr lang="en-US" sz="1800" dirty="0" smtClean="0"/>
                  <a:t>about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which is: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There is at least </a:t>
                </a:r>
                <a:r>
                  <a:rPr lang="en-US" sz="1800" b="1" dirty="0" smtClean="0"/>
                  <a:t>one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non-zero</a:t>
                </a:r>
                <a:r>
                  <a:rPr lang="en-US" sz="1800" dirty="0" smtClean="0"/>
                  <a:t> element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Let this element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  <a:endParaRPr lang="en-US" sz="1800" dirty="0"/>
              </a:p>
              <a:p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800" b="1" dirty="0" smtClean="0"/>
                  <a:t>     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 smtClean="0"/>
                  <a:t> focus on the product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 row and vector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14307" y="1600200"/>
                <a:ext cx="5377293" cy="4525963"/>
              </a:xfrm>
              <a:blipFill rotWithShape="1">
                <a:blip r:embed="rId2"/>
                <a:stretch>
                  <a:fillRect l="-1020" t="-674" r="-18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47745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50548"/>
              </p:ext>
            </p:extLst>
          </p:nvPr>
        </p:nvGraphicFramePr>
        <p:xfrm>
          <a:off x="3200400" y="2414630"/>
          <a:ext cx="219456" cy="22335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9456"/>
              </a:tblGrid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4586" y="45836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86" y="4583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-27952" y="1676400"/>
            <a:ext cx="1694286" cy="1931685"/>
            <a:chOff x="-27952" y="1676400"/>
            <a:chExt cx="1694286" cy="1931685"/>
          </a:xfrm>
        </p:grpSpPr>
        <p:sp>
          <p:nvSpPr>
            <p:cNvPr id="7" name="Right Arrow 6"/>
            <p:cNvSpPr/>
            <p:nvPr/>
          </p:nvSpPr>
          <p:spPr>
            <a:xfrm>
              <a:off x="228600" y="3352800"/>
              <a:ext cx="244602" cy="14123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1363566" y="2150510"/>
              <a:ext cx="295924" cy="12745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95400" y="16764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1676400"/>
                  <a:ext cx="37093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-27952" y="3238753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52" y="3238753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1471891" y="3352800"/>
              <a:ext cx="128309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10200" y="4247256"/>
                <a:ext cx="2152192" cy="400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    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247256"/>
                <a:ext cx="2152192" cy="400944"/>
              </a:xfrm>
              <a:prstGeom prst="rect">
                <a:avLst/>
              </a:prstGeom>
              <a:blipFill rotWithShape="1">
                <a:blip r:embed="rId10"/>
                <a:stretch>
                  <a:fillRect l="-2550" t="-81818" r="-3966" b="-1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34000" y="4572000"/>
            <a:ext cx="45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loud Callout 15"/>
          <p:cNvSpPr/>
          <p:nvPr/>
        </p:nvSpPr>
        <p:spPr>
          <a:xfrm>
            <a:off x="2057400" y="4953000"/>
            <a:ext cx="3048000" cy="1058180"/>
          </a:xfrm>
          <a:prstGeom prst="cloudCallout">
            <a:avLst>
              <a:gd name="adj1" fmla="val -33126"/>
              <a:gd name="adj2" fmla="val 797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relation between the two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14" grpId="0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400" b="1" dirty="0">
                <a:solidFill>
                  <a:srgbClr val="002060"/>
                </a:solidFill>
              </a:rPr>
              <a:t>(Analyzing error probability)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799614" y="1600200"/>
                <a:ext cx="4887186" cy="4525963"/>
              </a:xfrm>
            </p:spPr>
            <p:txBody>
              <a:bodyPr/>
              <a:lstStyle/>
              <a:p>
                <a:endParaRPr lang="en-US" sz="1800" b="1" dirty="0" smtClean="0"/>
              </a:p>
              <a:p>
                <a:endParaRPr lang="en-US" sz="1800" b="1" dirty="0"/>
              </a:p>
              <a:p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800" dirty="0" smtClean="0"/>
                  <a:t>)   =    </a:t>
                </a: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 = 0)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underlying sample space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elementary events.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Convince </a:t>
                </a:r>
                <a:r>
                  <a:rPr lang="en-US" sz="1800" dirty="0"/>
                  <a:t>yourself that  it is indeed difficult to calculate </a:t>
                </a:r>
                <a:r>
                  <a:rPr lang="en-US" sz="1800" b="1" dirty="0" smtClean="0"/>
                  <a:t>this probability </a:t>
                </a:r>
                <a:r>
                  <a:rPr lang="en-US" sz="1800" dirty="0" smtClean="0"/>
                  <a:t>from </a:t>
                </a:r>
                <a:r>
                  <a:rPr lang="en-US" sz="1800" dirty="0"/>
                  <a:t>standard tools which you know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Here we shall use a simple but powerful probability tool…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99614" y="1600200"/>
                <a:ext cx="4887186" cy="4525963"/>
              </a:xfrm>
              <a:blipFill rotWithShape="1">
                <a:blip r:embed="rId2"/>
                <a:stretch>
                  <a:fillRect l="-998" t="-674" b="-14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90179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92977"/>
              </p:ext>
            </p:extLst>
          </p:nvPr>
        </p:nvGraphicFramePr>
        <p:xfrm>
          <a:off x="3200400" y="2414630"/>
          <a:ext cx="219456" cy="22335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9456"/>
              </a:tblGrid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24200" y="45836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583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228600" y="3352800"/>
            <a:ext cx="244602" cy="1412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1363566" y="2150510"/>
            <a:ext cx="295924" cy="12745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167640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3709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27952" y="3238753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952" y="3238753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471891" y="3352800"/>
            <a:ext cx="128309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62600" y="25146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Probability tool: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7030A0"/>
                </a:solidFill>
              </a:rPr>
              <a:t>Partition of sample space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-400050">
                  <a:buNone/>
                </a:pPr>
                <a:endParaRPr lang="en-US" sz="2200" b="1" dirty="0" smtClean="0">
                  <a:solidFill>
                    <a:srgbClr val="C00000"/>
                  </a:solidFill>
                </a:endParaRPr>
              </a:p>
              <a:p>
                <a:pPr marL="0" indent="-400050">
                  <a:buNone/>
                </a:pPr>
                <a:r>
                  <a:rPr lang="en-US" sz="22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200" b="1" dirty="0" smtClean="0">
                    <a:solidFill>
                      <a:srgbClr val="C00000"/>
                    </a:solidFill>
                    <a:sym typeface="Wingdings" pitchFamily="2" charset="2"/>
                  </a:rPr>
                  <a:t>: </a:t>
                </a:r>
                <a:r>
                  <a:rPr lang="en-US" sz="2200" b="1" dirty="0" smtClean="0">
                    <a:solidFill>
                      <a:srgbClr val="7030A0"/>
                    </a:solidFill>
                    <a:sym typeface="Wingdings" pitchFamily="2" charset="2"/>
                  </a:rPr>
                  <a:t>(Partition theorem)</a:t>
                </a:r>
                <a:r>
                  <a:rPr lang="en-US" sz="22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-400050">
                  <a:buNone/>
                </a:pPr>
                <a:r>
                  <a:rPr lang="en-US" sz="1800" dirty="0" smtClean="0"/>
                  <a:t>Given an event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 smtClean="0"/>
                  <a:t>, we can express </a:t>
                </a:r>
                <a:r>
                  <a:rPr lang="en-US" sz="1800" b="1" dirty="0" smtClean="0"/>
                  <a:t>P(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in terms of a given partition as: </a:t>
                </a:r>
              </a:p>
              <a:p>
                <a:pPr marL="0" indent="-40005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-400050">
                  <a:buNone/>
                </a:pPr>
                <a:r>
                  <a:rPr lang="en-US" sz="2000" b="1" dirty="0" smtClean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20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b="1" dirty="0" smtClean="0"/>
                  <a:t>                  </a:t>
                </a:r>
                <a:r>
                  <a:rPr lang="en-US" sz="2000" dirty="0" smtClean="0"/>
                  <a:t>using </a:t>
                </a:r>
                <a:r>
                  <a:rPr lang="en-US" sz="2000" b="1" dirty="0" smtClean="0"/>
                  <a:t>conditional probability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889" t="-656" b="-16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41298" cy="1066800"/>
            <a:chOff x="4219575" y="2895600"/>
            <a:chExt cx="1541298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0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448050" y="2590800"/>
            <a:ext cx="2851879" cy="1828800"/>
            <a:chOff x="3448050" y="2590800"/>
            <a:chExt cx="2851879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267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Fingerprinting technique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Checking equality of files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dirty="0">
                <a:solidFill>
                  <a:srgbClr val="C00000"/>
                </a:solidFill>
              </a:rPr>
              <a:t>Question:</a:t>
            </a:r>
            <a:r>
              <a:rPr lang="en-US" sz="2800" b="1" dirty="0"/>
              <a:t> </a:t>
            </a:r>
            <a:r>
              <a:rPr lang="en-US" sz="2400" dirty="0"/>
              <a:t>When to use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Partition</a:t>
            </a:r>
            <a:r>
              <a:rPr lang="en-US" sz="2400" dirty="0" smtClean="0"/>
              <a:t> </a:t>
            </a:r>
            <a:r>
              <a:rPr lang="en-US" sz="2400" dirty="0"/>
              <a:t>theorem </a:t>
            </a:r>
            <a:r>
              <a:rPr lang="en-US" sz="2400" dirty="0" smtClean="0"/>
              <a:t>?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 event defined over a probability space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l-GR" sz="18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Suppose it turns out that it is </a:t>
                </a:r>
                <a:r>
                  <a:rPr lang="en-US" sz="1800" dirty="0"/>
                  <a:t>not easy to </a:t>
                </a:r>
                <a:r>
                  <a:rPr lang="en-US" sz="1800" dirty="0" smtClean="0"/>
                  <a:t>calculate or get a good bound on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directly using the standard tools. In such situation, one may explore the following possibility: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Try </a:t>
                </a:r>
                <a:r>
                  <a:rPr lang="en-US" sz="1800" dirty="0"/>
                  <a:t>to design a partition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} of the sample space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is easy to calculate. </a:t>
                </a:r>
                <a:r>
                  <a:rPr lang="en-US" sz="1800" dirty="0" smtClean="0"/>
                  <a:t>This may be used to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IMPORTANT:</a:t>
                </a:r>
                <a:r>
                  <a:rPr lang="en-US" sz="1800" dirty="0" smtClean="0"/>
                  <a:t> Most of the times,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 turns out to be independent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800" dirty="0" smtClean="0"/>
                  <a:t>. In this case,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 smtClean="0"/>
                  <a:t>) can be  bounded directly as follows.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/>
                      <m:t>P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≤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/>
                  <a:t> for every possible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800" dirty="0"/>
                  <a:t>, then </a:t>
                </a:r>
                <a:endParaRPr lang="en-US" sz="1800" dirty="0" smtClean="0"/>
              </a:p>
              <a:p>
                <a:pPr marL="0" lvl="1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b="1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16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1800" dirty="0">
                    <a:latin typeface="Cambria Math"/>
                    <a:ea typeface="Cambria Math"/>
                  </a:rPr>
                  <a:t>∙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lvl="1" indent="0">
                  <a:buNone/>
                </a:pP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nary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/>
                          <m:t>) </m:t>
                        </m:r>
                      </m:e>
                    </m:nary>
                  </m:oMath>
                </a14:m>
                <a:endParaRPr lang="en-US" sz="18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r="-1037" b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0  )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can be the suitable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the partition defined by the values taken by all the </a:t>
                </a:r>
                <a:r>
                  <a:rPr lang="en-US" sz="2000" dirty="0" err="1" smtClean="0"/>
                  <a:t>r.v.’s</a:t>
                </a:r>
                <a:r>
                  <a:rPr lang="en-US" sz="2000" dirty="0" smtClean="0"/>
                  <a:t> excluding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  <a:blipFill rotWithShape="1">
                <a:blip r:embed="rId2"/>
                <a:stretch>
                  <a:fillRect l="-727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1" y="685800"/>
            <a:ext cx="2694878" cy="923694"/>
            <a:chOff x="762001" y="914400"/>
            <a:chExt cx="2694878" cy="923694"/>
          </a:xfrm>
        </p:grpSpPr>
        <p:sp>
          <p:nvSpPr>
            <p:cNvPr id="11" name="Left Brace 10"/>
            <p:cNvSpPr/>
            <p:nvPr/>
          </p:nvSpPr>
          <p:spPr>
            <a:xfrm rot="5400000" flipV="1">
              <a:off x="1896465" y="277681"/>
              <a:ext cx="425949" cy="26948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2500" r="-41772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Down Ribbon 3"/>
          <p:cNvSpPr/>
          <p:nvPr/>
        </p:nvSpPr>
        <p:spPr>
          <a:xfrm>
            <a:off x="3048000" y="5102352"/>
            <a:ext cx="27432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Think over it carefully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5800" y="3593068"/>
            <a:ext cx="3561351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3200" y="3505200"/>
            <a:ext cx="3561351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16244" y="3569732"/>
            <a:ext cx="436756" cy="468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9" grpId="0" animBg="1"/>
      <p:bldP spid="10" grpId="0" animBg="1"/>
      <p:bldP spid="8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  <a:noFill/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0  ) = ??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is the probability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 smtClean="0"/>
                  <a:t>conditioned on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any </a:t>
                </a:r>
                <a:r>
                  <a:rPr lang="en-US" sz="1800" u="sng" dirty="0" smtClean="0"/>
                  <a:t>arbitrary but fixed </a:t>
                </a:r>
                <a:r>
                  <a:rPr lang="en-US" sz="1800" dirty="0" smtClean="0"/>
                  <a:t>values taken by </a:t>
                </a:r>
                <a:r>
                  <a:rPr lang="en-US" sz="1800" b="1" dirty="0" smtClean="0"/>
                  <a:t>all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1800" dirty="0"/>
                      <m:t>…,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i="1" dirty="0">
                        <a:latin typeface="Cambria Math"/>
                      </a:rPr>
                      <m:t> 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We are interested in the probability of event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conditioned 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1800" dirty="0"/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i="1" dirty="0">
                        <a:latin typeface="Cambria Math"/>
                      </a:rPr>
                      <m:t> 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”.  This probability  can be expressed as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ℰ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|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…</m:t>
                    </m:r>
                    <m:r>
                      <m:rPr>
                        <m:nor/>
                      </m:rPr>
                      <a:rPr lang="en-US" sz="2000" b="0" i="0" dirty="0" smtClean="0"/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/>
                  </a:rPr>
                  <a:t>)</a:t>
                </a: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m:rPr>
                        <m:nor/>
                      </m:rPr>
                      <a:rPr lang="en-US" sz="1800" b="0" i="0" dirty="0" smtClean="0"/>
                      <m:t>  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US" sz="18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800" dirty="0"/>
                      <m:t>…</m:t>
                    </m:r>
                    <m:r>
                      <a:rPr lang="en-US" sz="1800" i="1" dirty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18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 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/>
                          </a:rPr>
                          <m:t>+ …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 = 0</m:t>
                    </m:r>
                  </m:oMath>
                </a14:m>
                <a:r>
                  <a:rPr lang="en-US" sz="1800" b="0" dirty="0" smtClean="0">
                    <a:latin typeface="Cambria Math"/>
                  </a:rPr>
                  <a:t>   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b="1" dirty="0"/>
                        <m:t>P</m:t>
                      </m:r>
                      <m:r>
                        <m:rPr>
                          <m:nor/>
                        </m:rPr>
                        <a:rPr lang="en-US" sz="1800" dirty="0"/>
                        <m:t>(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=−(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US" sz="1800" b="1" dirty="0">
                          <a:solidFill>
                            <a:srgbClr val="002060"/>
                          </a:solidFill>
                          <a:ea typeface="Cambria Math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/>
                        <m:t>…</m:t>
                      </m:r>
                      <m:r>
                        <a:rPr lang="en-US" sz="1800" i="1" dirty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 dirty="0">
                              <a:latin typeface="Cambria Math"/>
                            </a:rPr>
                            <m:t>+ …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𝑖𝑛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=−(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US" sz="18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800" dirty="0"/>
                      <m:t>…</m:t>
                    </m:r>
                    <m:r>
                      <a:rPr lang="en-US" sz="1800" i="1" dirty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18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/>
                          </a:rPr>
                          <m:t>+ …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US" sz="18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18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)/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½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  <a:blipFill rotWithShape="1">
                <a:blip r:embed="rId2"/>
                <a:stretch>
                  <a:fillRect l="-727" t="-602" b="-5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62400" y="4191000"/>
            <a:ext cx="3810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3886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≠0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7600" y="1447800"/>
                <a:ext cx="73289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447800"/>
                <a:ext cx="73289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667" t="-8333" r="-1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1" y="685800"/>
            <a:ext cx="2694878" cy="923694"/>
            <a:chOff x="762001" y="914400"/>
            <a:chExt cx="2694878" cy="923694"/>
          </a:xfrm>
        </p:grpSpPr>
        <p:sp>
          <p:nvSpPr>
            <p:cNvPr id="11" name="Left Brace 10"/>
            <p:cNvSpPr/>
            <p:nvPr/>
          </p:nvSpPr>
          <p:spPr>
            <a:xfrm rot="5400000" flipV="1">
              <a:off x="1896465" y="277681"/>
              <a:ext cx="425949" cy="26948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2632" r="-41772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1447800" y="5638800"/>
            <a:ext cx="6629400" cy="533400"/>
            <a:chOff x="1447800" y="5867400"/>
            <a:chExt cx="6629400" cy="533400"/>
          </a:xfrm>
        </p:grpSpPr>
        <p:sp>
          <p:nvSpPr>
            <p:cNvPr id="4" name="Rounded Rectangle 3"/>
            <p:cNvSpPr/>
            <p:nvPr/>
          </p:nvSpPr>
          <p:spPr>
            <a:xfrm>
              <a:off x="1447800" y="5867400"/>
              <a:ext cx="6629400" cy="381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62500" y="6236732"/>
              <a:ext cx="0" cy="16406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6019800" y="18171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3999" y="1828800"/>
            <a:ext cx="2570751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1828800"/>
            <a:ext cx="2570751" cy="521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1" y="2373868"/>
            <a:ext cx="27431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0" y="2362200"/>
            <a:ext cx="27431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" y="3059668"/>
            <a:ext cx="8077200" cy="597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9201" y="2667000"/>
            <a:ext cx="30479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57600" y="3669268"/>
            <a:ext cx="30479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000" y="2667000"/>
            <a:ext cx="30479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00601" y="4343400"/>
            <a:ext cx="30479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62401" y="4343400"/>
            <a:ext cx="30479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0600" y="4267200"/>
            <a:ext cx="2971800" cy="521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00400" y="6183868"/>
            <a:ext cx="36006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Could be 0, 1 or some other number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71999" y="6172200"/>
            <a:ext cx="289560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43400" y="6172200"/>
            <a:ext cx="289560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/>
      <p:bldP spid="14" grpId="0" animBg="1"/>
      <p:bldP spid="15" grpId="0" uiExpand="1" animBg="1"/>
      <p:bldP spid="17" grpId="0" uiExpand="1" animBg="1"/>
      <p:bldP spid="18" grpId="0" uiExpand="1" animBg="1"/>
      <p:bldP spid="19" grpId="0" uiExpan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Error probability of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is at most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 </a:t>
                </a:r>
                <a:r>
                  <a:rPr lang="en-US" sz="1800" dirty="0" smtClean="0"/>
                  <a:t>How to increase the success probability ?</a:t>
                </a:r>
              </a:p>
              <a:p>
                <a:pPr marL="0" indent="0" algn="ctr">
                  <a:buNone/>
                </a:pPr>
                <a:endParaRPr lang="en-US" sz="1800" b="1" dirty="0" smtClean="0"/>
              </a:p>
              <a:p>
                <a:pPr marL="0" indent="0" algn="ctr">
                  <a:buNone/>
                </a:pPr>
                <a:r>
                  <a:rPr lang="en-US" sz="1800" b="1" dirty="0" smtClean="0"/>
                  <a:t>      (think over this answer carefully before proceeding further)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111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Error probability of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is at most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 </a:t>
                </a:r>
                <a:r>
                  <a:rPr lang="en-US" sz="1800" dirty="0" smtClean="0"/>
                  <a:t>How to increase the success probability ?</a:t>
                </a:r>
              </a:p>
              <a:p>
                <a:pPr marL="0" indent="0" algn="ctr">
                  <a:buNone/>
                </a:pPr>
                <a:endParaRPr lang="en-US" sz="1800" b="1" dirty="0" smtClean="0"/>
              </a:p>
              <a:p>
                <a:pPr marL="0" indent="0" algn="ctr">
                  <a:buNone/>
                </a:pPr>
                <a:r>
                  <a:rPr lang="en-US" sz="1800" b="1" dirty="0" smtClean="0"/>
                  <a:t>      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111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Probability </a:t>
            </a:r>
            <a:r>
              <a:rPr lang="en-US" sz="3600" b="1" dirty="0" err="1" smtClean="0">
                <a:solidFill>
                  <a:srgbClr val="7030A0"/>
                </a:solidFill>
              </a:rPr>
              <a:t>Ampilification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Repeat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the Monte Carlo algorithm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times.</a:t>
                </a:r>
              </a:p>
              <a:p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400" b="1" dirty="0" smtClean="0">
                <a:solidFill>
                  <a:srgbClr val="002060"/>
                </a:solidFill>
              </a:rPr>
              <a:t>(reducing the </a:t>
            </a:r>
            <a:r>
              <a:rPr lang="en-US" sz="2400" b="1" dirty="0">
                <a:solidFill>
                  <a:srgbClr val="002060"/>
                </a:solidFill>
              </a:rPr>
              <a:t>error probability)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times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matrix (vector) whose elements are selected randomly uniformly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and independently from {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}.</a:t>
                </a:r>
                <a:r>
                  <a:rPr lang="en-US" sz="1800" b="1" i="1" dirty="0" smtClean="0">
                    <a:solidFill>
                      <a:srgbClr val="002060"/>
                    </a:solidFill>
                    <a:latin typeface="Cambria Math"/>
                  </a:rPr>
                  <a:t>  </a:t>
                </a:r>
                <a:endParaRPr lang="en-US" sz="18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≠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 smtClean="0"/>
                  <a:t>)    { output “AB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≠ </a:t>
                </a:r>
                <a:r>
                  <a:rPr lang="en-US" sz="2000" dirty="0" smtClean="0"/>
                  <a:t>C” ; break}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}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output </a:t>
                </a:r>
                <a:r>
                  <a:rPr lang="en-US" sz="2000" dirty="0"/>
                  <a:t>“AB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/>
                  <a:t>C”                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      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Error probability: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11" t="-616" r="-963" b="-4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5793685"/>
                <a:ext cx="1389035" cy="53091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½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93685"/>
                <a:ext cx="1389035" cy="530915"/>
              </a:xfrm>
              <a:prstGeom prst="rect">
                <a:avLst/>
              </a:prstGeom>
              <a:blipFill rotWithShape="1">
                <a:blip r:embed="rId3"/>
                <a:stretch>
                  <a:fillRect t="-9091" r="-10965" b="-306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Algorithm </a:t>
            </a:r>
            <a:br>
              <a:rPr lang="en-US" sz="2800" b="1" dirty="0" smtClean="0"/>
            </a:br>
            <a:r>
              <a:rPr lang="en-US" sz="2800" b="1" dirty="0" smtClean="0"/>
              <a:t>(final</a:t>
            </a:r>
            <a:r>
              <a:rPr lang="en-US" sz="2400" b="1" dirty="0" smtClean="0"/>
              <a:t> result)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1800" dirty="0" smtClean="0"/>
                  <a:t>Given </a:t>
                </a:r>
                <a:r>
                  <a:rPr lang="en-US" sz="1800" dirty="0"/>
                  <a:t>three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matrices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there is a Randomized Monte Carlo algorithm which determines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running time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 smtClean="0"/>
                  <a:t> and  the error probability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Is there anything magical </a:t>
                </a:r>
                <a:r>
                  <a:rPr lang="en-US" sz="2400" dirty="0"/>
                  <a:t>about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in the error probability ?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What is the source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 smtClean="0"/>
                  <a:t> in the error probability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Please go through the slides of this lecture carefully and patiently. </a:t>
            </a:r>
          </a:p>
          <a:p>
            <a:r>
              <a:rPr lang="en-US" sz="2800" b="1" dirty="0" smtClean="0"/>
              <a:t>You are welcome to discuss any doubt in the next class </a:t>
            </a:r>
            <a:r>
              <a:rPr lang="en-US" sz="2800" dirty="0" smtClean="0"/>
              <a:t>(Monday, 13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August)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Fingerprinting</a:t>
            </a:r>
            <a:r>
              <a:rPr lang="en-US" sz="3200" b="1" dirty="0">
                <a:solidFill>
                  <a:srgbClr val="7030A0"/>
                </a:solidFill>
              </a:rPr>
              <a:t/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2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419350" cy="18859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1964596" cy="1180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0800" y="2171429"/>
            <a:ext cx="12954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000" y="22476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90" y="4800600"/>
            <a:ext cx="603410" cy="86721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233854" y="49918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2175" y="6400800"/>
            <a:ext cx="282282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Applications </a:t>
            </a:r>
            <a:r>
              <a:rPr lang="en-US" b="1" dirty="0"/>
              <a:t>: </a:t>
            </a:r>
            <a:r>
              <a:rPr lang="en-US" b="1" dirty="0">
                <a:solidFill>
                  <a:srgbClr val="C00000"/>
                </a:solidFill>
              </a:rPr>
              <a:t>Cryptography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" y="3581400"/>
            <a:ext cx="88011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Reason</a:t>
            </a:r>
            <a:r>
              <a:rPr lang="en-US" dirty="0" smtClean="0"/>
              <a:t>: The aim is to be able to </a:t>
            </a:r>
            <a:r>
              <a:rPr lang="en-US" u="sng" dirty="0" smtClean="0"/>
              <a:t>distinguish</a:t>
            </a:r>
            <a:r>
              <a:rPr lang="en-US" dirty="0" smtClean="0"/>
              <a:t> two different persons. </a:t>
            </a:r>
            <a:r>
              <a:rPr lang="en-US" dirty="0" smtClean="0"/>
              <a:t>For this purpose finger prints suffice since every two human beings (even twins) have distinct finger prints.</a:t>
            </a:r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342900" y="867395"/>
            <a:ext cx="9067800" cy="132819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Fingerprints don’t capture the complete information of a person. Still fingerprinting is used and it works well in practice. What is the reason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0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 </a:t>
            </a:r>
            <a:r>
              <a:rPr lang="en-US" b="1" dirty="0"/>
              <a:t>with probability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With the inspiration from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RandApproxMedian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algoritm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Design </a:t>
                </a:r>
              </a:p>
              <a:p>
                <a:r>
                  <a:rPr lang="en-US" sz="2000" dirty="0" smtClean="0"/>
                  <a:t>An extremely simple </a:t>
                </a:r>
              </a:p>
              <a:p>
                <a:r>
                  <a:rPr lang="en-US" sz="2000" dirty="0" smtClean="0"/>
                  <a:t>randomized </a:t>
                </a:r>
                <a:r>
                  <a:rPr lang="en-US" sz="2000" dirty="0" err="1" smtClean="0"/>
                  <a:t>LasVegas</a:t>
                </a:r>
                <a:r>
                  <a:rPr lang="en-US" sz="2000" dirty="0" smtClean="0"/>
                  <a:t> algorithm with</a:t>
                </a:r>
              </a:p>
              <a:p>
                <a:r>
                  <a:rPr lang="en-US" sz="2000" dirty="0"/>
                  <a:t>e</a:t>
                </a:r>
                <a:r>
                  <a:rPr lang="en-US" sz="2000" dirty="0" smtClean="0"/>
                  <a:t>xpected </a:t>
                </a:r>
                <a:r>
                  <a:rPr lang="en-US" sz="2000" b="1" i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running time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for </a:t>
                </a:r>
                <a:r>
                  <a:rPr lang="en-US" sz="2000" u="sng" dirty="0" smtClean="0"/>
                  <a:t>exact median</a:t>
                </a:r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Aim: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To determine </a:t>
            </a:r>
            <a:r>
              <a:rPr lang="en-US" sz="2000" dirty="0"/>
              <a:t>if File </a:t>
            </a:r>
            <a:r>
              <a:rPr lang="en-US" sz="2000" b="1" dirty="0" smtClean="0">
                <a:solidFill>
                  <a:srgbClr val="7030A0"/>
                </a:solidFill>
              </a:rPr>
              <a:t>A</a:t>
            </a:r>
            <a:r>
              <a:rPr lang="en-US" sz="2000" b="1" dirty="0" smtClean="0"/>
              <a:t> </a:t>
            </a:r>
            <a:r>
              <a:rPr lang="en-US" sz="2000" dirty="0" smtClean="0"/>
              <a:t>is</a:t>
            </a:r>
            <a:r>
              <a:rPr lang="en-US" sz="2000" b="1" dirty="0" smtClean="0"/>
              <a:t> </a:t>
            </a:r>
            <a:r>
              <a:rPr lang="en-US" sz="2000" dirty="0" smtClean="0"/>
              <a:t>identical to </a:t>
            </a:r>
            <a:r>
              <a:rPr lang="en-US" sz="2000" dirty="0"/>
              <a:t>File </a:t>
            </a:r>
            <a:r>
              <a:rPr lang="en-US" sz="2000" b="1" dirty="0" smtClean="0">
                <a:solidFill>
                  <a:srgbClr val="7030A0"/>
                </a:solidFill>
              </a:rPr>
              <a:t>B</a:t>
            </a:r>
            <a:r>
              <a:rPr lang="en-US" sz="2000" dirty="0"/>
              <a:t> </a:t>
            </a:r>
            <a:r>
              <a:rPr lang="en-US" sz="2000" dirty="0" smtClean="0"/>
              <a:t>by communicating </a:t>
            </a:r>
            <a:r>
              <a:rPr lang="en-US" sz="2000" b="1" u="sng" dirty="0" smtClean="0"/>
              <a:t>fewest bits </a:t>
            </a:r>
            <a:r>
              <a:rPr lang="en-US" sz="2000" dirty="0" smtClean="0"/>
              <a:t>? 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733800" y="805127"/>
            <a:ext cx="2209800" cy="14808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Network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File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File </a:t>
                </a:r>
                <a:r>
                  <a:rPr lang="en-US" sz="1600" b="1" dirty="0" smtClean="0"/>
                  <a:t>B</a:t>
                </a:r>
                <a:endParaRPr lang="en-US" sz="1600" b="1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066800" y="4343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0567"/>
              </p:ext>
            </p:extLst>
          </p:nvPr>
        </p:nvGraphicFramePr>
        <p:xfrm>
          <a:off x="1763441" y="5257800"/>
          <a:ext cx="5549900" cy="11074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74950"/>
                <a:gridCol w="277495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bits to be sent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81200" y="5638800"/>
            <a:ext cx="240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Deterministic algorithm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6031468"/>
            <a:ext cx="23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Randomized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(log(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624" t="-8197" r="-104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514600" y="4343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5" grpId="0" animBg="1"/>
      <p:bldP spid="20" grpId="0" animBg="1"/>
      <p:bldP spid="17" grpId="0" animBg="1"/>
      <p:bldP spid="24" grpId="0" animBg="1"/>
      <p:bldP spid="21" grpId="0"/>
      <p:bldP spid="25" grpId="0"/>
      <p:bldP spid="26" grpId="0"/>
      <p:bldP spid="27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How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many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 primes less than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>
                    <a:solidFill>
                      <a:srgbClr val="002060"/>
                    </a:solidFill>
                  </a:rPr>
                  <a:t> ?</a:t>
                </a:r>
                <a:br>
                  <a:rPr lang="en-US" sz="2800" b="1" dirty="0" smtClean="0">
                    <a:solidFill>
                      <a:srgbClr val="002060"/>
                    </a:solidFill>
                  </a:rPr>
                </a:b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1808167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/>
                    <a:gridCol w="3086100"/>
                  </a:tblGrid>
                  <a:tr h="341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Primes less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𝟏𝟔𝟖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𝟏𝟐𝟐𝟗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𝟗𝟓𝟗𝟐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𝟕𝟖𝟒𝟗𝟖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413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307282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/>
                    <a:gridCol w="30861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333" r="-99803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8333" b="-775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30000" r="-99803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130000" b="-8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30000" r="-99803" b="-7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230000" b="-7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30000" r="-99803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330000" b="-6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30000" r="-9980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430000" b="-5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30000" r="-99803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530000" b="-4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30000" r="-9980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30000" b="-33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08333" r="-99803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08333" b="-175000"/>
                          </a:stretch>
                        </a:blipFill>
                      </a:tcPr>
                    </a:tc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5162864" y="4038600"/>
            <a:ext cx="20761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prime factors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?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216" t="-10526" r="-295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691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6107668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𝟑𝟓𝟎𝟎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07668"/>
                <a:ext cx="78899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3574" y="6101448"/>
                <a:ext cx="119282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74" y="6101448"/>
                <a:ext cx="1192826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612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6510" y="60960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510" y="60960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3574" y="6096000"/>
                <a:ext cx="1192826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74" y="6096000"/>
                <a:ext cx="1192826" cy="37555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612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  <a:ea typeface="Cambria Math"/>
                      </a:rPr>
                      <m:t>𝝅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1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≈</m:t>
                      </m:r>
                      <m:f>
                        <m:fPr>
                          <m:type m:val="skw"/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func>
                            <m:func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blipFill rotWithShape="1">
                <a:blip r:embed="rId15"/>
                <a:stretch>
                  <a:fillRect l="-3553" t="-116883" r="-24873" b="-17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334000" y="4648200"/>
            <a:ext cx="1663213" cy="793527"/>
            <a:chOff x="5334001" y="4572000"/>
            <a:chExt cx="1634384" cy="869728"/>
          </a:xfrm>
        </p:grpSpPr>
        <p:sp>
          <p:nvSpPr>
            <p:cNvPr id="13" name="Up-Down Arrow 12"/>
            <p:cNvSpPr/>
            <p:nvPr/>
          </p:nvSpPr>
          <p:spPr>
            <a:xfrm>
              <a:off x="5334001" y="4572000"/>
              <a:ext cx="1634384" cy="869728"/>
            </a:xfrm>
            <a:prstGeom prst="upDownArrow">
              <a:avLst>
                <a:gd name="adj1" fmla="val 50000"/>
                <a:gd name="adj2" fmla="val 35896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7899" y="4822551"/>
              <a:ext cx="961416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Huge gap</a:t>
              </a:r>
              <a:endParaRPr lang="en-US" sz="1600" dirty="0"/>
            </a:p>
          </p:txBody>
        </p:sp>
      </p:grpSp>
      <p:sp>
        <p:nvSpPr>
          <p:cNvPr id="19" name="Down Ribbon 18"/>
          <p:cNvSpPr/>
          <p:nvPr/>
        </p:nvSpPr>
        <p:spPr>
          <a:xfrm>
            <a:off x="6934200" y="4648200"/>
            <a:ext cx="2514599" cy="16441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Interestingly this simple fact alone will be used in devising the algorithm.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  <p:bldP spid="12" grpId="0" animBg="1"/>
      <p:bldP spid="6" grpId="0"/>
      <p:bldP spid="7" grpId="0"/>
      <p:bldP spid="8" grpId="0"/>
      <p:bldP spid="14" grpId="0" animBg="1"/>
      <p:bldP spid="15" grpId="0"/>
      <p:bldP spid="16" grpId="0"/>
      <p:bldP spid="1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Key idea: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0070C0"/>
                </a:solidFill>
              </a:rPr>
              <a:t>Visualize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a file as a </a:t>
            </a:r>
            <a:r>
              <a:rPr lang="en-US" sz="3200" b="1" dirty="0" smtClean="0">
                <a:solidFill>
                  <a:srgbClr val="0070C0"/>
                </a:solidFill>
              </a:rPr>
              <a:t>binary number</a:t>
            </a: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File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File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(trivial) Observation: </a:t>
                </a:r>
                <a:r>
                  <a:rPr lang="en-US" sz="2000" dirty="0"/>
                  <a:t>File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= File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/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How large a number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 smtClean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 smtClean="0"/>
                  <a:t>) be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always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524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0574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667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810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0" y="38100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3810000"/>
            <a:ext cx="121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3778" y="914400"/>
            <a:ext cx="26010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1000" y="914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800" y="49530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89978" y="4572000"/>
            <a:ext cx="22200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5720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  <p:bldP spid="5" grpId="0" uiExpand="1" animBg="1"/>
      <p:bldP spid="6" grpId="0" uiExpand="1" animBg="1"/>
      <p:bldP spid="7" grpId="0" uiExpan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733800" y="805127"/>
            <a:ext cx="2209800" cy="14808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Network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File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File </a:t>
                </a:r>
                <a:r>
                  <a:rPr lang="en-US" sz="1600" b="1" dirty="0" smtClean="0"/>
                  <a:t>B</a:t>
                </a:r>
                <a:endParaRPr lang="en-US" sz="1600" b="1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1816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" y="2076586"/>
            <a:ext cx="982297" cy="590414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352800" y="5429386"/>
            <a:ext cx="2412327" cy="590414"/>
            <a:chOff x="3352800" y="5429386"/>
            <a:chExt cx="2412327" cy="590414"/>
          </a:xfrm>
        </p:grpSpPr>
        <p:sp>
          <p:nvSpPr>
            <p:cNvPr id="29" name="TextBox 28"/>
            <p:cNvSpPr txBox="1"/>
            <p:nvPr/>
          </p:nvSpPr>
          <p:spPr>
            <a:xfrm>
              <a:off x="3352800" y="5562600"/>
              <a:ext cx="2412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should be           ? </a:t>
              </a:r>
              <a:endParaRPr lang="en-US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5429386"/>
              <a:ext cx="982297" cy="59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1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6 -0.0097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err="1" smtClean="0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-Protocol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dirty="0"/>
                  <a:t>) </a:t>
                </a:r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Processing</a:t>
                </a:r>
                <a:r>
                  <a:rPr lang="en-US" sz="2000" dirty="0" smtClean="0"/>
                  <a:t> at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ender</a:t>
                </a:r>
                <a:r>
                  <a:rPr lang="en-US" sz="2000" dirty="0" smtClean="0"/>
                  <a:t> computer :  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prime</a:t>
                </a:r>
                <a:r>
                  <a:rPr lang="en-US" sz="1800" dirty="0" smtClean="0"/>
                  <a:t> number selected randomly </a:t>
                </a:r>
                <a:r>
                  <a:rPr lang="en-US" sz="1800" dirty="0"/>
                  <a:t>uniformly from 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 smtClean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sender  </a:t>
                </a:r>
                <a:r>
                  <a:rPr lang="en-US" sz="1800" dirty="0" smtClean="0"/>
                  <a:t>sends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800" dirty="0" smtClean="0"/>
                  <a:t>to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receiver 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Processing</a:t>
                </a:r>
                <a:r>
                  <a:rPr lang="en-US" sz="2000" dirty="0" smtClean="0"/>
                  <a:t> at the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receiver</a:t>
                </a:r>
                <a:r>
                  <a:rPr lang="en-US" sz="2000" dirty="0" smtClean="0"/>
                  <a:t> computer: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800" dirty="0" smtClean="0"/>
                  <a:t>is received from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sender</a:t>
                </a:r>
                <a:r>
                  <a:rPr lang="en-US" sz="1800" dirty="0" smtClean="0"/>
                  <a:t>.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   send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“A=B” </a:t>
                </a:r>
                <a:r>
                  <a:rPr lang="en-US" sz="2000" dirty="0" smtClean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:r>
                  <a:rPr lang="en-US" sz="2000" b="1" dirty="0" smtClean="0"/>
                  <a:t>else           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send 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“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A≠B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” </a:t>
                </a:r>
                <a:r>
                  <a:rPr lang="en-US" sz="2000" dirty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Number of Bits transmitted: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7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76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572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4953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2743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4191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52630"/>
              </p:ext>
            </p:extLst>
          </p:nvPr>
        </p:nvGraphicFramePr>
        <p:xfrm>
          <a:off x="12192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5257800"/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Cases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Error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 =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, then surely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The protocol makes an error </a:t>
                </a:r>
                <a:r>
                  <a:rPr lang="en-US" sz="1800" b="1" dirty="0" smtClean="0"/>
                  <a:t>if and only if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divides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𝒅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80132" y="2590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4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9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31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95800" y="2743200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743200"/>
                <a:ext cx="284109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4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8" grpId="0"/>
      <p:bldP spid="20" grpId="0"/>
      <p:bldP spid="69" grpId="0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5553</TotalTime>
  <Words>2703</Words>
  <Application>Microsoft Office PowerPoint</Application>
  <PresentationFormat>On-screen Show (4:3)</PresentationFormat>
  <Paragraphs>492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Randomized Algorithms CS648 </vt:lpstr>
      <vt:lpstr>Fingerprinting technique </vt:lpstr>
      <vt:lpstr>Fingerprinting </vt:lpstr>
      <vt:lpstr>PowerPoint Presentation</vt:lpstr>
      <vt:lpstr>How many primes less than n ? </vt:lpstr>
      <vt:lpstr>Key idea: Visualize a file as a binary number</vt:lpstr>
      <vt:lpstr>PowerPoint Presentation</vt:lpstr>
      <vt:lpstr>RandomEqualityChecking-Protocol(A,B) </vt:lpstr>
      <vt:lpstr>Error Analysis</vt:lpstr>
      <vt:lpstr>Error Analysis</vt:lpstr>
      <vt:lpstr>Error Analysis</vt:lpstr>
      <vt:lpstr>Frievald’s technique </vt:lpstr>
      <vt:lpstr>Frievald’s Algorithm (Rusins Frievald, 1977)</vt:lpstr>
      <vt:lpstr>Frievald’s Algorithm (Rusins Frievald, 1977)</vt:lpstr>
      <vt:lpstr>Frievald’s Algorithm (Rusins Frievald, 1977)</vt:lpstr>
      <vt:lpstr>Frievald’s Algorithm (Analyzing error probability)</vt:lpstr>
      <vt:lpstr>Frievald’s Algorithm (Analyzing error probability)</vt:lpstr>
      <vt:lpstr>Frievald’s Algorithm (Analyzing error probability)</vt:lpstr>
      <vt:lpstr>Probability tool: Partition of sample space</vt:lpstr>
      <vt:lpstr>Question: When to use the Partition theorem ?</vt:lpstr>
      <vt:lpstr>Frievald’s Algorithm (Analyzing error probability)</vt:lpstr>
      <vt:lpstr>Frievald’s Algorithm (Analyzing error probability)</vt:lpstr>
      <vt:lpstr>Frievald’s Algorithm (Analyzing error probability)</vt:lpstr>
      <vt:lpstr>Frievald’s Algorithm (Analyzing error probability)</vt:lpstr>
      <vt:lpstr>Probability Ampilification</vt:lpstr>
      <vt:lpstr>Frievald’s Algorithm (reducing the error probability)</vt:lpstr>
      <vt:lpstr>Frievald’s Algorithm  (final result)</vt:lpstr>
      <vt:lpstr>Homework</vt:lpstr>
      <vt:lpstr>PowerPoint Presentation</vt:lpstr>
      <vt:lpstr>Fun with probability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701</cp:revision>
  <dcterms:created xsi:type="dcterms:W3CDTF">2011-12-03T04:13:03Z</dcterms:created>
  <dcterms:modified xsi:type="dcterms:W3CDTF">2018-08-10T09:41:55Z</dcterms:modified>
</cp:coreProperties>
</file>