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428" r:id="rId2"/>
    <p:sldId id="515" r:id="rId3"/>
    <p:sldId id="525" r:id="rId4"/>
    <p:sldId id="526" r:id="rId5"/>
    <p:sldId id="555" r:id="rId6"/>
    <p:sldId id="530" r:id="rId7"/>
    <p:sldId id="605" r:id="rId8"/>
    <p:sldId id="571" r:id="rId9"/>
    <p:sldId id="556" r:id="rId10"/>
    <p:sldId id="611" r:id="rId11"/>
    <p:sldId id="587" r:id="rId12"/>
    <p:sldId id="588" r:id="rId13"/>
    <p:sldId id="589" r:id="rId14"/>
    <p:sldId id="591" r:id="rId15"/>
    <p:sldId id="592" r:id="rId16"/>
    <p:sldId id="593" r:id="rId17"/>
    <p:sldId id="594" r:id="rId18"/>
    <p:sldId id="595" r:id="rId19"/>
    <p:sldId id="596" r:id="rId20"/>
    <p:sldId id="598" r:id="rId21"/>
    <p:sldId id="606" r:id="rId22"/>
    <p:sldId id="597" r:id="rId23"/>
    <p:sldId id="563" r:id="rId24"/>
    <p:sldId id="560" r:id="rId25"/>
    <p:sldId id="569" r:id="rId26"/>
    <p:sldId id="574" r:id="rId27"/>
    <p:sldId id="562" r:id="rId28"/>
    <p:sldId id="564" r:id="rId29"/>
    <p:sldId id="575" r:id="rId30"/>
    <p:sldId id="603" r:id="rId31"/>
    <p:sldId id="577" r:id="rId32"/>
    <p:sldId id="578" r:id="rId33"/>
    <p:sldId id="579" r:id="rId34"/>
    <p:sldId id="580" r:id="rId35"/>
    <p:sldId id="582" r:id="rId36"/>
    <p:sldId id="583" r:id="rId37"/>
    <p:sldId id="584" r:id="rId38"/>
    <p:sldId id="585" r:id="rId39"/>
    <p:sldId id="565" r:id="rId40"/>
    <p:sldId id="61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 autoAdjust="0"/>
    <p:restoredTop sz="94676" autoAdjust="0"/>
  </p:normalViewPr>
  <p:slideViewPr>
    <p:cSldViewPr>
      <p:cViewPr>
        <p:scale>
          <a:sx n="85" d="100"/>
          <a:sy n="85" d="100"/>
        </p:scale>
        <p:origin x="-24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.gi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2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15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11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5.png"/><Relationship Id="rId7" Type="http://schemas.openxmlformats.org/officeDocument/2006/relationships/image" Target="../media/image4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Application of </a:t>
            </a:r>
            <a:r>
              <a:rPr lang="en-US" sz="2200" b="1" dirty="0" smtClean="0">
                <a:solidFill>
                  <a:srgbClr val="7030A0"/>
                </a:solidFill>
              </a:rPr>
              <a:t>Fingerprinting Technique</a:t>
            </a:r>
          </a:p>
          <a:p>
            <a:pPr marL="1257300" lvl="2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1-dimensional Pattern matching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Union bound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Preparation for </a:t>
            </a:r>
            <a:r>
              <a:rPr lang="en-US" sz="1900" b="1" u="sng" dirty="0">
                <a:solidFill>
                  <a:srgbClr val="7030A0"/>
                </a:solidFill>
              </a:rPr>
              <a:t>a</a:t>
            </a:r>
            <a:r>
              <a:rPr lang="en-US" sz="1900" b="1" u="sng" dirty="0" smtClean="0">
                <a:solidFill>
                  <a:srgbClr val="7030A0"/>
                </a:solidFill>
              </a:rPr>
              <a:t> memorable lecture </a:t>
            </a:r>
            <a:r>
              <a:rPr lang="en-US" sz="1900" b="1" u="sng" dirty="0" smtClean="0">
                <a:solidFill>
                  <a:schemeClr val="tx1"/>
                </a:solidFill>
              </a:rPr>
              <a:t>on 16 August</a:t>
            </a:r>
            <a:r>
              <a:rPr lang="en-US" sz="1900" b="1" dirty="0" smtClean="0">
                <a:solidFill>
                  <a:srgbClr val="002060"/>
                </a:solidFill>
              </a:rPr>
              <a:t>.</a:t>
            </a:r>
            <a:r>
              <a:rPr lang="en-US" sz="2600" b="1" dirty="0" smtClean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105400" y="5486400"/>
            <a:ext cx="2066693" cy="306324"/>
          </a:xfrm>
          <a:prstGeom prst="borderCallout1">
            <a:avLst>
              <a:gd name="adj1" fmla="val 49693"/>
              <a:gd name="adj2" fmla="val -1016"/>
              <a:gd name="adj3" fmla="val 50614"/>
              <a:gd name="adj4" fmla="val -956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A powerful tool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 very </a:t>
            </a:r>
            <a:r>
              <a:rPr lang="en-US" sz="3200" dirty="0" err="1" smtClean="0">
                <a:solidFill>
                  <a:srgbClr val="7030A0"/>
                </a:solidFill>
              </a:rPr>
              <a:t>very</a:t>
            </a:r>
            <a:r>
              <a:rPr lang="en-US" sz="3200" dirty="0" smtClean="0">
                <a:solidFill>
                  <a:srgbClr val="7030A0"/>
                </a:solidFill>
              </a:rPr>
              <a:t> important question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At this </a:t>
            </a:r>
            <a:r>
              <a:rPr lang="en-US" sz="2800" b="1" dirty="0" smtClean="0">
                <a:solidFill>
                  <a:srgbClr val="0070C0"/>
                </a:solidFill>
              </a:rPr>
              <a:t>juncture</a:t>
            </a:r>
            <a:r>
              <a:rPr lang="en-US" sz="2800" b="1" dirty="0" smtClean="0">
                <a:solidFill>
                  <a:schemeClr val="tx1"/>
                </a:solidFill>
              </a:rPr>
              <a:t> of the course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Algorithms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discussed till now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Randomized algorithm for </a:t>
            </a:r>
            <a:r>
              <a:rPr lang="en-US" sz="2400" b="1" dirty="0" smtClean="0">
                <a:solidFill>
                  <a:srgbClr val="002060"/>
                </a:solidFill>
              </a:rPr>
              <a:t>Approximate Median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Randomized </a:t>
            </a:r>
            <a:r>
              <a:rPr lang="en-US" sz="2400" b="1" dirty="0" smtClean="0">
                <a:solidFill>
                  <a:srgbClr val="002060"/>
                </a:solidFill>
              </a:rPr>
              <a:t>Quick Sort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Frievald’s</a:t>
            </a:r>
            <a:r>
              <a:rPr lang="en-US" sz="2400" dirty="0" smtClean="0"/>
              <a:t> </a:t>
            </a:r>
            <a:r>
              <a:rPr lang="en-US" sz="2400" dirty="0" err="1" smtClean="0"/>
              <a:t>algo</a:t>
            </a:r>
            <a:r>
              <a:rPr lang="en-US" sz="2400" dirty="0" smtClean="0"/>
              <a:t>. for </a:t>
            </a:r>
            <a:r>
              <a:rPr lang="en-US" sz="2400" b="1" dirty="0" smtClean="0">
                <a:solidFill>
                  <a:srgbClr val="002060"/>
                </a:solidFill>
              </a:rPr>
              <a:t>Matrix Product Verification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Randomized </a:t>
            </a:r>
            <a:r>
              <a:rPr lang="en-US" sz="2400" dirty="0"/>
              <a:t>algorithm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2060"/>
                </a:solidFill>
              </a:rPr>
              <a:t>Equality of two files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 smtClean="0"/>
              <a:t>Randomized algorithm for </a:t>
            </a:r>
            <a:r>
              <a:rPr lang="en-US" sz="2400" b="1" dirty="0" smtClean="0">
                <a:solidFill>
                  <a:srgbClr val="002060"/>
                </a:solidFill>
              </a:rPr>
              <a:t>Pattern Matching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1676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</a:t>
            </a:r>
            <a:r>
              <a:rPr lang="en-US" dirty="0" smtClean="0">
                <a:solidFill>
                  <a:srgbClr val="C00000"/>
                </a:solidFill>
              </a:rPr>
              <a:t>sample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8127" y="2438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the pivots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720898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vector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1327" y="4252332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prime number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5105400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prime number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>
                <a:solidFill>
                  <a:srgbClr val="7030A0"/>
                </a:solidFill>
              </a:rPr>
              <a:t>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How does one go about designing a randomized algorithm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>
                <a:solidFill>
                  <a:srgbClr val="7030A0"/>
                </a:solidFill>
              </a:rPr>
              <a:t>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Some  </a:t>
            </a:r>
            <a:r>
              <a:rPr lang="en-US" sz="2000" i="1" dirty="0" smtClean="0">
                <a:solidFill>
                  <a:srgbClr val="0070C0"/>
                </a:solidFill>
              </a:rPr>
              <a:t>random</a:t>
            </a:r>
            <a:r>
              <a:rPr lang="en-US" sz="2000" dirty="0" smtClean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Ponder over it …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Randomized Quick Sort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707"/>
              </p:ext>
            </p:extLst>
          </p:nvPr>
        </p:nvGraphicFramePr>
        <p:xfrm>
          <a:off x="4114800" y="3124200"/>
          <a:ext cx="4800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101203"/>
              </p:ext>
            </p:extLst>
          </p:nvPr>
        </p:nvGraphicFramePr>
        <p:xfrm>
          <a:off x="762000" y="312420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/>
                <a:gridCol w="444500"/>
                <a:gridCol w="444500"/>
                <a:gridCol w="444500"/>
                <a:gridCol w="444500"/>
                <a:gridCol w="4445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66800" y="3962400"/>
            <a:ext cx="7162800" cy="990600"/>
            <a:chOff x="838200" y="1522107"/>
            <a:chExt cx="7162800" cy="990600"/>
          </a:xfrm>
        </p:grpSpPr>
        <p:sp>
          <p:nvSpPr>
            <p:cNvPr id="9" name="Right Arrow 8"/>
            <p:cNvSpPr/>
            <p:nvPr/>
          </p:nvSpPr>
          <p:spPr>
            <a:xfrm>
              <a:off x="838200" y="1522107"/>
              <a:ext cx="2819400" cy="762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Elements of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A</a:t>
              </a:r>
              <a:r>
                <a:rPr lang="en-US" sz="1400" dirty="0" smtClean="0">
                  <a:solidFill>
                    <a:srgbClr val="0070C0"/>
                  </a:solidFill>
                </a:rPr>
                <a:t> arranged in Increasing order of values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2436507"/>
              <a:ext cx="7086600" cy="76200"/>
              <a:chOff x="914400" y="2436507"/>
              <a:chExt cx="7086600" cy="76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57450" y="2436507"/>
                <a:ext cx="952500" cy="76200"/>
                <a:chOff x="2457450" y="2362200"/>
                <a:chExt cx="952500" cy="76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57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762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048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3528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76650" y="2436507"/>
                <a:ext cx="2800350" cy="76200"/>
                <a:chOff x="3676650" y="2362200"/>
                <a:chExt cx="2800350" cy="762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676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9814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286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591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95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00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505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810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150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419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724650" y="2436507"/>
                <a:ext cx="361950" cy="76200"/>
                <a:chOff x="6724650" y="2362200"/>
                <a:chExt cx="36195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724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029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914400" y="2436507"/>
                <a:ext cx="1295400" cy="76200"/>
                <a:chOff x="914400" y="2362200"/>
                <a:chExt cx="1295400" cy="762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524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847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152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2192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334250" y="2436507"/>
                <a:ext cx="666750" cy="76200"/>
                <a:chOff x="7334250" y="2362200"/>
                <a:chExt cx="666750" cy="762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334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39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943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2700507" y="5029200"/>
            <a:ext cx="4338046" cy="536448"/>
            <a:chOff x="2700507" y="6169152"/>
            <a:chExt cx="4338046" cy="536448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4570476" y="4646676"/>
              <a:ext cx="307848" cy="3352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3364" t="-116393" r="-71963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9" t="-116393" r="-59231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04800" y="12954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7965915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230266" y="2057400"/>
            <a:ext cx="1824642" cy="978408"/>
            <a:chOff x="3230266" y="2734729"/>
            <a:chExt cx="1824642" cy="978408"/>
          </a:xfrm>
        </p:grpSpPr>
        <p:sp>
          <p:nvSpPr>
            <p:cNvPr id="50" name="Down Arrow 49"/>
            <p:cNvSpPr/>
            <p:nvPr/>
          </p:nvSpPr>
          <p:spPr>
            <a:xfrm rot="2140290">
              <a:off x="3230266" y="2734729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 rot="18843614">
              <a:off x="4422829" y="2696867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3810000" y="48006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657600" y="450746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Observation:  </a:t>
            </a:r>
            <a:r>
              <a:rPr lang="en-US" sz="2000" dirty="0" smtClean="0"/>
              <a:t>There are </a:t>
            </a:r>
            <a:r>
              <a:rPr lang="en-US" sz="2000" i="1" dirty="0" smtClean="0">
                <a:solidFill>
                  <a:srgbClr val="0070C0"/>
                </a:solidFill>
              </a:rPr>
              <a:t>many</a:t>
            </a:r>
            <a:r>
              <a:rPr lang="en-US" sz="2000" dirty="0" smtClean="0"/>
              <a:t> elements in </a:t>
            </a:r>
            <a:r>
              <a:rPr lang="en-US" sz="2000" b="1" dirty="0" smtClean="0"/>
              <a:t>A</a:t>
            </a:r>
            <a:r>
              <a:rPr lang="en-US" sz="2000" dirty="0" smtClean="0"/>
              <a:t> that are </a:t>
            </a:r>
            <a:r>
              <a:rPr lang="en-US" sz="2000" b="1" dirty="0" smtClean="0">
                <a:solidFill>
                  <a:srgbClr val="C00000"/>
                </a:solidFill>
              </a:rPr>
              <a:t>good pivot</a:t>
            </a:r>
            <a:r>
              <a:rPr lang="en-US" sz="2000" dirty="0" smtClean="0"/>
              <a:t>. 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Is it possible to select one good pivot efficiently ?</a:t>
            </a:r>
          </a:p>
          <a:p>
            <a:pPr marL="0" indent="0" algn="ctr">
              <a:buNone/>
            </a:pPr>
            <a:r>
              <a:rPr lang="en-US" sz="2400" dirty="0" smtClean="0"/>
              <a:t>(not possible deterministically </a:t>
            </a:r>
            <a:r>
              <a:rPr lang="en-US" sz="2400" dirty="0" smtClean="0">
                <a:sym typeface="Wingdings" pitchFamily="2" charset="2"/>
              </a:rPr>
              <a:t>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We select pivot element </a:t>
            </a:r>
            <a:r>
              <a:rPr lang="en-US" sz="2000" b="1" dirty="0" smtClean="0"/>
              <a:t>randomly uniformly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Arrow Callout 4"/>
              <p:cNvSpPr/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randomly selected element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good pivot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Arrow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Randomized Algorithm for </a:t>
            </a:r>
            <a:r>
              <a:rPr lang="en-US" dirty="0" smtClean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</a:t>
            </a:r>
            <a:r>
              <a:rPr lang="en-US" sz="3200" b="1" dirty="0" smtClean="0"/>
              <a:t>Algorithm for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A random sample captures the </a:t>
            </a:r>
            <a:r>
              <a:rPr lang="en-US" sz="2000" b="1" dirty="0" smtClean="0">
                <a:solidFill>
                  <a:srgbClr val="7030A0"/>
                </a:solidFill>
              </a:rPr>
              <a:t>essence</a:t>
            </a:r>
            <a:r>
              <a:rPr lang="en-US" sz="2000" dirty="0" smtClean="0"/>
              <a:t> of the original population.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41" y="2590800"/>
            <a:ext cx="5832159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905000"/>
            <a:ext cx="4343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Algorithm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Idea:</a:t>
            </a:r>
            <a:r>
              <a:rPr lang="en-US" sz="2000" dirty="0" smtClean="0"/>
              <a:t> Is it possible to select a small sample of elements whose median approximates the median ? </a:t>
            </a:r>
          </a:p>
          <a:p>
            <a:pPr marL="0" indent="0" algn="ctr">
              <a:buNone/>
            </a:pPr>
            <a:r>
              <a:rPr lang="en-US" sz="2000" dirty="0"/>
              <a:t>(not possible deterministically 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)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Median of a</a:t>
            </a:r>
            <a:r>
              <a:rPr lang="en-US" sz="2000" b="1" dirty="0" smtClean="0"/>
              <a:t> </a:t>
            </a:r>
            <a:r>
              <a:rPr lang="en-US" sz="2000" b="1" dirty="0"/>
              <a:t>uniformly </a:t>
            </a:r>
            <a:r>
              <a:rPr lang="en-US" sz="2000" b="1" dirty="0" smtClean="0"/>
              <a:t>random sample</a:t>
            </a:r>
            <a:r>
              <a:rPr lang="en-US" sz="2000" dirty="0" smtClean="0"/>
              <a:t> will be approximate median.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1905000" y="3048000"/>
            <a:ext cx="5181600" cy="114300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random sample </a:t>
            </a:r>
            <a:r>
              <a:rPr lang="en-US" dirty="0">
                <a:solidFill>
                  <a:schemeClr val="tx1"/>
                </a:solidFill>
              </a:rPr>
              <a:t>captures the </a:t>
            </a:r>
            <a:r>
              <a:rPr lang="en-US" b="1" dirty="0">
                <a:solidFill>
                  <a:srgbClr val="7030A0"/>
                </a:solidFill>
              </a:rPr>
              <a:t>essence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the original population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Fingerprinting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Application 2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>
                <a:solidFill>
                  <a:srgbClr val="7030A0"/>
                </a:solidFill>
              </a:rPr>
              <a:t>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0070C0"/>
                </a:solidFill>
              </a:rPr>
              <a:t>idea</a:t>
            </a:r>
            <a:r>
              <a:rPr lang="en-US" sz="2400" dirty="0" smtClean="0"/>
              <a:t> based on insight into the problem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Difficult/</a:t>
            </a:r>
            <a:r>
              <a:rPr lang="en-US" sz="2400" dirty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mpossible</a:t>
            </a:r>
            <a:r>
              <a:rPr lang="en-US" sz="2400" dirty="0" smtClean="0"/>
              <a:t> to exploit the </a:t>
            </a:r>
            <a:r>
              <a:rPr lang="en-US" sz="2400" b="1" dirty="0" smtClean="0">
                <a:solidFill>
                  <a:srgbClr val="0070C0"/>
                </a:solidFill>
              </a:rPr>
              <a:t>idea</a:t>
            </a:r>
            <a:r>
              <a:rPr lang="en-US" sz="2400" dirty="0" smtClean="0"/>
              <a:t> deterministically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A randomized algorithm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own Arrow Callout 5"/>
          <p:cNvSpPr/>
          <p:nvPr/>
        </p:nvSpPr>
        <p:spPr>
          <a:xfrm>
            <a:off x="2667000" y="3733800"/>
            <a:ext cx="4267200" cy="838200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Randomization to materialize the </a:t>
            </a:r>
            <a:r>
              <a:rPr lang="en-US" dirty="0" smtClean="0">
                <a:solidFill>
                  <a:srgbClr val="C00000"/>
                </a:solidFill>
              </a:rPr>
              <a:t>idea</a:t>
            </a:r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2209800" y="5791200"/>
            <a:ext cx="4876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following slide conveys a very important message.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2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244134">
            <a:off x="895783" y="2311230"/>
            <a:ext cx="20133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8454728">
            <a:off x="6420215" y="2008583"/>
            <a:ext cx="239956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917476">
            <a:off x="2275166" y="1461801"/>
            <a:ext cx="16685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Greedy strategy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7987224">
            <a:off x="5462714" y="945115"/>
            <a:ext cx="17520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Randomization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1828800"/>
            <a:ext cx="5562600" cy="4123277"/>
            <a:chOff x="2057400" y="1752600"/>
            <a:chExt cx="5562600" cy="41232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752600"/>
              <a:ext cx="5562600" cy="41232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92502" y="4615934"/>
              <a:ext cx="3034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Tools for designing algorithms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9038">
            <a:off x="4335720" y="2026836"/>
            <a:ext cx="1928203" cy="2090173"/>
          </a:xfrm>
          <a:prstGeom prst="rect">
            <a:avLst/>
          </a:prstGeom>
        </p:spPr>
      </p:pic>
      <p:sp>
        <p:nvSpPr>
          <p:cNvPr id="14" name="Down Ribbon 13"/>
          <p:cNvSpPr/>
          <p:nvPr/>
        </p:nvSpPr>
        <p:spPr>
          <a:xfrm>
            <a:off x="3352800" y="5788152"/>
            <a:ext cx="3048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  of a problem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5715000"/>
            <a:ext cx="3392502" cy="905256"/>
          </a:xfrm>
          <a:prstGeom prst="rightArrow">
            <a:avLst>
              <a:gd name="adj1" fmla="val 8202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what matters </a:t>
            </a:r>
            <a:r>
              <a:rPr lang="en-US" u="sng" dirty="0" smtClean="0">
                <a:solidFill>
                  <a:schemeClr val="tx1"/>
                </a:solidFill>
              </a:rPr>
              <a:t>the most</a:t>
            </a:r>
            <a:r>
              <a:rPr lang="en-US" dirty="0" smtClean="0">
                <a:solidFill>
                  <a:schemeClr val="tx1"/>
                </a:solidFill>
              </a:rPr>
              <a:t> in designing an efficient algorithm  is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67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Frievald</a:t>
            </a:r>
            <a:r>
              <a:rPr lang="en-US" dirty="0" err="1" smtClean="0"/>
              <a:t>’s</a:t>
            </a:r>
            <a:r>
              <a:rPr lang="en-US" dirty="0" smtClean="0"/>
              <a:t> Technique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400" dirty="0" smtClean="0"/>
              <a:t>Application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matrix product verification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833813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is the key idea 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does randomization help to materialize it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2400" dirty="0" smtClean="0"/>
                  <a:t>?</a:t>
                </a:r>
                <a:r>
                  <a:rPr lang="en-US" sz="4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Question: Where to 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Union theorem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it is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similar/same)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 smtClean="0"/>
                  <a:t>it is easy to calculate/bound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you may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using the following inequality: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9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Applications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</a:t>
                </a:r>
                <a:r>
                  <a:rPr lang="en-US" sz="2000" dirty="0"/>
                  <a:t>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Used in: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very high probability, maximum load is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8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334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4000" y="4267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is said to </a:t>
                </a:r>
                <a:r>
                  <a:rPr lang="en-US" sz="1800" b="1" dirty="0" smtClean="0"/>
                  <a:t>appear</a:t>
                </a:r>
                <a:r>
                  <a:rPr lang="en-US" sz="1800" dirty="0" smtClean="0"/>
                  <a:t> in Text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 </a:t>
                </a:r>
                <a:r>
                  <a:rPr lang="en-US" sz="1800" dirty="0" smtClean="0"/>
                  <a:t>Given a Text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  <m:r>
                      <a:rPr lang="en-US" sz="1800" b="0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 smtClean="0"/>
                  <a:t>, and a pattern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does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appear anywhere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r>
                  <a:rPr lang="en-US" sz="1800" b="1" dirty="0" smtClean="0"/>
                  <a:t>Trivial algorithm: </a:t>
                </a:r>
                <a:r>
                  <a:rPr lang="en-US" sz="1800" b="1" i="1" dirty="0" smtClean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</m:oMath>
                </a14:m>
                <a:r>
                  <a:rPr lang="en-US" sz="1800" dirty="0" smtClean="0"/>
                  <a:t>) time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00B050"/>
                    </a:solidFill>
                  </a:rPr>
                  <a:t>Knuth-Morris-Pratt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/>
                  <a:t>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time, and </a:t>
                </a:r>
                <a:r>
                  <a:rPr lang="en-US" sz="1800" b="1" dirty="0" smtClean="0"/>
                  <a:t>error</a:t>
                </a:r>
                <a:r>
                  <a:rPr lang="en-US" sz="1800" dirty="0" smtClean="0"/>
                  <a:t> probability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3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0012" y="1447800"/>
            <a:ext cx="591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100101100110001101111010101110101010111010000101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011110101011101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29200" y="990600"/>
            <a:ext cx="341760" cy="533400"/>
            <a:chOff x="3429000" y="1066800"/>
            <a:chExt cx="341760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9000" y="1066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24384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</a:t>
                </a:r>
                <a:r>
                  <a:rPr lang="en-US" dirty="0"/>
                  <a:t> all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13" t="-8197" r="-4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59436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53841" y="48768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33800" y="51816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10122 3.7037E-7 C 0.14636 3.7037E-7 0.20243 -0.00787 0.20243 -0.01412 L 0.20243 -0.02824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allAtOnce"/>
      <p:bldP spid="2" grpId="0" animBg="1"/>
      <p:bldP spid="11" grpId="0" animBg="1"/>
      <p:bldP spid="3" grpId="0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457200" y="2055539"/>
            <a:ext cx="7517030" cy="144966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:r>
                  <a:rPr lang="en-US" sz="20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141" t="-104478" r="-4893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perspective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bin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19" t="-10667" r="-457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524000" y="47244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981200"/>
            <a:ext cx="1143000" cy="13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build="p"/>
      <p:bldP spid="2" grpId="0" animBg="1"/>
      <p:bldP spid="49" grpId="0" animBg="1"/>
      <p:bldP spid="3" grpId="0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it </a:t>
                </a:r>
                <a:r>
                  <a:rPr lang="en-US" sz="2000" dirty="0"/>
                  <a:t>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600" dirty="0" smtClean="0">
                    <a:solidFill>
                      <a:srgbClr val="0070C0"/>
                    </a:solidFill>
                  </a:rPr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bin has at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least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</p:spPr>
            <p:txBody>
              <a:bodyPr/>
              <a:lstStyle/>
              <a:p>
                <a:r>
                  <a:rPr lang="en-US" sz="3200" b="1" dirty="0" smtClean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P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  <a:blipFill rotWithShape="1">
                <a:blip r:embed="rId2"/>
                <a:stretch>
                  <a:fillRect t="-21831" b="-38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  <a:blipFill rotWithShape="1">
                <a:blip r:embed="rId3"/>
                <a:stretch>
                  <a:fillRect l="-741" t="-8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balls are thrown randomly uniformly and independently into bins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 smtClean="0"/>
                  <a:t>, maximum load of any bin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balls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exercise: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With slightly more careful calculation, it can be shown that the maximum load will be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/>
                  <a:t>log </a:t>
                </a:r>
                <a:r>
                  <a:rPr lang="en-US" sz="2000" b="1" dirty="0" err="1" smtClean="0"/>
                  <a:t>log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Application 2 </a:t>
            </a:r>
            <a:r>
              <a:rPr lang="en-US" sz="3200" dirty="0" smtClean="0"/>
              <a:t>of the </a:t>
            </a:r>
            <a:r>
              <a:rPr lang="en-US" sz="3200" dirty="0" smtClean="0">
                <a:solidFill>
                  <a:srgbClr val="C00000"/>
                </a:solidFill>
              </a:rPr>
              <a:t>Union Theorem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secret of its popularity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increases</a:t>
                </a:r>
                <a:r>
                  <a:rPr lang="en-US" sz="2000" dirty="0"/>
                  <a:t>,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088378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333" r="-32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667000"/>
            <a:ext cx="53572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</a:t>
            </a:r>
          </a:p>
          <a:p>
            <a:endParaRPr lang="en-US" sz="500" dirty="0" smtClean="0"/>
          </a:p>
          <a:p>
            <a:r>
              <a:rPr lang="en-US" dirty="0" smtClean="0"/>
              <a:t>28</a:t>
            </a:r>
          </a:p>
          <a:p>
            <a:endParaRPr lang="en-US" sz="800" dirty="0" smtClean="0"/>
          </a:p>
          <a:p>
            <a:r>
              <a:rPr lang="en-US" dirty="0" smtClean="0"/>
              <a:t>2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896" y="2667506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</a:p>
          <a:p>
            <a:endParaRPr lang="en-US" sz="500" dirty="0" smtClean="0"/>
          </a:p>
          <a:p>
            <a:r>
              <a:rPr lang="en-US" dirty="0" smtClean="0"/>
              <a:t>17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3096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sz="500" dirty="0" smtClean="0"/>
          </a:p>
          <a:p>
            <a:r>
              <a:rPr lang="en-US" dirty="0" smtClean="0"/>
              <a:t>12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sz="500" dirty="0" smtClean="0"/>
          </a:p>
          <a:p>
            <a:r>
              <a:rPr lang="en-US" dirty="0"/>
              <a:t>3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667506"/>
            <a:ext cx="30168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sz="500" dirty="0" smtClean="0"/>
          </a:p>
          <a:p>
            <a:r>
              <a:rPr lang="en-US" dirty="0" smtClean="0"/>
              <a:t>0</a:t>
            </a:r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16062" y="4267200"/>
            <a:ext cx="3237338" cy="3185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057400"/>
            <a:ext cx="4191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667506"/>
            <a:ext cx="762000" cy="1599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057400"/>
            <a:ext cx="4267200" cy="610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animBg="1"/>
      <p:bldP spid="4" grpId="0"/>
      <p:bldP spid="8" grpId="0"/>
      <p:bldP spid="9" grpId="0"/>
      <p:bldP spid="10" grpId="0"/>
      <p:bldP spid="12" grpId="0"/>
      <p:bldP spid="5" grpId="0" animBg="1"/>
      <p:bldP spid="13" grpId="0" animBg="1"/>
      <p:bldP spid="14" grpId="0" animBg="1"/>
      <p:bldP spid="15" grpId="0" animBg="1"/>
      <p:bldP spid="11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Prob.</a:t>
                </a:r>
                <a:r>
                  <a:rPr lang="en-US" sz="2000" dirty="0" smtClean="0"/>
                  <a:t>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Prob.</a:t>
                </a:r>
                <a:r>
                  <a:rPr lang="en-US" sz="2000" dirty="0" smtClean="0"/>
                  <a:t> run time exceeds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5732" t="-4839" r="-1019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4419600"/>
            <a:ext cx="7467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result is too complex and involves sophisticated tools of probability. </a:t>
            </a:r>
          </a:p>
          <a:p>
            <a:pPr algn="ctr"/>
            <a:r>
              <a:rPr lang="en-US" dirty="0" smtClean="0"/>
              <a:t>So</a:t>
            </a:r>
            <a:r>
              <a:rPr lang="en-US" dirty="0"/>
              <a:t> </a:t>
            </a:r>
            <a:r>
              <a:rPr lang="en-US" dirty="0" smtClean="0"/>
              <a:t>it is not worth discussion  in this course at this stage. </a:t>
            </a:r>
          </a:p>
          <a:p>
            <a:pPr algn="ctr"/>
            <a:r>
              <a:rPr lang="en-US" dirty="0" smtClean="0"/>
              <a:t>But we can get a similar result using elementary probability tools </a:t>
            </a:r>
            <a:r>
              <a:rPr lang="en-US" dirty="0" smtClean="0">
                <a:sym typeface="Wingdings" pitchFamily="2" charset="2"/>
              </a:rPr>
              <a:t>.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97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</a:t>
            </a:r>
            <a:r>
              <a:rPr lang="en-US" sz="3600" b="1" dirty="0" smtClean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random variable for the no. of comparisons during </a:t>
                </a:r>
                <a:r>
                  <a:rPr lang="en-US" sz="2000" b="1" dirty="0" smtClean="0"/>
                  <a:t>Randomized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find </a:t>
                </a:r>
                <a:r>
                  <a:rPr lang="en-US" sz="2000" u="sng" dirty="0" smtClean="0"/>
                  <a:t>a constant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We shall show that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476950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18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Probability that Randomized Quick sort performs more than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comparisons is less than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Tools needed: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dirty="0" smtClean="0"/>
                  <a:t>Union</a:t>
                </a:r>
                <a:r>
                  <a:rPr lang="en-US" sz="2000" dirty="0" smtClean="0"/>
                  <a:t> theorem</a:t>
                </a:r>
              </a:p>
              <a:p>
                <a:pPr marL="457200" indent="-457200">
                  <a:buAutoNum type="arabicPeriod"/>
                </a:pPr>
                <a:endParaRPr lang="en-US" sz="2000" dirty="0" smtClean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 Probability (less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HEADS during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tosses of a fair coin)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The right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perspective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7239" y="4343400"/>
            <a:ext cx="1143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934670"/>
            <a:ext cx="8991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Spend at least </a:t>
            </a:r>
            <a:r>
              <a:rPr lang="en-US" b="1" dirty="0" smtClean="0"/>
              <a:t>one hour </a:t>
            </a:r>
            <a:r>
              <a:rPr lang="en-US" dirty="0" smtClean="0"/>
              <a:t>on your own to prove the above theorem with an open mind. </a:t>
            </a:r>
          </a:p>
          <a:p>
            <a:pPr algn="ctr"/>
            <a:r>
              <a:rPr lang="en-US" dirty="0" smtClean="0"/>
              <a:t>If you do so, </a:t>
            </a:r>
          </a:p>
          <a:p>
            <a:pPr algn="ctr"/>
            <a:r>
              <a:rPr lang="en-US" dirty="0" smtClean="0"/>
              <a:t>you will be able to appreciate the beauty of its proof that we shall discuss on 24</a:t>
            </a:r>
            <a:r>
              <a:rPr lang="en-US" baseline="30000" dirty="0" smtClean="0"/>
              <a:t>th</a:t>
            </a:r>
            <a:r>
              <a:rPr lang="en-US" dirty="0" smtClean="0"/>
              <a:t> Jan.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Motivation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1800" dirty="0" smtClean="0"/>
              <a:t>Simplicity, </a:t>
            </a:r>
            <a:r>
              <a:rPr lang="en-US" sz="1800" dirty="0"/>
              <a:t> </a:t>
            </a:r>
            <a:r>
              <a:rPr lang="en-US" sz="1800" dirty="0" smtClean="0"/>
              <a:t> real time implementation,   streaming environment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Extension to 2-dimensions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>Converting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Monte Carlo </a:t>
            </a:r>
            <a:r>
              <a:rPr lang="en-US" sz="2000" dirty="0" smtClean="0"/>
              <a:t>to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Las Vegas algorithm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2514600"/>
            <a:ext cx="762000" cy="990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62800" y="2510388"/>
            <a:ext cx="1717081" cy="1538883"/>
            <a:chOff x="7162800" y="2510388"/>
            <a:chExt cx="1717081" cy="1538883"/>
          </a:xfrm>
        </p:grpSpPr>
        <p:grpSp>
          <p:nvGrpSpPr>
            <p:cNvPr id="10" name="Group 9"/>
            <p:cNvGrpSpPr/>
            <p:nvPr/>
          </p:nvGrpSpPr>
          <p:grpSpPr>
            <a:xfrm>
              <a:off x="7162800" y="2510388"/>
              <a:ext cx="926088" cy="1169551"/>
              <a:chOff x="7162800" y="2510388"/>
              <a:chExt cx="926088" cy="11695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162800" y="2510388"/>
                <a:ext cx="88036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lain"/>
                </a:pPr>
                <a:r>
                  <a:rPr lang="en-US" sz="1000" dirty="0" smtClean="0"/>
                  <a:t>1     1    0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1      1    0     1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1     0     1     1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1     1      1    1</a:t>
                </a:r>
                <a:endParaRPr lang="en-US" sz="1000" dirty="0"/>
              </a:p>
            </p:txBody>
          </p:sp>
          <p:sp>
            <p:nvSpPr>
              <p:cNvPr id="8" name="Left Bracket 7"/>
              <p:cNvSpPr/>
              <p:nvPr/>
            </p:nvSpPr>
            <p:spPr>
              <a:xfrm>
                <a:off x="7165848" y="2514600"/>
                <a:ext cx="73152" cy="1143000"/>
              </a:xfrm>
              <a:prstGeom prst="lef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ket 8"/>
              <p:cNvSpPr/>
              <p:nvPr/>
            </p:nvSpPr>
            <p:spPr>
              <a:xfrm>
                <a:off x="8043169" y="2514600"/>
                <a:ext cx="45719" cy="1143000"/>
              </a:xfrm>
              <a:prstGeom prst="righ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153400" y="367993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m</a:t>
              </a:r>
              <a:r>
                <a:rPr lang="en-US" dirty="0" err="1" smtClean="0">
                  <a:latin typeface="Cambria Math"/>
                  <a:ea typeface="Cambria Math"/>
                </a:rPr>
                <a:t>⨯</a:t>
              </a:r>
              <a:r>
                <a:rPr lang="en-US" dirty="0" err="1" smtClean="0">
                  <a:solidFill>
                    <a:srgbClr val="0070C0"/>
                  </a:solidFill>
                  <a:latin typeface="Cambria Math"/>
                  <a:ea typeface="Cambria Math"/>
                </a:rPr>
                <a:t>m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286000"/>
            <a:ext cx="4943244" cy="3036332"/>
            <a:chOff x="1524000" y="2286000"/>
            <a:chExt cx="4943244" cy="303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286000"/>
              <a:ext cx="4487745" cy="28432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67400" y="49530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n</a:t>
              </a:r>
              <a:r>
                <a:rPr lang="en-US" dirty="0" err="1" smtClean="0">
                  <a:latin typeface="Cambria Math"/>
                  <a:ea typeface="Cambria Math"/>
                </a:rPr>
                <a:t>⨯</a:t>
              </a:r>
              <a:r>
                <a:rPr lang="en-US" dirty="0" err="1" smtClean="0">
                  <a:solidFill>
                    <a:srgbClr val="0070C0"/>
                  </a:solidFill>
                  <a:latin typeface="Cambria Math"/>
                  <a:ea typeface="Cambria Math"/>
                </a:rPr>
                <a:t>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812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Project </a:t>
            </a:r>
            <a:r>
              <a:rPr lang="en-US" sz="3200" b="1" dirty="0">
                <a:solidFill>
                  <a:srgbClr val="0070C0"/>
                </a:solidFill>
              </a:rPr>
              <a:t>3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8157573"/>
                  </p:ext>
                </p:extLst>
              </p:nvPr>
            </p:nvGraphicFramePr>
            <p:xfrm>
              <a:off x="457200" y="3274932"/>
              <a:ext cx="622935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 smtClean="0"/>
                            <a:t>:</a:t>
                          </a:r>
                          <a:r>
                            <a:rPr lang="en-US" b="1" dirty="0" smtClean="0"/>
                            <a:t>Stretch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No.</a:t>
                          </a:r>
                          <a:r>
                            <a:rPr lang="en-US" b="1" baseline="0" dirty="0" smtClean="0"/>
                            <a:t> of </a:t>
                          </a:r>
                          <a:r>
                            <a:rPr lang="en-US" b="1" dirty="0" smtClean="0"/>
                            <a:t>Edges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Computation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8157573"/>
                  </p:ext>
                </p:extLst>
              </p:nvPr>
            </p:nvGraphicFramePr>
            <p:xfrm>
              <a:off x="457200" y="3274932"/>
              <a:ext cx="622935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199707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No.</a:t>
                          </a:r>
                          <a:r>
                            <a:rPr lang="en-US" b="1" baseline="0" dirty="0" smtClean="0"/>
                            <a:t> of </a:t>
                          </a:r>
                          <a:r>
                            <a:rPr lang="en-US" b="1" dirty="0" smtClean="0"/>
                            <a:t>Edges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Computation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820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820000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435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35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810600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810600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5520" y="3732132"/>
                <a:ext cx="1080680" cy="500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20" y="3048000"/>
                <a:ext cx="1080680" cy="500906"/>
              </a:xfrm>
              <a:prstGeom prst="rect">
                <a:avLst/>
              </a:prstGeom>
              <a:blipFill rotWithShape="1">
                <a:blip r:embed="rId6"/>
                <a:stretch>
                  <a:fillRect r="-674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05520" y="4265532"/>
                <a:ext cx="1080680" cy="502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20" y="3581400"/>
                <a:ext cx="1080680" cy="502253"/>
              </a:xfrm>
              <a:prstGeom prst="rect">
                <a:avLst/>
              </a:prstGeom>
              <a:blipFill rotWithShape="1">
                <a:blip r:embed="rId9"/>
                <a:stretch>
                  <a:fillRect r="-6742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03916" y="4752211"/>
                <a:ext cx="1082284" cy="503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16" y="4068079"/>
                <a:ext cx="1082284" cy="503921"/>
              </a:xfrm>
              <a:prstGeom prst="rect">
                <a:avLst/>
              </a:prstGeom>
              <a:blipFill rotWithShape="1">
                <a:blip r:embed="rId12"/>
                <a:stretch>
                  <a:fillRect r="-6180" b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895600" y="1219200"/>
            <a:ext cx="33252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Approximate distance preservers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9935" y="1752600"/>
                <a:ext cx="58609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>
                          <a:latin typeface="Cambria Math"/>
                        </a:rPr>
                        <m:t>=(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b="1" i="1" dirty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undirected graph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vertices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edges</a:t>
                </a:r>
              </a:p>
              <a:p>
                <a:r>
                  <a:rPr lang="en-US" dirty="0"/>
                  <a:t>Each edge has a positive weight (length).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5" y="1752600"/>
                <a:ext cx="5860900" cy="1200329"/>
              </a:xfrm>
              <a:prstGeom prst="rect">
                <a:avLst/>
              </a:prstGeom>
              <a:blipFill rotWithShape="1">
                <a:blip r:embed="rId13"/>
                <a:stretch>
                  <a:fillRect l="-832" t="-2551" r="-93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52629" y="5486400"/>
                <a:ext cx="35949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𝑯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9" y="5486400"/>
                <a:ext cx="3594958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1528" t="-4717" r="-17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5800" y="6140895"/>
                <a:ext cx="74387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Aim: </a:t>
                </a:r>
              </a:p>
              <a:p>
                <a:pPr marL="0" indent="0">
                  <a:buNone/>
                </a:pPr>
                <a:r>
                  <a:rPr lang="en-US" dirty="0"/>
                  <a:t>To compute sparse </a:t>
                </a:r>
                <a:r>
                  <a:rPr lang="en-US" dirty="0" smtClean="0"/>
                  <a:t>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 that preserves approximate distance for each pair</a:t>
                </a:r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140895"/>
                <a:ext cx="7438768" cy="646331"/>
              </a:xfrm>
              <a:prstGeom prst="rect">
                <a:avLst/>
              </a:prstGeom>
              <a:blipFill rotWithShape="1">
                <a:blip r:embed="rId15"/>
                <a:stretch>
                  <a:fillRect l="-738" t="-4717" r="-98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58000" y="4265532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𝒌𝒎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265532"/>
                <a:ext cx="9541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70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" grpId="0"/>
      <p:bldP spid="9" grpId="0"/>
      <p:bldP spid="10" grpId="0"/>
      <p:bldP spid="26" grpId="0" animBg="1"/>
      <p:bldP spid="18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Randomized Algorithm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C00000"/>
                </a:solidFill>
              </a:rPr>
              <a:t>pattern Matching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latin typeface="Calibri" pitchFamily="34" charset="0"/>
                  </a:rPr>
                  <a:t>Observation: </a:t>
                </a:r>
                <a:r>
                  <a:rPr lang="en-US" sz="2000" b="1" i="1" dirty="0" smtClean="0">
                    <a:latin typeface="Calibri" pitchFamily="34" charset="0"/>
                  </a:rPr>
                  <a:t>O</a:t>
                </a:r>
                <a:r>
                  <a:rPr lang="en-US" sz="2000" dirty="0" smtClean="0">
                    <a:latin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) time algorithm is obvious.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 smtClean="0">
                    <a:latin typeface="Calibri" pitchFamily="34" charset="0"/>
                  </a:rPr>
                  <a:t> How to do this task in </a:t>
                </a:r>
                <a:r>
                  <a:rPr lang="en-US" sz="2000" b="1" i="1" dirty="0" smtClean="0">
                    <a:latin typeface="Calibri" pitchFamily="34" charset="0"/>
                  </a:rPr>
                  <a:t>O</a:t>
                </a:r>
                <a:r>
                  <a:rPr lang="en-US" sz="2000" dirty="0" smtClean="0">
                    <a:latin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libri" pitchFamily="34" charset="0"/>
                  </a:rPr>
                  <a:t>1</a:t>
                </a:r>
                <a:r>
                  <a:rPr lang="en-US" sz="2000" dirty="0" smtClean="0">
                    <a:latin typeface="Calibri" pitchFamily="34" charset="0"/>
                  </a:rPr>
                  <a:t>) time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libri" pitchFamily="34" charset="0"/>
                  </a:rPr>
                  <a:t>Answer: </a:t>
                </a:r>
                <a:r>
                  <a:rPr lang="en-US" sz="2000" dirty="0" smtClean="0">
                    <a:latin typeface="Calibri" pitchFamily="34" charset="0"/>
                  </a:rPr>
                  <a:t>have a </a:t>
                </a:r>
                <a:r>
                  <a:rPr lang="en-US" sz="2000" i="1" dirty="0" smtClean="0">
                    <a:solidFill>
                      <a:srgbClr val="002060"/>
                    </a:solidFill>
                    <a:latin typeface="Calibri" pitchFamily="34" charset="0"/>
                  </a:rPr>
                  <a:t> fingerprint 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:</a:t>
                </a:r>
                <a:r>
                  <a:rPr lang="en-US" sz="2000" dirty="0"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What properties should the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fingerprint </a:t>
                </a:r>
                <a:r>
                  <a:rPr lang="en-US" sz="2000" i="1" dirty="0" smtClean="0">
                    <a:solidFill>
                      <a:srgbClr val="002060"/>
                    </a:solidFill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possess?</a:t>
                </a:r>
              </a:p>
              <a:p>
                <a:r>
                  <a:rPr lang="en-US" sz="2000" dirty="0" smtClean="0">
                    <a:latin typeface="Calibri" pitchFamily="34" charset="0"/>
                  </a:rPr>
                  <a:t> ??</a:t>
                </a:r>
              </a:p>
              <a:p>
                <a:r>
                  <a:rPr lang="en-US" sz="2000" dirty="0" smtClean="0">
                    <a:latin typeface="Calibri" pitchFamily="34" charset="0"/>
                  </a:rPr>
                  <a:t>?? </a:t>
                </a:r>
                <a:endParaRPr lang="en-US" sz="2000" b="1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4954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724400"/>
            <a:ext cx="1088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 size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5181600"/>
            <a:ext cx="2283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Efficiently computable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2672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then</a:t>
                </a:r>
                <a:r>
                  <a:rPr lang="en-US" sz="2000" dirty="0" smtClean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appears 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)”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≤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Fingerprint size </a:t>
                </a:r>
                <a:r>
                  <a:rPr lang="en-US" sz="2000" dirty="0"/>
                  <a:t>to get error probability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58896" y="3810000"/>
            <a:ext cx="3065904" cy="826532"/>
            <a:chOff x="4990555" y="5334000"/>
            <a:chExt cx="3065904" cy="8265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Smiley Face 2"/>
            <p:cNvSpPr/>
            <p:nvPr/>
          </p:nvSpPr>
          <p:spPr>
            <a:xfrm>
              <a:off x="6400800" y="5334000"/>
              <a:ext cx="457200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90555" y="5791200"/>
                  <a:ext cx="306590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since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has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bits.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555" y="5791200"/>
                  <a:ext cx="3065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349" r="-277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6096000"/>
            <a:ext cx="32689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4335966" y="2093976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much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66" y="2093976"/>
                <a:ext cx="4457700" cy="1298447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84349" y="3352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349" y="3352800"/>
            <a:ext cx="313279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74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4800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181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uiExpand="1" animBg="1"/>
      <p:bldP spid="18" grpId="0" animBg="1"/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smtClean="0"/>
                  <a:t> ?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 Math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=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1" dirty="0"/>
                          <m:t>mod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  <m:r>
                          <m:rPr>
                            <m:nor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3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12852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5797" y="1752597"/>
            <a:ext cx="1905003" cy="674135"/>
            <a:chOff x="4495797" y="1752597"/>
            <a:chExt cx="1905003" cy="674135"/>
          </a:xfrm>
        </p:grpSpPr>
        <p:sp>
          <p:nvSpPr>
            <p:cNvPr id="3" name="Left Brace 2"/>
            <p:cNvSpPr/>
            <p:nvPr/>
          </p:nvSpPr>
          <p:spPr>
            <a:xfrm rot="5400000" flipH="1">
              <a:off x="5295897" y="952497"/>
              <a:ext cx="304804" cy="1905003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0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572003" y="926068"/>
            <a:ext cx="1924050" cy="597934"/>
            <a:chOff x="4572003" y="926068"/>
            <a:chExt cx="1924050" cy="597934"/>
          </a:xfrm>
        </p:grpSpPr>
        <p:sp>
          <p:nvSpPr>
            <p:cNvPr id="15" name="Left Brace 14"/>
            <p:cNvSpPr/>
            <p:nvPr/>
          </p:nvSpPr>
          <p:spPr>
            <a:xfrm rot="16200000" flipH="1">
              <a:off x="5381627" y="409577"/>
              <a:ext cx="304801" cy="1924050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438400" y="5943600"/>
            <a:ext cx="2362200" cy="750332"/>
            <a:chOff x="2438400" y="5943600"/>
            <a:chExt cx="2362200" cy="75033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38600" y="5943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971800" y="6019800"/>
              <a:ext cx="8382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5943600"/>
              <a:ext cx="1371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5943600"/>
              <a:ext cx="609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111" t="-8333" r="-1975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2953212" y="3886200"/>
            <a:ext cx="170988" cy="2632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44196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419600"/>
            <a:ext cx="38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436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718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51816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0" y="54864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3352800"/>
            <a:ext cx="815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4267200" y="2286000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86000"/>
                <a:ext cx="4457700" cy="1298447"/>
              </a:xfrm>
              <a:prstGeom prst="cloudCallou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Down Arrow 35"/>
          <p:cNvSpPr/>
          <p:nvPr/>
        </p:nvSpPr>
        <p:spPr>
          <a:xfrm>
            <a:off x="4478262" y="3657600"/>
            <a:ext cx="1160538" cy="4130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22" grpId="0" animBg="1"/>
      <p:bldP spid="22" grpId="1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Fingerprint function:</a:t>
            </a:r>
            <a:r>
              <a:rPr lang="en-US" sz="3200" b="1" dirty="0" smtClean="0">
                <a:solidFill>
                  <a:srgbClr val="7030A0"/>
                </a:solidFill>
              </a:rPr>
              <a:t> how good is it ?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fingerprint function </a:t>
                </a:r>
              </a:p>
              <a:p>
                <a:r>
                  <a:rPr lang="en-US" sz="2000" dirty="0"/>
                  <a:t>O</a:t>
                </a:r>
                <a:r>
                  <a:rPr lang="en-US" sz="2000" dirty="0" smtClean="0"/>
                  <a:t>ccupies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bits.</a:t>
                </a:r>
                <a:endParaRPr lang="en-US" sz="2000" dirty="0"/>
              </a:p>
              <a:p>
                <a:r>
                  <a:rPr lang="en-US" sz="2000" dirty="0" smtClean="0"/>
                  <a:t>Computing takes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) bits operations. </a:t>
                </a:r>
              </a:p>
              <a:p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for </a:t>
                </a:r>
                <a:r>
                  <a:rPr lang="en-US" sz="2000" u="sng" dirty="0" smtClean="0"/>
                  <a:t>any particular</a:t>
                </a:r>
                <a:r>
                  <a:rPr lang="en-US" sz="2000" dirty="0" smtClean="0"/>
                  <a:t> location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What is the </a:t>
                </a:r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of the algorithm ?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 </a:t>
                </a:r>
                <a:r>
                  <a:rPr lang="en-US" sz="2000" dirty="0" smtClean="0">
                    <a:sym typeface="Wingdings" pitchFamily="2" charset="2"/>
                  </a:rPr>
                  <a:t>(to be done in the next class as well)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4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blipFill rotWithShape="1">
                <a:blip r:embed="rId5"/>
                <a:stretch>
                  <a:fillRect l="-2179" r="-387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Callout 1 2"/>
          <p:cNvSpPr/>
          <p:nvPr/>
        </p:nvSpPr>
        <p:spPr>
          <a:xfrm>
            <a:off x="5791200" y="3276600"/>
            <a:ext cx="2362200" cy="612648"/>
          </a:xfrm>
          <a:prstGeom prst="borderCallout1">
            <a:avLst>
              <a:gd name="adj1" fmla="val 49692"/>
              <a:gd name="adj2" fmla="val 479"/>
              <a:gd name="adj3" fmla="val 203508"/>
              <a:gd name="adj4" fmla="val -3408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time in word-RAM model of computation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2970</Words>
  <Application>Microsoft Office PowerPoint</Application>
  <PresentationFormat>On-screen Show (4:3)</PresentationFormat>
  <Paragraphs>510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Randomized Algorithms CS648 </vt:lpstr>
      <vt:lpstr>Fingerprinting Application 2 </vt:lpstr>
      <vt:lpstr>PowerPoint Presentation</vt:lpstr>
      <vt:lpstr>Motivation</vt:lpstr>
      <vt:lpstr>Randomized Algorithm  for pattern Matching</vt:lpstr>
      <vt:lpstr>Checking if P appears in Text T at location k  </vt:lpstr>
      <vt:lpstr>Checking if P appears in Text T at location k  </vt:lpstr>
      <vt:lpstr>Checking if P appears in Text T at location k </vt:lpstr>
      <vt:lpstr>Fingerprint function: how good is it ? </vt:lpstr>
      <vt:lpstr>A very very important question</vt:lpstr>
      <vt:lpstr>Randomized Algorithms  discussed till now</vt:lpstr>
      <vt:lpstr>Randomized Algorithms</vt:lpstr>
      <vt:lpstr>Randomized Algorithms</vt:lpstr>
      <vt:lpstr>Randomized Quick Sort</vt:lpstr>
      <vt:lpstr>Randomized Quick Sort</vt:lpstr>
      <vt:lpstr>Randomized Quick Sort</vt:lpstr>
      <vt:lpstr>Randomized Algorithm for Approximate median</vt:lpstr>
      <vt:lpstr>Randomized Algorithm for  Approximate median</vt:lpstr>
      <vt:lpstr>Randomized Algorithm for  Approximate median</vt:lpstr>
      <vt:lpstr>Randomized Algorithms</vt:lpstr>
      <vt:lpstr>PowerPoint Presentation</vt:lpstr>
      <vt:lpstr>Frievald’s Technique Application  matrix product verification</vt:lpstr>
      <vt:lpstr>the Union Theorem</vt:lpstr>
      <vt:lpstr>Probability tool (union theorem)</vt:lpstr>
      <vt:lpstr>Probability tool (union theorem)</vt:lpstr>
      <vt:lpstr>Applications of  the Union Theorem</vt:lpstr>
      <vt:lpstr>Balls into Bins</vt:lpstr>
      <vt:lpstr>Balls into Bins</vt:lpstr>
      <vt:lpstr>Balls into Bins</vt:lpstr>
      <vt:lpstr>Balls into Bins</vt:lpstr>
      <vt:lpstr>Balls into Bins</vt:lpstr>
      <vt:lpstr>AIM: To show P(ε_j) &lt; n^(-5)  </vt:lpstr>
      <vt:lpstr>Calculating P(ε_j) </vt:lpstr>
      <vt:lpstr>Balls into Bins </vt:lpstr>
      <vt:lpstr>Application 2 of the Union Theorem </vt:lpstr>
      <vt:lpstr>What makes Quick sort popular ?</vt:lpstr>
      <vt:lpstr>What makes Quick sort popular ?</vt:lpstr>
      <vt:lpstr>Concentration of Randomized Quick Sort </vt:lpstr>
      <vt:lpstr>Concentration of Randomized Quick Sort </vt:lpstr>
      <vt:lpstr>Project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755</cp:revision>
  <dcterms:created xsi:type="dcterms:W3CDTF">2011-12-03T04:13:03Z</dcterms:created>
  <dcterms:modified xsi:type="dcterms:W3CDTF">2018-08-13T12:42:02Z</dcterms:modified>
</cp:coreProperties>
</file>