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9"/>
  </p:notesMasterIdLst>
  <p:sldIdLst>
    <p:sldId id="428" r:id="rId2"/>
    <p:sldId id="571" r:id="rId3"/>
    <p:sldId id="572" r:id="rId4"/>
    <p:sldId id="665" r:id="rId5"/>
    <p:sldId id="580" r:id="rId6"/>
    <p:sldId id="577" r:id="rId7"/>
    <p:sldId id="570" r:id="rId8"/>
    <p:sldId id="620" r:id="rId9"/>
    <p:sldId id="626" r:id="rId10"/>
    <p:sldId id="625" r:id="rId11"/>
    <p:sldId id="621" r:id="rId12"/>
    <p:sldId id="575" r:id="rId13"/>
    <p:sldId id="585" r:id="rId14"/>
    <p:sldId id="590" r:id="rId15"/>
    <p:sldId id="586" r:id="rId16"/>
    <p:sldId id="588" r:id="rId17"/>
    <p:sldId id="581" r:id="rId18"/>
    <p:sldId id="583" r:id="rId19"/>
    <p:sldId id="582" r:id="rId20"/>
    <p:sldId id="627" r:id="rId21"/>
    <p:sldId id="614" r:id="rId22"/>
    <p:sldId id="615" r:id="rId23"/>
    <p:sldId id="643" r:id="rId24"/>
    <p:sldId id="641" r:id="rId25"/>
    <p:sldId id="642" r:id="rId26"/>
    <p:sldId id="644" r:id="rId27"/>
    <p:sldId id="631" r:id="rId28"/>
    <p:sldId id="653" r:id="rId29"/>
    <p:sldId id="652" r:id="rId30"/>
    <p:sldId id="654" r:id="rId31"/>
    <p:sldId id="655" r:id="rId32"/>
    <p:sldId id="656" r:id="rId33"/>
    <p:sldId id="657" r:id="rId34"/>
    <p:sldId id="660" r:id="rId35"/>
    <p:sldId id="661" r:id="rId36"/>
    <p:sldId id="662" r:id="rId37"/>
    <p:sldId id="663" r:id="rId38"/>
    <p:sldId id="664" r:id="rId39"/>
    <p:sldId id="658" r:id="rId40"/>
    <p:sldId id="659" r:id="rId41"/>
    <p:sldId id="632" r:id="rId42"/>
    <p:sldId id="633" r:id="rId43"/>
    <p:sldId id="634" r:id="rId44"/>
    <p:sldId id="635" r:id="rId45"/>
    <p:sldId id="636" r:id="rId46"/>
    <p:sldId id="637" r:id="rId47"/>
    <p:sldId id="63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76" autoAdjust="0"/>
  </p:normalViewPr>
  <p:slideViewPr>
    <p:cSldViewPr>
      <p:cViewPr>
        <p:scale>
          <a:sx n="85" d="100"/>
          <a:sy n="85" d="100"/>
        </p:scale>
        <p:origin x="-237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6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Randomized Quick Sort: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900" b="1" dirty="0" smtClean="0">
                <a:solidFill>
                  <a:srgbClr val="C00000"/>
                </a:solidFill>
              </a:rPr>
              <a:t>	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smtClean="0">
                <a:solidFill>
                  <a:srgbClr val="002060"/>
                </a:solidFill>
              </a:rPr>
              <a:t>Proof for the  </a:t>
            </a:r>
            <a:r>
              <a:rPr lang="en-US" sz="1900" b="1" dirty="0" smtClean="0">
                <a:solidFill>
                  <a:srgbClr val="C00000"/>
                </a:solidFill>
              </a:rPr>
              <a:t>Concentration </a:t>
            </a:r>
            <a:r>
              <a:rPr lang="en-US" sz="1900" b="1" dirty="0" smtClean="0">
                <a:solidFill>
                  <a:srgbClr val="002060"/>
                </a:solidFill>
              </a:rPr>
              <a:t>of its running time</a:t>
            </a:r>
            <a:r>
              <a:rPr lang="en-US" sz="2600" b="1" dirty="0" smtClean="0">
                <a:solidFill>
                  <a:srgbClr val="002060"/>
                </a:solidFill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To show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14400" y="2362200"/>
            <a:ext cx="7086600" cy="76200"/>
            <a:chOff x="914400" y="2362200"/>
            <a:chExt cx="7086600" cy="76200"/>
          </a:xfrm>
        </p:grpSpPr>
        <p:sp>
          <p:nvSpPr>
            <p:cNvPr id="6" name="Oval 5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86318" y="1447800"/>
            <a:ext cx="417999" cy="838200"/>
            <a:chOff x="2362200" y="1143000"/>
            <a:chExt cx="417999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362200" y="1143000"/>
                  <a:ext cx="41799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7999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r="-18841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657600" y="1078468"/>
            <a:ext cx="18065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perspective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loud Callout 41"/>
              <p:cNvSpPr/>
              <p:nvPr/>
            </p:nvSpPr>
            <p:spPr>
              <a:xfrm>
                <a:off x="1002216" y="4114800"/>
                <a:ext cx="7010400" cy="1524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Right perspective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helped for bounding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E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This should help here now.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what perspective to be used for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this result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loud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16" y="4114800"/>
                <a:ext cx="7010400" cy="15240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66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8" grpId="0" animBg="1"/>
      <p:bldP spid="5" grpId="0" animBg="1"/>
      <p:bldP spid="42" grpId="0" animBg="1"/>
      <p:bldP spid="42" grpId="1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  </a:t>
                </a:r>
                <a:r>
                  <a:rPr lang="en-US" sz="2000" dirty="0" smtClean="0"/>
                  <a:t>To show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14400" y="2362200"/>
            <a:ext cx="7086600" cy="76200"/>
            <a:chOff x="914400" y="2362200"/>
            <a:chExt cx="7086600" cy="76200"/>
          </a:xfrm>
        </p:grpSpPr>
        <p:sp>
          <p:nvSpPr>
            <p:cNvPr id="6" name="Oval 5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7600" y="1078468"/>
            <a:ext cx="18065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9624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57200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962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91050" y="5562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676650" y="5562600"/>
            <a:ext cx="2800350" cy="76200"/>
            <a:chOff x="3676650" y="5562600"/>
            <a:chExt cx="2800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6240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200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5505450" y="5562600"/>
              <a:ext cx="971550" cy="76200"/>
              <a:chOff x="5505450" y="5562600"/>
              <a:chExt cx="971550" cy="762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55054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810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6115050" y="55626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419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2" name="Oval 131"/>
          <p:cNvSpPr/>
          <p:nvPr/>
        </p:nvSpPr>
        <p:spPr>
          <a:xfrm>
            <a:off x="45148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Ribbon 42"/>
              <p:cNvSpPr/>
              <p:nvPr/>
            </p:nvSpPr>
            <p:spPr>
              <a:xfrm>
                <a:off x="304800" y="4953000"/>
                <a:ext cx="238125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leaves the algorithm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Down Ribb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238125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3" grpId="0" animBg="1"/>
      <p:bldP spid="123" grpId="1" animBg="1"/>
      <p:bldP spid="132" grpId="0" animBg="1"/>
      <p:bldP spid="132" grpId="1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:  no. of recursive calls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participates  before being selected as a pivot.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038600" y="4648200"/>
            <a:ext cx="1828800" cy="917448"/>
          </a:xfrm>
          <a:prstGeom prst="cloudCallout">
            <a:avLst>
              <a:gd name="adj1" fmla="val -26931"/>
              <a:gd name="adj2" fmla="val 758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286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4290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/>
              <a:t>A</a:t>
            </a:r>
            <a:r>
              <a:rPr lang="en-US" sz="2800" b="1" dirty="0" smtClean="0">
                <a:solidFill>
                  <a:srgbClr val="7030A0"/>
                </a:solidFill>
              </a:rPr>
              <a:t> new way </a:t>
            </a:r>
            <a:r>
              <a:rPr lang="en-US" sz="2800" b="1" dirty="0" smtClean="0"/>
              <a:t>to</a:t>
            </a:r>
            <a:r>
              <a:rPr lang="en-US" sz="2800" b="1" dirty="0" smtClean="0">
                <a:solidFill>
                  <a:srgbClr val="7030A0"/>
                </a:solidFill>
              </a:rPr>
              <a:t> count </a:t>
            </a:r>
            <a:r>
              <a:rPr lang="en-US" sz="2800" b="1" dirty="0" smtClean="0"/>
              <a:t>the</a:t>
            </a:r>
            <a:r>
              <a:rPr lang="en-US" sz="2800" b="1" dirty="0" smtClean="0">
                <a:solidFill>
                  <a:srgbClr val="7030A0"/>
                </a:solidFill>
              </a:rPr>
              <a:t> comparisons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idea: 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ssign each comparison during a recursive call to the </a:t>
                </a:r>
                <a:r>
                  <a:rPr lang="en-US" sz="2000" u="sng" dirty="0" smtClean="0"/>
                  <a:t>non-pivot</a:t>
                </a:r>
                <a:r>
                  <a:rPr lang="en-US" sz="2000" dirty="0" smtClean="0"/>
                  <a:t> element.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  <a:blipFill rotWithShape="1">
                <a:blip r:embed="rId2"/>
                <a:stretch>
                  <a:fillRect l="-1154" t="-985" b="-18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14400" y="2362200"/>
            <a:ext cx="6781800" cy="76200"/>
            <a:chOff x="914400" y="2362200"/>
            <a:chExt cx="6781800" cy="76200"/>
          </a:xfrm>
        </p:grpSpPr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Oval 137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27221" y="-1140581"/>
            <a:ext cx="7514494" cy="4485523"/>
            <a:chOff x="727221" y="-1140581"/>
            <a:chExt cx="7514494" cy="4485523"/>
          </a:xfrm>
        </p:grpSpPr>
        <p:sp>
          <p:nvSpPr>
            <p:cNvPr id="51" name="Arc 50"/>
            <p:cNvSpPr/>
            <p:nvPr/>
          </p:nvSpPr>
          <p:spPr>
            <a:xfrm rot="8170535">
              <a:off x="3837616" y="1671044"/>
              <a:ext cx="935367" cy="896185"/>
            </a:xfrm>
            <a:prstGeom prst="arc">
              <a:avLst>
                <a:gd name="adj1" fmla="val 16080204"/>
                <a:gd name="adj2" fmla="val 21063069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8170535">
              <a:off x="3569285" y="-1140581"/>
              <a:ext cx="4672430" cy="4485523"/>
            </a:xfrm>
            <a:prstGeom prst="arc">
              <a:avLst>
                <a:gd name="adj1" fmla="val 15588621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170535">
              <a:off x="3293798" y="1750071"/>
              <a:ext cx="880001" cy="843829"/>
            </a:xfrm>
            <a:prstGeom prst="arc">
              <a:avLst>
                <a:gd name="adj1" fmla="val 16080204"/>
                <a:gd name="adj2" fmla="val 22580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8170535">
              <a:off x="1130039" y="-380725"/>
              <a:ext cx="3759721" cy="3235597"/>
            </a:xfrm>
            <a:prstGeom prst="arc">
              <a:avLst>
                <a:gd name="adj1" fmla="val 16557624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8170535">
              <a:off x="727221" y="-259493"/>
              <a:ext cx="3879557" cy="3440873"/>
            </a:xfrm>
            <a:prstGeom prst="arc">
              <a:avLst>
                <a:gd name="adj1" fmla="val 15588621"/>
                <a:gd name="adj2" fmla="val 88705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8170535">
              <a:off x="3618013" y="-180009"/>
              <a:ext cx="3508173" cy="3057511"/>
            </a:xfrm>
            <a:prstGeom prst="arc">
              <a:avLst>
                <a:gd name="adj1" fmla="val 16203678"/>
                <a:gd name="adj2" fmla="val 10131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8170535">
              <a:off x="3764782" y="-54336"/>
              <a:ext cx="3748034" cy="3137730"/>
            </a:xfrm>
            <a:prstGeom prst="arc">
              <a:avLst>
                <a:gd name="adj1" fmla="val 15331556"/>
                <a:gd name="adj2" fmla="val 59839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8170535">
              <a:off x="3628949" y="259693"/>
              <a:ext cx="2648099" cy="2523053"/>
            </a:xfrm>
            <a:prstGeom prst="arc">
              <a:avLst>
                <a:gd name="adj1" fmla="val 16203678"/>
                <a:gd name="adj2" fmla="val 2144884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8170535">
              <a:off x="1933642" y="383865"/>
              <a:ext cx="2533515" cy="2422352"/>
            </a:xfrm>
            <a:prstGeom prst="arc">
              <a:avLst>
                <a:gd name="adj1" fmla="val 16203678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8170535">
              <a:off x="3773831" y="941359"/>
              <a:ext cx="1929132" cy="1691102"/>
            </a:xfrm>
            <a:prstGeom prst="arc">
              <a:avLst>
                <a:gd name="adj1" fmla="val 16615385"/>
                <a:gd name="adj2" fmla="val 21244102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8170535">
              <a:off x="2776592" y="1467795"/>
              <a:ext cx="1445377" cy="1247927"/>
            </a:xfrm>
            <a:prstGeom prst="arc">
              <a:avLst>
                <a:gd name="adj1" fmla="val 15926098"/>
                <a:gd name="adj2" fmla="val 111952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71799" y="3657600"/>
            <a:ext cx="228600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57800" y="3657600"/>
            <a:ext cx="2819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0" y="5105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5001" y="51816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914400"/>
            <a:ext cx="58102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8" grpId="0" animBg="1"/>
      <p:bldP spid="61" grpId="0" animBg="1"/>
      <p:bldP spid="32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Applying Union theorem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relation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 smtClean="0"/>
                  <a:t>In order to show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 smtClean="0"/>
                  <a:t>,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&lt; ??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5410200"/>
            <a:ext cx="2514600" cy="685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5567" y="4800600"/>
            <a:ext cx="41222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800600"/>
            <a:ext cx="296436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48982" y="914400"/>
            <a:ext cx="42328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 smtClean="0"/>
                  <a:t>To show</a:t>
                </a:r>
                <a:br>
                  <a:rPr lang="en-US" sz="3600" dirty="0" smtClean="0"/>
                </a:br>
                <a:r>
                  <a:rPr lang="en-US" sz="3600" dirty="0" smtClean="0"/>
                  <a:t>P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&gt;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360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</p:spPr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Probability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participates in more than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recursive calls is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  <a:blipFill rotWithShape="1">
                <a:blip r:embed="rId3"/>
                <a:stretch>
                  <a:fillRect l="-1144" b="-7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ln w="19050"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Definition:  </a:t>
            </a:r>
          </a:p>
          <a:p>
            <a:pPr marL="0" indent="0">
              <a:buNone/>
            </a:pPr>
            <a:r>
              <a:rPr lang="en-US" sz="2000" dirty="0" smtClean="0"/>
              <a:t>a recursive call is </a:t>
            </a:r>
            <a:r>
              <a:rPr lang="en-US" sz="2000" b="1" dirty="0" smtClean="0"/>
              <a:t>good</a:t>
            </a:r>
            <a:r>
              <a:rPr lang="en-US" sz="2000" dirty="0" smtClean="0"/>
              <a:t> if the pivot is selected from the middle half, </a:t>
            </a:r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b="1" dirty="0" smtClean="0"/>
              <a:t>bad</a:t>
            </a:r>
            <a:r>
              <a:rPr lang="en-US" sz="2000" dirty="0" smtClean="0"/>
              <a:t> otherwise.</a:t>
            </a:r>
          </a:p>
          <a:p>
            <a:pPr marL="0" indent="0" algn="ctr">
              <a:buNone/>
            </a:pPr>
            <a:r>
              <a:rPr lang="en-US" sz="2000" b="1" dirty="0" smtClean="0"/>
              <a:t>P</a:t>
            </a:r>
            <a:r>
              <a:rPr lang="en-US" sz="2000" dirty="0" smtClean="0"/>
              <a:t>(a recursive call is </a:t>
            </a:r>
            <a:r>
              <a:rPr lang="en-US" sz="2000" b="1" dirty="0" smtClean="0"/>
              <a:t>good</a:t>
            </a:r>
            <a:r>
              <a:rPr lang="en-US" sz="2000" dirty="0" smtClean="0"/>
              <a:t>) = ??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Notation: </a:t>
            </a:r>
            <a:r>
              <a:rPr lang="en-US" sz="2000" dirty="0" smtClean="0"/>
              <a:t>The </a:t>
            </a:r>
            <a:r>
              <a:rPr lang="en-US" sz="2000" b="1" dirty="0" smtClean="0"/>
              <a:t>size</a:t>
            </a:r>
            <a:r>
              <a:rPr lang="en-US" sz="2000" dirty="0" smtClean="0"/>
              <a:t> of a recursive call is the size of the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it sorts.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518160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blipFill rotWithShape="1">
                <a:blip r:embed="rId2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27241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865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95600" y="5029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81150" y="6248400"/>
            <a:ext cx="6419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43400" y="62484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30" grpId="1" animBg="1"/>
      <p:bldP spid="65" grpId="0" animBg="1"/>
      <p:bldP spid="66" grpId="0" animBg="1"/>
      <p:bldP spid="68" grpId="0" animBg="1"/>
      <p:bldP spid="69" grpId="0"/>
      <p:bldP spid="70" grpId="0" animBg="1"/>
      <p:bldP spid="71" grpId="0" animBg="1"/>
      <p:bldP spid="71" grpId="1" animBg="1"/>
      <p:bldP spid="72" grpId="0" animBg="1"/>
      <p:bldP spid="72" grpId="1" animBg="1"/>
      <p:bldP spid="67" grpId="0" animBg="1"/>
      <p:bldP spid="73" grpId="0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dirty="0" smtClean="0"/>
                  <a:t>If a recursive call is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size of each of its child-recursive calls reduces at least by a factor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4419600" y="5257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maximum no. of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recursive calls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have in its lifetime?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17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57518" y="12192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4" name="Rectangle 63"/>
          <p:cNvSpPr/>
          <p:nvPr/>
        </p:nvSpPr>
        <p:spPr>
          <a:xfrm>
            <a:off x="62484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Union theorem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such that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smtClean="0">
                            <a:latin typeface="Cambria Math"/>
                          </a:rPr>
                          <m:t>  </m:t>
                        </m:r>
                        <m:r>
                          <a:rPr lang="en-US" sz="2000" b="1" smtClean="0">
                            <a:latin typeface="Cambria Math"/>
                          </a:rPr>
                          <m:t>𝐏</m:t>
                        </m:r>
                        <m:r>
                          <a:rPr lang="en-US" sz="2000" b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Furthermore, 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same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 b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819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2819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4196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32766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Randomized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Quick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Sort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>
                    <a:solidFill>
                      <a:srgbClr val="FF0000"/>
                    </a:solidFill>
                  </a:rPr>
                  <a:t>Summary</a:t>
                </a:r>
                <a:r>
                  <a:rPr lang="en-US" sz="3200" b="1" dirty="0" smtClean="0">
                    <a:solidFill>
                      <a:srgbClr val="002060"/>
                    </a:solidFill>
                  </a:rPr>
                  <a:t> from the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During Randomized Quick Sort,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Participates in a sequence of recursive calls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each of which is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 independently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leaves algorithm on or before participating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recursive calls.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participated in more than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recursive calls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3810000"/>
            <a:ext cx="7162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3185532" y="2743200"/>
            <a:ext cx="15240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6800" y="914400"/>
            <a:ext cx="670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3124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3350941" y="4800600"/>
            <a:ext cx="4421459" cy="1118839"/>
          </a:xfrm>
          <a:prstGeom prst="cloudCallout">
            <a:avLst>
              <a:gd name="adj1" fmla="val -25121"/>
              <a:gd name="adj2" fmla="val 86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With this insight, can you express this event in terms of any </a:t>
            </a:r>
            <a:r>
              <a:rPr lang="en-US" sz="1600" b="1" dirty="0" smtClean="0">
                <a:solidFill>
                  <a:schemeClr val="tx1"/>
                </a:solidFill>
              </a:rPr>
              <a:t>coin tossing event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571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</a:t>
                </a:r>
                <a:r>
                  <a:rPr lang="en-US" sz="2000" b="1" dirty="0" smtClean="0"/>
                  <a:t>Sort</a:t>
                </a:r>
                <a:r>
                  <a:rPr lang="en-US" sz="2000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 smtClean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3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173068" y="1828800"/>
            <a:ext cx="646331" cy="1722865"/>
            <a:chOff x="2173068" y="1828800"/>
            <a:chExt cx="646331" cy="1722865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2244402" y="2976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209800" y="1828800"/>
              <a:ext cx="304800" cy="1066800"/>
              <a:chOff x="2209800" y="1828800"/>
              <a:chExt cx="304800" cy="1066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209800" y="1828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09800" y="2209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2590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3717" y="2171700"/>
                <a:ext cx="2206083" cy="1028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Fact 1: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Each call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good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independently.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" y="2171700"/>
                <a:ext cx="2206083" cy="1028700"/>
              </a:xfrm>
              <a:prstGeom prst="roundRect">
                <a:avLst/>
              </a:prstGeom>
              <a:blipFill rotWithShape="1">
                <a:blip r:embed="rId6"/>
                <a:stretch>
                  <a:fillRect t="-1734" r="-820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16" y="3352800"/>
                <a:ext cx="2358484" cy="96736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Fact 2: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disappears </a:t>
                </a:r>
                <a:r>
                  <a:rPr lang="en-US" u="sng" dirty="0">
                    <a:solidFill>
                      <a:schemeClr val="tx1"/>
                    </a:solidFill>
                  </a:rPr>
                  <a:t>on or before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good </a:t>
                </a:r>
                <a:r>
                  <a:rPr lang="en-US" dirty="0">
                    <a:solidFill>
                      <a:schemeClr val="tx1"/>
                    </a:solidFill>
                  </a:rPr>
                  <a:t>calls</a:t>
                </a: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" y="3352800"/>
                <a:ext cx="2358484" cy="967368"/>
              </a:xfrm>
              <a:prstGeom prst="roundRect">
                <a:avLst/>
              </a:prstGeom>
              <a:blipFill rotWithShape="1">
                <a:blip r:embed="rId7"/>
                <a:stretch>
                  <a:fillRect t="-1840" r="-256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173068" y="4038601"/>
            <a:ext cx="646331" cy="1904999"/>
            <a:chOff x="2173068" y="4038601"/>
            <a:chExt cx="646331" cy="1904999"/>
          </a:xfrm>
        </p:grpSpPr>
        <p:sp>
          <p:nvSpPr>
            <p:cNvPr id="38" name="TextBox 37"/>
            <p:cNvSpPr txBox="1"/>
            <p:nvPr/>
          </p:nvSpPr>
          <p:spPr>
            <a:xfrm rot="5400000">
              <a:off x="2244402" y="39672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209800" y="5029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209800" y="5638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209800" y="45720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3200400" y="2514600"/>
            <a:ext cx="2590800" cy="993648"/>
          </a:xfrm>
          <a:prstGeom prst="cloudCallout">
            <a:avLst>
              <a:gd name="adj1" fmla="val -45302"/>
              <a:gd name="adj2" fmla="val 83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insight revealed two facts.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4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33" grpId="0" animBg="1"/>
      <p:bldP spid="33" grpId="1" animBg="1"/>
      <p:bldP spid="34" grpId="0" animBg="1"/>
      <p:bldP spid="34" grpId="1" animBg="1"/>
      <p:bldP spid="43" grpId="0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 smtClean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1828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Oval 13"/>
          <p:cNvSpPr/>
          <p:nvPr/>
        </p:nvSpPr>
        <p:spPr>
          <a:xfrm>
            <a:off x="2209800" y="2209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2590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098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5638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44402" y="2976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2244402" y="39672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2209800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04800" y="2362200"/>
            <a:ext cx="1868268" cy="3429000"/>
            <a:chOff x="304800" y="2362200"/>
            <a:chExt cx="1868268" cy="34290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0600" y="2362200"/>
              <a:ext cx="1066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0600" y="2819400"/>
              <a:ext cx="118246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4800" y="25262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Good</a:t>
              </a:r>
              <a:endParaRPr lang="en-IN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67000" y="1981200"/>
            <a:ext cx="1455930" cy="3048000"/>
            <a:chOff x="2667000" y="1981200"/>
            <a:chExt cx="1455930" cy="3048000"/>
          </a:xfrm>
        </p:grpSpPr>
        <p:grpSp>
          <p:nvGrpSpPr>
            <p:cNvPr id="46" name="Group 45"/>
            <p:cNvGrpSpPr/>
            <p:nvPr/>
          </p:nvGrpSpPr>
          <p:grpSpPr>
            <a:xfrm>
              <a:off x="2667000" y="1981200"/>
              <a:ext cx="1455930" cy="2590800"/>
              <a:chOff x="2667000" y="1981200"/>
              <a:chExt cx="1455930" cy="2590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71176" y="25908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Bad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2667000" y="1981200"/>
                <a:ext cx="904176" cy="794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2775466"/>
                <a:ext cx="904176" cy="43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667000" y="2960132"/>
                <a:ext cx="904176" cy="161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667000" y="2895600"/>
              <a:ext cx="1056576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loud Callout 37"/>
          <p:cNvSpPr/>
          <p:nvPr/>
        </p:nvSpPr>
        <p:spPr>
          <a:xfrm>
            <a:off x="3048000" y="3048000"/>
            <a:ext cx="3586512" cy="1371600"/>
          </a:xfrm>
          <a:prstGeom prst="cloudCallout">
            <a:avLst>
              <a:gd name="adj1" fmla="val -45302"/>
              <a:gd name="adj2" fmla="val 83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Now relate it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to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some coin tossing experiment.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859" y="4622697"/>
            <a:ext cx="21015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an attempt.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4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9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28600"/>
                <a:ext cx="4038600" cy="65137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: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We toss a coin and stop </a:t>
                </a:r>
                <a:r>
                  <a:rPr lang="en-US" sz="1800" b="1" u="sng" dirty="0"/>
                  <a:t>on or before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getting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/>
                  <a:t> heads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28600"/>
                <a:ext cx="4038600" cy="6513731"/>
              </a:xfrm>
              <a:blipFill rotWithShape="1">
                <a:blip r:embed="rId3"/>
                <a:stretch>
                  <a:fillRect l="-2417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25146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48400" y="175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133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8400" y="2895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283002" y="31588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2209800" y="1828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Oval 13"/>
          <p:cNvSpPr/>
          <p:nvPr/>
        </p:nvSpPr>
        <p:spPr>
          <a:xfrm>
            <a:off x="2209800" y="2209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2590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098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5638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44402" y="2976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2244402" y="39672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7" name="Oval 26"/>
          <p:cNvSpPr/>
          <p:nvPr/>
        </p:nvSpPr>
        <p:spPr>
          <a:xfrm>
            <a:off x="62484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48400" y="45720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6283002" y="39970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2209800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04800" y="2362200"/>
            <a:ext cx="1868268" cy="3429000"/>
            <a:chOff x="304800" y="2362200"/>
            <a:chExt cx="1868268" cy="34290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0600" y="2362200"/>
              <a:ext cx="1066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0600" y="2819400"/>
              <a:ext cx="118246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4800" y="25262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Good</a:t>
              </a:r>
              <a:endParaRPr lang="en-IN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67000" y="1981200"/>
            <a:ext cx="1455930" cy="3048000"/>
            <a:chOff x="2667000" y="1981200"/>
            <a:chExt cx="1455930" cy="3048000"/>
          </a:xfrm>
        </p:grpSpPr>
        <p:grpSp>
          <p:nvGrpSpPr>
            <p:cNvPr id="46" name="Group 45"/>
            <p:cNvGrpSpPr/>
            <p:nvPr/>
          </p:nvGrpSpPr>
          <p:grpSpPr>
            <a:xfrm>
              <a:off x="2667000" y="1981200"/>
              <a:ext cx="1455930" cy="2590800"/>
              <a:chOff x="2667000" y="1981200"/>
              <a:chExt cx="1455930" cy="2590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71176" y="25908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Bad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2667000" y="1981200"/>
                <a:ext cx="904176" cy="794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2775466"/>
                <a:ext cx="904176" cy="43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667000" y="2960132"/>
                <a:ext cx="904176" cy="161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667000" y="2895600"/>
              <a:ext cx="1056576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60762" y="6083561"/>
                <a:ext cx="404296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[more than </a:t>
                </a:r>
                <a:r>
                  <a:rPr lang="en-US" dirty="0">
                    <a:solidFill>
                      <a:srgbClr val="0070C0"/>
                    </a:solidFill>
                  </a:rPr>
                  <a:t>8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tosses are made]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62" y="6083561"/>
                <a:ext cx="4042966" cy="394210"/>
              </a:xfrm>
              <a:prstGeom prst="rect">
                <a:avLst/>
              </a:prstGeom>
              <a:blipFill rotWithShape="1">
                <a:blip r:embed="rId5"/>
                <a:stretch>
                  <a:fillRect l="-1357" t="-6154" r="-181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qual 38"/>
          <p:cNvSpPr/>
          <p:nvPr/>
        </p:nvSpPr>
        <p:spPr>
          <a:xfrm>
            <a:off x="4173344" y="5912908"/>
            <a:ext cx="606812" cy="735516"/>
          </a:xfrm>
          <a:prstGeom prst="mathEqual">
            <a:avLst>
              <a:gd name="adj1" fmla="val 12544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1 16"/>
              <p:cNvSpPr/>
              <p:nvPr/>
            </p:nvSpPr>
            <p:spPr>
              <a:xfrm>
                <a:off x="6858000" y="3230135"/>
                <a:ext cx="2209800" cy="864480"/>
              </a:xfrm>
              <a:prstGeom prst="borderCallout1">
                <a:avLst>
                  <a:gd name="adj1" fmla="val 100658"/>
                  <a:gd name="adj2" fmla="val 50204"/>
                  <a:gd name="adj3" fmla="val 325997"/>
                  <a:gd name="adj4" fmla="val 4997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shall now show that this probability is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Line Callout 1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230135"/>
                <a:ext cx="2209800" cy="864480"/>
              </a:xfrm>
              <a:prstGeom prst="borderCallout1">
                <a:avLst>
                  <a:gd name="adj1" fmla="val 100658"/>
                  <a:gd name="adj2" fmla="val 50204"/>
                  <a:gd name="adj3" fmla="val 325997"/>
                  <a:gd name="adj4" fmla="val 49977"/>
                </a:avLst>
              </a:prstGeom>
              <a:blipFill rotWithShape="1">
                <a:blip r:embed="rId6"/>
                <a:stretch>
                  <a:fillRect l="-1635" t="-1505" r="-3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7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2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27" grpId="0" animBg="1"/>
      <p:bldP spid="28" grpId="0" animBg="1"/>
      <p:bldP spid="29" grpId="0"/>
      <p:bldP spid="2" grpId="0"/>
      <p:bldP spid="39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Tossing a coin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times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[less </a:t>
                </a:r>
                <a:r>
                  <a:rPr lang="en-US" sz="2000" dirty="0"/>
                  <a:t>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</a:t>
                </a:r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  <a:blipFill rotWithShape="1">
                <a:blip r:embed="rId2"/>
                <a:stretch>
                  <a:fillRect l="-2417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1’</a:t>
                </a:r>
                <a:r>
                  <a:rPr lang="en-US" sz="2400" dirty="0" smtClean="0"/>
                  <a:t>: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Tossing a coin </a:t>
                </a:r>
                <a:r>
                  <a:rPr lang="en-US" sz="2000" b="1" dirty="0" smtClean="0"/>
                  <a:t>till we </a:t>
                </a:r>
                <a:r>
                  <a:rPr lang="en-US" sz="2000" b="1" dirty="0"/>
                  <a:t>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/>
                  <a:t> heads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[more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tosses are </a:t>
                </a:r>
                <a:r>
                  <a:rPr lang="en-US" sz="2000" dirty="0" smtClean="0"/>
                  <a:t>made]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  <a:blipFill rotWithShape="1">
                <a:blip r:embed="rId3"/>
                <a:stretch>
                  <a:fillRect l="-1904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4498588" y="2590800"/>
            <a:ext cx="606812" cy="735516"/>
          </a:xfrm>
          <a:prstGeom prst="mathEqual">
            <a:avLst>
              <a:gd name="adj1" fmla="val 12544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3776" y="2286000"/>
            <a:ext cx="75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1142" y="3962400"/>
            <a:ext cx="6125268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ntuitively the two probabilities look same. </a:t>
            </a:r>
          </a:p>
          <a:p>
            <a:pPr algn="ctr"/>
            <a:r>
              <a:rPr lang="en-US" dirty="0" smtClean="0"/>
              <a:t>However, the difficulty in establishing their equality arises since</a:t>
            </a:r>
            <a:endParaRPr lang="en-US" dirty="0"/>
          </a:p>
          <a:p>
            <a:pPr algn="ctr"/>
            <a:r>
              <a:rPr lang="en-US" dirty="0" smtClean="0"/>
              <a:t>the two sample spaces are different.</a:t>
            </a:r>
          </a:p>
          <a:p>
            <a:pPr algn="ctr"/>
            <a:r>
              <a:rPr lang="en-US" dirty="0" smtClean="0"/>
              <a:t>We can get rid of this difficulty by designing an experiment</a:t>
            </a:r>
          </a:p>
          <a:p>
            <a:pPr algn="ctr"/>
            <a:r>
              <a:rPr lang="en-US" dirty="0" smtClean="0"/>
              <a:t>that captures the essence of both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365540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build="p"/>
      <p:bldP spid="9" grpId="0" animBg="1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en-US" sz="2000" b="1" dirty="0" smtClean="0">
                    <a:solidFill>
                      <a:srgbClr val="7030A0"/>
                    </a:solidFill>
                  </a:rPr>
                  <a:t>Experiment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1’ + 2</a:t>
                </a:r>
                <a:br>
                  <a:rPr lang="en-US" sz="2000" b="1" dirty="0" smtClean="0">
                    <a:solidFill>
                      <a:srgbClr val="0070C0"/>
                    </a:solidFill>
                  </a:rPr>
                </a:br>
                <a:r>
                  <a:rPr lang="en-US" sz="2000" dirty="0" smtClean="0"/>
                  <a:t>First toss a coin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times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heads, </a:t>
                </a:r>
                <a:r>
                  <a:rPr lang="en-US" sz="2000" b="1" dirty="0" smtClean="0"/>
                  <a:t>then</a:t>
                </a:r>
                <a:r>
                  <a:rPr lang="en-US" sz="2000" dirty="0" smtClean="0"/>
                  <a:t> keep tossing till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heads</a:t>
                </a:r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itle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41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90800" y="1600200"/>
                <a:ext cx="6477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Clearly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[more </a:t>
                </a:r>
                <a:r>
                  <a:rPr lang="en-US" sz="1800" dirty="0"/>
                  <a:t>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tosses are </a:t>
                </a:r>
                <a:r>
                  <a:rPr lang="en-US" sz="1800" dirty="0" smtClean="0"/>
                  <a:t>made to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 smtClean="0"/>
                  <a:t> heads]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[less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heads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/>
                  <a:t> tosses]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90800" y="1600200"/>
                <a:ext cx="6477000" cy="4525963"/>
              </a:xfrm>
              <a:blipFill rotWithShape="1">
                <a:blip r:embed="rId3"/>
                <a:stretch>
                  <a:fillRect l="-9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33400" y="1752600"/>
            <a:ext cx="646331" cy="4572000"/>
            <a:chOff x="4343400" y="1752600"/>
            <a:chExt cx="646331" cy="4572000"/>
          </a:xfrm>
        </p:grpSpPr>
        <p:sp>
          <p:nvSpPr>
            <p:cNvPr id="9" name="TextBox 8"/>
            <p:cNvSpPr txBox="1"/>
            <p:nvPr/>
          </p:nvSpPr>
          <p:spPr>
            <a:xfrm rot="5400000">
              <a:off x="4414734" y="31588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4414734" y="39970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380132" y="1752600"/>
              <a:ext cx="314093" cy="4038600"/>
              <a:chOff x="4380132" y="1752600"/>
              <a:chExt cx="314093" cy="403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380132" y="2514600"/>
                <a:ext cx="304800" cy="3048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80132" y="17526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80132" y="21336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80132" y="28956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80132" y="5029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80132" y="4572000"/>
                <a:ext cx="304800" cy="3048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89425" y="5486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5400000">
              <a:off x="4414734" y="57496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304800" y="5410200"/>
            <a:ext cx="434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1752600"/>
                <a:ext cx="1072922" cy="3666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sz="1000" dirty="0">
                    <a:solidFill>
                      <a:srgbClr val="0070C0"/>
                    </a:solidFill>
                  </a:rPr>
                  <a:t> </a:t>
                </a:r>
                <a:endParaRPr lang="en-US" sz="1000" dirty="0" smtClean="0">
                  <a:solidFill>
                    <a:srgbClr val="0070C0"/>
                  </a:solidFill>
                </a:endParaRP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3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1072922" cy="3666453"/>
              </a:xfrm>
              <a:prstGeom prst="rect">
                <a:avLst/>
              </a:prstGeom>
              <a:blipFill rotWithShape="1">
                <a:blip r:embed="rId4"/>
                <a:stretch>
                  <a:fillRect l="-1136" t="-166" r="-1136" b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03662" y="609600"/>
            <a:ext cx="764973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99263" y="990600"/>
            <a:ext cx="764973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" y="1066800"/>
            <a:ext cx="764973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70595" y="2710934"/>
                <a:ext cx="8409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95" y="2710934"/>
                <a:ext cx="8409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86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Callout 1 27"/>
          <p:cNvSpPr/>
          <p:nvPr/>
        </p:nvSpPr>
        <p:spPr>
          <a:xfrm>
            <a:off x="7239000" y="4042314"/>
            <a:ext cx="1022196" cy="529686"/>
          </a:xfrm>
          <a:prstGeom prst="borderCallout1">
            <a:avLst>
              <a:gd name="adj1" fmla="val -2877"/>
              <a:gd name="adj2" fmla="val 43718"/>
              <a:gd name="adj3" fmla="val -182869"/>
              <a:gd name="adj4" fmla="val 434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2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/>
      <p:bldP spid="21" grpId="0" uiExpand="1" build="p"/>
      <p:bldP spid="18" grpId="0" uiExpand="1"/>
      <p:bldP spid="2" grpId="0" animBg="1"/>
      <p:bldP spid="26" grpId="0" animBg="1"/>
      <p:bldP spid="27" grpId="0" animBg="1"/>
      <p:bldP spid="3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-76200" y="1600200"/>
                <a:ext cx="4913532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1’</a:t>
                </a:r>
                <a:r>
                  <a:rPr lang="en-US" sz="2400" dirty="0" smtClean="0"/>
                  <a:t>: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We toss a coin and stop </a:t>
                </a:r>
                <a:r>
                  <a:rPr lang="en-US" sz="2000" b="1" u="sng" dirty="0" smtClean="0"/>
                  <a:t>on or before</a:t>
                </a:r>
                <a:r>
                  <a:rPr lang="en-US" sz="2000" b="1" dirty="0" smtClean="0"/>
                  <a:t> getting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/>
                  <a:t> heads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[more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tosses </a:t>
                </a:r>
                <a:r>
                  <a:rPr lang="en-US" sz="2000" dirty="0" smtClean="0"/>
                  <a:t>are made]  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20" name="Content Placeholder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76200" y="1600200"/>
                <a:ext cx="4913532" cy="4525963"/>
              </a:xfrm>
              <a:blipFill rotWithShape="1">
                <a:blip r:embed="rId2"/>
                <a:stretch>
                  <a:fillRect l="-1859" t="-1078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24400" y="1600200"/>
                <a:ext cx="495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: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We toss a coin and stop </a:t>
                </a:r>
                <a:r>
                  <a:rPr lang="en-US" sz="2000" b="1" u="sng" dirty="0" smtClean="0"/>
                  <a:t>on</a:t>
                </a:r>
                <a:r>
                  <a:rPr lang="en-US" sz="2000" b="1" dirty="0" smtClean="0"/>
                  <a:t> getting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/>
                  <a:t> heads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[more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tosses are </a:t>
                </a:r>
                <a:r>
                  <a:rPr lang="en-US" sz="2000" dirty="0" smtClean="0"/>
                  <a:t>made]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24400" y="1600200"/>
                <a:ext cx="4953000" cy="4525963"/>
              </a:xfrm>
              <a:blipFill rotWithShape="1">
                <a:blip r:embed="rId3"/>
                <a:stretch>
                  <a:fillRect l="-184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3400" y="2971800"/>
            <a:ext cx="37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?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6188" y="2971800"/>
                <a:ext cx="3782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88" y="2971800"/>
                <a:ext cx="378212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2632" r="-93548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0021" y="3962400"/>
                <a:ext cx="8667566" cy="180408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There are many explanations.  Here is one which is simple and intuitive </a:t>
                </a: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View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Experiment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1’</a:t>
                </a:r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as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Experiment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 where we have some adversary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who can stop the experiment at any stage.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Clearly for carrying out more </a:t>
                </a:r>
                <a:r>
                  <a:rPr lang="en-US" dirty="0"/>
                  <a:t>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tosses in </a:t>
                </a:r>
                <a:r>
                  <a:rPr lang="en-US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1’</a:t>
                </a:r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the event is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“there are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heads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the adversary did not stop the experiment”.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1" y="3962400"/>
                <a:ext cx="8667566" cy="1804084"/>
              </a:xfrm>
              <a:prstGeom prst="rect">
                <a:avLst/>
              </a:prstGeom>
              <a:blipFill rotWithShape="1">
                <a:blip r:embed="rId5"/>
                <a:stretch>
                  <a:fillRect l="-492" t="-1342" r="-351" b="-3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24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build="p"/>
      <p:bldP spid="26" grpId="0"/>
      <p:bldP spid="26" grpId="1"/>
      <p:bldP spid="27" grpId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Final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random </a:t>
                </a:r>
                <a:r>
                  <a:rPr lang="en-US" sz="2000" dirty="0"/>
                  <a:t>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Sort </a:t>
                </a:r>
                <a:r>
                  <a:rPr lang="en-US" sz="2000" dirty="0" smtClean="0"/>
                  <a:t>on input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Homework: </a:t>
                </a:r>
                <a:r>
                  <a:rPr lang="en-US" sz="2000" dirty="0" smtClean="0"/>
                  <a:t>Rework the calculation to find the smallest possible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Some</a:t>
            </a:r>
            <a:r>
              <a:rPr lang="en-US" sz="3200" dirty="0" smtClean="0">
                <a:solidFill>
                  <a:srgbClr val="0070C0"/>
                </a:solidFill>
              </a:rPr>
              <a:t> Well Known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70C0"/>
                </a:solidFill>
              </a:rPr>
              <a:t>Well STUDIED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Random Variables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Probability </a:t>
            </a:r>
            <a:r>
              <a:rPr lang="en-US" sz="3200" b="1" dirty="0" smtClean="0">
                <a:solidFill>
                  <a:srgbClr val="7030A0"/>
                </a:solidFill>
              </a:rPr>
              <a:t>mass function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/>
                  <a:t> defined over a discrete probability space </a:t>
                </a:r>
                <a:r>
                  <a:rPr lang="en-US" sz="2000" dirty="0"/>
                  <a:t>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m</a:t>
                </a:r>
                <a:r>
                  <a:rPr lang="en-US" sz="2000" dirty="0" smtClean="0"/>
                  <a:t>ass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/>
                  <a:t> is defined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                  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`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1676400"/>
            <a:ext cx="4876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46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𝐑</m:t>
                          </m:r>
                        </m:sub>
                        <m:sup/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blipFill rotWithShape="1">
                <a:blip r:embed="rId5"/>
                <a:stretch>
                  <a:fillRect r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10684" y="3222661"/>
            <a:ext cx="2123116" cy="81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Union theorem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When to use Union 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Suppose we wish 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but it turns out to be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directly.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How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 use Union theorem: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u="sng" dirty="0" smtClean="0"/>
                  <a:t>(usually identical)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such that it is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easy to calculate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we can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as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1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err="1" smtClean="0"/>
                  <a:t>r.v</a:t>
                </a:r>
                <a:r>
                  <a:rPr lang="en-US" sz="2000" dirty="0" smtClean="0"/>
                  <a:t>.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it takes value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(success)with prob.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&amp; takes value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(failure )with prob.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</a:t>
                </a:r>
                <a:r>
                  <a:rPr lang="en-US" sz="2000" dirty="0" smtClean="0"/>
                  <a:t>usually called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Bernoulli trial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HEADS corresponds to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and TAILS corresponds to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Mass function: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)=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  <a:blipFill rotWithShape="1">
                <a:blip r:embed="rId2"/>
                <a:stretch>
                  <a:fillRect l="-1123" t="-107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05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4384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2819400"/>
            <a:ext cx="4572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638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Bernoulli trials each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are carried out.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denote the number of successes in these trials.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 smtClean="0"/>
                  <a:t>is said to be a Binomial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number of HEADS when we toss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times.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Mass </a:t>
                </a:r>
                <a:r>
                  <a:rPr lang="en-US" sz="2000" b="1" dirty="0"/>
                  <a:t>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)=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Prove, without any knowledge of binomial coefficients,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  <a:blipFill rotWithShape="1">
                <a:blip r:embed="rId2"/>
                <a:stretch>
                  <a:fillRect l="-1053" t="-99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67200" y="2057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438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219807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03" t="-8197" r="-5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Bernoulli random variable for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Bernoulli trial.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1" t="-8197" r="-7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81600" y="2819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 animBg="1"/>
      <p:bldP spid="8" grpId="0" animBg="1"/>
      <p:bldP spid="10" grpId="0" animBg="1"/>
      <p:bldP spid="11" grpId="0"/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Geometric </a:t>
            </a:r>
            <a:r>
              <a:rPr lang="en-US" sz="4000" b="1" dirty="0" smtClean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Geometric </a:t>
                </a:r>
                <a:r>
                  <a:rPr lang="en-US" sz="2000" dirty="0" smtClean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first 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)=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1746" y="27432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468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1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trial which gives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success.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negative binomial </a:t>
                </a:r>
                <a:r>
                  <a:rPr lang="en-US" sz="2000" dirty="0" smtClean="0"/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What is its mass </a:t>
                </a:r>
                <a:r>
                  <a:rPr lang="en-US" sz="2000" dirty="0" err="1"/>
                  <a:t>funciton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u="sng" dirty="0"/>
                  <a:t>without</a:t>
                </a:r>
                <a:r>
                  <a:rPr lang="en-US" sz="2000" dirty="0"/>
                  <a:t> any knowledge of binomial coefficients, 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053" t="-1078" b="-1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9624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Load Balance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Project </a:t>
            </a:r>
            <a:r>
              <a:rPr lang="en-US" sz="4800" b="1" dirty="0" smtClean="0">
                <a:solidFill>
                  <a:srgbClr val="0070C0"/>
                </a:solidFill>
              </a:rPr>
              <a:t>3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falls into it.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 smtClean="0"/>
                  <a:t>Hashing</a:t>
                </a:r>
              </a:p>
              <a:p>
                <a:r>
                  <a:rPr lang="en-US" sz="1600" dirty="0" smtClean="0"/>
                  <a:t>Load balancing in distributed environment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dirty="0"/>
              <a:t>What is </a:t>
            </a:r>
            <a:r>
              <a:rPr lang="en-US" sz="2000" dirty="0" smtClean="0"/>
              <a:t>the load of most heavily loaded bin 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17525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9000" y="4495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72087" y="5181600"/>
                <a:ext cx="198721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/ </a:t>
                </a:r>
                <a:r>
                  <a:rPr lang="en-US" b="1" dirty="0" smtClean="0"/>
                  <a:t>log </a:t>
                </a:r>
                <a:r>
                  <a:rPr lang="en-US" b="1" dirty="0" err="1" smtClean="0"/>
                  <a:t>log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87" y="5181600"/>
                <a:ext cx="19872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34" t="-6349" r="-48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3238500" y="17907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2287" y="17907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00600" y="1828800"/>
            <a:ext cx="27456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 flipH="1">
            <a:off x="2552702" y="2180945"/>
            <a:ext cx="752753" cy="117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5838" y="139534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38" y="1395348"/>
                <a:ext cx="32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>
            <a:off x="3695700" y="2180945"/>
            <a:ext cx="1333500" cy="1209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514600" y="3352800"/>
            <a:ext cx="76200" cy="533400"/>
            <a:chOff x="2514600" y="3352800"/>
            <a:chExt cx="76200" cy="533400"/>
          </a:xfrm>
        </p:grpSpPr>
        <p:sp>
          <p:nvSpPr>
            <p:cNvPr id="65" name="Oval 64"/>
            <p:cNvSpPr/>
            <p:nvPr/>
          </p:nvSpPr>
          <p:spPr>
            <a:xfrm>
              <a:off x="2514600" y="3810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14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146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146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05400" y="3636227"/>
            <a:ext cx="76200" cy="228600"/>
            <a:chOff x="2514600" y="3657600"/>
            <a:chExt cx="76200" cy="228600"/>
          </a:xfrm>
        </p:grpSpPr>
        <p:sp>
          <p:nvSpPr>
            <p:cNvPr id="70" name="Oval 69"/>
            <p:cNvSpPr/>
            <p:nvPr/>
          </p:nvSpPr>
          <p:spPr>
            <a:xfrm>
              <a:off x="2514600" y="3810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514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9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0" grpId="0" animBg="1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dirty="0"/>
              <a:t>What is </a:t>
            </a:r>
            <a:r>
              <a:rPr lang="en-US" sz="2000" dirty="0" smtClean="0"/>
              <a:t>the load of most heavily loaded bin 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/>
          <p:cNvSpPr/>
          <p:nvPr/>
        </p:nvSpPr>
        <p:spPr>
          <a:xfrm>
            <a:off x="1676402" y="4419600"/>
            <a:ext cx="17525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9000" y="4495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72087" y="5181600"/>
                <a:ext cx="131318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log </a:t>
                </a:r>
                <a:r>
                  <a:rPr lang="en-US" b="1" dirty="0" err="1" smtClean="0"/>
                  <a:t>log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87" y="5181600"/>
                <a:ext cx="13131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11" t="-6349" r="-68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238500" y="17907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5838" y="139534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38" y="1395348"/>
                <a:ext cx="3225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514600" y="3352800"/>
            <a:ext cx="76200" cy="533400"/>
            <a:chOff x="2514600" y="3352800"/>
            <a:chExt cx="76200" cy="533400"/>
          </a:xfrm>
        </p:grpSpPr>
        <p:sp>
          <p:nvSpPr>
            <p:cNvPr id="65" name="Oval 64"/>
            <p:cNvSpPr/>
            <p:nvPr/>
          </p:nvSpPr>
          <p:spPr>
            <a:xfrm>
              <a:off x="2514600" y="3810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14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146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146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05400" y="3636227"/>
            <a:ext cx="76200" cy="228600"/>
            <a:chOff x="2514600" y="3657600"/>
            <a:chExt cx="76200" cy="228600"/>
          </a:xfrm>
        </p:grpSpPr>
        <p:sp>
          <p:nvSpPr>
            <p:cNvPr id="70" name="Oval 69"/>
            <p:cNvSpPr/>
            <p:nvPr/>
          </p:nvSpPr>
          <p:spPr>
            <a:xfrm>
              <a:off x="2514600" y="3810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514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Oval 71"/>
          <p:cNvSpPr/>
          <p:nvPr/>
        </p:nvSpPr>
        <p:spPr>
          <a:xfrm>
            <a:off x="3429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7916 0.2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10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  <p:bldP spid="2" grpId="0" animBg="1"/>
      <p:bldP spid="3" grpId="0" animBg="1"/>
      <p:bldP spid="13" grpId="0"/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fair coin is tossed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times.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Prove that the longest contiguous sequence of HEADs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will be of length </a:t>
                </a:r>
                <a:r>
                  <a:rPr lang="en-US" sz="2400" b="1" dirty="0" smtClean="0"/>
                  <a:t>O</a:t>
                </a:r>
                <a:r>
                  <a:rPr lang="en-US" sz="24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with </a:t>
                </a:r>
                <a:r>
                  <a:rPr lang="en-US" sz="2400" u="sng" dirty="0" smtClean="0"/>
                  <a:t>high probability</a:t>
                </a:r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Hint: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Express the given event as union of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events and then use Union theorem.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5146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514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25146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29718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Some</a:t>
            </a:r>
            <a:r>
              <a:rPr lang="en-US" sz="3200" dirty="0" smtClean="0">
                <a:solidFill>
                  <a:srgbClr val="0070C0"/>
                </a:solidFill>
              </a:rPr>
              <a:t> Well Known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70C0"/>
                </a:solidFill>
              </a:rPr>
              <a:t>Well STUDIED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Random Variables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err="1" smtClean="0"/>
                  <a:t>r.v</a:t>
                </a:r>
                <a:r>
                  <a:rPr lang="en-US" sz="2000" dirty="0" smtClean="0"/>
                  <a:t>.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it takes value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and takes value 0 with probability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</a:t>
                </a:r>
                <a:r>
                  <a:rPr lang="en-US" sz="2000" dirty="0" smtClean="0"/>
                  <a:t>usually called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Bernoulli trial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HEADS corresponds to 1 and TAILS corresponds to 0.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be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Bernoulli </a:t>
                </a:r>
                <a:r>
                  <a:rPr lang="en-US" sz="2000" dirty="0"/>
                  <a:t>random variables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then r. v. </a:t>
                </a:r>
                <a:r>
                  <a:rPr lang="en-US" sz="2000" b="1" dirty="0" smtClean="0"/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be a Binomial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number of HEADS when we toss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times.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Prove, without any knowledge of binomial coefficients,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Geometric </a:t>
            </a:r>
            <a:r>
              <a:rPr lang="en-US" sz="4000" b="1" dirty="0" smtClean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Geometric </a:t>
                </a:r>
                <a:r>
                  <a:rPr lang="en-US" sz="2000" dirty="0" smtClean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first 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dirty="0"/>
                  <a:t>Find the probability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/>
                  <a:t>X=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dirty="0" smtClean="0"/>
                  <a:t>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 b="-10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be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Geometric random </a:t>
                </a:r>
                <a:r>
                  <a:rPr lang="en-US" sz="2000" dirty="0"/>
                  <a:t>variables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Let </a:t>
                </a:r>
                <a:r>
                  <a:rPr lang="en-US" sz="2000" b="1" dirty="0" smtClean="0"/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X </a:t>
                </a:r>
                <a:r>
                  <a:rPr lang="en-US" sz="2000" dirty="0" smtClean="0"/>
                  <a:t>is said to be a </a:t>
                </a:r>
                <a:r>
                  <a:rPr lang="en-US" sz="2000" b="1" dirty="0" smtClean="0"/>
                  <a:t>negative-Binomial</a:t>
                </a:r>
                <a:r>
                  <a:rPr lang="en-US" sz="2000" dirty="0" smtClean="0"/>
                  <a:t>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to get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HEADS.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Guess why it is called “negative” Binomial random variable.</a:t>
                </a:r>
              </a:p>
              <a:p>
                <a:r>
                  <a:rPr lang="en-US" sz="2000" dirty="0" smtClean="0"/>
                  <a:t>Find the probability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X=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r>
                  <a:rPr lang="en-US" sz="2000" dirty="0" smtClean="0"/>
                  <a:t>Prove, </a:t>
                </a:r>
                <a:r>
                  <a:rPr lang="en-US" sz="2000" u="sng" dirty="0" smtClean="0"/>
                  <a:t>without</a:t>
                </a:r>
                <a:r>
                  <a:rPr lang="en-US" sz="2000" dirty="0" smtClean="0"/>
                  <a:t> any knowledge of binomial coefficients, that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1078" r="-800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to show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To be derived interactively on</a:t>
            </a:r>
          </a:p>
          <a:p>
            <a:pPr marL="0" indent="0" algn="ctr">
              <a:buNone/>
            </a:pPr>
            <a:r>
              <a:rPr lang="en-US" sz="2400" dirty="0" smtClean="0"/>
              <a:t>28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January at 11 AM.</a:t>
            </a:r>
          </a:p>
          <a:p>
            <a:pPr marL="0" indent="0">
              <a:buNone/>
            </a:pPr>
            <a:r>
              <a:rPr lang="en-US" sz="2400" dirty="0" smtClean="0"/>
              <a:t>Please attend it if you have any doubt.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1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Application 2 </a:t>
            </a:r>
            <a:r>
              <a:rPr lang="en-US" sz="2400" dirty="0" smtClean="0"/>
              <a:t>of the </a:t>
            </a:r>
            <a:r>
              <a:rPr lang="en-US" sz="2400" dirty="0" smtClean="0">
                <a:solidFill>
                  <a:srgbClr val="C00000"/>
                </a:solidFill>
              </a:rPr>
              <a:t>Union Theorem</a:t>
            </a: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Randomized Quick sort:  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Concentration of its running time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</a:t>
            </a:r>
            <a:r>
              <a:rPr lang="en-US" sz="3200" b="1" dirty="0" smtClean="0"/>
              <a:t>running time of </a:t>
            </a:r>
            <a:br>
              <a:rPr lang="en-US" sz="3200" b="1" dirty="0" smtClean="0"/>
            </a:br>
            <a:r>
              <a:rPr lang="en-US" sz="3200" b="1" dirty="0" smtClean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</a:t>
            </a:r>
            <a:r>
              <a:rPr lang="en-US" sz="3200" b="1" dirty="0" smtClean="0">
                <a:solidFill>
                  <a:srgbClr val="7030A0"/>
                </a:solidFill>
              </a:rPr>
              <a:t>Sort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random variable for the no. of comparisons during </a:t>
                </a:r>
                <a:r>
                  <a:rPr lang="en-US" sz="2000" b="1" dirty="0" smtClean="0"/>
                  <a:t>Randomized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We shall show that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4903027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…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2667000" y="4953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2743200"/>
            <a:ext cx="609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429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running time of </a:t>
            </a:r>
            <a:br>
              <a:rPr lang="en-US" sz="3200" b="1" dirty="0"/>
            </a:br>
            <a:r>
              <a:rPr lang="en-US" sz="3200" b="1" dirty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endParaRPr lang="en-US" sz="2000" b="1" u="sng" dirty="0" smtClean="0"/>
              </a:p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r>
                  <a:rPr lang="en-US" sz="2000" b="1" u="sng" dirty="0" smtClean="0"/>
                  <a:t>Slightly  generalized   </a:t>
                </a:r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Union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/>
                  <a:t>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 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=</a:t>
                </a:r>
                <a:r>
                  <a:rPr lang="en-US" sz="16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, 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  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2.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Probability</a:t>
                </a:r>
                <a:r>
                  <a:rPr lang="en-US" sz="2000" dirty="0" smtClean="0"/>
                  <a:t> [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HEADS</a:t>
                </a:r>
                <a:r>
                  <a:rPr lang="en-US" sz="2000" dirty="0" smtClean="0"/>
                  <a:t> during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tosses of a fair coin ]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419600"/>
            <a:ext cx="4953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43200" y="1600200"/>
            <a:ext cx="3733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Tools needed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286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720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To show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: number of comparisons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undergoes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    </a:t>
                </a:r>
                <a:r>
                  <a:rPr lang="en-US" sz="2000" dirty="0" smtClean="0">
                    <a:sym typeface="Wingdings" pitchFamily="2" charset="2"/>
                  </a:rPr>
                  <a:t>   there exists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such that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90600" y="3810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3890" y="4626114"/>
            <a:ext cx="421910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?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1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7543800" y="1333500"/>
            <a:ext cx="5334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2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loud Callout 23"/>
              <p:cNvSpPr/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Idea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Show that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loud Callou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800600" y="1676400"/>
            <a:ext cx="457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40687" y="2286000"/>
                <a:ext cx="3065391" cy="3942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But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&gt;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87" y="2286000"/>
                <a:ext cx="3065391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4478" r="-990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73974" y="964168"/>
            <a:ext cx="10730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Idea fails.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2693938" y="1447800"/>
            <a:ext cx="3181814" cy="879348"/>
          </a:xfrm>
          <a:prstGeom prst="cloudCallout">
            <a:avLst>
              <a:gd name="adj1" fmla="val -26972"/>
              <a:gd name="adj2" fmla="val 710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apply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Union Theorem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32892" y="2678668"/>
                <a:ext cx="409118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will be picked as the first pivot element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92" y="2678668"/>
                <a:ext cx="409118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53000" y="2678668"/>
                <a:ext cx="163076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1630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71" t="-8197" r="-56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490157" y="2678668"/>
                <a:ext cx="2730043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And so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157" y="2678668"/>
                <a:ext cx="27300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009" t="-8197" r="-29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9802" y="2678668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Reason: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0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10" grpId="0" animBg="1"/>
      <p:bldP spid="10" grpId="1" animBg="1"/>
      <p:bldP spid="43" grpId="0" animBg="1"/>
      <p:bldP spid="21" grpId="0" animBg="1"/>
      <p:bldP spid="44" grpId="0" animBg="1"/>
      <p:bldP spid="24" grpId="0" animBg="1"/>
      <p:bldP spid="30" grpId="0" animBg="1"/>
      <p:bldP spid="30" grpId="1" animBg="1"/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  <p:bldP spid="1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 picture comes to mind when </a:t>
            </a:r>
            <a:br>
              <a:rPr lang="en-US" sz="2400" dirty="0" smtClean="0"/>
            </a:br>
            <a:r>
              <a:rPr lang="en-US" sz="2400" b="1" dirty="0" smtClean="0"/>
              <a:t>Randomized </a:t>
            </a:r>
            <a:r>
              <a:rPr lang="en-US" sz="2400" b="1" dirty="0" smtClean="0">
                <a:solidFill>
                  <a:srgbClr val="7030A0"/>
                </a:solidFill>
              </a:rPr>
              <a:t>Quick sort </a:t>
            </a:r>
            <a:r>
              <a:rPr lang="en-US" sz="2400" dirty="0" smtClean="0"/>
              <a:t>makes </a:t>
            </a:r>
            <a:r>
              <a:rPr lang="en-US" sz="2400" i="1" dirty="0" smtClean="0"/>
              <a:t>too many </a:t>
            </a:r>
            <a:r>
              <a:rPr lang="en-US" sz="2400" dirty="0" smtClean="0"/>
              <a:t>comparisons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85800" y="1752600"/>
            <a:ext cx="5482736" cy="4547863"/>
            <a:chOff x="685800" y="1752600"/>
            <a:chExt cx="5482736" cy="4547863"/>
          </a:xfrm>
        </p:grpSpPr>
        <p:sp>
          <p:nvSpPr>
            <p:cNvPr id="5" name="Oval 4"/>
            <p:cNvSpPr/>
            <p:nvPr/>
          </p:nvSpPr>
          <p:spPr>
            <a:xfrm>
              <a:off x="4114800" y="17526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5"/>
            </p:cNvCxnSpPr>
            <p:nvPr/>
          </p:nvCxnSpPr>
          <p:spPr>
            <a:xfrm>
              <a:off x="4326182" y="1947722"/>
              <a:ext cx="1007818" cy="338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257800" y="22860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2267415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106982" y="1947722"/>
              <a:ext cx="1007818" cy="338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190750" y="28956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8956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29150" y="28956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1" idx="3"/>
              <a:endCxn id="13" idx="0"/>
            </p:cNvCxnSpPr>
            <p:nvPr/>
          </p:nvCxnSpPr>
          <p:spPr>
            <a:xfrm flipH="1">
              <a:off x="2314575" y="2462537"/>
              <a:ext cx="617293" cy="433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14" idx="1"/>
            </p:cNvCxnSpPr>
            <p:nvPr/>
          </p:nvCxnSpPr>
          <p:spPr>
            <a:xfrm>
              <a:off x="3106982" y="2462537"/>
              <a:ext cx="510686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5" idx="7"/>
            </p:cNvCxnSpPr>
            <p:nvPr/>
          </p:nvCxnSpPr>
          <p:spPr>
            <a:xfrm flipH="1">
              <a:off x="4840532" y="2481122"/>
              <a:ext cx="453536" cy="447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920886" y="2924407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>
            <a:xfrm>
              <a:off x="5446468" y="2491344"/>
              <a:ext cx="510686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390650" y="35052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85800" y="4133385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76450" y="4133385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 flipH="1">
              <a:off x="781050" y="3700322"/>
              <a:ext cx="645868" cy="433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5"/>
              <a:endCxn id="30" idx="1"/>
            </p:cNvCxnSpPr>
            <p:nvPr/>
          </p:nvCxnSpPr>
          <p:spPr>
            <a:xfrm>
              <a:off x="1602032" y="3700322"/>
              <a:ext cx="510686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686050" y="48006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1200" y="5428785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371850" y="5428785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3" idx="3"/>
              <a:endCxn id="34" idx="7"/>
            </p:cNvCxnSpPr>
            <p:nvPr/>
          </p:nvCxnSpPr>
          <p:spPr>
            <a:xfrm flipH="1">
              <a:off x="2192582" y="4995722"/>
              <a:ext cx="529736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5"/>
              <a:endCxn id="35" idx="1"/>
            </p:cNvCxnSpPr>
            <p:nvPr/>
          </p:nvCxnSpPr>
          <p:spPr>
            <a:xfrm>
              <a:off x="2897432" y="4995722"/>
              <a:ext cx="510686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57800" y="35814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24" idx="3"/>
              <a:endCxn id="38" idx="7"/>
            </p:cNvCxnSpPr>
            <p:nvPr/>
          </p:nvCxnSpPr>
          <p:spPr>
            <a:xfrm flipH="1">
              <a:off x="5469182" y="3119529"/>
              <a:ext cx="487972" cy="495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3"/>
            </p:cNvCxnSpPr>
            <p:nvPr/>
          </p:nvCxnSpPr>
          <p:spPr>
            <a:xfrm flipH="1">
              <a:off x="1600200" y="3090722"/>
              <a:ext cx="626818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286000" y="4343400"/>
              <a:ext cx="510686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295400" y="6071863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endCxn id="42" idx="7"/>
            </p:cNvCxnSpPr>
            <p:nvPr/>
          </p:nvCxnSpPr>
          <p:spPr>
            <a:xfrm flipH="1">
              <a:off x="1506782" y="5638800"/>
              <a:ext cx="529736" cy="466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6482" y="3505200"/>
              <a:ext cx="24765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14" idx="3"/>
              <a:endCxn id="50" idx="7"/>
            </p:cNvCxnSpPr>
            <p:nvPr/>
          </p:nvCxnSpPr>
          <p:spPr>
            <a:xfrm flipH="1">
              <a:off x="3127864" y="3090722"/>
              <a:ext cx="489804" cy="447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914400" y="3886200"/>
            <a:ext cx="7391400" cy="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3669268"/>
                <a:ext cx="84459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69268"/>
                <a:ext cx="84459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7801" b="-22222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4191000" y="8382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219200" y="914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553200" y="1682234"/>
                <a:ext cx="74648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82234"/>
                <a:ext cx="7464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12097" b="-22222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/>
          <p:cNvSpPr/>
          <p:nvPr/>
        </p:nvSpPr>
        <p:spPr>
          <a:xfrm>
            <a:off x="3305175" y="5352584"/>
            <a:ext cx="381000" cy="362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19200" y="6019800"/>
            <a:ext cx="381000" cy="362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 animBg="1"/>
      <p:bldP spid="59" grpId="0" animBg="1"/>
      <p:bldP spid="60" grpId="0" animBg="1"/>
      <p:bldP spid="61" grpId="0" animBg="1"/>
      <p:bldP spid="63" grpId="0" animBg="1"/>
      <p:bldP spid="63" grpId="1" animBg="1"/>
      <p:bldP spid="64" grpId="0" animBg="1"/>
      <p:bldP spid="6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</TotalTime>
  <Words>3332</Words>
  <Application>Microsoft Office PowerPoint</Application>
  <PresentationFormat>On-screen Show (4:3)</PresentationFormat>
  <Paragraphs>594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Randomized Algorithms CS648 </vt:lpstr>
      <vt:lpstr>Union theorem </vt:lpstr>
      <vt:lpstr>Union theorem </vt:lpstr>
      <vt:lpstr>Homework</vt:lpstr>
      <vt:lpstr>Application 2 of the Union Theorem </vt:lpstr>
      <vt:lpstr>Concentration of running time of  Randomized Quick Sort </vt:lpstr>
      <vt:lpstr>Concentration of running time of  Randomized Quick Sort </vt:lpstr>
      <vt:lpstr>Randomized QuickSort  </vt:lpstr>
      <vt:lpstr>What picture comes to mind when  Randomized Quick sort makes too many comparisons</vt:lpstr>
      <vt:lpstr>Randomized QuickSort  </vt:lpstr>
      <vt:lpstr>Randomized QuickSort  </vt:lpstr>
      <vt:lpstr>Randomized QuickSort  from perspective of e_i</vt:lpstr>
      <vt:lpstr>Randomized QuickSort  from perspective of e_i</vt:lpstr>
      <vt:lpstr>Randomized QuickSort  A new way to count the comparisons</vt:lpstr>
      <vt:lpstr>Randomized QuickSort  Applying Union theorem</vt:lpstr>
      <vt:lpstr>AIM: To show P(Y_i&gt; 8 〖log_(4/3)〗⁡n) &lt; n^(-8)</vt:lpstr>
      <vt:lpstr>Randomized Quick Sort  </vt:lpstr>
      <vt:lpstr>Randomized Quick Sort  </vt:lpstr>
      <vt:lpstr>Randomized Quick Sort  </vt:lpstr>
      <vt:lpstr>Randomized Quick Sort Summary from the perspective of e_i</vt:lpstr>
      <vt:lpstr> </vt:lpstr>
      <vt:lpstr> </vt:lpstr>
      <vt:lpstr> </vt:lpstr>
      <vt:lpstr>PowerPoint Presentation</vt:lpstr>
      <vt:lpstr>Experiment 1’ + 2 First toss a coin 8  〖log_(4/3)〗⁡n  times If less than 〖log_(4/3)〗⁡n heads, then keep tossing till we get 〖log_(4/3)〗⁡n heads</vt:lpstr>
      <vt:lpstr>PowerPoint Presentation</vt:lpstr>
      <vt:lpstr>Randomized Quick Sort Final result</vt:lpstr>
      <vt:lpstr>Some Well Known and Well STUDIED Random Variables</vt:lpstr>
      <vt:lpstr>Probability mass function</vt:lpstr>
      <vt:lpstr>Bernoulli Random Variable</vt:lpstr>
      <vt:lpstr>Binomial Random Variable</vt:lpstr>
      <vt:lpstr>Geometric Random Variable</vt:lpstr>
      <vt:lpstr>Negative Binomial Random Variable</vt:lpstr>
      <vt:lpstr>Load Balance</vt:lpstr>
      <vt:lpstr>Balls into Bins</vt:lpstr>
      <vt:lpstr>Balls into Bins</vt:lpstr>
      <vt:lpstr>Balls into Bins</vt:lpstr>
      <vt:lpstr>Balls into Bins</vt:lpstr>
      <vt:lpstr>PowerPoint Presentation</vt:lpstr>
      <vt:lpstr>PowerPoint Presentation</vt:lpstr>
      <vt:lpstr>Some Well Known and Well STUDIED Random Variables</vt:lpstr>
      <vt:lpstr>Bernoulli Random Variable</vt:lpstr>
      <vt:lpstr>Binomial Random Variable</vt:lpstr>
      <vt:lpstr>Geometric Random Variable</vt:lpstr>
      <vt:lpstr>Negative Binomial Random Variable</vt:lpstr>
      <vt:lpstr>How to show 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806</cp:revision>
  <dcterms:created xsi:type="dcterms:W3CDTF">2011-12-03T04:13:03Z</dcterms:created>
  <dcterms:modified xsi:type="dcterms:W3CDTF">2018-08-16T10:08:29Z</dcterms:modified>
</cp:coreProperties>
</file>