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40" r:id="rId3"/>
    <p:sldId id="441" r:id="rId4"/>
    <p:sldId id="442" r:id="rId5"/>
    <p:sldId id="443" r:id="rId6"/>
    <p:sldId id="387" r:id="rId7"/>
    <p:sldId id="354" r:id="rId8"/>
    <p:sldId id="414" r:id="rId9"/>
    <p:sldId id="418" r:id="rId10"/>
    <p:sldId id="433" r:id="rId11"/>
    <p:sldId id="365" r:id="rId12"/>
    <p:sldId id="415" r:id="rId13"/>
    <p:sldId id="343" r:id="rId14"/>
    <p:sldId id="362" r:id="rId15"/>
    <p:sldId id="368" r:id="rId16"/>
    <p:sldId id="369" r:id="rId17"/>
    <p:sldId id="436" r:id="rId18"/>
    <p:sldId id="370" r:id="rId19"/>
    <p:sldId id="417" r:id="rId20"/>
    <p:sldId id="357" r:id="rId21"/>
    <p:sldId id="392" r:id="rId22"/>
    <p:sldId id="393" r:id="rId23"/>
    <p:sldId id="396" r:id="rId24"/>
    <p:sldId id="397" r:id="rId25"/>
    <p:sldId id="398" r:id="rId26"/>
    <p:sldId id="399" r:id="rId27"/>
    <p:sldId id="400" r:id="rId28"/>
    <p:sldId id="4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99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8.png"/><Relationship Id="rId5" Type="http://schemas.openxmlformats.org/officeDocument/2006/relationships/image" Target="../media/image60.png"/><Relationship Id="rId10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9.png"/><Relationship Id="rId5" Type="http://schemas.openxmlformats.org/officeDocument/2006/relationships/image" Target="../media/image160.png"/><Relationship Id="rId10" Type="http://schemas.openxmlformats.org/officeDocument/2006/relationships/image" Target="../media/image8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11.png"/><Relationship Id="rId5" Type="http://schemas.openxmlformats.org/officeDocument/2006/relationships/image" Target="../media/image160.png"/><Relationship Id="rId10" Type="http://schemas.openxmlformats.org/officeDocument/2006/relationships/image" Target="../media/image25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7</a:t>
                </a:r>
              </a:p>
              <a:p>
                <a:pPr marL="342900" indent="-342900" algn="l">
                  <a:buFont typeface="Arial" pitchFamily="34" charset="0"/>
                  <a:buChar char="•"/>
                  <a:defRPr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Tools for </a:t>
                </a:r>
              </a:p>
              <a:p>
                <a:pPr algn="l">
                  <a:defRPr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                   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  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Hashing</a:t>
                </a:r>
                <a:endParaRPr lang="en-US" sz="24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Collision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1800" dirty="0" smtClean="0"/>
                  <a:t> Two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are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said to collide under hash function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Worst case time </a:t>
                </a:r>
                <a:r>
                  <a:rPr lang="en-US" sz="1800" dirty="0" smtClean="0"/>
                  <a:t> for searching an item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No.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colliding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Discouraging</a:t>
                </a:r>
                <a:r>
                  <a:rPr lang="en-US" sz="1800" b="1" dirty="0" smtClean="0"/>
                  <a:t> fact: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 hash function can be found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which is good for </a:t>
                </a:r>
                <a:r>
                  <a:rPr lang="en-US" sz="1800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 rotWithShape="1">
                <a:blip r:embed="rId2"/>
                <a:stretch>
                  <a:fillRect l="-12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3276600" cy="3504188"/>
            <a:chOff x="4876800" y="1981200"/>
            <a:chExt cx="3276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2362200" cy="2895600"/>
              <a:chOff x="3733800" y="3352800"/>
              <a:chExt cx="2362200" cy="2895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43400" y="3352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105400" y="3352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791200" y="46482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791200" y="6019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endCxn id="7" idx="1"/>
              </p:cNvCxnSpPr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31" idx="1"/>
              </p:cNvCxnSpPr>
              <p:nvPr/>
            </p:nvCxnSpPr>
            <p:spPr>
              <a:xfrm>
                <a:off x="4724400" y="34671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410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48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410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1676400" y="19050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3657600" y="3848100"/>
            <a:ext cx="609600" cy="6916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8400" y="32004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7" grpId="0" animBg="1"/>
      <p:bldP spid="2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Collision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 be any hash function.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By averaging argument,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at </a:t>
                </a:r>
                <a:r>
                  <a:rPr lang="en-US" sz="1800" dirty="0"/>
                  <a:t>least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elements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are mapped to a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, 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there exists a 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 smtClean="0"/>
                  <a:t> elements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all mapped to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1828800" cy="3504188"/>
            <a:chOff x="4876800" y="1981200"/>
            <a:chExt cx="18288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914400" cy="2895600"/>
              <a:chOff x="3733800" y="3352800"/>
              <a:chExt cx="914400" cy="2895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3434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267200" y="6019800"/>
                <a:ext cx="304800" cy="228600"/>
                <a:chOff x="3429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429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429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/>
          <p:cNvCxnSpPr/>
          <p:nvPr/>
        </p:nvCxnSpPr>
        <p:spPr>
          <a:xfrm flipH="1">
            <a:off x="6400800" y="2438400"/>
            <a:ext cx="3048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419850" y="4050268"/>
            <a:ext cx="2190750" cy="674132"/>
            <a:chOff x="6324600" y="4038600"/>
            <a:chExt cx="2190750" cy="6741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266051" y="3097149"/>
              <a:ext cx="307848" cy="219075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657600" y="1447800"/>
            <a:ext cx="381000" cy="4876800"/>
            <a:chOff x="4953000" y="1447800"/>
            <a:chExt cx="381000" cy="4876800"/>
          </a:xfrm>
        </p:grpSpPr>
        <p:sp>
          <p:nvSpPr>
            <p:cNvPr id="56" name="Oval 55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44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885180" y="3669268"/>
            <a:ext cx="3124200" cy="369332"/>
            <a:chOff x="5791200" y="5345668"/>
            <a:chExt cx="3124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3246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342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7056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791200" y="5533152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3152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0010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84201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7724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610600" y="54102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8610600" y="54102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867400" y="3769360"/>
            <a:ext cx="838200" cy="233680"/>
            <a:chOff x="6019800" y="5709920"/>
            <a:chExt cx="838200" cy="23368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6019800" y="582422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553200" y="57150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6553200" y="570992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ight Arrow 6"/>
              <p:cNvSpPr/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igh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 smtClean="0"/>
              <a:t>History of </a:t>
            </a:r>
            <a:r>
              <a:rPr lang="en-US" sz="4000" b="1" dirty="0" smtClean="0">
                <a:solidFill>
                  <a:srgbClr val="7030A0"/>
                </a:solidFill>
              </a:rPr>
              <a:t>Hashing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A very </a:t>
                </a:r>
                <a:r>
                  <a:rPr lang="en-US" sz="2000" b="1" dirty="0" smtClean="0"/>
                  <a:t>popular</a:t>
                </a:r>
                <a:r>
                  <a:rPr lang="en-US" sz="2000" dirty="0" smtClean="0"/>
                  <a:t> heuristic since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1950</a:t>
                </a:r>
                <a:r>
                  <a:rPr lang="en-US" sz="2000" dirty="0" smtClean="0"/>
                  <a:t>’s</a:t>
                </a:r>
              </a:p>
              <a:p>
                <a:r>
                  <a:rPr lang="en-US" sz="2000" dirty="0" smtClean="0"/>
                  <a:t>Achieves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search time in </a:t>
                </a:r>
                <a:r>
                  <a:rPr lang="en-US" sz="2000" u="sng" dirty="0" smtClean="0"/>
                  <a:t>practice</a:t>
                </a:r>
              </a:p>
              <a:p>
                <a:r>
                  <a:rPr lang="en-US" sz="2000" dirty="0" smtClean="0"/>
                  <a:t>Worst case guarantee on search time: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Can we have a hashing that ensures 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</a:t>
                </a:r>
                <a:r>
                  <a:rPr lang="en-US" sz="2000" u="sng" dirty="0" smtClean="0"/>
                  <a:t>worst case</a:t>
                </a:r>
                <a:r>
                  <a:rPr lang="en-US" sz="2000" dirty="0" smtClean="0"/>
                  <a:t> guarantee on </a:t>
                </a:r>
                <a:r>
                  <a:rPr lang="en-US" sz="2000" b="1" dirty="0" smtClean="0"/>
                  <a:t>search time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space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Expected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preprocessing time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 following result gave an answer in affirmative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Michael </a:t>
                </a:r>
                <a:r>
                  <a:rPr lang="en-US" sz="2000" dirty="0" err="1" smtClean="0"/>
                  <a:t>Fredman</a:t>
                </a:r>
                <a:r>
                  <a:rPr lang="en-US" sz="2000" dirty="0" smtClean="0"/>
                  <a:t>, Janos </a:t>
                </a:r>
                <a:r>
                  <a:rPr lang="en-US" sz="2000" dirty="0" err="1" smtClean="0"/>
                  <a:t>Komlos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Endre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Szemeredy</a:t>
                </a:r>
                <a:r>
                  <a:rPr lang="en-US" sz="2000" dirty="0" smtClean="0"/>
                  <a:t>. S</a:t>
                </a:r>
                <a:r>
                  <a:rPr lang="en-US" sz="2000" i="1" dirty="0" smtClean="0"/>
                  <a:t>toring </a:t>
                </a:r>
                <a:r>
                  <a:rPr lang="en-US" sz="2000" i="1" dirty="0"/>
                  <a:t>a Sparse Table with O(1) Worst Case Access Time</a:t>
                </a:r>
                <a:r>
                  <a:rPr lang="en-US" sz="2000" dirty="0"/>
                  <a:t>. Journal of the ACM (Volume 31, Issue 3</a:t>
                </a:r>
                <a:r>
                  <a:rPr lang="en-US" sz="2000" dirty="0" smtClean="0"/>
                  <a:t>),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1984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00600" y="2286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971800"/>
            <a:ext cx="3505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152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876800"/>
            <a:ext cx="601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048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" grpId="0" uiExpand="1" animBg="1"/>
      <p:bldP spid="7" grpId="0" uiExpand="1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does hashing work </a:t>
            </a:r>
            <a:r>
              <a:rPr lang="en-US" dirty="0" smtClean="0">
                <a:solidFill>
                  <a:srgbClr val="7030A0"/>
                </a:solidFill>
              </a:rPr>
              <a:t>so well </a:t>
            </a:r>
            <a:r>
              <a:rPr lang="en-US" dirty="0" smtClean="0"/>
              <a:t>in Practice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simplest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Hashing works so well in practice because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usually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give a theoretical reasoning for this fact.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518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take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collide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blipFill rotWithShape="1">
                <a:blip r:embed="rId1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8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Expected number of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colliding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  <a:blipFill rotWithShape="1">
                <a:blip r:embed="rId2"/>
                <a:stretch>
                  <a:fillRect l="-1508" t="-6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334000" y="3200400"/>
            <a:ext cx="3581400" cy="2286000"/>
            <a:chOff x="5334000" y="3200400"/>
            <a:chExt cx="3581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Values which may collide with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 under the hash function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𝐦𝐨𝐝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5334000" y="3200400"/>
              <a:ext cx="175260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86400" y="4076700"/>
              <a:ext cx="16002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86400" y="4533900"/>
              <a:ext cx="160020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334000" y="4857750"/>
              <a:ext cx="1752600" cy="62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5538791"/>
                <a:ext cx="1001877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38791"/>
                <a:ext cx="1001877" cy="504818"/>
              </a:xfrm>
              <a:prstGeom prst="rect">
                <a:avLst/>
              </a:prstGeom>
              <a:blipFill rotWithShape="1">
                <a:blip r:embed="rId11"/>
                <a:stretch>
                  <a:fillRect r="-975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/>
                  <a:t>works so well </a:t>
                </a:r>
                <a:r>
                  <a:rPr lang="en-US" sz="2000" dirty="0" smtClean="0"/>
                  <a:t>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expected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   </a:t>
                </a: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434"/>
                    </a:solidFill>
                  </a:rPr>
                  <a:t>Homework: </a:t>
                </a: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Show that for every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will also do well in practice provided it satisfies the following inequality.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27866" y="4953000"/>
                <a:ext cx="3163687" cy="6705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6" y="4953000"/>
                <a:ext cx="3163687" cy="670568"/>
              </a:xfrm>
              <a:prstGeom prst="rect">
                <a:avLst/>
              </a:prstGeom>
              <a:blipFill rotWithShape="1">
                <a:blip r:embed="rId3"/>
                <a:stretch>
                  <a:fillRect r="-23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914400" y="3200400"/>
            <a:ext cx="4419600" cy="1229475"/>
          </a:xfrm>
          <a:prstGeom prst="cloudCallout">
            <a:avLst>
              <a:gd name="adj1" fmla="val -48649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other hash functions as well that will do well in practice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Yes, indeed. </a:t>
                </a:r>
              </a:p>
              <a:p>
                <a:pPr algn="ctr"/>
                <a:r>
                  <a:rPr lang="en-US" dirty="0" smtClean="0"/>
                  <a:t>Just look carefully at the </a:t>
                </a:r>
              </a:p>
              <a:p>
                <a:pPr algn="ctr"/>
                <a:r>
                  <a:rPr lang="en-US" dirty="0" smtClean="0"/>
                  <a:t>analysis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79" t="-2614" r="-298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5791200"/>
            <a:ext cx="43908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But it </a:t>
            </a:r>
            <a:r>
              <a:rPr lang="en-US" dirty="0"/>
              <a:t>is easy to fool </a:t>
            </a:r>
            <a:r>
              <a:rPr lang="en-US" dirty="0" smtClean="0"/>
              <a:t>each such </a:t>
            </a:r>
            <a:r>
              <a:rPr lang="en-US" dirty="0"/>
              <a:t>hash function </a:t>
            </a:r>
            <a:endParaRPr lang="en-US" dirty="0" smtClean="0"/>
          </a:p>
          <a:p>
            <a:pPr algn="ctr"/>
            <a:r>
              <a:rPr lang="en-US" dirty="0" smtClean="0"/>
              <a:t>such </a:t>
            </a:r>
            <a:r>
              <a:rPr lang="en-US" dirty="0"/>
              <a:t>that it achieves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dirty="0"/>
              <a:t>) search time.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“How can we achieve worst case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search time for a given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.”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1" animBg="1"/>
      <p:bldP spid="6" grpId="0" animBg="1"/>
      <p:bldP spid="6" grpId="1" uiExpand="1" build="allAtOnce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to achieve </a:t>
            </a:r>
            <a:r>
              <a:rPr lang="en-US" dirty="0" smtClean="0">
                <a:solidFill>
                  <a:srgbClr val="7030A0"/>
                </a:solidFill>
              </a:rPr>
              <a:t>worst case </a:t>
            </a:r>
            <a:r>
              <a:rPr lang="en-US" dirty="0" smtClean="0"/>
              <a:t>O(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) 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Key idea to achieve </a:t>
            </a:r>
            <a:r>
              <a:rPr lang="en-US" sz="2800" b="1" u="sng" dirty="0" smtClean="0"/>
              <a:t>worst case </a:t>
            </a:r>
            <a:r>
              <a:rPr lang="en-US" sz="2800" b="1" dirty="0" smtClean="0"/>
              <a:t>O(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/>
              <a:t>) search  time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promising direction: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out </a:t>
                </a:r>
                <a:r>
                  <a:rPr lang="en-US" sz="2000" u="sng" dirty="0" smtClean="0"/>
                  <a:t>a family of hash functions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H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For any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, many of them are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good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Select a function randomly from </a:t>
                </a:r>
                <a:r>
                  <a:rPr lang="en-US" sz="2000" b="1" i="1" dirty="0" smtClean="0"/>
                  <a:t>H </a:t>
                </a:r>
                <a:r>
                  <a:rPr lang="en-US" sz="2000" dirty="0" smtClean="0"/>
                  <a:t>and try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928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 hash function which is good for </a:t>
                </a:r>
                <a:r>
                  <a:rPr lang="en-US" u="sng" dirty="0" smtClean="0"/>
                  <a:t>every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1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94" y="2514601"/>
            <a:ext cx="1261874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good hash function for a  </a:t>
                </a:r>
                <a:r>
                  <a:rPr lang="en-US" u="sng" dirty="0" smtClean="0"/>
                  <a:t>given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78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89114" y="5257800"/>
            <a:ext cx="269248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495800" y="5102352"/>
            <a:ext cx="4419600" cy="841248"/>
            <a:chOff x="4419600" y="3273552"/>
            <a:chExt cx="4419600" cy="841248"/>
          </a:xfrm>
        </p:grpSpPr>
        <p:sp>
          <p:nvSpPr>
            <p:cNvPr id="12" name="Rounded Rectangle 11"/>
            <p:cNvSpPr/>
            <p:nvPr/>
          </p:nvSpPr>
          <p:spPr>
            <a:xfrm>
              <a:off x="4419600" y="3581400"/>
              <a:ext cx="6858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ne Callout 2 12"/>
            <p:cNvSpPr/>
            <p:nvPr/>
          </p:nvSpPr>
          <p:spPr>
            <a:xfrm>
              <a:off x="5638800" y="3273552"/>
              <a:ext cx="3200400" cy="841248"/>
            </a:xfrm>
            <a:prstGeom prst="borderCallout2">
              <a:avLst>
                <a:gd name="adj1" fmla="val 50579"/>
                <a:gd name="adj2" fmla="val -340"/>
                <a:gd name="adj3" fmla="val 70471"/>
                <a:gd name="adj4" fmla="val 0"/>
                <a:gd name="adj5" fmla="val 69625"/>
                <a:gd name="adj6" fmla="val -168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The notion of goodness is captured formally by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Universal hash family </a:t>
              </a:r>
              <a:r>
                <a:rPr lang="en-US" sz="1600" dirty="0" smtClean="0">
                  <a:solidFill>
                    <a:schemeClr val="tx1"/>
                  </a:solidFill>
                </a:rPr>
                <a:t>in the following slide.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Of course, no single hash function is good for every possible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But </a:t>
                </a:r>
                <a:r>
                  <a:rPr lang="en-US" sz="1600" dirty="0">
                    <a:solidFill>
                      <a:schemeClr val="tx1"/>
                    </a:solidFill>
                  </a:rPr>
                  <a:t>we may strive for a hash function which is good for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given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4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10" grpId="0" animBg="1"/>
      <p:bldP spid="4" grpId="0" animBg="1"/>
      <p:bldP spid="4" grpId="1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Universal Hash Family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799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Inspiration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from theoretical explanation of the popularity of hashing in practice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12626" y="4724400"/>
                <a:ext cx="3163687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26" y="4724400"/>
                <a:ext cx="3163687" cy="670568"/>
              </a:xfrm>
              <a:prstGeom prst="rect">
                <a:avLst/>
              </a:prstGeom>
              <a:blipFill rotWithShape="1">
                <a:blip r:embed="rId2"/>
                <a:stretch>
                  <a:fillRect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5082562"/>
                <a:ext cx="64722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1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082562"/>
                <a:ext cx="647228" cy="261610"/>
              </a:xfrm>
              <a:prstGeom prst="rect">
                <a:avLst/>
              </a:prstGeom>
              <a:blipFill rotWithShape="1">
                <a:blip r:embed="rId3"/>
                <a:stretch>
                  <a:fillRect r="-9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0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 smtClean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Does </a:t>
                </a:r>
                <a:r>
                  <a:rPr lang="en-US" sz="1800" dirty="0"/>
                  <a:t>there exist a </a:t>
                </a:r>
                <a:r>
                  <a:rPr lang="en-US" sz="1800" dirty="0" smtClean="0"/>
                  <a:t>Universal </a:t>
                </a:r>
                <a:r>
                  <a:rPr lang="en-US" sz="1800" dirty="0"/>
                  <a:t>hash family </a:t>
                </a:r>
                <a:r>
                  <a:rPr lang="en-US" sz="1800" dirty="0" smtClean="0"/>
                  <a:t>whose hash functions have a compact encoding?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Yes and it is very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 too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But for the time being, let us see how we can use Universal Hash family for solving our problem.</a:t>
                </a:r>
                <a:r>
                  <a:rPr lang="en-US" sz="1800" b="1" dirty="0" smtClean="0"/>
                  <a:t>                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 rotWithShape="1">
                <a:blip r:embed="rId2"/>
                <a:stretch>
                  <a:fillRect l="-779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Static Hashing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/>
              <a:t>worst Case </a:t>
            </a:r>
            <a:r>
              <a:rPr lang="en-US" sz="2800" dirty="0" smtClean="0">
                <a:solidFill>
                  <a:srgbClr val="0070C0"/>
                </a:solidFill>
              </a:rPr>
              <a:t>O(1) </a:t>
            </a:r>
            <a:r>
              <a:rPr lang="en-US" sz="2800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681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b="1" dirty="0" err="1">
                <a:solidFill>
                  <a:srgbClr val="C00000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redman</a:t>
            </a:r>
            <a:r>
              <a:rPr lang="en-US" dirty="0">
                <a:solidFill>
                  <a:schemeClr val="tx1"/>
                </a:solidFill>
              </a:rPr>
              <a:t>, Janos </a:t>
            </a:r>
            <a:r>
              <a:rPr lang="en-US" b="1" dirty="0" err="1">
                <a:solidFill>
                  <a:srgbClr val="C00000"/>
                </a:solidFill>
              </a:rPr>
              <a:t>K</a:t>
            </a:r>
            <a:r>
              <a:rPr lang="en-US" dirty="0" err="1">
                <a:solidFill>
                  <a:schemeClr val="tx1"/>
                </a:solidFill>
              </a:rPr>
              <a:t>omlos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Endre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zemeredy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toring </a:t>
            </a:r>
            <a:r>
              <a:rPr lang="en-US" i="1" dirty="0">
                <a:solidFill>
                  <a:schemeClr val="tx1"/>
                </a:solidFill>
              </a:rPr>
              <a:t>a Sparse Table with </a:t>
            </a:r>
            <a:r>
              <a:rPr lang="en-US" b="1" i="1" dirty="0">
                <a:solidFill>
                  <a:schemeClr val="tx1"/>
                </a:solidFill>
              </a:rPr>
              <a:t>O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) Worst Case Access Time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</a:t>
            </a:r>
            <a:r>
              <a:rPr lang="en-US" dirty="0">
                <a:solidFill>
                  <a:schemeClr val="tx1"/>
                </a:solidFill>
              </a:rPr>
              <a:t>of the ACM (Volume 31, Issue 3),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1984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Journey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One Milestone  </a:t>
                </a:r>
                <a:endParaRPr lang="en-US" sz="2400" dirty="0" smtClean="0"/>
              </a:p>
              <a:p>
                <a:r>
                  <a:rPr lang="en-US" sz="2000" dirty="0" smtClean="0"/>
                  <a:t>A perfect hash function using hash table of size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352800" y="25146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0386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</a:t>
                </a:r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 rotWithShape="1">
                <a:blip r:embed="rId3"/>
                <a:stretch>
                  <a:fillRect l="-1440" t="-594"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 rotWithShape="1">
                <a:blip r:embed="rId5"/>
                <a:stretch>
                  <a:fillRect r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3622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262971"/>
            <a:ext cx="2286000" cy="7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 animBg="1"/>
      <p:bldP spid="4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number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to achieve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</a:t>
                </a:r>
                <a:r>
                  <a:rPr lang="en-US" sz="1800" dirty="0" smtClean="0"/>
                  <a:t>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to </a:t>
                </a:r>
                <a:r>
                  <a:rPr lang="en-US" sz="1800" dirty="0"/>
                  <a:t>achieve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?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3429000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number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W</a:t>
                </a:r>
                <a:r>
                  <a:rPr lang="en-US" sz="1800" dirty="0" smtClean="0"/>
                  <a:t>hat is the probability of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“No collision”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(No collision </a:t>
                </a:r>
                <a:r>
                  <a:rPr lang="en-US" sz="1800" b="1" dirty="0" smtClean="0"/>
                  <a:t>) = 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 </m:t>
                    </m:r>
                  </m:oMath>
                </a14:m>
                <a:r>
                  <a:rPr lang="en-US" sz="1800" b="1" dirty="0" smtClean="0"/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 b="-8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4876800" y="5638800"/>
            <a:ext cx="3276600" cy="762000"/>
          </a:xfrm>
          <a:prstGeom prst="borderCallout2">
            <a:avLst>
              <a:gd name="adj1" fmla="val 48956"/>
              <a:gd name="adj2" fmla="val -1190"/>
              <a:gd name="adj3" fmla="val 50733"/>
              <a:gd name="adj4" fmla="val -19048"/>
              <a:gd name="adj5" fmla="val -28879"/>
              <a:gd name="adj6" fmla="val -500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Markov’s Inequality to bound it.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</a:t>
                </a:r>
                <a:r>
                  <a:rPr lang="en-US" b="1" dirty="0"/>
                  <a:t> “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86" t="-983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, there will be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for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 smtClean="0">
                    <a:solidFill>
                      <a:srgbClr val="00B050"/>
                    </a:solidFill>
                  </a:rPr>
                  <a:t> </a:t>
                </a:r>
                <a:endParaRPr lang="en-US" sz="2400" b="1" i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the number of </a:t>
                </a:r>
                <a:r>
                  <a:rPr lang="en-US" sz="1800" b="1" dirty="0" smtClean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 smtClean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expected   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 smtClean="0"/>
                  <a:t>      time.</a:t>
                </a: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Corollary: </a:t>
                </a:r>
                <a:r>
                  <a:rPr lang="en-US" sz="1800" dirty="0" smtClean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space and worst case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7759" t="-6452" r="-1551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Hashing with </a:t>
            </a:r>
            <a:r>
              <a:rPr lang="en-US" u="sng" dirty="0" smtClean="0">
                <a:solidFill>
                  <a:srgbClr val="7030A0"/>
                </a:solidFill>
              </a:rPr>
              <a:t>Optimal space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7030A0"/>
                </a:solidFill>
              </a:rPr>
              <a:t> Worst case O(1) </a:t>
            </a:r>
            <a:r>
              <a:rPr lang="en-US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it before coming to next class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5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Important points:</a:t>
                </a:r>
              </a:p>
              <a:p>
                <a:r>
                  <a:rPr lang="en-US" sz="2000" dirty="0" smtClean="0"/>
                  <a:t>Applicable </a:t>
                </a:r>
                <a:r>
                  <a:rPr lang="en-US" sz="2000" dirty="0"/>
                  <a:t>only for a </a:t>
                </a:r>
                <a:r>
                  <a:rPr lang="en-US" sz="2000" b="1" dirty="0"/>
                  <a:t>nonnegative</a:t>
                </a:r>
                <a:r>
                  <a:rPr lang="en-US" sz="2000" dirty="0"/>
                  <a:t> random variable.</a:t>
                </a:r>
              </a:p>
              <a:p>
                <a:r>
                  <a:rPr lang="en-US" sz="2000" dirty="0"/>
                  <a:t>Makes sense only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Applied only for getting a bound of the probability of </a:t>
                </a:r>
                <a:r>
                  <a:rPr lang="en-US" sz="2000" dirty="0" smtClean="0"/>
                  <a:t>event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” 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</a:t>
                </a:r>
                <a:r>
                  <a:rPr lang="en-US" sz="2000" b="1" dirty="0"/>
                  <a:t>can’t</a:t>
                </a:r>
                <a:r>
                  <a:rPr lang="en-US" sz="2000" dirty="0"/>
                  <a:t> be used for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”)</a:t>
                </a:r>
              </a:p>
              <a:p>
                <a:r>
                  <a:rPr lang="en-US" sz="2000" dirty="0"/>
                  <a:t>gives very </a:t>
                </a:r>
                <a:r>
                  <a:rPr lang="en-US" sz="2000" dirty="0" smtClean="0"/>
                  <a:t>loose </a:t>
                </a:r>
                <a:r>
                  <a:rPr lang="en-US" sz="2000" dirty="0"/>
                  <a:t>bound and so </a:t>
                </a:r>
                <a:r>
                  <a:rPr lang="en-US" sz="2000" b="1" dirty="0"/>
                  <a:t>not useful most of the times.</a:t>
                </a:r>
              </a:p>
              <a:p>
                <a:r>
                  <a:rPr lang="en-US" sz="2000" dirty="0"/>
                  <a:t>Plays a key role in proving other stronger inequalities (</a:t>
                </a:r>
                <a:r>
                  <a:rPr lang="en-US" sz="2000" b="1" dirty="0" err="1"/>
                  <a:t>Chernoff</a:t>
                </a:r>
                <a:r>
                  <a:rPr lang="en-US" sz="2000" dirty="0"/>
                  <a:t> bound, </a:t>
                </a:r>
                <a:r>
                  <a:rPr lang="en-US" sz="2000" b="1" dirty="0" err="1"/>
                  <a:t>Chebyshev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Inequality)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034" t="-556" b="-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69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35814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Problem Definition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 smtClean="0"/>
                  <a:t> called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i="1" dirty="0" smtClean="0"/>
                  <a:t>Does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?”     for </a:t>
                </a:r>
                <a:r>
                  <a:rPr lang="en-US" sz="2000" u="sng" dirty="0" smtClean="0"/>
                  <a:t>any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52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352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Solutions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with</a:t>
            </a:r>
            <a:r>
              <a:rPr lang="en-US" sz="2400" b="1" dirty="0" smtClean="0">
                <a:solidFill>
                  <a:srgbClr val="002060"/>
                </a:solidFill>
              </a:rPr>
              <a:t> worst case </a:t>
            </a:r>
            <a:r>
              <a:rPr lang="en-US" sz="2400" dirty="0" smtClean="0">
                <a:solidFill>
                  <a:srgbClr val="002060"/>
                </a:solidFill>
              </a:rPr>
              <a:t>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Practical solution with </a:t>
            </a:r>
            <a:r>
              <a:rPr lang="en-US" sz="2400" b="1" dirty="0">
                <a:solidFill>
                  <a:srgbClr val="002060"/>
                </a:solidFill>
              </a:rPr>
              <a:t>no worst case guarantees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Static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Dynamic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Dynamic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4762" r="-2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4762" r="-1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104762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4762" r="-2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4762" r="-1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204762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4762" r="-2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4762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4478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362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048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0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733800" y="4648200"/>
            <a:ext cx="403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5334000"/>
            <a:ext cx="947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48600" y="2438400"/>
            <a:ext cx="12954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Makes use of </a:t>
            </a:r>
            <a:r>
              <a:rPr lang="en-US" sz="1400" b="1" dirty="0" smtClean="0">
                <a:solidFill>
                  <a:srgbClr val="0070C0"/>
                </a:solidFill>
              </a:rPr>
              <a:t>comparison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b="1" dirty="0" smtClean="0">
                <a:solidFill>
                  <a:schemeClr val="tx1"/>
                </a:solidFill>
              </a:rPr>
              <a:t>s the basic operation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4327" y="3777734"/>
            <a:ext cx="122155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Impractical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2" y="2585720"/>
            <a:ext cx="380998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67604" y="3347720"/>
            <a:ext cx="3809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5" y="5988907"/>
            <a:ext cx="1414505" cy="78033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010399" y="5105400"/>
            <a:ext cx="2057401" cy="683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Makes use of fast </a:t>
            </a:r>
            <a:r>
              <a:rPr lang="en-US" sz="1400" b="1" dirty="0" err="1" smtClean="0">
                <a:solidFill>
                  <a:srgbClr val="0070C0"/>
                </a:solidFill>
              </a:rPr>
              <a:t>arithmietic</a:t>
            </a:r>
            <a:r>
              <a:rPr lang="en-US" sz="1400" b="1" dirty="0" smtClean="0">
                <a:solidFill>
                  <a:srgbClr val="0070C0"/>
                </a:solidFill>
              </a:rPr>
              <a:t> operations </a:t>
            </a:r>
            <a:r>
              <a:rPr lang="en-US" sz="1400" b="1" dirty="0" smtClean="0">
                <a:solidFill>
                  <a:schemeClr val="tx1"/>
                </a:solidFill>
              </a:rPr>
              <a:t>on integers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29095" y="5518666"/>
            <a:ext cx="24813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2997" y="6122170"/>
            <a:ext cx="297241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Few cycles for an arithmetic operation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5629" y="6194408"/>
            <a:ext cx="47577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5" grpId="0" animBg="1"/>
      <p:bldP spid="6" grpId="0" animBg="1"/>
      <p:bldP spid="32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Hash</a:t>
                </a:r>
                <a:r>
                  <a:rPr lang="en-US" sz="2000" b="1" dirty="0" smtClean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Hash </a:t>
                </a:r>
                <a:r>
                  <a:rPr lang="en-US" sz="2000" b="1" dirty="0" smtClean="0"/>
                  <a:t>function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Answering </a:t>
                </a:r>
                <a:r>
                  <a:rPr lang="en-US" sz="2000" dirty="0" smtClean="0"/>
                  <a:t>a Query: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computable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dirty="0" smtClean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2000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?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48000" y="5257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370266"/>
            <a:ext cx="1905000" cy="318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9" grpId="0" uiExpand="1"/>
      <p:bldP spid="55" grpId="0" uiExpand="1" animBg="1"/>
      <p:bldP spid="71" grpId="0" uiExpand="1" animBg="1"/>
      <p:bldP spid="72" grpId="0" animBg="1"/>
      <p:bldP spid="15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2322</Words>
  <Application>Microsoft Office PowerPoint</Application>
  <PresentationFormat>On-screen Show (4:3)</PresentationFormat>
  <Paragraphs>377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Randomized Algorithms CS648 </vt:lpstr>
      <vt:lpstr>How to show </vt:lpstr>
      <vt:lpstr>Tools</vt:lpstr>
      <vt:lpstr>Markov’s Inequality </vt:lpstr>
      <vt:lpstr>Markov’s Inequality </vt:lpstr>
      <vt:lpstr>Hashing</vt:lpstr>
      <vt:lpstr>Problem Definition</vt:lpstr>
      <vt:lpstr>Solutions </vt:lpstr>
      <vt:lpstr>Hashing</vt:lpstr>
      <vt:lpstr>Collision</vt:lpstr>
      <vt:lpstr>Collision</vt:lpstr>
      <vt:lpstr> History of Hashing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How to achieve worst case O(1) search time</vt:lpstr>
      <vt:lpstr>Key idea to achieve worst case O(1) search  time</vt:lpstr>
      <vt:lpstr>Universal Hash Family</vt:lpstr>
      <vt:lpstr>Universal Hash Family</vt:lpstr>
      <vt:lpstr>Static Hashing  worst Case O(1) search time</vt:lpstr>
      <vt:lpstr>The Journey</vt:lpstr>
      <vt:lpstr>Perfect hashing using O(s^2) space </vt:lpstr>
      <vt:lpstr>Perfect hashing using O(s^2) space </vt:lpstr>
      <vt:lpstr>Perfect hashing using O(s^2) space </vt:lpstr>
      <vt:lpstr>Perfect hashing using O(s^2) space </vt:lpstr>
      <vt:lpstr>Hashing with Optimal space And Worst case O(1) search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224</cp:revision>
  <dcterms:created xsi:type="dcterms:W3CDTF">2013-08-23T04:10:57Z</dcterms:created>
  <dcterms:modified xsi:type="dcterms:W3CDTF">2018-08-20T10:44:33Z</dcterms:modified>
</cp:coreProperties>
</file>