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2" r:id="rId3"/>
    <p:sldId id="430" r:id="rId4"/>
    <p:sldId id="431" r:id="rId5"/>
    <p:sldId id="399" r:id="rId6"/>
    <p:sldId id="428" r:id="rId7"/>
    <p:sldId id="407" r:id="rId8"/>
    <p:sldId id="408" r:id="rId9"/>
    <p:sldId id="400" r:id="rId10"/>
    <p:sldId id="433" r:id="rId11"/>
    <p:sldId id="404" r:id="rId12"/>
    <p:sldId id="374" r:id="rId13"/>
    <p:sldId id="437" r:id="rId14"/>
    <p:sldId id="383" r:id="rId15"/>
    <p:sldId id="379" r:id="rId16"/>
    <p:sldId id="380" r:id="rId17"/>
    <p:sldId id="381" r:id="rId18"/>
    <p:sldId id="382" r:id="rId19"/>
    <p:sldId id="409" r:id="rId20"/>
    <p:sldId id="412" r:id="rId21"/>
    <p:sldId id="414" r:id="rId22"/>
    <p:sldId id="415" r:id="rId23"/>
    <p:sldId id="416" r:id="rId24"/>
    <p:sldId id="442" r:id="rId25"/>
    <p:sldId id="447" r:id="rId26"/>
    <p:sldId id="417" r:id="rId27"/>
    <p:sldId id="418" r:id="rId28"/>
    <p:sldId id="419" r:id="rId29"/>
    <p:sldId id="434" r:id="rId30"/>
    <p:sldId id="421" r:id="rId31"/>
    <p:sldId id="422" r:id="rId32"/>
    <p:sldId id="423" r:id="rId33"/>
    <p:sldId id="424" r:id="rId34"/>
    <p:sldId id="425" r:id="rId35"/>
    <p:sldId id="42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0.png"/><Relationship Id="rId7" Type="http://schemas.openxmlformats.org/officeDocument/2006/relationships/image" Target="../media/image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7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0.png"/><Relationship Id="rId7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Hashing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be any set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</a:t>
                </a:r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  <a:blipFill rotWithShape="1">
                <a:blip r:embed="rId3"/>
                <a:stretch>
                  <a:fillRect l="-1440" t="-594" r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 define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</m:t>
                      </m:r>
                      <m:r>
                        <a:rPr lang="en-US" sz="1800" b="1" i="1">
                          <a:latin typeface="Cambria Math"/>
                        </a:rPr>
                        <m:t>𝑿</m:t>
                      </m:r>
                      <m:r>
                        <a:rPr lang="en-US" sz="1800" b="1" i="1">
                          <a:latin typeface="Cambria Math"/>
                        </a:rPr>
                        <m:t>=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  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𝐄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𝐏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         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blipFill rotWithShape="1">
                <a:blip r:embed="rId4"/>
                <a:stretch>
                  <a:fillRect l="-1197" t="-4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blipFill rotWithShape="1">
                <a:blip r:embed="rId5"/>
                <a:stretch>
                  <a:fillRect r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23622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 animBg="1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</a:t>
                </a:r>
                <a:r>
                  <a:rPr lang="en-US" sz="1800" b="1" dirty="0" smtClean="0"/>
                  <a:t>Family.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Lemma2: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, there will be </a:t>
                </a:r>
                <a:r>
                  <a:rPr lang="en-US" sz="1800" b="1" dirty="0" smtClean="0"/>
                  <a:t>no</a:t>
                </a:r>
                <a:r>
                  <a:rPr lang="en-US" sz="1800" dirty="0" smtClean="0"/>
                  <a:t> collision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Algorithm1: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for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b="1" i="1" dirty="0" smtClean="0">
                    <a:solidFill>
                      <a:srgbClr val="00B050"/>
                    </a:solidFill>
                  </a:rPr>
                  <a:t> </a:t>
                </a:r>
                <a:endParaRPr lang="en-US" sz="2400" b="1" i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 smtClean="0"/>
                  <a:t>Pick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the number of </a:t>
                </a:r>
                <a:r>
                  <a:rPr lang="en-US" sz="1800" b="1" dirty="0" smtClean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 smtClean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Theorem: </a:t>
                </a:r>
                <a:r>
                  <a:rPr lang="en-US" sz="1800" dirty="0" smtClean="0"/>
                  <a:t>A perfect hash function can be computed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expected       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?</a:t>
                </a:r>
                <a:r>
                  <a:rPr lang="en-US" sz="1800" dirty="0" smtClean="0"/>
                  <a:t>      time.</a:t>
                </a: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Corollary: </a:t>
                </a:r>
                <a:r>
                  <a:rPr lang="en-US" sz="1800" dirty="0" smtClean="0"/>
                  <a:t>A hash table occupying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space and worst case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search time. 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048000" y="5149596"/>
            <a:ext cx="1524000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blipFill rotWithShape="1">
                <a:blip r:embed="rId4"/>
                <a:stretch>
                  <a:fillRect l="-7759" t="-6452" r="-1551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Hashing with </a:t>
            </a:r>
            <a:r>
              <a:rPr lang="en-US" u="sng" dirty="0" smtClean="0">
                <a:solidFill>
                  <a:srgbClr val="7030A0"/>
                </a:solidFill>
              </a:rPr>
              <a:t>Optimal space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rgbClr val="7030A0"/>
                </a:solidFill>
              </a:rPr>
              <a:t> Worst case O(1) </a:t>
            </a:r>
            <a:r>
              <a:rPr lang="en-US" dirty="0" smtClean="0"/>
              <a:t>search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</a:rPr>
              <a:t>ptimal </a:t>
            </a:r>
            <a:r>
              <a:rPr lang="en-US" sz="3600" b="1" dirty="0" smtClean="0"/>
              <a:t>space hashing with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worst case O(1) </a:t>
            </a:r>
            <a:r>
              <a:rPr lang="en-US" sz="3600" b="1" dirty="0" smtClean="0"/>
              <a:t>search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] 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1"/>
              <p:cNvSpPr/>
              <p:nvPr/>
            </p:nvSpPr>
            <p:spPr>
              <a:xfrm>
                <a:off x="4191000" y="4495800"/>
                <a:ext cx="4343400" cy="762000"/>
              </a:xfrm>
              <a:prstGeom prst="borderCallout1">
                <a:avLst>
                  <a:gd name="adj1" fmla="val 50259"/>
                  <a:gd name="adj2" fmla="val -185"/>
                  <a:gd name="adj3" fmla="val -129623"/>
                  <a:gd name="adj4" fmla="val -505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quite small number. Since maximum possible number of collisions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Line Callout 1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495800"/>
                <a:ext cx="4343400" cy="762000"/>
              </a:xfrm>
              <a:prstGeom prst="borderCallout1">
                <a:avLst>
                  <a:gd name="adj1" fmla="val 50259"/>
                  <a:gd name="adj2" fmla="val -185"/>
                  <a:gd name="adj3" fmla="val -129623"/>
                  <a:gd name="adj4" fmla="val -50555"/>
                </a:avLst>
              </a:prstGeom>
              <a:blipFill rotWithShape="1">
                <a:blip r:embed="rId3"/>
                <a:stretch>
                  <a:fillRect b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/>
          <p:cNvSpPr/>
          <p:nvPr/>
        </p:nvSpPr>
        <p:spPr>
          <a:xfrm>
            <a:off x="1371600" y="4419600"/>
            <a:ext cx="533400" cy="533400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4724400" y="1905000"/>
            <a:ext cx="4114800" cy="1524000"/>
          </a:xfrm>
          <a:prstGeom prst="cloudCallout">
            <a:avLst>
              <a:gd name="adj1" fmla="val -24784"/>
              <a:gd name="adj2" fmla="val 738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Since we are aiming for linear space, let us see how many collisions will there be for linear space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</a:rPr>
              <a:t>ptimal </a:t>
            </a:r>
            <a:r>
              <a:rPr lang="en-US" sz="3600" b="1" dirty="0" smtClean="0"/>
              <a:t>space hashing with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worst case O(1) </a:t>
            </a:r>
            <a:r>
              <a:rPr lang="en-US" sz="3600" b="1" dirty="0" smtClean="0"/>
              <a:t>search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Build the hash table; </a:t>
                </a:r>
                <a:r>
                  <a:rPr lang="en-US" sz="1400" b="1" dirty="0" smtClean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876800" y="1981200"/>
            <a:ext cx="4038600" cy="3505200"/>
            <a:chOff x="4876800" y="1981200"/>
            <a:chExt cx="4038600" cy="3505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4876800" y="1981200"/>
              <a:ext cx="4038600" cy="3505200"/>
              <a:chOff x="4876800" y="1981200"/>
              <a:chExt cx="4038600" cy="35052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5626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>
              <a:xfrm>
                <a:off x="4876800" y="1981200"/>
                <a:ext cx="4038600" cy="3505200"/>
                <a:chOff x="4876800" y="1981200"/>
                <a:chExt cx="4038600" cy="350520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562600" y="3352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4876800" y="1981200"/>
                  <a:ext cx="4038600" cy="3505200"/>
                  <a:chOff x="4876800" y="1981200"/>
                  <a:chExt cx="4038600" cy="3505200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6248400" y="3722408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62484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68580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70104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62484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77724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8610600" y="5257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5869850" y="25527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6629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5867400" y="28956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5869850" y="38862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867400" y="53340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7391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66294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78486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4876800" y="2438400"/>
                    <a:ext cx="1143000" cy="3046988"/>
                    <a:chOff x="2895600" y="3352800"/>
                    <a:chExt cx="1143000" cy="3046988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3581400" y="3352800"/>
                      <a:ext cx="457200" cy="3046988"/>
                      <a:chOff x="3581400" y="3352800"/>
                      <a:chExt cx="457200" cy="3046988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3581400" y="3352800"/>
                        <a:ext cx="457200" cy="304698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3581400" y="6096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/>
                      <p:nvPr/>
                    </p:nvCxnSpPr>
                    <p:spPr>
                      <a:xfrm>
                        <a:off x="3581400" y="5181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/>
                        <p:cNvSpPr txBox="1"/>
                        <p:nvPr/>
                      </p:nvSpPr>
                      <p:spPr>
                        <a:xfrm>
                          <a:off x="2895600" y="3352800"/>
                          <a:ext cx="685801" cy="304698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       0</a:t>
                          </a:r>
                        </a:p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       1</a:t>
                          </a: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endParaRPr>
                        </a:p>
                        <a:p>
                          <a:endPara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5600" y="3352800"/>
                          <a:ext cx="685801" cy="3046988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 l="-7080" t="-1000" r="-11504" b="-16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5637964" y="1981200"/>
                        <a:ext cx="3818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latin typeface="Cambria Math"/>
                                </a:rPr>
                                <m:t>𝑻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7964" y="1981200"/>
                        <a:ext cx="381836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1904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5867400" y="3124200"/>
                    <a:ext cx="1447800" cy="228600"/>
                    <a:chOff x="5867400" y="3124200"/>
                    <a:chExt cx="1447800" cy="228600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2484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Arrow Connector 46"/>
                    <p:cNvCxnSpPr/>
                    <p:nvPr/>
                  </p:nvCxnSpPr>
                  <p:spPr>
                    <a:xfrm>
                      <a:off x="5867400" y="32004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6629400" y="3124200"/>
                      <a:ext cx="685800" cy="228600"/>
                      <a:chOff x="6629400" y="2438400"/>
                      <a:chExt cx="685800" cy="228600"/>
                    </a:xfrm>
                  </p:grpSpPr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7010400" y="2438400"/>
                        <a:ext cx="304800" cy="228600"/>
                        <a:chOff x="4800600" y="3352800"/>
                        <a:chExt cx="304800" cy="228600"/>
                      </a:xfrm>
                    </p:grpSpPr>
                    <p:sp>
                      <p:nvSpPr>
                        <p:cNvPr id="56" name="Rectangle 55"/>
                        <p:cNvSpPr/>
                        <p:nvPr/>
                      </p:nvSpPr>
                      <p:spPr>
                        <a:xfrm>
                          <a:off x="48006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7" name="Straight Connector 56"/>
                        <p:cNvCxnSpPr/>
                        <p:nvPr/>
                      </p:nvCxnSpPr>
                      <p:spPr>
                        <a:xfrm flipH="1">
                          <a:off x="48006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>
                        <a:off x="66294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5867400" y="40386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2" name="Straight Connector 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3" name="Rectangle 62"/>
                  <p:cNvSpPr/>
                  <p:nvPr/>
                </p:nvSpPr>
                <p:spPr>
                  <a:xfrm>
                    <a:off x="62484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/>
                  <p:cNvCxnSpPr/>
                  <p:nvPr/>
                </p:nvCxnSpPr>
                <p:spPr>
                  <a:xfrm>
                    <a:off x="5867400" y="3505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6629400" y="34290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68" name="Rectangle 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7" name="Straight Arrow Connector 66"/>
                    <p:cNvCxnSpPr>
                      <a:endCxn id="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74676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2390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5867400" y="46482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83" name="Group 82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5" name="Rectangle 84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6" name="Straight Connector 85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4" name="Straight Arrow Connector 83"/>
                      <p:cNvCxnSpPr>
                        <a:endCxn id="85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5867400" y="43434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2" name="Straight Arrow Connector 91"/>
                      <p:cNvCxnSpPr>
                        <a:endCxn id="93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6" name="Rectangle 95"/>
                  <p:cNvSpPr/>
                  <p:nvPr/>
                </p:nvSpPr>
                <p:spPr>
                  <a:xfrm>
                    <a:off x="80772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84582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5867400" y="49530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Arrow Connector 101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104" name="Group 103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06" name="Rectangle 105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7" name="Straight Connector 106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5" name="Straight Arrow Connector 104"/>
                      <p:cNvCxnSpPr>
                        <a:endCxn id="106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7315200" y="2438400"/>
                    <a:ext cx="1219200" cy="228600"/>
                    <a:chOff x="6019800" y="3124200"/>
                    <a:chExt cx="1219200" cy="2286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63246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" name="Straight Arrow Connector 109"/>
                    <p:cNvCxnSpPr/>
                    <p:nvPr/>
                  </p:nvCxnSpPr>
                  <p:spPr>
                    <a:xfrm>
                      <a:off x="6019800" y="3200400"/>
                      <a:ext cx="3048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6705600" y="3124200"/>
                      <a:ext cx="533400" cy="228600"/>
                      <a:chOff x="6705600" y="2438400"/>
                      <a:chExt cx="533400" cy="228600"/>
                    </a:xfrm>
                  </p:grpSpPr>
                  <p:grpSp>
                    <p:nvGrpSpPr>
                      <p:cNvPr id="112" name="Group 111"/>
                      <p:cNvGrpSpPr/>
                      <p:nvPr/>
                    </p:nvGrpSpPr>
                    <p:grpSpPr>
                      <a:xfrm>
                        <a:off x="6934200" y="2438400"/>
                        <a:ext cx="304800" cy="228600"/>
                        <a:chOff x="4724400" y="3352800"/>
                        <a:chExt cx="304800" cy="228600"/>
                      </a:xfrm>
                    </p:grpSpPr>
                    <p:sp>
                      <p:nvSpPr>
                        <p:cNvPr id="114" name="Rectangle 113"/>
                        <p:cNvSpPr/>
                        <p:nvPr/>
                      </p:nvSpPr>
                      <p:spPr>
                        <a:xfrm>
                          <a:off x="47244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15" name="Straight Connector 114"/>
                        <p:cNvCxnSpPr/>
                        <p:nvPr/>
                      </p:nvCxnSpPr>
                      <p:spPr>
                        <a:xfrm flipH="1">
                          <a:off x="47244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13" name="Straight Arrow Connector 112"/>
                      <p:cNvCxnSpPr/>
                      <p:nvPr/>
                    </p:nvCxnSpPr>
                    <p:spPr>
                      <a:xfrm>
                        <a:off x="6705600" y="2552700"/>
                        <a:ext cx="1905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69342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62484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Arrow Connector 133"/>
                  <p:cNvCxnSpPr/>
                  <p:nvPr/>
                </p:nvCxnSpPr>
                <p:spPr>
                  <a:xfrm>
                    <a:off x="6629400" y="2590800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16" name="Rectangle 115"/>
          <p:cNvSpPr/>
          <p:nvPr/>
        </p:nvSpPr>
        <p:spPr>
          <a:xfrm>
            <a:off x="2514600" y="4404360"/>
            <a:ext cx="16764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</a:rPr>
              <a:t>ptimal </a:t>
            </a:r>
            <a:r>
              <a:rPr lang="en-US" sz="3600" b="1" dirty="0" smtClean="0"/>
              <a:t>space hashing with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worst case O(1) </a:t>
            </a:r>
            <a:r>
              <a:rPr lang="en-US" sz="3600" b="1" dirty="0" smtClean="0"/>
              <a:t>search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Build the hash table; </a:t>
                </a:r>
                <a:r>
                  <a:rPr lang="en-US" sz="1400" b="1" dirty="0" smtClean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562600" y="45720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62600" y="4876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62600" y="36576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48400" y="3722408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84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3733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248400" y="2819400"/>
            <a:ext cx="304800" cy="228600"/>
            <a:chOff x="4953000" y="3352800"/>
            <a:chExt cx="304800" cy="228600"/>
          </a:xfrm>
        </p:grpSpPr>
        <p:sp>
          <p:nvSpPr>
            <p:cNvPr id="42" name="Rectangle 41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772400" y="3733800"/>
            <a:ext cx="304800" cy="228600"/>
            <a:chOff x="4953000" y="3352800"/>
            <a:chExt cx="304800" cy="228600"/>
          </a:xfrm>
        </p:grpSpPr>
        <p:sp>
          <p:nvSpPr>
            <p:cNvPr id="40" name="Rectangle 39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610600" y="5257800"/>
            <a:ext cx="304800" cy="228600"/>
            <a:chOff x="4953000" y="3352800"/>
            <a:chExt cx="304800" cy="228600"/>
          </a:xfrm>
        </p:grpSpPr>
        <p:sp>
          <p:nvSpPr>
            <p:cNvPr id="38" name="Rectangle 37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6629400" y="3886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67400" y="2895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9850" y="38862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7400" y="53340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91400" y="3886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94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8486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10" name="Group 9"/>
            <p:cNvGrpSpPr/>
            <p:nvPr/>
          </p:nvGrpSpPr>
          <p:grpSpPr>
            <a:xfrm>
              <a:off x="3581400" y="3352800"/>
              <a:ext cx="457200" cy="3046988"/>
              <a:chOff x="3581400" y="3352800"/>
              <a:chExt cx="457200" cy="304698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3352800"/>
                <a:ext cx="457200" cy="30469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6096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5181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81400" y="4876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867400" y="3124200"/>
            <a:ext cx="1447800" cy="228600"/>
            <a:chOff x="5867400" y="3124200"/>
            <a:chExt cx="1447800" cy="228600"/>
          </a:xfrm>
        </p:grpSpPr>
        <p:sp>
          <p:nvSpPr>
            <p:cNvPr id="46" name="Rectangle 45"/>
            <p:cNvSpPr/>
            <p:nvPr/>
          </p:nvSpPr>
          <p:spPr>
            <a:xfrm>
              <a:off x="62484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867400" y="32004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629400" y="3124200"/>
              <a:ext cx="685800" cy="228600"/>
              <a:chOff x="6629400" y="2438400"/>
              <a:chExt cx="685800" cy="228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010400" y="2438400"/>
                <a:ext cx="304800" cy="228600"/>
                <a:chOff x="4800600" y="3352800"/>
                <a:chExt cx="304800" cy="2286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8006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48006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6294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5867400" y="4038600"/>
            <a:ext cx="685800" cy="228600"/>
            <a:chOff x="6781800" y="2438400"/>
            <a:chExt cx="685800" cy="228600"/>
          </a:xfrm>
        </p:grpSpPr>
        <p:grpSp>
          <p:nvGrpSpPr>
            <p:cNvPr id="59" name="Group 58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6248400" y="34290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67400" y="3505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629400" y="3429000"/>
            <a:ext cx="685800" cy="228600"/>
            <a:chOff x="6781800" y="2438400"/>
            <a:chExt cx="685800" cy="228600"/>
          </a:xfrm>
        </p:grpSpPr>
        <p:grpSp>
          <p:nvGrpSpPr>
            <p:cNvPr id="66" name="Group 65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/>
            <p:cNvCxnSpPr>
              <a:endCxn id="68" idx="1"/>
            </p:cNvCxnSpPr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74676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2390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867400" y="4648200"/>
            <a:ext cx="1447800" cy="228600"/>
            <a:chOff x="6019800" y="3124200"/>
            <a:chExt cx="1447800" cy="228600"/>
          </a:xfrm>
        </p:grpSpPr>
        <p:sp>
          <p:nvSpPr>
            <p:cNvPr id="80" name="Rectangle 79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Arrow Connector 83"/>
              <p:cNvCxnSpPr>
                <a:endCxn id="8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5867400" y="4343400"/>
            <a:ext cx="1447800" cy="228600"/>
            <a:chOff x="6019800" y="3124200"/>
            <a:chExt cx="1447800" cy="228600"/>
          </a:xfrm>
        </p:grpSpPr>
        <p:sp>
          <p:nvSpPr>
            <p:cNvPr id="88" name="Rectangle 87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Arrow Connector 91"/>
              <p:cNvCxnSpPr>
                <a:endCxn id="93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Rectangle 95"/>
          <p:cNvSpPr/>
          <p:nvPr/>
        </p:nvSpPr>
        <p:spPr>
          <a:xfrm>
            <a:off x="80772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4582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867400" y="4953000"/>
            <a:ext cx="1447800" cy="228600"/>
            <a:chOff x="6019800" y="3124200"/>
            <a:chExt cx="1447800" cy="228600"/>
          </a:xfrm>
        </p:grpSpPr>
        <p:sp>
          <p:nvSpPr>
            <p:cNvPr id="101" name="Rectangle 100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Arrow Connector 104"/>
              <p:cNvCxnSpPr>
                <a:endCxn id="106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7622450" y="990600"/>
            <a:ext cx="835750" cy="1263316"/>
            <a:chOff x="5562599" y="1981200"/>
            <a:chExt cx="835750" cy="1263316"/>
          </a:xfrm>
        </p:grpSpPr>
        <p:grpSp>
          <p:nvGrpSpPr>
            <p:cNvPr id="117" name="Group 116"/>
            <p:cNvGrpSpPr/>
            <p:nvPr/>
          </p:nvGrpSpPr>
          <p:grpSpPr>
            <a:xfrm>
              <a:off x="5562599" y="1981200"/>
              <a:ext cx="835750" cy="1263316"/>
              <a:chOff x="5562600" y="1981200"/>
              <a:chExt cx="1905000" cy="22860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400800" y="3733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Straight Arrow Connector 125"/>
              <p:cNvCxnSpPr>
                <a:endCxn id="120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0" idx="3"/>
                <a:endCxn id="16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869850" y="3886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6781800" y="37338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5562600" y="2438400"/>
                <a:ext cx="457200" cy="1828800"/>
                <a:chOff x="3581400" y="3352800"/>
                <a:chExt cx="457200" cy="18288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581400" y="3352800"/>
                  <a:ext cx="422745" cy="1828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814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5869850" y="40386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7467600" y="914400"/>
            <a:ext cx="1143000" cy="1524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5869850" y="1213366"/>
            <a:ext cx="1597750" cy="137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</a:rPr>
              <a:t>ptimal </a:t>
            </a:r>
            <a:r>
              <a:rPr lang="en-US" sz="3600" b="1" dirty="0" smtClean="0"/>
              <a:t>space hashing with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worst case O(1) </a:t>
            </a:r>
            <a:r>
              <a:rPr lang="en-US" sz="3600" b="1" dirty="0" smtClean="0"/>
              <a:t>search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Build the hash table; </a:t>
                </a:r>
                <a:r>
                  <a:rPr lang="en-US" sz="1400" b="1" dirty="0" smtClean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562600" y="45720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62600" y="4876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62600" y="36576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484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248400" y="2819400"/>
            <a:ext cx="304800" cy="228600"/>
            <a:chOff x="4953000" y="3352800"/>
            <a:chExt cx="304800" cy="228600"/>
          </a:xfrm>
        </p:grpSpPr>
        <p:sp>
          <p:nvSpPr>
            <p:cNvPr id="42" name="Rectangle 41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610600" y="5257800"/>
            <a:ext cx="304800" cy="228600"/>
            <a:chOff x="4953000" y="3352800"/>
            <a:chExt cx="304800" cy="228600"/>
          </a:xfrm>
        </p:grpSpPr>
        <p:sp>
          <p:nvSpPr>
            <p:cNvPr id="38" name="Rectangle 37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5867400" y="2895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7400" y="53340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94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8486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10" name="Group 9"/>
            <p:cNvGrpSpPr/>
            <p:nvPr/>
          </p:nvGrpSpPr>
          <p:grpSpPr>
            <a:xfrm>
              <a:off x="3581400" y="3352800"/>
              <a:ext cx="457200" cy="3046988"/>
              <a:chOff x="3581400" y="3352800"/>
              <a:chExt cx="457200" cy="304698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3352800"/>
                <a:ext cx="457200" cy="30469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6096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5181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81400" y="4876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867400" y="3124200"/>
            <a:ext cx="1447800" cy="228600"/>
            <a:chOff x="5867400" y="3124200"/>
            <a:chExt cx="1447800" cy="228600"/>
          </a:xfrm>
        </p:grpSpPr>
        <p:sp>
          <p:nvSpPr>
            <p:cNvPr id="46" name="Rectangle 45"/>
            <p:cNvSpPr/>
            <p:nvPr/>
          </p:nvSpPr>
          <p:spPr>
            <a:xfrm>
              <a:off x="62484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867400" y="32004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629400" y="3124200"/>
              <a:ext cx="685800" cy="228600"/>
              <a:chOff x="6629400" y="2438400"/>
              <a:chExt cx="685800" cy="228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010400" y="2438400"/>
                <a:ext cx="304800" cy="228600"/>
                <a:chOff x="4800600" y="3352800"/>
                <a:chExt cx="304800" cy="2286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8006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48006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6294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5867400" y="4038600"/>
            <a:ext cx="685800" cy="228600"/>
            <a:chOff x="6781800" y="2438400"/>
            <a:chExt cx="685800" cy="228600"/>
          </a:xfrm>
        </p:grpSpPr>
        <p:grpSp>
          <p:nvGrpSpPr>
            <p:cNvPr id="59" name="Group 58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6248400" y="34290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67400" y="3505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629400" y="3429000"/>
            <a:ext cx="685800" cy="228600"/>
            <a:chOff x="6781800" y="2438400"/>
            <a:chExt cx="685800" cy="228600"/>
          </a:xfrm>
        </p:grpSpPr>
        <p:grpSp>
          <p:nvGrpSpPr>
            <p:cNvPr id="66" name="Group 65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/>
            <p:cNvCxnSpPr>
              <a:endCxn id="68" idx="1"/>
            </p:cNvCxnSpPr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74676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2390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867400" y="4648200"/>
            <a:ext cx="1447800" cy="228600"/>
            <a:chOff x="6019800" y="3124200"/>
            <a:chExt cx="1447800" cy="228600"/>
          </a:xfrm>
        </p:grpSpPr>
        <p:sp>
          <p:nvSpPr>
            <p:cNvPr id="80" name="Rectangle 79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Arrow Connector 83"/>
              <p:cNvCxnSpPr>
                <a:endCxn id="8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5867400" y="4343400"/>
            <a:ext cx="1447800" cy="228600"/>
            <a:chOff x="6019800" y="3124200"/>
            <a:chExt cx="1447800" cy="228600"/>
          </a:xfrm>
        </p:grpSpPr>
        <p:sp>
          <p:nvSpPr>
            <p:cNvPr id="88" name="Rectangle 87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Arrow Connector 91"/>
              <p:cNvCxnSpPr>
                <a:endCxn id="93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Rectangle 95"/>
          <p:cNvSpPr/>
          <p:nvPr/>
        </p:nvSpPr>
        <p:spPr>
          <a:xfrm>
            <a:off x="80772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4582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867400" y="4953000"/>
            <a:ext cx="1447800" cy="228600"/>
            <a:chOff x="6019800" y="3124200"/>
            <a:chExt cx="1447800" cy="228600"/>
          </a:xfrm>
        </p:grpSpPr>
        <p:sp>
          <p:nvSpPr>
            <p:cNvPr id="101" name="Rectangle 100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Arrow Connector 104"/>
              <p:cNvCxnSpPr>
                <a:endCxn id="106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7622450" y="990600"/>
            <a:ext cx="835750" cy="1263316"/>
            <a:chOff x="5562599" y="1981200"/>
            <a:chExt cx="835750" cy="1263316"/>
          </a:xfrm>
        </p:grpSpPr>
        <p:grpSp>
          <p:nvGrpSpPr>
            <p:cNvPr id="117" name="Group 116"/>
            <p:cNvGrpSpPr/>
            <p:nvPr/>
          </p:nvGrpSpPr>
          <p:grpSpPr>
            <a:xfrm>
              <a:off x="5562599" y="1981200"/>
              <a:ext cx="835750" cy="1263316"/>
              <a:chOff x="5562600" y="1981200"/>
              <a:chExt cx="1905000" cy="22860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400800" y="3733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Straight Arrow Connector 125"/>
              <p:cNvCxnSpPr>
                <a:endCxn id="120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0" idx="3"/>
                <a:endCxn id="16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869850" y="3886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6781800" y="37338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5562600" y="2438400"/>
                <a:ext cx="457200" cy="1828800"/>
                <a:chOff x="3581400" y="3352800"/>
                <a:chExt cx="457200" cy="18288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581400" y="3352800"/>
                  <a:ext cx="422745" cy="1828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814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5869850" y="40386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7467600" y="914400"/>
            <a:ext cx="1143000" cy="1524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5869850" y="1213366"/>
            <a:ext cx="1597750" cy="137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7774850" y="3124200"/>
            <a:ext cx="835750" cy="942474"/>
            <a:chOff x="5562599" y="1981200"/>
            <a:chExt cx="835750" cy="942474"/>
          </a:xfrm>
        </p:grpSpPr>
        <p:grpSp>
          <p:nvGrpSpPr>
            <p:cNvPr id="167" name="Group 166"/>
            <p:cNvGrpSpPr/>
            <p:nvPr/>
          </p:nvGrpSpPr>
          <p:grpSpPr>
            <a:xfrm>
              <a:off x="5562599" y="1981200"/>
              <a:ext cx="835750" cy="942474"/>
              <a:chOff x="5562600" y="1981200"/>
              <a:chExt cx="1905000" cy="1705429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Arrow Connector 172"/>
              <p:cNvCxnSpPr>
                <a:endCxn id="169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69" idx="3"/>
                <a:endCxn id="194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5562600" y="2438400"/>
                <a:ext cx="457200" cy="1248229"/>
                <a:chOff x="3581400" y="3352800"/>
                <a:chExt cx="457200" cy="1248229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3581400" y="3352800"/>
                  <a:ext cx="422745" cy="12482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TextBox 176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87" name="Rectangle 186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" name="Straight Connector 187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83" name="Rectangle 18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4" name="Straight Connector 18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2" name="Straight Arrow Connector 181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0" name="Straight Arrow Connector 179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ounded Rectangle 195"/>
          <p:cNvSpPr/>
          <p:nvPr/>
        </p:nvSpPr>
        <p:spPr>
          <a:xfrm>
            <a:off x="7620000" y="3276601"/>
            <a:ext cx="1066800" cy="8763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5867400" y="3810000"/>
            <a:ext cx="1752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</a:rPr>
              <a:t>ptimal </a:t>
            </a:r>
            <a:r>
              <a:rPr lang="en-US" sz="3600" b="1" dirty="0" smtClean="0"/>
              <a:t>space hashing with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worst case O(1) </a:t>
            </a:r>
            <a:r>
              <a:rPr lang="en-US" sz="3600" b="1" dirty="0" smtClean="0"/>
              <a:t>search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Build the hash table; </a:t>
                </a:r>
                <a:r>
                  <a:rPr lang="en-US" sz="1400" b="1" dirty="0" smtClean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For</a:t>
                </a:r>
                <a:r>
                  <a:rPr lang="en-US" sz="1800" dirty="0" smtClean="0"/>
                  <a:t> each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If size of list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 smtClean="0"/>
                  <a:t> &gt; 1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1. </a:t>
                </a:r>
                <a:r>
                  <a:rPr lang="en-US" sz="1600" dirty="0" smtClean="0"/>
                  <a:t>Build a perfect hash table for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2. Make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/>
                  <a:t> point to this hash table;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 b="-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876800" y="925286"/>
            <a:ext cx="3886200" cy="5399314"/>
            <a:chOff x="4876800" y="925286"/>
            <a:chExt cx="3886200" cy="539931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562600" y="36576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6248400" y="2819400"/>
              <a:ext cx="304800" cy="228600"/>
              <a:chOff x="4953000" y="3352800"/>
              <a:chExt cx="3048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/>
            <p:nvPr/>
          </p:nvCxnSpPr>
          <p:spPr>
            <a:xfrm>
              <a:off x="5867400" y="2895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867400" y="5334000"/>
              <a:ext cx="1752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581400" y="3352800"/>
                <a:ext cx="457200" cy="3046988"/>
                <a:chOff x="3581400" y="3352800"/>
                <a:chExt cx="457200" cy="304698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581400" y="3352800"/>
                  <a:ext cx="457200" cy="30469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581400" y="6096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581400" y="5181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 smtClean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/>
            <p:cNvGrpSpPr/>
            <p:nvPr/>
          </p:nvGrpSpPr>
          <p:grpSpPr>
            <a:xfrm>
              <a:off x="5867400" y="3124200"/>
              <a:ext cx="1447800" cy="228600"/>
              <a:chOff x="5867400" y="3124200"/>
              <a:chExt cx="1447800" cy="2286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2484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5867400" y="32004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6629400" y="3124200"/>
                <a:ext cx="685800" cy="228600"/>
                <a:chOff x="6629400" y="2438400"/>
                <a:chExt cx="685800" cy="22860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7010400" y="2438400"/>
                  <a:ext cx="304800" cy="228600"/>
                  <a:chOff x="4800600" y="3352800"/>
                  <a:chExt cx="304800" cy="228600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48006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48006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6294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/>
            <p:cNvGrpSpPr/>
            <p:nvPr/>
          </p:nvGrpSpPr>
          <p:grpSpPr>
            <a:xfrm>
              <a:off x="5867400" y="4038600"/>
              <a:ext cx="685800" cy="228600"/>
              <a:chOff x="6781800" y="2438400"/>
              <a:chExt cx="685800" cy="22860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Arrow Connector 59"/>
              <p:cNvCxnSpPr/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6248400" y="34290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5867400" y="3505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6629400" y="3429000"/>
              <a:ext cx="685800" cy="228600"/>
              <a:chOff x="6781800" y="2438400"/>
              <a:chExt cx="685800" cy="22860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Arrow Connector 66"/>
              <p:cNvCxnSpPr>
                <a:endCxn id="68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5867400" y="4648200"/>
              <a:ext cx="1447800" cy="228600"/>
              <a:chOff x="6019800" y="3124200"/>
              <a:chExt cx="1447800" cy="2286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Straight Arrow Connector 83"/>
                <p:cNvCxnSpPr>
                  <a:endCxn id="85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5867400" y="4343400"/>
              <a:ext cx="1447800" cy="228600"/>
              <a:chOff x="6019800" y="3124200"/>
              <a:chExt cx="1447800" cy="2286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Straight Arrow Connector 91"/>
                <p:cNvCxnSpPr>
                  <a:endCxn id="93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5867400" y="4953000"/>
              <a:ext cx="1447800" cy="228600"/>
              <a:chOff x="6019800" y="3124200"/>
              <a:chExt cx="1447800" cy="2286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5" name="Straight Arrow Connector 104"/>
                <p:cNvCxnSpPr>
                  <a:endCxn id="106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/>
            <p:cNvGrpSpPr/>
            <p:nvPr/>
          </p:nvGrpSpPr>
          <p:grpSpPr>
            <a:xfrm>
              <a:off x="7622450" y="990600"/>
              <a:ext cx="835750" cy="1263316"/>
              <a:chOff x="5562599" y="1981200"/>
              <a:chExt cx="835750" cy="1263316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5562599" y="1981200"/>
                <a:ext cx="835750" cy="1263316"/>
                <a:chOff x="5562600" y="1981200"/>
                <a:chExt cx="1905000" cy="22860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6400800" y="24384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4008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6400800" y="37338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64008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Connector 16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Straight Arrow Connector 125"/>
                <p:cNvCxnSpPr>
                  <a:endCxn id="120" idx="1"/>
                </p:cNvCxnSpPr>
                <p:nvPr/>
              </p:nvCxnSpPr>
              <p:spPr>
                <a:xfrm>
                  <a:off x="5869850" y="25527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>
                  <a:stCxn id="120" idx="3"/>
                  <a:endCxn id="165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5867400" y="28956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5869850" y="3886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oup 129"/>
                <p:cNvGrpSpPr/>
                <p:nvPr/>
              </p:nvGrpSpPr>
              <p:grpSpPr>
                <a:xfrm>
                  <a:off x="6781800" y="37338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0" name="Straight Arrow Connector 159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5562600" y="2438400"/>
                  <a:ext cx="457200" cy="1828800"/>
                  <a:chOff x="3581400" y="3352800"/>
                  <a:chExt cx="457200" cy="1828800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581400" y="3352800"/>
                    <a:ext cx="422745" cy="18288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3581400" y="4572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5637963" y="1981200"/>
                  <a:ext cx="421074" cy="668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5869850" y="31242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1" name="Straight Arrow Connector 150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5869850" y="40386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9" name="Straight Connector 148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" name="Straight Arrow Connector 146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6781800" y="34290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3" name="Straight Arrow Connector 142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5867400" y="3505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ounded Rectangle 1"/>
            <p:cNvSpPr/>
            <p:nvPr/>
          </p:nvSpPr>
          <p:spPr>
            <a:xfrm>
              <a:off x="7467600" y="925286"/>
              <a:ext cx="1143000" cy="1524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5869850" y="1213366"/>
              <a:ext cx="1597750" cy="13774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7774850" y="3124200"/>
              <a:ext cx="835750" cy="942474"/>
              <a:chOff x="5562599" y="1981200"/>
              <a:chExt cx="835750" cy="942474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5562599" y="1981200"/>
                <a:ext cx="835750" cy="942474"/>
                <a:chOff x="5562600" y="1981200"/>
                <a:chExt cx="1905000" cy="1705429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6400800" y="24384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64008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94" name="Rectangle 19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64008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Straight Arrow Connector 172"/>
                <p:cNvCxnSpPr>
                  <a:endCxn id="169" idx="1"/>
                </p:cNvCxnSpPr>
                <p:nvPr/>
              </p:nvCxnSpPr>
              <p:spPr>
                <a:xfrm>
                  <a:off x="5869850" y="25527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>
                  <a:stCxn id="169" idx="3"/>
                  <a:endCxn id="194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5867400" y="28956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6" name="Group 175"/>
                <p:cNvGrpSpPr/>
                <p:nvPr/>
              </p:nvGrpSpPr>
              <p:grpSpPr>
                <a:xfrm>
                  <a:off x="5562600" y="2438400"/>
                  <a:ext cx="457200" cy="1248229"/>
                  <a:chOff x="3581400" y="3352800"/>
                  <a:chExt cx="457200" cy="1248229"/>
                </a:xfrm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3581400" y="3352800"/>
                    <a:ext cx="422745" cy="12482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637963" y="1981200"/>
                  <a:ext cx="421074" cy="668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5869850" y="31242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6" name="Straight Arrow Connector 185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6781800" y="34290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81" name="Group 180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3" name="Rectangle 18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Arrow Connector 181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0" name="Straight Arrow Connector 179"/>
                <p:cNvCxnSpPr/>
                <p:nvPr/>
              </p:nvCxnSpPr>
              <p:spPr>
                <a:xfrm>
                  <a:off x="5867400" y="3505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Straight Connector 167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Rounded Rectangle 195"/>
            <p:cNvSpPr/>
            <p:nvPr/>
          </p:nvSpPr>
          <p:spPr>
            <a:xfrm>
              <a:off x="7620000" y="3276601"/>
              <a:ext cx="1066800" cy="8763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5867400" y="3810000"/>
              <a:ext cx="1752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7774850" y="4900863"/>
              <a:ext cx="835750" cy="1347537"/>
              <a:chOff x="5562600" y="2233863"/>
              <a:chExt cx="835750" cy="13475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5562600" y="2233863"/>
                <a:ext cx="835750" cy="1347537"/>
                <a:chOff x="5562600" y="2438400"/>
                <a:chExt cx="1905000" cy="2438400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2" name="Group 201"/>
                <p:cNvGrpSpPr/>
                <p:nvPr/>
              </p:nvGrpSpPr>
              <p:grpSpPr>
                <a:xfrm>
                  <a:off x="5562600" y="2438400"/>
                  <a:ext cx="1905000" cy="2438400"/>
                  <a:chOff x="5562600" y="2438400"/>
                  <a:chExt cx="1905000" cy="2438400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64008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64008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6400800" y="4343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64008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" name="Group 206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6" name="Straight Connector 255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64008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253" name="Rectangle 25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4" name="Straight Connector 25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9" name="Straight Arrow Connector 208"/>
                  <p:cNvCxnSpPr>
                    <a:endCxn id="203" idx="1"/>
                  </p:cNvCxnSpPr>
                  <p:nvPr/>
                </p:nvCxnSpPr>
                <p:spPr>
                  <a:xfrm>
                    <a:off x="5869850" y="25527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Arrow Connector 209"/>
                  <p:cNvCxnSpPr>
                    <a:stCxn id="203" idx="3"/>
                    <a:endCxn id="255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Arrow Connector 210"/>
                  <p:cNvCxnSpPr/>
                  <p:nvPr/>
                </p:nvCxnSpPr>
                <p:spPr>
                  <a:xfrm>
                    <a:off x="5867400" y="28956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211"/>
                  <p:cNvCxnSpPr/>
                  <p:nvPr/>
                </p:nvCxnSpPr>
                <p:spPr>
                  <a:xfrm>
                    <a:off x="5869850" y="38862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Arrow Connector 212"/>
                  <p:cNvCxnSpPr/>
                  <p:nvPr/>
                </p:nvCxnSpPr>
                <p:spPr>
                  <a:xfrm>
                    <a:off x="5869850" y="44196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6781800" y="37338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49" name="Group 248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52" name="Straight Connector 25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0" name="Straight Arrow Connector 249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5" name="Group 214"/>
                  <p:cNvGrpSpPr/>
                  <p:nvPr/>
                </p:nvGrpSpPr>
                <p:grpSpPr>
                  <a:xfrm>
                    <a:off x="5562600" y="2438400"/>
                    <a:ext cx="457200" cy="2438400"/>
                    <a:chOff x="3581400" y="3352800"/>
                    <a:chExt cx="457200" cy="2438400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581400" y="3352800"/>
                      <a:ext cx="457200" cy="2438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4" name="Straight Connector 243"/>
                    <p:cNvCxnSpPr/>
                    <p:nvPr/>
                  </p:nvCxnSpPr>
                  <p:spPr>
                    <a:xfrm>
                      <a:off x="3581400" y="3657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>
                      <a:off x="3581400" y="39624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>
                      <a:off x="3581400" y="5181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35814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>
                      <a:off x="3581400" y="48768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5869850" y="31242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42" name="Straight Connector 24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0" name="Straight Arrow Connector 239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5869850" y="40386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37" name="Rectangle 236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8" name="Straight Connector 237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6" name="Straight Arrow Connector 235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67400" y="46482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1" name="Group 230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4" name="Straight Connector 233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2" name="Straight Arrow Connector 231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6781800" y="43434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27" name="Group 226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0" name="Straight Connector 22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8" name="Straight Arrow Connector 227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6781800" y="34290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4" name="Straight Arrow Connector 223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5867400" y="35052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0" name="Straight Connector 199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Rounded Rectangle 256"/>
            <p:cNvSpPr/>
            <p:nvPr/>
          </p:nvSpPr>
          <p:spPr>
            <a:xfrm>
              <a:off x="7620000" y="4800600"/>
              <a:ext cx="1143000" cy="1524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2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2480"/>
                <a:ext cx="8229600" cy="60983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  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: number of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1800" b="0" dirty="0" smtClean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0" smtClean="0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&lt;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r>
                          <a:rPr lang="en-US" sz="1800" b="1">
                            <a:latin typeface="Cambria Math"/>
                          </a:rPr>
                          <m:t>𝐚𝐧𝐝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&gt;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&lt;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r>
                          <a:rPr lang="en-US" sz="1800" b="1">
                            <a:latin typeface="Cambria Math"/>
                          </a:rPr>
                          <m:t>𝐚𝐧𝐝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&gt;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 smtClean="0"/>
                  <a:t> =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2480"/>
                <a:ext cx="8229600" cy="6098320"/>
              </a:xfrm>
              <a:blipFill rotWithShape="1">
                <a:blip r:embed="rId2"/>
                <a:stretch>
                  <a:fillRect l="-741" t="-500" b="-8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1500" y="1537001"/>
            <a:ext cx="2145379" cy="2598905"/>
            <a:chOff x="5562600" y="2131157"/>
            <a:chExt cx="3352800" cy="335524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562600" y="2131157"/>
              <a:ext cx="3352800" cy="3355243"/>
              <a:chOff x="5562600" y="2131157"/>
              <a:chExt cx="3352800" cy="3355243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55626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5562600" y="2131157"/>
                <a:ext cx="3352800" cy="3355243"/>
                <a:chOff x="5562600" y="2131157"/>
                <a:chExt cx="3352800" cy="3355243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562600" y="3352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5562600" y="2131157"/>
                  <a:ext cx="3352800" cy="3355243"/>
                  <a:chOff x="5562600" y="2131157"/>
                  <a:chExt cx="3352800" cy="3355243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6248400" y="3722408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62484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68580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70104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62484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7724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8610600" y="5257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869850" y="25527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6629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5867400" y="28956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5869850" y="38862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5867400" y="53340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7391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6294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78486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5562600" y="2438400"/>
                    <a:ext cx="457200" cy="3046988"/>
                    <a:chOff x="3581400" y="3352800"/>
                    <a:chExt cx="457200" cy="3046988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3581400" y="3352800"/>
                      <a:ext cx="457200" cy="304698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>
                      <a:off x="3581400" y="3657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>
                      <a:off x="3581400" y="39624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3581400" y="6096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3581400" y="5181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3581400" y="48768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5637964" y="2131157"/>
                        <a:ext cx="3818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latin typeface="Cambria Math"/>
                                </a:rPr>
                                <m:t>𝑻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7964" y="2131157"/>
                        <a:ext cx="381836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10638" r="-75000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5867400" y="3124200"/>
                    <a:ext cx="1447800" cy="228600"/>
                    <a:chOff x="5867400" y="3124200"/>
                    <a:chExt cx="1447800" cy="2286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2484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5867400" y="32004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6" name="Group 85"/>
                    <p:cNvGrpSpPr/>
                    <p:nvPr/>
                  </p:nvGrpSpPr>
                  <p:grpSpPr>
                    <a:xfrm>
                      <a:off x="6629400" y="3124200"/>
                      <a:ext cx="685800" cy="228600"/>
                      <a:chOff x="6629400" y="2438400"/>
                      <a:chExt cx="685800" cy="228600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7010400" y="2438400"/>
                        <a:ext cx="304800" cy="228600"/>
                        <a:chOff x="4800600" y="3352800"/>
                        <a:chExt cx="304800" cy="228600"/>
                      </a:xfrm>
                    </p:grpSpPr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48006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0" name="Straight Connector 89"/>
                        <p:cNvCxnSpPr/>
                        <p:nvPr/>
                      </p:nvCxnSpPr>
                      <p:spPr>
                        <a:xfrm flipH="1">
                          <a:off x="48006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>
                        <a:off x="66294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5867400" y="40386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3" name="Straight Connector 8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Rectangle 33"/>
                  <p:cNvSpPr/>
                  <p:nvPr/>
                </p:nvSpPr>
                <p:spPr>
                  <a:xfrm>
                    <a:off x="62484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867400" y="3505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629400" y="34290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7" name="Straight Arrow Connector 76"/>
                    <p:cNvCxnSpPr>
                      <a:endCxn id="7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ectangle 36"/>
                  <p:cNvSpPr/>
                  <p:nvPr/>
                </p:nvSpPr>
                <p:spPr>
                  <a:xfrm>
                    <a:off x="74676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72390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867400" y="46482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72" name="Group 71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74" name="Rectangle 7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73" name="Straight Arrow Connector 72"/>
                      <p:cNvCxnSpPr>
                        <a:endCxn id="74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867400" y="43434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65" name="Group 64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8" name="Straight Connector 6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6" name="Straight Arrow Connector 65"/>
                      <p:cNvCxnSpPr>
                        <a:endCxn id="67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1" name="Rectangle 40"/>
                  <p:cNvSpPr/>
                  <p:nvPr/>
                </p:nvSpPr>
                <p:spPr>
                  <a:xfrm>
                    <a:off x="80772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84582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867400" y="49530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1" name="Straight Connector 6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9" name="Straight Arrow Connector 58"/>
                      <p:cNvCxnSpPr>
                        <a:endCxn id="60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7315200" y="2438400"/>
                    <a:ext cx="1219200" cy="228600"/>
                    <a:chOff x="6019800" y="3124200"/>
                    <a:chExt cx="1219200" cy="228600"/>
                  </a:xfrm>
                </p:grpSpPr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63246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>
                      <a:off x="6019800" y="3200400"/>
                      <a:ext cx="3048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6705600" y="3124200"/>
                      <a:ext cx="533400" cy="228600"/>
                      <a:chOff x="6705600" y="2438400"/>
                      <a:chExt cx="533400" cy="228600"/>
                    </a:xfrm>
                  </p:grpSpPr>
                  <p:grpSp>
                    <p:nvGrpSpPr>
                      <p:cNvPr id="51" name="Group 50"/>
                      <p:cNvGrpSpPr/>
                      <p:nvPr/>
                    </p:nvGrpSpPr>
                    <p:grpSpPr>
                      <a:xfrm>
                        <a:off x="6934200" y="2438400"/>
                        <a:ext cx="304800" cy="228600"/>
                        <a:chOff x="4724400" y="3352800"/>
                        <a:chExt cx="304800" cy="228600"/>
                      </a:xfrm>
                    </p:grpSpPr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47244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4" name="Straight Connector 53"/>
                        <p:cNvCxnSpPr/>
                        <p:nvPr/>
                      </p:nvCxnSpPr>
                      <p:spPr>
                        <a:xfrm flipH="1">
                          <a:off x="47244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2" name="Straight Arrow Connector 51"/>
                      <p:cNvCxnSpPr/>
                      <p:nvPr/>
                    </p:nvCxnSpPr>
                    <p:spPr>
                      <a:xfrm>
                        <a:off x="6705600" y="2552700"/>
                        <a:ext cx="1905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Rectangle 44"/>
                  <p:cNvSpPr/>
                  <p:nvPr/>
                </p:nvSpPr>
                <p:spPr>
                  <a:xfrm>
                    <a:off x="69342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62484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629400" y="2590800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04" name="Right Arrow 403"/>
          <p:cNvSpPr/>
          <p:nvPr/>
        </p:nvSpPr>
        <p:spPr>
          <a:xfrm>
            <a:off x="3733800" y="2197102"/>
            <a:ext cx="978408" cy="13842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8" name="Group 407"/>
          <p:cNvGrpSpPr/>
          <p:nvPr/>
        </p:nvGrpSpPr>
        <p:grpSpPr>
          <a:xfrm>
            <a:off x="5029200" y="401390"/>
            <a:ext cx="2964993" cy="4434125"/>
            <a:chOff x="5029200" y="76200"/>
            <a:chExt cx="3467100" cy="5028340"/>
          </a:xfrm>
        </p:grpSpPr>
        <p:grpSp>
          <p:nvGrpSpPr>
            <p:cNvPr id="403" name="Group 402"/>
            <p:cNvGrpSpPr/>
            <p:nvPr/>
          </p:nvGrpSpPr>
          <p:grpSpPr>
            <a:xfrm>
              <a:off x="5766547" y="76200"/>
              <a:ext cx="2729753" cy="5028340"/>
              <a:chOff x="5766547" y="76200"/>
              <a:chExt cx="2729753" cy="502834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5766547" y="76200"/>
                <a:ext cx="2729753" cy="5028340"/>
                <a:chOff x="5562600" y="925286"/>
                <a:chExt cx="3200400" cy="5399314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55626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55626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Group 206"/>
                <p:cNvGrpSpPr/>
                <p:nvPr/>
              </p:nvGrpSpPr>
              <p:grpSpPr>
                <a:xfrm>
                  <a:off x="62484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5867400" y="28956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5867400" y="5334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2" name="Group 391"/>
                <p:cNvGrpSpPr/>
                <p:nvPr/>
              </p:nvGrpSpPr>
              <p:grpSpPr>
                <a:xfrm>
                  <a:off x="5562600" y="2438400"/>
                  <a:ext cx="457200" cy="3046988"/>
                  <a:chOff x="3581400" y="3352800"/>
                  <a:chExt cx="457200" cy="3046988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3581400" y="3352800"/>
                    <a:ext cx="457200" cy="30469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581400" y="6096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581400" y="5181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867400" y="3124200"/>
                  <a:ext cx="1447800" cy="228600"/>
                  <a:chOff x="5867400" y="3124200"/>
                  <a:chExt cx="1447800" cy="228600"/>
                </a:xfrm>
              </p:grpSpPr>
              <p:sp>
                <p:nvSpPr>
                  <p:cNvPr id="385" name="Rectangle 384"/>
                  <p:cNvSpPr/>
                  <p:nvPr/>
                </p:nvSpPr>
                <p:spPr>
                  <a:xfrm>
                    <a:off x="62484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6" name="Straight Arrow Connector 385"/>
                  <p:cNvCxnSpPr/>
                  <p:nvPr/>
                </p:nvCxnSpPr>
                <p:spPr>
                  <a:xfrm>
                    <a:off x="5867400" y="32004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6629400" y="3124200"/>
                    <a:ext cx="685800" cy="228600"/>
                    <a:chOff x="6629400" y="2438400"/>
                    <a:chExt cx="685800" cy="228600"/>
                  </a:xfrm>
                </p:grpSpPr>
                <p:grpSp>
                  <p:nvGrpSpPr>
                    <p:cNvPr id="388" name="Group 387"/>
                    <p:cNvGrpSpPr/>
                    <p:nvPr/>
                  </p:nvGrpSpPr>
                  <p:grpSpPr>
                    <a:xfrm>
                      <a:off x="7010400" y="2438400"/>
                      <a:ext cx="304800" cy="228600"/>
                      <a:chOff x="4800600" y="3352800"/>
                      <a:chExt cx="304800" cy="228600"/>
                    </a:xfrm>
                  </p:grpSpPr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48006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91" name="Straight Connector 390"/>
                      <p:cNvCxnSpPr/>
                      <p:nvPr/>
                    </p:nvCxnSpPr>
                    <p:spPr>
                      <a:xfrm flipH="1">
                        <a:off x="48006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9" name="Straight Arrow Connector 388"/>
                    <p:cNvCxnSpPr/>
                    <p:nvPr/>
                  </p:nvCxnSpPr>
                  <p:spPr>
                    <a:xfrm>
                      <a:off x="66294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5867400" y="40386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83" name="Rectangle 38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2" name="Straight Arrow Connector 381"/>
                  <p:cNvCxnSpPr/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62484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4" name="Straight Arrow Connector 213"/>
                <p:cNvCxnSpPr/>
                <p:nvPr/>
              </p:nvCxnSpPr>
              <p:spPr>
                <a:xfrm>
                  <a:off x="5867400" y="3505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6629400" y="34290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377" name="Group 376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0" name="Straight Connector 379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78" name="Straight Arrow Connector 377"/>
                  <p:cNvCxnSpPr>
                    <a:endCxn id="379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5867400" y="46482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70" name="Rectangle 369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2" name="Group 371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73" name="Group 372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76" name="Straight Connector 37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4" name="Straight Arrow Connector 373"/>
                    <p:cNvCxnSpPr>
                      <a:endCxn id="375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5867400" y="43434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63" name="Rectangle 362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69" name="Straight Connector 3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7" name="Straight Arrow Connector 366"/>
                    <p:cNvCxnSpPr>
                      <a:endCxn id="3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8" name="Group 217"/>
                <p:cNvGrpSpPr/>
                <p:nvPr/>
              </p:nvGrpSpPr>
              <p:grpSpPr>
                <a:xfrm>
                  <a:off x="5867400" y="49530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56" name="Rectangle 355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7" name="Straight Arrow Connector 356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8" name="Group 357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59" name="Group 358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62" name="Straight Connector 3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0" name="Straight Arrow Connector 359"/>
                    <p:cNvCxnSpPr>
                      <a:endCxn id="36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7622450" y="990600"/>
                  <a:ext cx="835750" cy="1263316"/>
                  <a:chOff x="5562599" y="1981200"/>
                  <a:chExt cx="835750" cy="1263316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5562599" y="1981200"/>
                    <a:ext cx="835750" cy="1263316"/>
                    <a:chOff x="5562600" y="1981200"/>
                    <a:chExt cx="1905000" cy="2286000"/>
                  </a:xfrm>
                </p:grpSpPr>
                <p:sp>
                  <p:nvSpPr>
                    <p:cNvPr id="315" name="Rectangle 314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Rectangle 315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" name="Rectangle 316"/>
                    <p:cNvSpPr/>
                    <p:nvPr/>
                  </p:nvSpPr>
                  <p:spPr>
                    <a:xfrm>
                      <a:off x="6400800" y="37338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18" name="Group 317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55" name="Straight Connector 354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9" name="Group 318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53" name="Straight Connector 35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0" name="Straight Arrow Connector 319"/>
                    <p:cNvCxnSpPr>
                      <a:endCxn id="315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1" name="Straight Arrow Connector 320"/>
                    <p:cNvCxnSpPr>
                      <a:stCxn id="315" idx="3"/>
                      <a:endCxn id="354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Arrow Connector 321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Arrow Connector 322"/>
                    <p:cNvCxnSpPr/>
                    <p:nvPr/>
                  </p:nvCxnSpPr>
                  <p:spPr>
                    <a:xfrm>
                      <a:off x="5869850" y="3886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24" name="Group 323"/>
                    <p:cNvGrpSpPr/>
                    <p:nvPr/>
                  </p:nvGrpSpPr>
                  <p:grpSpPr>
                    <a:xfrm>
                      <a:off x="6781800" y="37338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348" name="Group 34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50" name="Rectangle 34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51" name="Straight Connector 35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9" name="Straight Arrow Connector 34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5562600" y="2438400"/>
                      <a:ext cx="457200" cy="1828800"/>
                      <a:chOff x="3581400" y="3352800"/>
                      <a:chExt cx="457200" cy="1828800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581400" y="3352800"/>
                        <a:ext cx="422745" cy="18288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44" name="Straight Connector 343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5" name="Straight Connector 344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6" name="Straight Connector 345"/>
                      <p:cNvCxnSpPr/>
                      <p:nvPr/>
                    </p:nvCxnSpPr>
                    <p:spPr>
                      <a:xfrm>
                        <a:off x="3581400" y="4572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7" name="Straight Connector 346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39" name="Group 338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42" name="Straight Connector 341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0" name="Straight Arrow Connector 339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5869850" y="40386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35" name="Group 334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8" name="Straight Connector 33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36" name="Straight Arrow Connector 335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331" name="Group 330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4" name="Straight Connector 333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32" name="Straight Arrow Connector 331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0" name="Straight Arrow Connector 329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Rounded Rectangle 219"/>
                <p:cNvSpPr/>
                <p:nvPr/>
              </p:nvSpPr>
              <p:spPr>
                <a:xfrm>
                  <a:off x="7467600" y="925286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1" name="Elbow Connector 220"/>
                <p:cNvCxnSpPr/>
                <p:nvPr/>
              </p:nvCxnSpPr>
              <p:spPr>
                <a:xfrm flipV="1">
                  <a:off x="5869850" y="1213366"/>
                  <a:ext cx="1597750" cy="13774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2" name="Group 221"/>
                <p:cNvGrpSpPr/>
                <p:nvPr/>
              </p:nvGrpSpPr>
              <p:grpSpPr>
                <a:xfrm>
                  <a:off x="7774850" y="3124200"/>
                  <a:ext cx="835750" cy="942474"/>
                  <a:chOff x="5562599" y="1981200"/>
                  <a:chExt cx="835750" cy="942474"/>
                </a:xfrm>
              </p:grpSpPr>
              <p:grpSp>
                <p:nvGrpSpPr>
                  <p:cNvPr id="284" name="Group 283"/>
                  <p:cNvGrpSpPr/>
                  <p:nvPr/>
                </p:nvGrpSpPr>
                <p:grpSpPr>
                  <a:xfrm>
                    <a:off x="5562599" y="1981200"/>
                    <a:ext cx="835750" cy="942474"/>
                    <a:chOff x="5562600" y="1981200"/>
                    <a:chExt cx="1905000" cy="1705429"/>
                  </a:xfrm>
                </p:grpSpPr>
                <p:sp>
                  <p:nvSpPr>
                    <p:cNvPr id="286" name="Rectangle 285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88" name="Group 287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11" name="Rectangle 31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2" name="Straight Connector 31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0" name="Straight Connector 30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0" name="Straight Arrow Connector 289"/>
                    <p:cNvCxnSpPr>
                      <a:endCxn id="286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Arrow Connector 290"/>
                    <p:cNvCxnSpPr>
                      <a:stCxn id="286" idx="3"/>
                      <a:endCxn id="31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Arrow Connector 291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3" name="Group 292"/>
                    <p:cNvGrpSpPr/>
                    <p:nvPr/>
                  </p:nvGrpSpPr>
                  <p:grpSpPr>
                    <a:xfrm>
                      <a:off x="5562600" y="2438400"/>
                      <a:ext cx="457200" cy="1248229"/>
                      <a:chOff x="3581400" y="3352800"/>
                      <a:chExt cx="457200" cy="1248229"/>
                    </a:xfrm>
                  </p:grpSpPr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3581400" y="3352800"/>
                        <a:ext cx="422745" cy="1248229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07" name="Straight Connector 306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8" name="Straight Connector 307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4" name="TextBox 293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02" name="Group 301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04" name="Rectangle 30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03" name="Straight Arrow Connector 302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298" name="Group 29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00" name="Rectangle 29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1" name="Straight Connector 30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99" name="Straight Arrow Connector 29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7" name="Straight Arrow Connector 296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3" name="Rounded Rectangle 222"/>
                <p:cNvSpPr/>
                <p:nvPr/>
              </p:nvSpPr>
              <p:spPr>
                <a:xfrm>
                  <a:off x="7620000" y="3276601"/>
                  <a:ext cx="1066800" cy="8763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Arrow Connector 223"/>
                <p:cNvCxnSpPr/>
                <p:nvPr/>
              </p:nvCxnSpPr>
              <p:spPr>
                <a:xfrm>
                  <a:off x="5867400" y="3810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5" name="Group 224"/>
                <p:cNvGrpSpPr/>
                <p:nvPr/>
              </p:nvGrpSpPr>
              <p:grpSpPr>
                <a:xfrm>
                  <a:off x="7774850" y="4900863"/>
                  <a:ext cx="835750" cy="1347537"/>
                  <a:chOff x="5562600" y="2233863"/>
                  <a:chExt cx="835750" cy="134753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5562600" y="2233863"/>
                    <a:ext cx="835750" cy="1347537"/>
                    <a:chOff x="5562600" y="2438400"/>
                    <a:chExt cx="1905000" cy="2438400"/>
                  </a:xfrm>
                </p:grpSpPr>
                <p:cxnSp>
                  <p:nvCxnSpPr>
                    <p:cNvPr id="229" name="Straight Connector 228"/>
                    <p:cNvCxnSpPr/>
                    <p:nvPr/>
                  </p:nvCxnSpPr>
                  <p:spPr>
                    <a:xfrm>
                      <a:off x="55626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5562600" y="2438400"/>
                      <a:ext cx="1905000" cy="2438400"/>
                      <a:chOff x="5562600" y="2438400"/>
                      <a:chExt cx="1905000" cy="2438400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6400800" y="2438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6400800" y="34290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6400800" y="4343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6400800" y="37338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35" name="Group 234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282" name="Rectangle 281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83" name="Straight Connector 282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6" name="Group 235"/>
                      <p:cNvGrpSpPr/>
                      <p:nvPr/>
                    </p:nvGrpSpPr>
                    <p:grpSpPr>
                      <a:xfrm>
                        <a:off x="6400800" y="2819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280" name="Rectangle 27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81" name="Straight Connector 28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37" name="Straight Arrow Connector 236"/>
                      <p:cNvCxnSpPr>
                        <a:endCxn id="231" idx="1"/>
                      </p:cNvCxnSpPr>
                      <p:nvPr/>
                    </p:nvCxnSpPr>
                    <p:spPr>
                      <a:xfrm>
                        <a:off x="5869850" y="25527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Straight Arrow Connector 237"/>
                      <p:cNvCxnSpPr>
                        <a:stCxn id="231" idx="3"/>
                        <a:endCxn id="282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Straight Arrow Connector 238"/>
                      <p:cNvCxnSpPr/>
                      <p:nvPr/>
                    </p:nvCxnSpPr>
                    <p:spPr>
                      <a:xfrm>
                        <a:off x="5867400" y="2895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0" name="Straight Arrow Connector 239"/>
                      <p:cNvCxnSpPr/>
                      <p:nvPr/>
                    </p:nvCxnSpPr>
                    <p:spPr>
                      <a:xfrm>
                        <a:off x="5869850" y="3886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1" name="Straight Arrow Connector 240"/>
                      <p:cNvCxnSpPr/>
                      <p:nvPr/>
                    </p:nvCxnSpPr>
                    <p:spPr>
                      <a:xfrm>
                        <a:off x="5869850" y="4419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42" name="Group 241"/>
                      <p:cNvGrpSpPr/>
                      <p:nvPr/>
                    </p:nvGrpSpPr>
                    <p:grpSpPr>
                      <a:xfrm>
                        <a:off x="6781800" y="37338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76" name="Group 275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78" name="Rectangle 277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79" name="Straight Connector 278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77" name="Straight Arrow Connector 276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3" name="Group 242"/>
                      <p:cNvGrpSpPr/>
                      <p:nvPr/>
                    </p:nvGrpSpPr>
                    <p:grpSpPr>
                      <a:xfrm>
                        <a:off x="5562600" y="2438400"/>
                        <a:ext cx="457200" cy="2438400"/>
                        <a:chOff x="3581400" y="3352800"/>
                        <a:chExt cx="457200" cy="2438400"/>
                      </a:xfrm>
                    </p:grpSpPr>
                    <p:sp>
                      <p:nvSpPr>
                        <p:cNvPr id="270" name="Rectangle 269"/>
                        <p:cNvSpPr/>
                        <p:nvPr/>
                      </p:nvSpPr>
                      <p:spPr>
                        <a:xfrm>
                          <a:off x="3581400" y="3352800"/>
                          <a:ext cx="457200" cy="2438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71" name="Straight Connector 270"/>
                        <p:cNvCxnSpPr/>
                        <p:nvPr/>
                      </p:nvCxnSpPr>
                      <p:spPr>
                        <a:xfrm>
                          <a:off x="3581400" y="3657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2" name="Straight Connector 271"/>
                        <p:cNvCxnSpPr/>
                        <p:nvPr/>
                      </p:nvCxnSpPr>
                      <p:spPr>
                        <a:xfrm>
                          <a:off x="3581400" y="39624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3" name="Straight Connector 272"/>
                        <p:cNvCxnSpPr/>
                        <p:nvPr/>
                      </p:nvCxnSpPr>
                      <p:spPr>
                        <a:xfrm>
                          <a:off x="3581400" y="5181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4" name="Straight Connector 273"/>
                        <p:cNvCxnSpPr/>
                        <p:nvPr/>
                      </p:nvCxnSpPr>
                      <p:spPr>
                        <a:xfrm>
                          <a:off x="3581400" y="45720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5" name="Straight Connector 274"/>
                        <p:cNvCxnSpPr/>
                        <p:nvPr/>
                      </p:nvCxnSpPr>
                      <p:spPr>
                        <a:xfrm>
                          <a:off x="3581400" y="48768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4" name="Group 243"/>
                      <p:cNvGrpSpPr/>
                      <p:nvPr/>
                    </p:nvGrpSpPr>
                    <p:grpSpPr>
                      <a:xfrm>
                        <a:off x="5869850" y="3124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66" name="Group 265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8" name="Rectangle 267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9" name="Straight Connector 268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7" name="Straight Arrow Connector 266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5" name="Group 244"/>
                      <p:cNvGrpSpPr/>
                      <p:nvPr/>
                    </p:nvGrpSpPr>
                    <p:grpSpPr>
                      <a:xfrm>
                        <a:off x="5869850" y="40386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62" name="Group 261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4" name="Rectangle 263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5" name="Straight Connector 264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3" name="Straight Arrow Connector 262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6" name="Group 245"/>
                      <p:cNvGrpSpPr/>
                      <p:nvPr/>
                    </p:nvGrpSpPr>
                    <p:grpSpPr>
                      <a:xfrm>
                        <a:off x="5867400" y="4648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58" name="Group 257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0" name="Rectangle 259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1" name="Straight Connector 260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9" name="Straight Arrow Connector 258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7" name="Group 246"/>
                      <p:cNvGrpSpPr/>
                      <p:nvPr/>
                    </p:nvGrpSpPr>
                    <p:grpSpPr>
                      <a:xfrm>
                        <a:off x="6781800" y="43434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54" name="Group 253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56" name="Rectangle 255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57" name="Straight Connector 256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5" name="Straight Arrow Connector 254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8" name="Group 247"/>
                      <p:cNvGrpSpPr/>
                      <p:nvPr/>
                    </p:nvGrpSpPr>
                    <p:grpSpPr>
                      <a:xfrm>
                        <a:off x="6781800" y="34290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50" name="Group 249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52" name="Rectangle 251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53" name="Straight Connector 252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1" name="Straight Arrow Connector 250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49" name="Straight Arrow Connector 248"/>
                      <p:cNvCxnSpPr/>
                      <p:nvPr/>
                    </p:nvCxnSpPr>
                    <p:spPr>
                      <a:xfrm>
                        <a:off x="5867400" y="3505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Rounded Rectangle 225"/>
                <p:cNvSpPr/>
                <p:nvPr/>
              </p:nvSpPr>
              <p:spPr>
                <a:xfrm>
                  <a:off x="7620000" y="4800600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2" name="Straight Connector 401"/>
              <p:cNvCxnSpPr/>
              <p:nvPr/>
            </p:nvCxnSpPr>
            <p:spPr>
              <a:xfrm>
                <a:off x="5791200" y="2362200"/>
                <a:ext cx="38996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/>
                <p:cNvSpPr txBox="1"/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417" r="-61364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TextBox 405"/>
                <p:cNvSpPr txBox="1"/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       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1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2</a:t>
                  </a: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400" dirty="0" smtClean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000" dirty="0" smtClean="0">
                      <a:solidFill>
                        <a:srgbClr val="0070C0"/>
                      </a:solidFill>
                    </a:rPr>
                    <a:t>.</a:t>
                  </a:r>
                  <a:endParaRPr lang="en-US" sz="2000" dirty="0">
                    <a:solidFill>
                      <a:srgbClr val="0070C0"/>
                    </a:solidFill>
                  </a:endParaRPr>
                </a:p>
                <a:p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6" name="TextBox 4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752" t="-1139" r="-10853" b="-2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/>
              <p:cNvSpPr txBox="1"/>
              <p:nvPr/>
            </p:nvSpPr>
            <p:spPr>
              <a:xfrm>
                <a:off x="162835" y="1636455"/>
                <a:ext cx="903965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</a:rPr>
                  <a:t>   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       1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       2</a:t>
                </a:r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       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       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sz="14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7" name="TextBox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" y="1636455"/>
                <a:ext cx="903965" cy="2554545"/>
              </a:xfrm>
              <a:prstGeom prst="rect">
                <a:avLst/>
              </a:prstGeom>
              <a:blipFill rotWithShape="1">
                <a:blip r:embed="rId6"/>
                <a:stretch>
                  <a:fillRect l="-7432" t="-1190" r="-1351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423314" y="4835514"/>
                <a:ext cx="3568286" cy="1260485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14" y="4835514"/>
                <a:ext cx="3568286" cy="1260485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4648200"/>
            <a:ext cx="223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Space </a:t>
            </a:r>
            <a:r>
              <a:rPr lang="en-US" dirty="0" smtClean="0"/>
              <a:t>required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18580" y="5791200"/>
                <a:ext cx="2158220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b="1"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80" y="5791200"/>
                <a:ext cx="2158220" cy="406586"/>
              </a:xfrm>
              <a:prstGeom prst="rect">
                <a:avLst/>
              </a:prstGeom>
              <a:blipFill rotWithShape="1">
                <a:blip r:embed="rId8"/>
                <a:stretch>
                  <a:fillRect t="-107463" r="-3955" b="-15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Rectangle 392"/>
          <p:cNvSpPr/>
          <p:nvPr/>
        </p:nvSpPr>
        <p:spPr>
          <a:xfrm>
            <a:off x="1143000" y="4191000"/>
            <a:ext cx="2743200" cy="478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4" grpId="0" animBg="1"/>
      <p:bldP spid="407" grpId="0"/>
      <p:bldP spid="2" grpId="0" animBg="1"/>
      <p:bldP spid="3" grpId="0"/>
      <p:bldP spid="4" grpId="0"/>
      <p:bldP spid="3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Optimal </a:t>
            </a:r>
            <a:r>
              <a:rPr lang="en-US" sz="3200" b="1" dirty="0"/>
              <a:t>space hashing with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worst case O(1) </a:t>
            </a:r>
            <a:r>
              <a:rPr lang="en-US" sz="3200" b="1" dirty="0"/>
              <a:t>search time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1"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𝐚𝐧𝐝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&gt;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1"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&gt;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                             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Algorithm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Pick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no. of </a:t>
                </a:r>
                <a:r>
                  <a:rPr lang="en-US" sz="20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under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Until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Build the hash table;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If size of list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&gt; 1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1. </a:t>
                </a:r>
                <a:r>
                  <a:rPr lang="en-US" sz="1800" dirty="0"/>
                  <a:t>Build a perfect hash table for list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2. Make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point to this hash table;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4222" t="-2500" b="-1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93207" y="1752600"/>
            <a:ext cx="2964993" cy="4434125"/>
            <a:chOff x="5029200" y="76200"/>
            <a:chExt cx="3467100" cy="5028340"/>
          </a:xfrm>
        </p:grpSpPr>
        <p:grpSp>
          <p:nvGrpSpPr>
            <p:cNvPr id="6" name="Group 5"/>
            <p:cNvGrpSpPr/>
            <p:nvPr/>
          </p:nvGrpSpPr>
          <p:grpSpPr>
            <a:xfrm>
              <a:off x="5766547" y="76200"/>
              <a:ext cx="2729753" cy="5028340"/>
              <a:chOff x="5766547" y="76200"/>
              <a:chExt cx="2729753" cy="50283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766547" y="76200"/>
                <a:ext cx="2729753" cy="5028340"/>
                <a:chOff x="5562600" y="925286"/>
                <a:chExt cx="3200400" cy="5399314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5626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5626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62484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867400" y="28956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5867400" y="5334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5562600" y="2438400"/>
                  <a:ext cx="457200" cy="3046988"/>
                  <a:chOff x="3581400" y="3352800"/>
                  <a:chExt cx="457200" cy="3046988"/>
                </a:xfrm>
              </p:grpSpPr>
              <p:sp>
                <p:nvSpPr>
                  <p:cNvPr id="199" name="Rectangle 198"/>
                  <p:cNvSpPr/>
                  <p:nvPr/>
                </p:nvSpPr>
                <p:spPr>
                  <a:xfrm>
                    <a:off x="3581400" y="3352800"/>
                    <a:ext cx="457200" cy="30469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3581400" y="6096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3581400" y="5181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5867400" y="3124200"/>
                  <a:ext cx="1447800" cy="228600"/>
                  <a:chOff x="5867400" y="3124200"/>
                  <a:chExt cx="1447800" cy="22860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62484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" name="Straight Arrow Connector 192"/>
                  <p:cNvCxnSpPr/>
                  <p:nvPr/>
                </p:nvCxnSpPr>
                <p:spPr>
                  <a:xfrm>
                    <a:off x="5867400" y="32004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4" name="Group 193"/>
                  <p:cNvGrpSpPr/>
                  <p:nvPr/>
                </p:nvGrpSpPr>
                <p:grpSpPr>
                  <a:xfrm>
                    <a:off x="6629400" y="3124200"/>
                    <a:ext cx="685800" cy="228600"/>
                    <a:chOff x="6629400" y="2438400"/>
                    <a:chExt cx="685800" cy="228600"/>
                  </a:xfrm>
                </p:grpSpPr>
                <p:grpSp>
                  <p:nvGrpSpPr>
                    <p:cNvPr id="195" name="Group 194"/>
                    <p:cNvGrpSpPr/>
                    <p:nvPr/>
                  </p:nvGrpSpPr>
                  <p:grpSpPr>
                    <a:xfrm>
                      <a:off x="7010400" y="2438400"/>
                      <a:ext cx="304800" cy="228600"/>
                      <a:chOff x="4800600" y="3352800"/>
                      <a:chExt cx="304800" cy="228600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48006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8" name="Straight Connector 197"/>
                      <p:cNvCxnSpPr/>
                      <p:nvPr/>
                    </p:nvCxnSpPr>
                    <p:spPr>
                      <a:xfrm flipH="1">
                        <a:off x="48006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6" name="Straight Arrow Connector 195"/>
                    <p:cNvCxnSpPr/>
                    <p:nvPr/>
                  </p:nvCxnSpPr>
                  <p:spPr>
                    <a:xfrm>
                      <a:off x="66294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867400" y="40386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9" name="Straight Arrow Connector 188"/>
                  <p:cNvCxnSpPr/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62484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5867400" y="3505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6629400" y="34290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5" name="Straight Arrow Connector 184"/>
                  <p:cNvCxnSpPr>
                    <a:endCxn id="186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867400" y="46482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8" name="Straight Arrow Connector 177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1" name="Straight Arrow Connector 180"/>
                    <p:cNvCxnSpPr>
                      <a:endCxn id="182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867400" y="43434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1" name="Straight Arrow Connector 170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73" name="Group 172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76" name="Straight Connector 17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4" name="Straight Arrow Connector 173"/>
                    <p:cNvCxnSpPr>
                      <a:endCxn id="175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867400" y="49530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Arrow Connector 163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7" name="Straight Arrow Connector 166"/>
                    <p:cNvCxnSpPr>
                      <a:endCxn id="1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622450" y="990600"/>
                  <a:ext cx="835750" cy="1263316"/>
                  <a:chOff x="5562599" y="1981200"/>
                  <a:chExt cx="835750" cy="1263316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5562599" y="1981200"/>
                    <a:ext cx="835750" cy="1263316"/>
                    <a:chOff x="5562600" y="1981200"/>
                    <a:chExt cx="1905000" cy="2286000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6400800" y="37338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6" name="Group 125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0" name="Straight Connector 15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7" name="Straight Arrow Connector 126"/>
                    <p:cNvCxnSpPr>
                      <a:endCxn id="122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Arrow Connector 127"/>
                    <p:cNvCxnSpPr>
                      <a:stCxn id="122" idx="3"/>
                      <a:endCxn id="16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Arrow Connector 128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Arrow Connector 129"/>
                    <p:cNvCxnSpPr/>
                    <p:nvPr/>
                  </p:nvCxnSpPr>
                  <p:spPr>
                    <a:xfrm>
                      <a:off x="5869850" y="3886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6781800" y="37338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55" name="Group 154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57" name="Rectangle 15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8" name="Straight Connector 15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56" name="Straight Arrow Connector 155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5562600" y="2438400"/>
                      <a:ext cx="457200" cy="1828800"/>
                      <a:chOff x="3581400" y="3352800"/>
                      <a:chExt cx="457200" cy="1828800"/>
                    </a:xfrm>
                  </p:grpSpPr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3581400" y="3352800"/>
                        <a:ext cx="422745" cy="18288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Connector 152"/>
                      <p:cNvCxnSpPr/>
                      <p:nvPr/>
                    </p:nvCxnSpPr>
                    <p:spPr>
                      <a:xfrm>
                        <a:off x="3581400" y="4572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Straight Connector 153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46" name="Group 145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9" name="Straight Connector 148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7" name="Straight Arrow Connector 146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5869850" y="40386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42" name="Group 141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4" name="Rectangle 14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5" name="Straight Connector 14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3" name="Straight Arrow Connector 142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1" name="Straight Connector 14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39" name="Straight Arrow Connector 13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7467600" y="925286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Elbow Connector 27"/>
                <p:cNvCxnSpPr/>
                <p:nvPr/>
              </p:nvCxnSpPr>
              <p:spPr>
                <a:xfrm flipV="1">
                  <a:off x="5869850" y="1213366"/>
                  <a:ext cx="1597750" cy="13774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7774850" y="3124200"/>
                  <a:ext cx="835750" cy="942474"/>
                  <a:chOff x="5562599" y="1981200"/>
                  <a:chExt cx="835750" cy="942474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5562599" y="1981200"/>
                    <a:ext cx="835750" cy="942474"/>
                    <a:chOff x="5562600" y="1981200"/>
                    <a:chExt cx="1905000" cy="1705429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5" name="Group 94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9" name="Straight Connector 11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7" name="Straight Connector 116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7" name="Straight Arrow Connector 96"/>
                    <p:cNvCxnSpPr>
                      <a:endCxn id="93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>
                      <a:stCxn id="93" idx="3"/>
                      <a:endCxn id="11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5562600" y="2438400"/>
                      <a:ext cx="457200" cy="1248229"/>
                      <a:chOff x="3581400" y="3352800"/>
                      <a:chExt cx="457200" cy="1248229"/>
                    </a:xfrm>
                  </p:grpSpPr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3581400" y="3352800"/>
                        <a:ext cx="422745" cy="1248229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4" name="Straight Connector 113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Straight Connector 114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11" name="Rectangle 110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12" name="Straight Connector 111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10" name="Straight Arrow Connector 109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05" name="Group 104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07" name="Rectangle 10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8" name="Straight Connector 10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6" name="Straight Arrow Connector 105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4" name="Straight Arrow Connector 103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ounded Rectangle 29"/>
                <p:cNvSpPr/>
                <p:nvPr/>
              </p:nvSpPr>
              <p:spPr>
                <a:xfrm>
                  <a:off x="7620000" y="3276601"/>
                  <a:ext cx="1066800" cy="8763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5867400" y="3810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/>
                <p:cNvGrpSpPr/>
                <p:nvPr/>
              </p:nvGrpSpPr>
              <p:grpSpPr>
                <a:xfrm>
                  <a:off x="7774850" y="4900863"/>
                  <a:ext cx="835750" cy="1347537"/>
                  <a:chOff x="5562600" y="2233863"/>
                  <a:chExt cx="835750" cy="1347537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562600" y="2233863"/>
                    <a:ext cx="835750" cy="1347537"/>
                    <a:chOff x="5562600" y="2438400"/>
                    <a:chExt cx="1905000" cy="2438400"/>
                  </a:xfrm>
                </p:grpSpPr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55626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5562600" y="2438400"/>
                      <a:ext cx="1905000" cy="2438400"/>
                      <a:chOff x="5562600" y="2438400"/>
                      <a:chExt cx="1905000" cy="2438400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6400800" y="2438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6400800" y="34290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400800" y="4343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400800" y="37338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0" name="Straight Connector 89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3" name="Group 42"/>
                      <p:cNvGrpSpPr/>
                      <p:nvPr/>
                    </p:nvGrpSpPr>
                    <p:grpSpPr>
                      <a:xfrm>
                        <a:off x="6400800" y="2819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7" name="Rectangle 8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8" name="Straight Connector 8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4" name="Straight Arrow Connector 43"/>
                      <p:cNvCxnSpPr>
                        <a:endCxn id="38" idx="1"/>
                      </p:cNvCxnSpPr>
                      <p:nvPr/>
                    </p:nvCxnSpPr>
                    <p:spPr>
                      <a:xfrm>
                        <a:off x="5869850" y="25527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/>
                      <p:cNvCxnSpPr>
                        <a:stCxn id="38" idx="3"/>
                        <a:endCxn id="89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Straight Arrow Connector 45"/>
                      <p:cNvCxnSpPr/>
                      <p:nvPr/>
                    </p:nvCxnSpPr>
                    <p:spPr>
                      <a:xfrm>
                        <a:off x="5867400" y="2895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>
                        <a:off x="5869850" y="3886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>
                        <a:off x="5869850" y="4419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9" name="Group 48"/>
                      <p:cNvGrpSpPr/>
                      <p:nvPr/>
                    </p:nvGrpSpPr>
                    <p:grpSpPr>
                      <a:xfrm>
                        <a:off x="6781800" y="37338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83" name="Group 82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85" name="Rectangle 84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86" name="Straight Connector 85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4" name="Straight Arrow Connector 83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oup 49"/>
                      <p:cNvGrpSpPr/>
                      <p:nvPr/>
                    </p:nvGrpSpPr>
                    <p:grpSpPr>
                      <a:xfrm>
                        <a:off x="5562600" y="2438400"/>
                        <a:ext cx="457200" cy="2438400"/>
                        <a:chOff x="3581400" y="3352800"/>
                        <a:chExt cx="457200" cy="2438400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3581400" y="3352800"/>
                          <a:ext cx="457200" cy="2438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8" name="Straight Connector 77"/>
                        <p:cNvCxnSpPr/>
                        <p:nvPr/>
                      </p:nvCxnSpPr>
                      <p:spPr>
                        <a:xfrm>
                          <a:off x="3581400" y="3657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Connector 78"/>
                        <p:cNvCxnSpPr/>
                        <p:nvPr/>
                      </p:nvCxnSpPr>
                      <p:spPr>
                        <a:xfrm>
                          <a:off x="3581400" y="39624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>
                          <a:off x="3581400" y="5181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>
                        <a:xfrm>
                          <a:off x="3581400" y="45720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Connector 81"/>
                        <p:cNvCxnSpPr/>
                        <p:nvPr/>
                      </p:nvCxnSpPr>
                      <p:spPr>
                        <a:xfrm>
                          <a:off x="3581400" y="48768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 50"/>
                      <p:cNvGrpSpPr/>
                      <p:nvPr/>
                    </p:nvGrpSpPr>
                    <p:grpSpPr>
                      <a:xfrm>
                        <a:off x="5869850" y="3124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73" name="Group 72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75" name="Rectangle 74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76" name="Straight Connector 75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74" name="Straight Arrow Connector 73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5869850" y="40386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69" name="Group 68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71" name="Rectangle 70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72" name="Straight Connector 71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70" name="Straight Arrow Connector 69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5867400" y="4648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65" name="Group 64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8" name="Straight Connector 67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6" name="Straight Arrow Connector 65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6781800" y="43434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61" name="Group 60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63" name="Rectangle 62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4" name="Straight Connector 63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2" name="Straight Arrow Connector 61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5" name="Group 54"/>
                      <p:cNvGrpSpPr/>
                      <p:nvPr/>
                    </p:nvGrpSpPr>
                    <p:grpSpPr>
                      <a:xfrm>
                        <a:off x="6781800" y="34290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57" name="Group 56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59" name="Rectangle 58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0" name="Straight Connector 59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8" name="Straight Arrow Connector 57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5867400" y="3505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Rounded Rectangle 32"/>
                <p:cNvSpPr/>
                <p:nvPr/>
              </p:nvSpPr>
              <p:spPr>
                <a:xfrm>
                  <a:off x="7620000" y="4800600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2362200"/>
                <a:ext cx="38996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417" r="-61364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       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1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2</a:t>
                  </a: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400" dirty="0" smtClean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000" dirty="0" smtClean="0">
                      <a:solidFill>
                        <a:srgbClr val="0070C0"/>
                      </a:solidFill>
                    </a:rPr>
                    <a:t>.</a:t>
                  </a:r>
                  <a:endParaRPr lang="en-US" sz="2000" dirty="0">
                    <a:solidFill>
                      <a:srgbClr val="0070C0"/>
                    </a:solidFill>
                  </a:endParaRPr>
                </a:p>
                <a:p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6" name="TextBox 4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752" t="-1139" r="-10853" b="-2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2700917" y="237386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917" y="2373868"/>
                <a:ext cx="72808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457200" y="4497924"/>
            <a:ext cx="1295400" cy="380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Elbow Connector 208"/>
          <p:cNvCxnSpPr>
            <a:stCxn id="4" idx="1"/>
          </p:cNvCxnSpPr>
          <p:nvPr/>
        </p:nvCxnSpPr>
        <p:spPr>
          <a:xfrm rot="10800000" flipH="1">
            <a:off x="457199" y="2238525"/>
            <a:ext cx="2057403" cy="2449729"/>
          </a:xfrm>
          <a:prstGeom prst="bentConnector4">
            <a:avLst>
              <a:gd name="adj1" fmla="val -11111"/>
              <a:gd name="adj2" fmla="val 7296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8" grpId="0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Recap</a:t>
            </a:r>
            <a:r>
              <a:rPr lang="en-US" dirty="0" smtClean="0"/>
              <a:t> of Last Lecture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𝑼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,…,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called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universe</a:t>
                </a:r>
              </a:p>
              <a:p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400" i="1">
                        <a:latin typeface="Cambria Math"/>
                      </a:rPr>
                      <m:t>⊆</m:t>
                    </m:r>
                    <m:r>
                      <a:rPr lang="en-US" sz="24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>
                        <a:latin typeface="Cambria Math"/>
                      </a:rPr>
                      <m:t>|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latin typeface="Cambria Math"/>
                      </a:rPr>
                      <m:t>|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Examples: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given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can be preprocessed in </a:t>
                </a:r>
                <a:r>
                  <a:rPr lang="en-US" sz="2000" u="sng" dirty="0" smtClean="0"/>
                  <a:t>expected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 time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build a data structure 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-level hash table) of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 size such that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any search query can be answered in </a:t>
                </a:r>
                <a:r>
                  <a:rPr lang="en-US" sz="2000" b="1" dirty="0" smtClean="0"/>
                  <a:t>worst</a:t>
                </a:r>
                <a:r>
                  <a:rPr lang="en-US" sz="2000" dirty="0" smtClean="0"/>
                  <a:t> case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Model of Computation: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111" t="-1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07805" y="5486400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Word RAM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6019800"/>
                <a:ext cx="234942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𝐩𝐨𝐥𝐲𝐧𝐨𝐦𝐢𝐚𝐥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019800"/>
                <a:ext cx="234942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9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4419600" y="6128266"/>
            <a:ext cx="966216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6031468"/>
                <a:ext cx="187814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6031468"/>
                <a:ext cx="18781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89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367784" y="5574268"/>
            <a:ext cx="966216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8800" y="5334000"/>
                <a:ext cx="35052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Operations involving</a:t>
                </a:r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</m:func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bits take O(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time.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34000"/>
                <a:ext cx="350520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391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 </a:t>
            </a:r>
            <a:r>
              <a:rPr lang="en-US" dirty="0" smtClean="0">
                <a:solidFill>
                  <a:srgbClr val="7030A0"/>
                </a:solidFill>
              </a:rPr>
              <a:t>simple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Compact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/>
              <a:t>Universal Hash family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universal hash family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be any prime number greater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𝑗𝑥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>
                          <a:latin typeface="Cambria Math"/>
                        </a:rPr>
                        <m:t>𝐦𝐨𝐝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400" b="1" dirty="0" smtClean="0"/>
                  <a:t>   </a:t>
                </a:r>
                <a:r>
                  <a:rPr lang="en-US" sz="2000" b="1" i="1" dirty="0" smtClean="0"/>
                  <a:t>H</a:t>
                </a:r>
                <a:r>
                  <a:rPr lang="en-US" sz="2000" dirty="0" smtClean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} is universal.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45275" y="3333690"/>
                <a:ext cx="988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</a:rPr>
                        <m:t>𝐦𝐨𝐝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75" y="3333690"/>
                <a:ext cx="988925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858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962400" y="2590800"/>
            <a:ext cx="2057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191000"/>
            <a:ext cx="426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352800"/>
            <a:ext cx="2057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Ribbon 7"/>
          <p:cNvSpPr/>
          <p:nvPr/>
        </p:nvSpPr>
        <p:spPr>
          <a:xfrm>
            <a:off x="2289048" y="6019800"/>
            <a:ext cx="4797552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explore the journey  for this formulation now.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>
                <a:solidFill>
                  <a:srgbClr val="7030A0"/>
                </a:solidFill>
              </a:rPr>
              <a:t>The starting </a:t>
            </a:r>
            <a:r>
              <a:rPr lang="en-US" b="1" dirty="0" smtClean="0">
                <a:solidFill>
                  <a:srgbClr val="7030A0"/>
                </a:solidFill>
              </a:rPr>
              <a:t>point 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simple hash function: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𝐦𝐨𝐝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   Fact</a:t>
                </a:r>
                <a:r>
                  <a:rPr lang="en-US" sz="2000" dirty="0" smtClean="0"/>
                  <a:t>: Two elements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are </a:t>
                </a:r>
                <a:r>
                  <a:rPr lang="en-US" sz="2000" u="sng" dirty="0" smtClean="0"/>
                  <a:t>bound to collide</a:t>
                </a:r>
                <a:r>
                  <a:rPr lang="en-US" sz="2000" dirty="0" smtClean="0"/>
                  <a:t> if  …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Aim:</a:t>
                </a:r>
                <a:r>
                  <a:rPr lang="en-US" sz="2000" dirty="0" smtClean="0"/>
                  <a:t> To achieve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∈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𝑯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06077" y="2362200"/>
                <a:ext cx="17997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divides 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|.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77" y="2362200"/>
                <a:ext cx="17997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4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304800" y="3810000"/>
                <a:ext cx="8305800" cy="2133600"/>
              </a:xfrm>
              <a:prstGeom prst="cloudCallout">
                <a:avLst>
                  <a:gd name="adj1" fmla="val -24941"/>
                  <a:gd name="adj2" fmla="val 672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Is there some operation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which when applied over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ensures that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|is distributed </a:t>
                </a:r>
                <a:r>
                  <a:rPr lang="en-US" sz="2000" b="1" u="sng" dirty="0" smtClean="0">
                    <a:solidFill>
                      <a:schemeClr val="tx1"/>
                    </a:solidFill>
                  </a:rPr>
                  <a:t>randomly uniformly 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over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]  ?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10000"/>
                <a:ext cx="8305800" cy="2133600"/>
              </a:xfrm>
              <a:prstGeom prst="cloudCallout">
                <a:avLst>
                  <a:gd name="adj1" fmla="val -24941"/>
                  <a:gd name="adj2" fmla="val 67208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62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>
                <a:solidFill>
                  <a:srgbClr val="7030A0"/>
                </a:solidFill>
              </a:rPr>
              <a:t>The starting </a:t>
            </a:r>
            <a:r>
              <a:rPr lang="en-US" b="1" dirty="0" smtClean="0">
                <a:solidFill>
                  <a:srgbClr val="7030A0"/>
                </a:solidFill>
              </a:rPr>
              <a:t>point 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simple hash function: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𝐦𝐨𝐝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   Fact</a:t>
                </a:r>
                <a:r>
                  <a:rPr lang="en-US" sz="2000" dirty="0" smtClean="0"/>
                  <a:t>: Two elements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are </a:t>
                </a:r>
                <a:r>
                  <a:rPr lang="en-US" sz="2000" u="sng" dirty="0" smtClean="0"/>
                  <a:t>bound to collide</a:t>
                </a:r>
                <a:r>
                  <a:rPr lang="en-US" sz="2000" dirty="0" smtClean="0"/>
                  <a:t> if  …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Aim:</a:t>
                </a:r>
                <a:r>
                  <a:rPr lang="en-US" sz="2000" dirty="0" smtClean="0"/>
                  <a:t> To achieve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∈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𝑯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06077" y="2362200"/>
                <a:ext cx="17997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divides 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|.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77" y="2362200"/>
                <a:ext cx="17997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4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loud Callout 5"/>
              <p:cNvSpPr/>
              <p:nvPr/>
            </p:nvSpPr>
            <p:spPr>
              <a:xfrm>
                <a:off x="3428999" y="3781486"/>
                <a:ext cx="5635171" cy="2238314"/>
              </a:xfrm>
              <a:prstGeom prst="cloudCallout">
                <a:avLst>
                  <a:gd name="adj1" fmla="val -24941"/>
                  <a:gd name="adj2" fmla="val 672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some operation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which when applied over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𝑼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ensures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|is distributed 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randomly uniformly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over [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9" y="3781486"/>
                <a:ext cx="5635171" cy="2238314"/>
              </a:xfrm>
              <a:prstGeom prst="cloudCallout">
                <a:avLst>
                  <a:gd name="adj1" fmla="val -24941"/>
                  <a:gd name="adj2" fmla="val 67208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9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7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76200" y="1676400"/>
            <a:ext cx="1143000" cy="4708981"/>
            <a:chOff x="76200" y="1676400"/>
            <a:chExt cx="1143000" cy="4708981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1</a:t>
                  </a:r>
                </a:p>
                <a:p>
                  <a:pPr algn="r"/>
                  <a:r>
                    <a:rPr lang="en-US" dirty="0" smtClean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 smtClean="0"/>
                </a:p>
                <a:p>
                  <a:pPr algn="r"/>
                  <a:endParaRPr lang="en-US" dirty="0" smtClean="0"/>
                </a:p>
                <a:p>
                  <a:pPr algn="r"/>
                  <a:r>
                    <a:rPr lang="en-US" sz="1200" dirty="0" smtClean="0"/>
                    <a:t> </a:t>
                  </a:r>
                  <a:endParaRPr lang="en-US" sz="1200" dirty="0"/>
                </a:p>
                <a:p>
                  <a:pPr algn="r"/>
                  <a:r>
                    <a:rPr lang="en-US" dirty="0" smtClean="0"/>
                    <a:t>.</a:t>
                  </a:r>
                </a:p>
                <a:p>
                  <a:pPr algn="r"/>
                  <a:r>
                    <a:rPr lang="en-US" dirty="0" smtClean="0"/>
                    <a:t>.</a:t>
                  </a:r>
                </a:p>
                <a:p>
                  <a:pPr algn="r"/>
                  <a:r>
                    <a:rPr lang="en-US" dirty="0" smtClean="0"/>
                    <a:t>.</a:t>
                  </a:r>
                </a:p>
                <a:p>
                  <a:pPr algn="r"/>
                  <a:endParaRPr lang="en-US" dirty="0" smtClean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 smtClean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b="0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70898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590" t="-648" r="-11180" b="-11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764971" y="1804957"/>
            <a:ext cx="228600" cy="4267200"/>
            <a:chOff x="990600" y="1752600"/>
            <a:chExt cx="228600" cy="4267200"/>
          </a:xfrm>
        </p:grpSpPr>
        <p:sp>
          <p:nvSpPr>
            <p:cNvPr id="22" name="Oval 21"/>
            <p:cNvSpPr/>
            <p:nvPr/>
          </p:nvSpPr>
          <p:spPr>
            <a:xfrm>
              <a:off x="9906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90600" y="2438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90600" y="3048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90600" y="2743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90600" y="3352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990600" y="3657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90600" y="3962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90600" y="4267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90600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90600" y="4876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90600" y="5181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90600" y="5486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5791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90600" y="1752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/>
          <p:cNvSpPr/>
          <p:nvPr/>
        </p:nvSpPr>
        <p:spPr>
          <a:xfrm>
            <a:off x="990600" y="36576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524000" y="2754868"/>
            <a:ext cx="990600" cy="1131332"/>
            <a:chOff x="1524000" y="2754868"/>
            <a:chExt cx="990600" cy="1131332"/>
          </a:xfrm>
        </p:grpSpPr>
        <p:sp>
          <p:nvSpPr>
            <p:cNvPr id="41" name="Right Arrow 40"/>
            <p:cNvSpPr/>
            <p:nvPr/>
          </p:nvSpPr>
          <p:spPr>
            <a:xfrm>
              <a:off x="1524000" y="3020568"/>
              <a:ext cx="990600" cy="8656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763820" y="27548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820" y="2754868"/>
                  <a:ext cx="3674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990600" y="45720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60904" y="4507468"/>
            <a:ext cx="491109" cy="369332"/>
            <a:chOff x="423291" y="3581400"/>
            <a:chExt cx="491109" cy="369332"/>
          </a:xfrm>
        </p:grpSpPr>
        <p:sp>
          <p:nvSpPr>
            <p:cNvPr id="47" name="Right Arrow 46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23291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91" y="3581400"/>
                  <a:ext cx="32489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51"/>
          <p:cNvSpPr/>
          <p:nvPr/>
        </p:nvSpPr>
        <p:spPr>
          <a:xfrm>
            <a:off x="4572000" y="2225614"/>
            <a:ext cx="3810000" cy="1050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00400" y="3214657"/>
            <a:ext cx="0" cy="20193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own Ribbon 53"/>
          <p:cNvSpPr/>
          <p:nvPr/>
        </p:nvSpPr>
        <p:spPr>
          <a:xfrm>
            <a:off x="120248" y="6072157"/>
            <a:ext cx="3654552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recall some basic facts about </a:t>
            </a:r>
            <a:r>
              <a:rPr lang="en-US" b="1" dirty="0" smtClean="0">
                <a:solidFill>
                  <a:srgbClr val="7030A0"/>
                </a:solidFill>
              </a:rPr>
              <a:t>mod</a:t>
            </a:r>
            <a:r>
              <a:rPr lang="en-US" dirty="0" smtClean="0">
                <a:solidFill>
                  <a:schemeClr val="tx1"/>
                </a:solidFill>
              </a:rPr>
              <a:t> operation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loud Callout 54"/>
              <p:cNvSpPr/>
              <p:nvPr/>
            </p:nvSpPr>
            <p:spPr>
              <a:xfrm>
                <a:off x="3428999" y="3781486"/>
                <a:ext cx="5635171" cy="2238314"/>
              </a:xfrm>
              <a:prstGeom prst="cloudCallout">
                <a:avLst>
                  <a:gd name="adj1" fmla="val -24941"/>
                  <a:gd name="adj2" fmla="val 672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some operation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which when applied over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𝑼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ensures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|is distributed 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randomly uniformly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over [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Cloud Callout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9" y="3781486"/>
                <a:ext cx="5635171" cy="2238314"/>
              </a:xfrm>
              <a:prstGeom prst="cloudCallout">
                <a:avLst>
                  <a:gd name="adj1" fmla="val -24941"/>
                  <a:gd name="adj2" fmla="val 67208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4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9792 0 C 0.14184 0 0.19584 0.06273 0.19584 0.11389 L 0.19584 0.22778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9792 -3.33333E-6 C 0.14184 -3.33333E-6 0.19584 -0.05972 0.19584 -0.10833 L 0.19584 -0.21666 " pathEditMode="relative" rAng="0" ptsTypes="FfFF">
                                      <p:cBhvr>
                                        <p:cTn id="4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36" grpId="0" animBg="1"/>
      <p:bldP spid="36" grpId="1" animBg="1"/>
      <p:bldP spid="45" grpId="0" animBg="1"/>
      <p:bldP spid="45" grpId="1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mod</a:t>
            </a:r>
            <a:r>
              <a:rPr lang="en-US" b="1" dirty="0" smtClean="0"/>
              <a:t> operation</a:t>
            </a:r>
            <a:br>
              <a:rPr lang="en-US" b="1" dirty="0" smtClean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 smtClean="0"/>
                  <a:t>: a non-negative integer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: a </a:t>
                </a:r>
                <a:r>
                  <a:rPr lang="en-US" sz="1800" dirty="0" smtClean="0"/>
                  <a:t>positive integer </a:t>
                </a:r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mod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 </m:t>
                    </m:r>
                  </m:oMath>
                </a14:m>
                <a:r>
                  <a:rPr lang="en-US" sz="1800" dirty="0" smtClean="0"/>
                  <a:t>    ?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is relation between               …                        and              …                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Consider some Examples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|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55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mod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31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43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mod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31</a:t>
                </a:r>
                <a:r>
                  <a:rPr lang="en-US" sz="1800" dirty="0" smtClean="0"/>
                  <a:t> | = ??         and |</a:t>
                </a:r>
                <a:r>
                  <a:rPr lang="en-US" sz="1800" dirty="0">
                    <a:solidFill>
                      <a:srgbClr val="0070C0"/>
                    </a:solidFill>
                  </a:rPr>
                  <a:t> 55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 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43</a:t>
                </a:r>
                <a:r>
                  <a:rPr lang="en-US" sz="1800" dirty="0" smtClean="0"/>
                  <a:t>| </a:t>
                </a:r>
                <a:r>
                  <a:rPr lang="en-US" sz="1800" b="1" dirty="0" smtClean="0"/>
                  <a:t>mod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31 </a:t>
                </a:r>
                <a:r>
                  <a:rPr lang="en-US" sz="1800" dirty="0" smtClean="0"/>
                  <a:t>= ??</a:t>
                </a:r>
              </a:p>
              <a:p>
                <a:endParaRPr lang="en-US" sz="1800" dirty="0" smtClean="0"/>
              </a:p>
              <a:p>
                <a:r>
                  <a:rPr lang="en-US" sz="1800" dirty="0"/>
                  <a:t>|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91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31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102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31</a:t>
                </a:r>
                <a:r>
                  <a:rPr lang="en-US" sz="1800" dirty="0"/>
                  <a:t> | = ??       and |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91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 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102</a:t>
                </a:r>
                <a:r>
                  <a:rPr lang="en-US" sz="1800" dirty="0"/>
                  <a:t>| </a:t>
                </a:r>
                <a:r>
                  <a:rPr lang="en-US" sz="1800" b="1" dirty="0"/>
                  <a:t>mod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31 </a:t>
                </a:r>
                <a:r>
                  <a:rPr lang="en-US" sz="1800" dirty="0"/>
                  <a:t>= ??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r>
                  <a:rPr lang="en-US" sz="18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= |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|</a:t>
                </a:r>
                <a:r>
                  <a:rPr lang="en-US" sz="1800" b="1" dirty="0"/>
                  <a:t> 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Then |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mod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| = ??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593" t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57600" y="38216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4096" y="38216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296" y="45074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6496" y="45074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38600" y="5498068"/>
                <a:ext cx="127458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 </m:t>
                    </m:r>
                  </m:oMath>
                </a14:m>
                <a:r>
                  <a:rPr lang="en-US" dirty="0"/>
                  <a:t>{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98068"/>
                <a:ext cx="127458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65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86200" y="2526268"/>
                <a:ext cx="21108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|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526268"/>
                <a:ext cx="21108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01" t="-8197" r="-43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23915" y="2526268"/>
                <a:ext cx="14246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|</a:t>
                </a:r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15" y="2526268"/>
                <a:ext cx="14246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46" t="-8197" r="-641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47800" y="1853514"/>
                <a:ext cx="145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}.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853514"/>
                <a:ext cx="14534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782" t="-8197" r="-630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/>
                  <a:t>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mod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 smtClean="0"/>
                  <a:t>}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Example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1801540"/>
                  </p:ext>
                </p:extLst>
              </p:nvPr>
            </p:nvGraphicFramePr>
            <p:xfrm>
              <a:off x="914398" y="3581400"/>
              <a:ext cx="7543803" cy="73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328363"/>
                  </p:ext>
                </p:extLst>
              </p:nvPr>
            </p:nvGraphicFramePr>
            <p:xfrm>
              <a:off x="914398" y="3581400"/>
              <a:ext cx="7543803" cy="7315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743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590800"/>
            <a:ext cx="2438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can we say about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/>
                  <a:t>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 smtClean="0"/>
                  <a:t>}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Example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Fact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divides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𝑖𝑘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18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divides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  </a:t>
                </a:r>
                <a:endParaRPr lang="en-US" sz="1800" dirty="0"/>
              </a:p>
              <a:p>
                <a:pPr>
                  <a:buFont typeface="Wingdings"/>
                  <a:buChar char="ó"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625" b="-6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314375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327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327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dirty="0" smtClean="0">
                              <a:sym typeface="Wingdings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160761"/>
                  </p:ext>
                </p:extLst>
              </p:nvPr>
            </p:nvGraphicFramePr>
            <p:xfrm>
              <a:off x="914398" y="3581400"/>
              <a:ext cx="7543803" cy="1097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14463"/>
                    <a:gridCol w="1021558"/>
                    <a:gridCol w="1069181"/>
                    <a:gridCol w="1066800"/>
                    <a:gridCol w="1066800"/>
                    <a:gridCol w="1040608"/>
                    <a:gridCol w="86439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00" r="-43362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0000" r="-43362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10000" r="-4336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7432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69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37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0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373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6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4278868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4                 1                  5                  2                  6                3</a:t>
            </a:r>
            <a:endParaRPr lang="en-US" b="1" dirty="0"/>
          </a:p>
        </p:txBody>
      </p:sp>
      <p:sp>
        <p:nvSpPr>
          <p:cNvPr id="14" name="Left Arrow 13"/>
          <p:cNvSpPr/>
          <p:nvPr/>
        </p:nvSpPr>
        <p:spPr>
          <a:xfrm>
            <a:off x="4954556" y="5916168"/>
            <a:ext cx="1751043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possible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8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Define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:r>
                  <a:rPr lang="en-US" sz="1800" b="1" dirty="0"/>
                  <a:t>{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/>
                  <a:t>}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Fact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If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 smtClean="0"/>
                  <a:t>, then what can we say about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63954" y="3962400"/>
                <a:ext cx="38462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distributed randomly uniformly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954" y="3962400"/>
                <a:ext cx="3846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26" t="-8197" r="-174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124877" y="4724400"/>
                <a:ext cx="4724400" cy="76504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sz="2000" b="1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77" y="4724400"/>
                <a:ext cx="4724400" cy="76504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514600" y="3581400"/>
            <a:ext cx="3962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1563954" y="5613400"/>
            <a:ext cx="7162800" cy="107137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Can you now get the </a:t>
            </a:r>
            <a:r>
              <a:rPr lang="en-US" sz="2000" b="1" dirty="0" smtClean="0">
                <a:solidFill>
                  <a:srgbClr val="7030A0"/>
                </a:solidFill>
              </a:rPr>
              <a:t>Insight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for the hash function ?</a:t>
            </a:r>
          </a:p>
        </p:txBody>
      </p:sp>
    </p:spTree>
    <p:extLst>
      <p:ext uri="{BB962C8B-B14F-4D97-AF65-F5344CB8AC3E}">
        <p14:creationId xmlns:p14="http://schemas.microsoft.com/office/powerpoint/2010/main" val="388003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Problem Definition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𝑼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,…,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b="0" dirty="0" smtClean="0"/>
                  <a:t> called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universe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dirty="0" smtClean="0"/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Build a data structure for a </a:t>
                </a:r>
                <a:r>
                  <a:rPr lang="en-US" sz="2000" u="sng" dirty="0" smtClean="0"/>
                  <a:t>given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support the search query :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“</a:t>
                </a:r>
                <a:r>
                  <a:rPr lang="en-US" sz="2000" i="1" dirty="0" smtClean="0"/>
                  <a:t>Does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?”     for </a:t>
                </a:r>
                <a:r>
                  <a:rPr lang="en-US" sz="2000" u="sng" dirty="0" smtClean="0"/>
                  <a:t>any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1524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352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42672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4267200"/>
            <a:ext cx="3429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4724400"/>
            <a:ext cx="3429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5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7851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>
                          <a:latin typeface="Cambria Math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>
                          <a:latin typeface="Cambria Math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Good fact: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An element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 is mapped to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random element in {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Slightly bad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act </a:t>
                </a:r>
                <a:r>
                  <a:rPr lang="en-US" sz="1800" dirty="0" smtClean="0"/>
                  <a:t>: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Once element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is mapped to a </a:t>
                </a:r>
                <a:r>
                  <a:rPr lang="en-US" sz="1800" dirty="0" smtClean="0"/>
                  <a:t>location,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the mapping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</a:t>
                </a:r>
                <a:r>
                  <a:rPr lang="en-US" sz="1800" b="1" dirty="0" smtClean="0"/>
                  <a:t>no more </a:t>
                </a:r>
                <a:r>
                  <a:rPr lang="en-US" sz="1800" dirty="0" smtClean="0"/>
                  <a:t>random.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So it is not clear whether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− 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 smtClean="0"/>
                  <a:t>| is mapped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uniformly randomly over {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,…,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Let us </a:t>
                </a:r>
                <a:r>
                  <a:rPr lang="en-US" sz="1800" dirty="0" err="1" smtClean="0">
                    <a:sym typeface="Wingdings" pitchFamily="2" charset="2"/>
                  </a:rPr>
                  <a:t>analyse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 smtClean="0"/>
                  <a:t> more closely.</a:t>
                </a:r>
                <a:endParaRPr lang="en-US" sz="1800" dirty="0"/>
              </a:p>
            </p:txBody>
          </p:sp>
        </mc:Choice>
        <mc:Fallback xmlns="">
          <p:sp>
            <p:nvSpPr>
              <p:cNvPr id="51" name="Content Placeholder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785181"/>
              </a:xfrm>
              <a:blipFill rotWithShape="1">
                <a:blip r:embed="rId2"/>
                <a:stretch>
                  <a:fillRect l="-1241" t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6200" y="1676400"/>
            <a:ext cx="1143000" cy="4708981"/>
            <a:chOff x="76200" y="1676400"/>
            <a:chExt cx="1143000" cy="4708981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1</a:t>
                  </a:r>
                </a:p>
                <a:p>
                  <a:pPr algn="r"/>
                  <a:r>
                    <a:rPr lang="en-US" dirty="0" smtClean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 smtClean="0"/>
                </a:p>
                <a:p>
                  <a:pPr algn="r"/>
                  <a:endParaRPr lang="en-US" dirty="0" smtClean="0"/>
                </a:p>
                <a:p>
                  <a:pPr algn="r"/>
                  <a:r>
                    <a:rPr lang="en-US" sz="1200" dirty="0" smtClean="0"/>
                    <a:t> </a:t>
                  </a:r>
                  <a:endParaRPr lang="en-US" sz="1200" dirty="0"/>
                </a:p>
                <a:p>
                  <a:pPr algn="r"/>
                  <a:r>
                    <a:rPr lang="en-US" dirty="0" smtClean="0"/>
                    <a:t>.</a:t>
                  </a:r>
                </a:p>
                <a:p>
                  <a:pPr algn="r"/>
                  <a:r>
                    <a:rPr lang="en-US" dirty="0" smtClean="0"/>
                    <a:t>.</a:t>
                  </a:r>
                </a:p>
                <a:p>
                  <a:pPr algn="r"/>
                  <a:r>
                    <a:rPr lang="en-US" dirty="0" smtClean="0"/>
                    <a:t>.</a:t>
                  </a:r>
                </a:p>
                <a:p>
                  <a:pPr algn="r"/>
                  <a:endParaRPr lang="en-US" dirty="0" smtClean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 smtClean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b="0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70898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590" t="-648" r="-11180" b="-11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764971" y="1804957"/>
            <a:ext cx="228600" cy="4267200"/>
            <a:chOff x="990600" y="1752600"/>
            <a:chExt cx="228600" cy="4267200"/>
          </a:xfrm>
        </p:grpSpPr>
        <p:sp>
          <p:nvSpPr>
            <p:cNvPr id="22" name="Oval 21"/>
            <p:cNvSpPr/>
            <p:nvPr/>
          </p:nvSpPr>
          <p:spPr>
            <a:xfrm>
              <a:off x="9906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90600" y="2438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90600" y="3048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90600" y="2743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90600" y="3352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990600" y="3657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90600" y="3962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90600" y="4267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90600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90600" y="4876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90600" y="5181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90600" y="5486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5791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90600" y="1752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/>
          <p:cNvSpPr/>
          <p:nvPr/>
        </p:nvSpPr>
        <p:spPr>
          <a:xfrm>
            <a:off x="990600" y="36576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447800" y="2754868"/>
            <a:ext cx="1159485" cy="1131332"/>
            <a:chOff x="1447800" y="2754868"/>
            <a:chExt cx="1159485" cy="1131332"/>
          </a:xfrm>
        </p:grpSpPr>
        <p:sp>
          <p:nvSpPr>
            <p:cNvPr id="41" name="Right Arrow 40"/>
            <p:cNvSpPr/>
            <p:nvPr/>
          </p:nvSpPr>
          <p:spPr>
            <a:xfrm>
              <a:off x="1524000" y="3020568"/>
              <a:ext cx="990600" cy="8656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447800" y="2754868"/>
                  <a:ext cx="1159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𝐦𝐨𝐝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754868"/>
                  <a:ext cx="115948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63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990600" y="45720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0" y="4507468"/>
            <a:ext cx="852013" cy="369332"/>
            <a:chOff x="62387" y="3581400"/>
            <a:chExt cx="852013" cy="369332"/>
          </a:xfrm>
        </p:grpSpPr>
        <p:sp>
          <p:nvSpPr>
            <p:cNvPr id="47" name="Right Arrow 46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2387" y="3581400"/>
                  <a:ext cx="732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7" y="3581400"/>
                  <a:ext cx="732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51"/>
          <p:cNvSpPr/>
          <p:nvPr/>
        </p:nvSpPr>
        <p:spPr>
          <a:xfrm>
            <a:off x="4572000" y="2225614"/>
            <a:ext cx="3810000" cy="1050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7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9792 0 C 0.14184 0 0.19584 0.06273 0.19584 0.11389 L 0.19584 0.22778 " pathEditMode="relative" rAng="0" ptsTypes="FfFF"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9792 -3.33333E-6 C 0.14184 -3.33333E-6 0.19584 -0.05972 0.19584 -0.10833 L 0.19584 -0.21666 " pathEditMode="relative" rAng="0" ptsTypes="FfFF">
                                      <p:cBhvr>
                                        <p:cTn id="5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uiExpand="1" animBg="1"/>
      <p:bldP spid="36" grpId="1" uiExpand="1" animBg="1"/>
      <p:bldP spid="36" grpId="2" uiExpand="1" animBg="1"/>
      <p:bldP spid="45" grpId="0" animBg="1"/>
      <p:bldP spid="45" grpId="1" animBg="1"/>
      <p:bldP spid="45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Probability of collision between </a:t>
                </a:r>
                <a:br>
                  <a:rPr lang="en-US" sz="3200" b="1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and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0" dirty="0" smtClean="0"/>
                  <a:t>Let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800" dirty="0" smtClean="0"/>
                  <a:t> will collide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 smtClean="0"/>
                  <a:t>if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|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 smtClean="0"/>
                  <a:t>mod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 smtClean="0"/>
                  <a:t>mod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| is divisible by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is relation between </a:t>
                </a:r>
                <a:r>
                  <a:rPr lang="en-US" sz="1800" dirty="0"/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|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 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| is      …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19600" y="3886200"/>
                <a:ext cx="17926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either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886200"/>
                <a:ext cx="179267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21" t="-8333" r="-476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24600" y="3886200"/>
                <a:ext cx="19423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or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b="1" dirty="0"/>
                      <m:t>mod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886200"/>
                <a:ext cx="194239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30" t="-8333" r="-471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86200" y="32766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32004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Probability of collision between </a:t>
                </a:r>
                <a:br>
                  <a:rPr lang="en-US" sz="3200" b="1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and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0" dirty="0" smtClean="0"/>
                  <a:t>Let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Lemma:</a:t>
                </a:r>
                <a:r>
                  <a:rPr lang="en-US" sz="1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collide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either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is divisible by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sz="1800" b="1" dirty="0"/>
                      <m:t>mod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is divisible by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|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}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{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m:rPr>
                        <m:nor/>
                      </m:rPr>
                      <a:rPr lang="en-US" sz="1800" dirty="0"/>
                      <m:t>,…,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m:rPr>
                        <m:nor/>
                      </m:rPr>
                      <a:rPr lang="en-US" sz="1800" dirty="0"/>
                      <m:t>}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Probability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collision </a:t>
                </a:r>
                <a:r>
                  <a:rPr lang="en-US" sz="1800" dirty="0"/>
                  <a:t>between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800" dirty="0" smtClean="0"/>
                  <a:t> =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P</a:t>
                </a:r>
                <a:r>
                  <a:rPr lang="en-US" sz="1800" dirty="0" smtClean="0"/>
                  <a:t>(                          ?                          or                           ?                                     )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is divisible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⌊"/>
                            <m:endChr m:val="⌋"/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3048000"/>
                <a:ext cx="13163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48000"/>
                <a:ext cx="13163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186" t="-8197" r="-790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34702" y="4278868"/>
                <a:ext cx="295189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b="1" dirty="0"/>
                      <m:t>mod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is divisible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702" y="4278868"/>
                <a:ext cx="295189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47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6800" y="4278868"/>
                <a:ext cx="25196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/>
                  <a:t>mod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is divisible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278868"/>
                <a:ext cx="251960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14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Callout 3 9"/>
          <p:cNvSpPr/>
          <p:nvPr/>
        </p:nvSpPr>
        <p:spPr>
          <a:xfrm>
            <a:off x="5791200" y="2209800"/>
            <a:ext cx="3276600" cy="2069068"/>
          </a:xfrm>
          <a:prstGeom prst="borderCallout3">
            <a:avLst>
              <a:gd name="adj1" fmla="val 18750"/>
              <a:gd name="adj2" fmla="val -1182"/>
              <a:gd name="adj3" fmla="val 18750"/>
              <a:gd name="adj4" fmla="val -16667"/>
              <a:gd name="adj5" fmla="val 18268"/>
              <a:gd name="adj6" fmla="val -18436"/>
              <a:gd name="adj7" fmla="val 18249"/>
              <a:gd name="adj8" fmla="val -1797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Students must realize that it is a </a:t>
            </a:r>
            <a:r>
              <a:rPr lang="en-US" b="1" dirty="0" smtClean="0">
                <a:solidFill>
                  <a:schemeClr val="tx1"/>
                </a:solidFill>
              </a:rPr>
              <a:t>necessary</a:t>
            </a:r>
            <a:r>
              <a:rPr lang="en-US" dirty="0" smtClean="0">
                <a:solidFill>
                  <a:schemeClr val="tx1"/>
                </a:solidFill>
              </a:rPr>
              <a:t> condition and </a:t>
            </a:r>
            <a:r>
              <a:rPr lang="en-US" b="1" dirty="0" smtClean="0">
                <a:solidFill>
                  <a:schemeClr val="tx1"/>
                </a:solidFill>
              </a:rPr>
              <a:t>not sufficient </a:t>
            </a:r>
            <a:r>
              <a:rPr lang="en-US" dirty="0" smtClean="0">
                <a:solidFill>
                  <a:schemeClr val="tx1"/>
                </a:solidFill>
              </a:rPr>
              <a:t>condition for collision. To realize it, study the example given at the second last slide of this lecture.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4267201" y="5410200"/>
                <a:ext cx="4876800" cy="914400"/>
              </a:xfrm>
              <a:prstGeom prst="borderCallout1">
                <a:avLst>
                  <a:gd name="adj1" fmla="val -1908"/>
                  <a:gd name="adj2" fmla="val 50008"/>
                  <a:gd name="adj3" fmla="val -50308"/>
                  <a:gd name="adj4" fmla="val -91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mod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mod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not be simultaneously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prime.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So these two events are disjoint.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410200"/>
                <a:ext cx="4876800" cy="914400"/>
              </a:xfrm>
              <a:prstGeom prst="borderCallout1">
                <a:avLst>
                  <a:gd name="adj1" fmla="val -1908"/>
                  <a:gd name="adj2" fmla="val 50008"/>
                  <a:gd name="adj3" fmla="val -50308"/>
                  <a:gd name="adj4" fmla="val -918"/>
                </a:avLst>
              </a:prstGeom>
              <a:blipFill rotWithShape="1">
                <a:blip r:embed="rId7"/>
                <a:stretch>
                  <a:fillRect b="-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4038599" y="1447800"/>
            <a:ext cx="381000" cy="6629401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1200" y="2209800"/>
            <a:ext cx="3200400" cy="609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8" grpId="0" uiExpand="1" animBg="1"/>
      <p:bldP spid="9" grpId="0" uiExpand="1" animBg="1"/>
      <p:bldP spid="10" grpId="0" animBg="1"/>
      <p:bldP spid="10" grpId="1" animBg="1"/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4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i="1" dirty="0" smtClean="0"/>
                  <a:t>H</a:t>
                </a:r>
                <a:r>
                  <a:rPr lang="en-US" sz="2000" dirty="0" smtClean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} is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-universal.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9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Example </a:t>
            </a:r>
            <a:r>
              <a:rPr lang="en-US" sz="3200" b="1" dirty="0" smtClean="0">
                <a:solidFill>
                  <a:srgbClr val="0070C0"/>
                </a:solidFill>
              </a:rPr>
              <a:t>(referred to in slide 15)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=7</m:t>
                    </m:r>
                  </m:oMath>
                </a14:m>
                <a:r>
                  <a:rPr lang="en-US" sz="1800" dirty="0" smtClean="0"/>
                  <a:t>,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=4.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Observe that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 smtClean="0"/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/>
                  <a:t>:</a:t>
                </a:r>
                <a:r>
                  <a:rPr lang="en-US" sz="1800" dirty="0" smtClean="0"/>
                  <a:t> How many collisions between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</m:t>
                    </m:r>
                  </m:oMath>
                </a14:m>
                <a:r>
                  <a:rPr lang="en-US" sz="1800" dirty="0"/>
                  <a:t>nd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two</a:t>
                </a:r>
                <a:r>
                  <a:rPr lang="en-US" sz="1800" dirty="0" smtClean="0"/>
                  <a:t> (for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/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Here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7= 4</m:t>
                    </m:r>
                  </m:oMath>
                </a14:m>
                <a:r>
                  <a:rPr lang="en-US" sz="1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/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7−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7= 4</m:t>
                    </m:r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/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m:t>Question</m:t>
                      </m:r>
                      <m:r>
                        <m:rPr>
                          <m:nor/>
                        </m:rPr>
                        <a:rPr lang="en-US" sz="1800" b="1" dirty="0"/>
                        <m:t>: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How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many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collisions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between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800" dirty="0"/>
                        <m:t>nd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  <m:r>
                        <m:rPr>
                          <m:nor/>
                        </m:rPr>
                        <a:rPr lang="en-US" sz="1800" dirty="0"/>
                        <m:t> ?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r>
                  <a:rPr lang="en-US" sz="1800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No collisions!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(although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7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4</m:t>
                    </m:r>
                  </m:oMath>
                </a14:m>
                <a:r>
                  <a:rPr lang="en-US" sz="1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1800" dirty="0" smtClean="0"/>
                  <a:t> here.)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84185"/>
              </p:ext>
            </p:extLst>
          </p:nvPr>
        </p:nvGraphicFramePr>
        <p:xfrm>
          <a:off x="4953000" y="2270760"/>
          <a:ext cx="2895600" cy="230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127814" y="1828800"/>
            <a:ext cx="3639636" cy="381000"/>
            <a:chOff x="4127814" y="1828800"/>
            <a:chExt cx="3639636" cy="381000"/>
          </a:xfrm>
        </p:grpSpPr>
        <p:sp>
          <p:nvSpPr>
            <p:cNvPr id="5" name="TextBox 4"/>
            <p:cNvSpPr txBox="1"/>
            <p:nvPr/>
          </p:nvSpPr>
          <p:spPr>
            <a:xfrm>
              <a:off x="5029200" y="1840468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1       2       3       4       5       6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127814" y="182880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814" y="1828800"/>
                  <a:ext cx="3679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115" t="-8197" r="-278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4482786" y="2057400"/>
              <a:ext cx="3940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14800" y="2133600"/>
            <a:ext cx="797358" cy="2438400"/>
            <a:chOff x="4114800" y="2133600"/>
            <a:chExt cx="797358" cy="2438400"/>
          </a:xfrm>
        </p:grpSpPr>
        <p:sp>
          <p:nvSpPr>
            <p:cNvPr id="6" name="TextBox 5"/>
            <p:cNvSpPr txBox="1"/>
            <p:nvPr/>
          </p:nvSpPr>
          <p:spPr>
            <a:xfrm>
              <a:off x="4572000" y="2263676"/>
              <a:ext cx="34015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</a:p>
            <a:p>
              <a:r>
                <a:rPr lang="en-US" sz="2400" dirty="0" smtClean="0"/>
                <a:t>2</a:t>
              </a:r>
            </a:p>
            <a:p>
              <a:r>
                <a:rPr lang="en-US" sz="2400" dirty="0" smtClean="0"/>
                <a:t>3</a:t>
              </a:r>
            </a:p>
            <a:p>
              <a:r>
                <a:rPr lang="en-US" sz="2400" dirty="0" smtClean="0"/>
                <a:t>4</a:t>
              </a:r>
            </a:p>
            <a:p>
              <a:r>
                <a:rPr lang="en-US" sz="2400" dirty="0" smtClean="0"/>
                <a:t>5</a:t>
              </a:r>
            </a:p>
            <a:p>
              <a:r>
                <a:rPr lang="en-US" sz="2400" dirty="0"/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114800" y="2133600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133600"/>
                  <a:ext cx="32489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5094" t="-8197" r="-320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4267200" y="2514600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81565" y="4507468"/>
                <a:ext cx="2414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Table </a:t>
                </a:r>
                <a:r>
                  <a:rPr lang="en-US" dirty="0" smtClean="0"/>
                  <a:t>storing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7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565" y="4507468"/>
                <a:ext cx="241463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15" t="-8197" r="-37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4876800" y="2667000"/>
            <a:ext cx="3124200" cy="381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76800" y="3048000"/>
            <a:ext cx="3124200" cy="381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876800" y="3429000"/>
            <a:ext cx="3124200" cy="381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 animBg="1"/>
      <p:bldP spid="17" grpId="0" animBg="1"/>
      <p:bldP spid="17" grpId="1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Homework: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b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prove that  </a:t>
                </a:r>
                <a:r>
                  <a:rPr lang="en-US" sz="2000" b="1" i="1" dirty="0"/>
                  <a:t>H</a:t>
                </a:r>
                <a:r>
                  <a:rPr lang="en-US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} </a:t>
                </a:r>
                <a:r>
                  <a:rPr lang="en-US" sz="2000" dirty="0"/>
                  <a:t>is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-universal.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particular,  show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𝑯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H</a:t>
                </a:r>
                <a:r>
                  <a:rPr lang="en-US" sz="2000" dirty="0" smtClean="0"/>
                  <a:t>ence it is slightly better than the hash family discussed just now.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5105400"/>
                <a:ext cx="6373796" cy="147732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It  may appear that adding a random number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might not make it different from the earlier hash family.</a:t>
                </a:r>
              </a:p>
              <a:p>
                <a:r>
                  <a:rPr lang="en-US" dirty="0" smtClean="0"/>
                  <a:t>But it </a:t>
                </a:r>
                <a:r>
                  <a:rPr lang="en-US" u="sng" dirty="0" smtClean="0"/>
                  <a:t>does </a:t>
                </a:r>
                <a:r>
                  <a:rPr lang="en-US" dirty="0" smtClean="0"/>
                  <a:t> make a difference. </a:t>
                </a:r>
              </a:p>
              <a:p>
                <a:r>
                  <a:rPr lang="en-US" dirty="0" smtClean="0"/>
                  <a:t>Ponder over it …</a:t>
                </a:r>
              </a:p>
              <a:p>
                <a:r>
                  <a:rPr lang="en-US" dirty="0" smtClean="0"/>
                  <a:t>and understand the reason intuitively as well as mathematically. </a:t>
                </a:r>
                <a:r>
                  <a:rPr lang="en-US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05400"/>
                <a:ext cx="6373796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765" t="-2066" r="-1625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7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Hash</a:t>
                </a:r>
                <a:r>
                  <a:rPr lang="en-US" sz="2000" b="1" dirty="0" smtClean="0"/>
                  <a:t> table: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: an array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Hash </a:t>
                </a:r>
                <a:r>
                  <a:rPr lang="en-US" sz="2000" b="1" dirty="0" smtClean="0"/>
                  <a:t>function</a:t>
                </a: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Answering </a:t>
                </a:r>
                <a:r>
                  <a:rPr lang="en-US" sz="2000" dirty="0" smtClean="0"/>
                  <a:t>a Query: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Search the list stored 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b="1" i="1" smtClean="0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Properties</a:t>
                </a:r>
                <a:r>
                  <a:rPr lang="en-US" sz="2000" b="1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 smtClean="0"/>
                  <a:t> computable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  <a:r>
                  <a:rPr lang="en-US" sz="2000" b="1" dirty="0" smtClean="0"/>
                  <a:t> </a:t>
                </a:r>
              </a:p>
              <a:p>
                <a:r>
                  <a:rPr lang="en-US" sz="2000" dirty="0" smtClean="0"/>
                  <a:t>Space required by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ontent Placeholder 6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867400" y="2438400"/>
            <a:ext cx="2362200" cy="2895600"/>
            <a:chOff x="3810000" y="3352800"/>
            <a:chExt cx="2362200" cy="2895600"/>
          </a:xfrm>
        </p:grpSpPr>
        <p:sp>
          <p:nvSpPr>
            <p:cNvPr id="16" name="Rectangle 15"/>
            <p:cNvSpPr/>
            <p:nvPr/>
          </p:nvSpPr>
          <p:spPr>
            <a:xfrm>
              <a:off x="4343400" y="3352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43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05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105400" y="3352800"/>
              <a:ext cx="304800" cy="228600"/>
              <a:chOff x="4953000" y="3352800"/>
              <a:chExt cx="304800" cy="2286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343400" y="3733800"/>
              <a:ext cx="304800" cy="228600"/>
              <a:chOff x="4953000" y="3352800"/>
              <a:chExt cx="3048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67400" y="4648200"/>
              <a:ext cx="304800" cy="228600"/>
              <a:chOff x="5029200" y="3352800"/>
              <a:chExt cx="304800" cy="2286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867400" y="6019800"/>
              <a:ext cx="304800" cy="228600"/>
              <a:chOff x="5029200" y="3352800"/>
              <a:chExt cx="304800" cy="2286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3812450" y="34671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3"/>
              <a:endCxn id="17" idx="1"/>
            </p:cNvCxnSpPr>
            <p:nvPr/>
          </p:nvCxnSpPr>
          <p:spPr>
            <a:xfrm>
              <a:off x="4724400" y="34671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724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810000" y="38100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812450" y="48006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812450" y="61722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486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724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486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64" name="Group 63"/>
            <p:cNvGrpSpPr/>
            <p:nvPr/>
          </p:nvGrpSpPr>
          <p:grpSpPr>
            <a:xfrm>
              <a:off x="3581400" y="3352800"/>
              <a:ext cx="457200" cy="2971800"/>
              <a:chOff x="3581400" y="3352800"/>
              <a:chExt cx="457200" cy="297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81400" y="3352800"/>
                <a:ext cx="457200" cy="2971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581400" y="6019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581400" y="46482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81400" y="4953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2000" y="5334000"/>
            <a:ext cx="3733800" cy="1295400"/>
            <a:chOff x="762000" y="5334000"/>
            <a:chExt cx="3733800" cy="12954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5334000"/>
              <a:ext cx="7620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Line Callout 2 6"/>
                <p:cNvSpPr/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solidFill>
                  <a:srgbClr val="FFC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How many words needed to encode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?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Line Callout 2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blipFill rotWithShape="1">
                  <a:blip r:embed="rId7"/>
                  <a:stretch>
                    <a:fillRect r="-2213" b="-12791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553200" y="1752600"/>
            <a:ext cx="2362200" cy="3352800"/>
            <a:chOff x="6553200" y="1752600"/>
            <a:chExt cx="2362200" cy="33528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6781800" y="2165866"/>
              <a:ext cx="1066800" cy="27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553200" y="2165866"/>
              <a:ext cx="14478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2" idx="0"/>
            </p:cNvCxnSpPr>
            <p:nvPr/>
          </p:nvCxnSpPr>
          <p:spPr>
            <a:xfrm flipH="1">
              <a:off x="7353300" y="2165866"/>
              <a:ext cx="8763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591300" y="2165866"/>
              <a:ext cx="1714500" cy="2939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581900" y="2165866"/>
              <a:ext cx="876300" cy="2873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ounded Rectangle 32"/>
                <p:cNvSpPr/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Elements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ounded 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r="-2996" b="-14085"/>
                  </a:stretch>
                </a:blip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1981200" y="198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667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048000" y="5257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2370266"/>
            <a:ext cx="1905000" cy="3184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67000" y="3124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9" grpId="0"/>
      <p:bldP spid="55" grpId="0" animBg="1"/>
      <p:bldP spid="71" grpId="0" animBg="1"/>
      <p:bldP spid="72" grpId="0" animBg="1"/>
      <p:bldP spid="15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Static Hashing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2800" dirty="0" smtClean="0"/>
              <a:t>worst Case </a:t>
            </a:r>
            <a:r>
              <a:rPr lang="en-US" sz="2800" dirty="0" smtClean="0">
                <a:solidFill>
                  <a:srgbClr val="0070C0"/>
                </a:solidFill>
              </a:rPr>
              <a:t>O(1) </a:t>
            </a:r>
            <a:r>
              <a:rPr lang="en-US" sz="2800" dirty="0" smtClean="0"/>
              <a:t>search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681413"/>
            <a:ext cx="77724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Michael </a:t>
            </a:r>
            <a:r>
              <a:rPr lang="en-US" b="1" dirty="0" err="1">
                <a:solidFill>
                  <a:srgbClr val="C00000"/>
                </a:solidFill>
              </a:rPr>
              <a:t>F</a:t>
            </a:r>
            <a:r>
              <a:rPr lang="en-US" dirty="0" err="1">
                <a:solidFill>
                  <a:schemeClr val="tx1"/>
                </a:solidFill>
              </a:rPr>
              <a:t>redman</a:t>
            </a:r>
            <a:r>
              <a:rPr lang="en-US" dirty="0">
                <a:solidFill>
                  <a:schemeClr val="tx1"/>
                </a:solidFill>
              </a:rPr>
              <a:t>, Janos </a:t>
            </a:r>
            <a:r>
              <a:rPr lang="en-US" b="1" dirty="0" err="1">
                <a:solidFill>
                  <a:srgbClr val="C00000"/>
                </a:solidFill>
              </a:rPr>
              <a:t>K</a:t>
            </a:r>
            <a:r>
              <a:rPr lang="en-US" dirty="0" err="1">
                <a:solidFill>
                  <a:schemeClr val="tx1"/>
                </a:solidFill>
              </a:rPr>
              <a:t>omlos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Endre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zemeredy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i="1" dirty="0" smtClean="0">
                <a:solidFill>
                  <a:schemeClr val="tx1"/>
                </a:solidFill>
              </a:rPr>
              <a:t>toring </a:t>
            </a:r>
            <a:r>
              <a:rPr lang="en-US" i="1" dirty="0">
                <a:solidFill>
                  <a:schemeClr val="tx1"/>
                </a:solidFill>
              </a:rPr>
              <a:t>a Sparse Table with </a:t>
            </a:r>
            <a:r>
              <a:rPr lang="en-US" b="1" i="1" dirty="0">
                <a:solidFill>
                  <a:schemeClr val="tx1"/>
                </a:solidFill>
              </a:rPr>
              <a:t>O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) Worst Case Access Time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Journal </a:t>
            </a:r>
            <a:r>
              <a:rPr lang="en-US" dirty="0">
                <a:solidFill>
                  <a:schemeClr val="tx1"/>
                </a:solidFill>
              </a:rPr>
              <a:t>of the ACM (Volume 31, Issue 3),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1984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5562600"/>
            <a:ext cx="320966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 idea  : </a:t>
            </a:r>
            <a:r>
              <a:rPr lang="en-US" b="1" dirty="0" smtClean="0"/>
              <a:t>universal hash family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Universal </a:t>
            </a:r>
            <a:r>
              <a:rPr lang="en-US" sz="4000" b="1" dirty="0"/>
              <a:t>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Definition: </a:t>
                </a:r>
                <a:r>
                  <a:rPr lang="en-US" sz="2000" dirty="0" smtClean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hash-functions is said to be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-universal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there exists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</m:e>
                      <m:sub/>
                    </m:sSub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Does </a:t>
                </a:r>
                <a:r>
                  <a:rPr lang="en-US" sz="1800" dirty="0"/>
                  <a:t>there exist a </a:t>
                </a:r>
                <a:r>
                  <a:rPr lang="en-US" sz="1800" dirty="0" smtClean="0"/>
                  <a:t>Universal </a:t>
                </a:r>
                <a:r>
                  <a:rPr lang="en-US" sz="1800" dirty="0"/>
                  <a:t>hash family </a:t>
                </a:r>
                <a:r>
                  <a:rPr lang="en-US" sz="1800" dirty="0" smtClean="0"/>
                  <a:t>whose hash functions have a compact encoding?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Yes and it is very </a:t>
                </a:r>
                <a:r>
                  <a:rPr lang="en-US" sz="1800" b="1" dirty="0" smtClean="0"/>
                  <a:t>simple</a:t>
                </a:r>
                <a:r>
                  <a:rPr lang="en-US" sz="1800" dirty="0" smtClean="0"/>
                  <a:t> too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r>
                  <a:rPr lang="en-US" sz="18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We shall discuss it today in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 half of the lecture.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For now, we shall just assume its existence.                   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 rotWithShape="1">
                <a:blip r:embed="rId2"/>
                <a:stretch>
                  <a:fillRect l="-779" t="-656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17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12440" y="2286000"/>
            <a:ext cx="18643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286000"/>
            <a:ext cx="2438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667000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  <p:bldP spid="3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such </a:t>
            </a:r>
            <a:r>
              <a:rPr lang="en-US" dirty="0" smtClean="0">
                <a:solidFill>
                  <a:srgbClr val="7030A0"/>
                </a:solidFill>
              </a:rPr>
              <a:t>a definition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7030A0"/>
                </a:solidFill>
              </a:rPr>
              <a:t>Universal</a:t>
            </a:r>
            <a:r>
              <a:rPr lang="en-US" dirty="0" smtClean="0"/>
              <a:t> Hash family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The INSPIRATION</a:t>
            </a:r>
            <a:b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A simple hash function: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works so well in practice because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often </a:t>
                </a:r>
                <a:r>
                  <a:rPr lang="en-US" sz="2000" dirty="0"/>
                  <a:t>a </a:t>
                </a:r>
                <a:r>
                  <a:rPr lang="en-US" sz="2000" u="sng" dirty="0"/>
                  <a:t>uniformly random </a:t>
                </a:r>
                <a:r>
                  <a:rPr lang="en-US" sz="2000" dirty="0" smtClean="0"/>
                  <a:t>set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</a:t>
                </a:r>
                <a:r>
                  <a:rPr lang="en-US" sz="2000" dirty="0"/>
                  <a:t>is easy to fool this hash function such that it achieves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) search time.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376" t="-941" r="-3439" b="-44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34982" y="1590357"/>
                <a:ext cx="4432818" cy="4505643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collection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hash-functions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such </a:t>
                </a:r>
                <a:r>
                  <a:rPr lang="en-US" sz="2000" dirty="0"/>
                  <a:t>that for any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∈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𝑯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000" b="1" dirty="0">
                    <a:solidFill>
                      <a:srgbClr val="002060"/>
                    </a:solidFill>
                  </a:rPr>
                  <a:t> </a:t>
                </a:r>
                <a:endParaRPr lang="en-US" sz="1000" b="1" dirty="0" smtClean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/>
                  <a:t>“</a:t>
                </a:r>
                <a:r>
                  <a:rPr lang="en-US" sz="2000" dirty="0"/>
                  <a:t>Can we achieve expected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search time for </a:t>
                </a:r>
                <a:r>
                  <a:rPr lang="en-US" sz="2000" dirty="0" smtClean="0"/>
                  <a:t>a </a:t>
                </a:r>
                <a:r>
                  <a:rPr lang="en-US" sz="2000" u="sng" dirty="0"/>
                  <a:t>given</a:t>
                </a:r>
                <a:r>
                  <a:rPr lang="en-US" sz="2000" dirty="0"/>
                  <a:t>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34982" y="1590357"/>
                <a:ext cx="4432818" cy="4505643"/>
              </a:xfrm>
              <a:blipFill rotWithShape="1">
                <a:blip r:embed="rId3"/>
                <a:stretch>
                  <a:fillRect l="-1233" t="-5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/>
          <p:cNvSpPr/>
          <p:nvPr/>
        </p:nvSpPr>
        <p:spPr>
          <a:xfrm>
            <a:off x="1905000" y="5257800"/>
            <a:ext cx="5181600" cy="1066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similar </a:t>
            </a:r>
            <a:r>
              <a:rPr lang="en-US" sz="1600" dirty="0">
                <a:solidFill>
                  <a:srgbClr val="C00000"/>
                </a:solidFill>
              </a:rPr>
              <a:t>question </a:t>
            </a:r>
            <a:r>
              <a:rPr lang="en-US" sz="1600" dirty="0" smtClean="0">
                <a:solidFill>
                  <a:srgbClr val="C00000"/>
                </a:solidFill>
              </a:rPr>
              <a:t>while </a:t>
            </a:r>
          </a:p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Quick </a:t>
            </a:r>
            <a:r>
              <a:rPr lang="en-US" sz="1600" dirty="0">
                <a:solidFill>
                  <a:srgbClr val="7030A0"/>
                </a:solidFill>
              </a:rPr>
              <a:t>Sort </a:t>
            </a:r>
            <a:r>
              <a:rPr lang="en-US" sz="1600" dirty="0" smtClean="0">
                <a:solidFill>
                  <a:srgbClr val="00B050"/>
                </a:solidFill>
                <a:sym typeface="Wingdings" pitchFamily="2" charset="2"/>
              </a:rPr>
              <a:t>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Randomized Quick </a:t>
            </a:r>
            <a:r>
              <a:rPr lang="en-US" sz="1600" dirty="0" smtClean="0">
                <a:solidFill>
                  <a:srgbClr val="7030A0"/>
                </a:solidFill>
              </a:rPr>
              <a:t>Sort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964" y="914400"/>
            <a:ext cx="673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Why does hashing work </a:t>
            </a:r>
            <a:r>
              <a:rPr lang="en-US" sz="2800" b="1" dirty="0">
                <a:solidFill>
                  <a:srgbClr val="7030A0"/>
                </a:solidFill>
              </a:rPr>
              <a:t>so well </a:t>
            </a:r>
            <a:r>
              <a:rPr lang="en-US" sz="2800" b="1" dirty="0"/>
              <a:t>in Practice ?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3352800"/>
            <a:ext cx="30480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97894" y="1828800"/>
            <a:ext cx="217450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Universal hash family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81600" y="3352800"/>
            <a:ext cx="30480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3810000" y="3477768"/>
            <a:ext cx="13716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267200" y="4648200"/>
            <a:ext cx="533400" cy="3810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0" y="16764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362200"/>
            <a:ext cx="3048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6" grpId="0" uiExpand="1" build="p" animBg="1"/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The Journey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One Milestone in Our Journey:</a:t>
                </a:r>
                <a:endParaRPr lang="en-US" sz="2400" dirty="0" smtClean="0"/>
              </a:p>
              <a:p>
                <a:r>
                  <a:rPr lang="en-US" sz="2000" dirty="0" smtClean="0"/>
                  <a:t>A perfect hash function using hash table of size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 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Tools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Needed:</a:t>
                </a:r>
                <a:endParaRPr lang="en-US" sz="240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2000" b="1" dirty="0"/>
                  <a:t>Hash Family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small constant</a:t>
                </a:r>
                <a:endParaRPr lang="en-US" sz="2000" b="1" dirty="0"/>
              </a:p>
              <a:p>
                <a:r>
                  <a:rPr lang="en-US" sz="2000" dirty="0"/>
                  <a:t>Elementary Probability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3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3422</Words>
  <Application>Microsoft Office PowerPoint</Application>
  <PresentationFormat>On-screen Show (4:3)</PresentationFormat>
  <Paragraphs>609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Randomized Algorithms CS648 </vt:lpstr>
      <vt:lpstr>Recap of Last Lecture</vt:lpstr>
      <vt:lpstr>Problem Definition</vt:lpstr>
      <vt:lpstr>Hashing</vt:lpstr>
      <vt:lpstr>Static Hashing  worst Case O(1) search time</vt:lpstr>
      <vt:lpstr>Universal Hash Family</vt:lpstr>
      <vt:lpstr>Why such a definition for Universal Hash family ?</vt:lpstr>
      <vt:lpstr>The INSPIRATION </vt:lpstr>
      <vt:lpstr>The Journey</vt:lpstr>
      <vt:lpstr>Perfect hashing using O(s^2) space </vt:lpstr>
      <vt:lpstr>Perfect hashing using O(s^2) space </vt:lpstr>
      <vt:lpstr>Hashing with Optimal space And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PowerPoint Presentation</vt:lpstr>
      <vt:lpstr>Optimal space hashing with  worst case O(1) search time</vt:lpstr>
      <vt:lpstr>PowerPoint Presentation</vt:lpstr>
      <vt:lpstr>A simple and Compact  Universal Hash family</vt:lpstr>
      <vt:lpstr>A universal hash family</vt:lpstr>
      <vt:lpstr>The starting point </vt:lpstr>
      <vt:lpstr>The starting point </vt:lpstr>
      <vt:lpstr>PowerPoint Presentation</vt:lpstr>
      <vt:lpstr>mod operation </vt:lpstr>
      <vt:lpstr>mod operation </vt:lpstr>
      <vt:lpstr>mod operation </vt:lpstr>
      <vt:lpstr>mod operation </vt:lpstr>
      <vt:lpstr>PowerPoint Presentation</vt:lpstr>
      <vt:lpstr>Probability of collision between  i and i+Δ</vt:lpstr>
      <vt:lpstr>Probability of collision between  i and i+Δ</vt:lpstr>
      <vt:lpstr>PowerPoint Presentation</vt:lpstr>
      <vt:lpstr>Example (referred to in slide 15)</vt:lpstr>
      <vt:lpstr>Homework: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Surender Baswana</cp:lastModifiedBy>
  <cp:revision>284</cp:revision>
  <dcterms:created xsi:type="dcterms:W3CDTF">2013-08-23T04:10:57Z</dcterms:created>
  <dcterms:modified xsi:type="dcterms:W3CDTF">2018-08-23T14:45:10Z</dcterms:modified>
</cp:coreProperties>
</file>