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341" r:id="rId3"/>
    <p:sldId id="342" r:id="rId4"/>
    <p:sldId id="375" r:id="rId5"/>
    <p:sldId id="343" r:id="rId6"/>
    <p:sldId id="312" r:id="rId7"/>
    <p:sldId id="313" r:id="rId8"/>
    <p:sldId id="324" r:id="rId9"/>
    <p:sldId id="325" r:id="rId10"/>
    <p:sldId id="326" r:id="rId11"/>
    <p:sldId id="359" r:id="rId12"/>
    <p:sldId id="328" r:id="rId13"/>
    <p:sldId id="330" r:id="rId14"/>
    <p:sldId id="329" r:id="rId15"/>
    <p:sldId id="349" r:id="rId16"/>
    <p:sldId id="364" r:id="rId17"/>
    <p:sldId id="348" r:id="rId18"/>
    <p:sldId id="350" r:id="rId19"/>
    <p:sldId id="314" r:id="rId20"/>
    <p:sldId id="351" r:id="rId21"/>
    <p:sldId id="360" r:id="rId22"/>
    <p:sldId id="317" r:id="rId23"/>
    <p:sldId id="352" r:id="rId24"/>
    <p:sldId id="323" r:id="rId25"/>
    <p:sldId id="332" r:id="rId26"/>
    <p:sldId id="331" r:id="rId27"/>
    <p:sldId id="319" r:id="rId28"/>
    <p:sldId id="322" r:id="rId29"/>
    <p:sldId id="335" r:id="rId30"/>
    <p:sldId id="336" r:id="rId31"/>
    <p:sldId id="337" r:id="rId32"/>
    <p:sldId id="344" r:id="rId33"/>
    <p:sldId id="333" r:id="rId34"/>
    <p:sldId id="339" r:id="rId35"/>
    <p:sldId id="340" r:id="rId36"/>
    <p:sldId id="345" r:id="rId37"/>
    <p:sldId id="361" r:id="rId38"/>
    <p:sldId id="353" r:id="rId39"/>
    <p:sldId id="354" r:id="rId40"/>
    <p:sldId id="355" r:id="rId41"/>
    <p:sldId id="356" r:id="rId42"/>
    <p:sldId id="368" r:id="rId43"/>
    <p:sldId id="35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8" d="100"/>
          <a:sy n="88" d="100"/>
        </p:scale>
        <p:origin x="-2304" y="-5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7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3CE79-9758-4996-B385-E8614CEBDE22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87A05-0DE7-4980-B1C7-8A13D370D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 just stores 0-1 entries</a:t>
            </a:r>
            <a:r>
              <a:rPr lang="en-US" baseline="0" dirty="0" smtClean="0"/>
              <a:t> and does not provide any information about witnesses. </a:t>
            </a:r>
          </a:p>
          <a:p>
            <a:r>
              <a:rPr lang="en-US" baseline="0" dirty="0" smtClean="0"/>
              <a:t>Let us look at matrix D which stores some numbers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87A05-0DE7-4980-B1C7-8A13D370DE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21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7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0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9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4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3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3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3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4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FCEB3-2602-4D06-B9B8-58950834D6A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2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1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261.png"/><Relationship Id="rId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2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0.png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0.png"/><Relationship Id="rId4" Type="http://schemas.openxmlformats.org/officeDocument/2006/relationships/image" Target="../media/image20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95800"/>
            <a:ext cx="7086600" cy="1828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9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Random Sampling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>
                <a:solidFill>
                  <a:srgbClr val="002060"/>
                </a:solidFill>
              </a:rPr>
              <a:t>part-I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rgbClr val="002060"/>
                </a:solidFill>
              </a:rPr>
              <a:t>                    (To find a subset  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b="1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62400" y="5715000"/>
            <a:ext cx="2748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</a:t>
            </a:r>
            <a:r>
              <a:rPr lang="en-US" sz="2000" dirty="0" smtClean="0"/>
              <a:t>ith </a:t>
            </a:r>
            <a:r>
              <a:rPr lang="en-US" sz="2000" b="1" u="sng" dirty="0" smtClean="0"/>
              <a:t>a desired property</a:t>
            </a:r>
            <a:r>
              <a:rPr lang="en-US" sz="2000" dirty="0" smtClean="0"/>
              <a:t>)</a:t>
            </a: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67488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447925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Motivation for </a:t>
            </a:r>
            <a:r>
              <a:rPr lang="en-US" dirty="0" smtClean="0">
                <a:solidFill>
                  <a:srgbClr val="C00000"/>
                </a:solidFill>
              </a:rPr>
              <a:t>BPWM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All Pairs Shortest Paths (APSP)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Standard Algorithms:</a:t>
            </a:r>
          </a:p>
          <a:p>
            <a:r>
              <a:rPr lang="en-US" sz="2000" b="1" dirty="0" smtClean="0"/>
              <a:t>Floyd </a:t>
            </a:r>
            <a:r>
              <a:rPr lang="en-US" sz="2000" b="1" dirty="0" err="1" smtClean="0"/>
              <a:t>Warshal</a:t>
            </a:r>
            <a:r>
              <a:rPr lang="en-US" sz="2000" b="1" dirty="0" smtClean="0"/>
              <a:t> </a:t>
            </a:r>
            <a:r>
              <a:rPr lang="en-US" sz="2000" dirty="0" smtClean="0"/>
              <a:t>Algorithm</a:t>
            </a:r>
          </a:p>
          <a:p>
            <a:r>
              <a:rPr lang="en-US" sz="2000" b="1" dirty="0" err="1" smtClean="0"/>
              <a:t>Dijkstra</a:t>
            </a:r>
            <a:r>
              <a:rPr lang="en-US" sz="2000" dirty="0" err="1" smtClean="0"/>
              <a:t>’s</a:t>
            </a:r>
            <a:r>
              <a:rPr lang="en-US" sz="2000" dirty="0" smtClean="0"/>
              <a:t> Algorithm</a:t>
            </a:r>
          </a:p>
          <a:p>
            <a:r>
              <a:rPr lang="en-US" sz="2000" dirty="0" smtClean="0"/>
              <a:t>BFS traversal (for </a:t>
            </a:r>
            <a:r>
              <a:rPr lang="en-US" sz="2000" dirty="0" err="1" smtClean="0"/>
              <a:t>unweighted</a:t>
            </a:r>
            <a:r>
              <a:rPr lang="en-US" sz="2000" dirty="0" smtClean="0"/>
              <a:t> graphs)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4875276" y="1981200"/>
            <a:ext cx="3140473" cy="990600"/>
            <a:chOff x="4875276" y="1981200"/>
            <a:chExt cx="3140473" cy="990600"/>
          </a:xfrm>
        </p:grpSpPr>
        <p:sp>
          <p:nvSpPr>
            <p:cNvPr id="6" name="Right Brace 5"/>
            <p:cNvSpPr/>
            <p:nvPr/>
          </p:nvSpPr>
          <p:spPr>
            <a:xfrm>
              <a:off x="4875276" y="1981200"/>
              <a:ext cx="230124" cy="9906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105400" y="2286000"/>
                  <a:ext cx="2910349" cy="375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 smtClean="0"/>
                    <a:t>O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 smtClean="0"/>
                    <a:t> time in the worst case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2286000"/>
                  <a:ext cx="2910349" cy="37555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887" t="-6452" r="-2725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1758406" y="4278868"/>
            <a:ext cx="67999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APSP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4267200"/>
            <a:ext cx="221810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Matrix Multiplication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86400" y="4712732"/>
                <a:ext cx="1306704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O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time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712732"/>
                <a:ext cx="130670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241" t="-6349" r="-740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81800" y="4712732"/>
                <a:ext cx="1045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dirty="0"/>
                  <a:t>&lt;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2.317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4712732"/>
                <a:ext cx="104547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93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-Right Arrow 11"/>
          <p:cNvSpPr/>
          <p:nvPr/>
        </p:nvSpPr>
        <p:spPr>
          <a:xfrm>
            <a:off x="2438400" y="4343400"/>
            <a:ext cx="3048000" cy="293132"/>
          </a:xfrm>
          <a:prstGeom prst="left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43000" y="4724400"/>
                <a:ext cx="1947264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O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time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724400"/>
                <a:ext cx="194726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492" t="-6349" r="-467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730517" y="3697069"/>
                <a:ext cx="27558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err="1">
                    <a:solidFill>
                      <a:srgbClr val="002060"/>
                    </a:solidFill>
                  </a:rPr>
                  <a:t>Raimund</a:t>
                </a:r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Seidel, </a:t>
                </a:r>
              </a:p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JCSS,</a:t>
                </a:r>
                <a:r>
                  <a:rPr lang="en-US" dirty="0"/>
                  <a:t> 51(3): 400-403 </a:t>
                </a:r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𝟏𝟗𝟗𝟓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17" y="3697069"/>
                <a:ext cx="2755883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1327" t="-4673" r="-3540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43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3" grpId="0" animBg="1"/>
      <p:bldP spid="8" grpId="0" animBg="1"/>
      <p:bldP spid="9" grpId="0" animBg="1"/>
      <p:bldP spid="10" grpId="0"/>
      <p:bldP spid="12" grpId="0" animBg="1"/>
      <p:bldP spid="1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All Pairs Shortest Paths (APSP)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Algorithm of </a:t>
                </a:r>
                <a:r>
                  <a:rPr lang="en-US" sz="1800" b="1" dirty="0" err="1" smtClean="0">
                    <a:solidFill>
                      <a:srgbClr val="002060"/>
                    </a:solidFill>
                  </a:rPr>
                  <a:t>Raimund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Seidel</a:t>
                </a:r>
                <a:r>
                  <a:rPr lang="en-US" sz="1800" b="1" dirty="0"/>
                  <a:t>: </a:t>
                </a:r>
                <a:endParaRPr lang="en-US" sz="1800" b="1" dirty="0" smtClean="0"/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Compute Distance Matrix in </a:t>
                </a:r>
                <a:r>
                  <a:rPr lang="en-US" sz="1800" b="1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time [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Deterministic </a:t>
                </a:r>
                <a:r>
                  <a:rPr lang="en-US" sz="1800" dirty="0" smtClean="0"/>
                  <a:t>Algorithm]</a:t>
                </a:r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Computing Shortest Paths Matrix required solving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BPWM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 smtClean="0"/>
                  <a:t>problem.</a:t>
                </a:r>
              </a:p>
              <a:p>
                <a:endParaRPr lang="en-US" sz="1800" dirty="0"/>
              </a:p>
              <a:p>
                <a:r>
                  <a:rPr lang="en-US" sz="1800" dirty="0" smtClean="0"/>
                  <a:t>Solving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BPWM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 smtClean="0"/>
                  <a:t>problem in </a:t>
                </a:r>
                <a:r>
                  <a:rPr lang="en-US" sz="1800" b="1" i="1" dirty="0" smtClean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func>
                      <m:funcPr>
                        <m:ctrlPr>
                          <a:rPr lang="en-US" sz="1800" i="1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time [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Randomized </a:t>
                </a:r>
                <a:r>
                  <a:rPr lang="en-US" sz="1800" dirty="0" smtClean="0"/>
                  <a:t>algorithm]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Callout 1 3"/>
          <p:cNvSpPr/>
          <p:nvPr/>
        </p:nvSpPr>
        <p:spPr>
          <a:xfrm>
            <a:off x="5105400" y="1219200"/>
            <a:ext cx="3657600" cy="1222248"/>
          </a:xfrm>
          <a:prstGeom prst="borderCallout1">
            <a:avLst>
              <a:gd name="adj1" fmla="val 99797"/>
              <a:gd name="adj2" fmla="val 50029"/>
              <a:gd name="adj3" fmla="val 122297"/>
              <a:gd name="adj4" fmla="val -23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002060"/>
                </a:solidFill>
              </a:rPr>
              <a:t>Students having </a:t>
            </a:r>
            <a:r>
              <a:rPr lang="en-US" sz="1600" smtClean="0">
                <a:solidFill>
                  <a:srgbClr val="002060"/>
                </a:solidFill>
              </a:rPr>
              <a:t>interest in </a:t>
            </a:r>
            <a:r>
              <a:rPr lang="en-US" sz="1600" dirty="0" smtClean="0">
                <a:solidFill>
                  <a:srgbClr val="002060"/>
                </a:solidFill>
              </a:rPr>
              <a:t>algorithms are strongly advised to study this novel algorithm from </a:t>
            </a:r>
            <a:r>
              <a:rPr lang="en-US" sz="1600" dirty="0" err="1" smtClean="0">
                <a:solidFill>
                  <a:srgbClr val="002060"/>
                </a:solidFill>
              </a:rPr>
              <a:t>Motwani-Raghwan</a:t>
            </a:r>
            <a:r>
              <a:rPr lang="en-US" sz="1600" dirty="0" smtClean="0">
                <a:solidFill>
                  <a:srgbClr val="002060"/>
                </a:solidFill>
              </a:rPr>
              <a:t> book or the original journal version. (This is, of course, not part of the syllabus for CS648)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177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447925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Randomized </a:t>
            </a:r>
            <a:r>
              <a:rPr lang="en-US" dirty="0"/>
              <a:t>algorithm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C00000"/>
                </a:solidFill>
              </a:rPr>
              <a:t>BPWM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Boolean Product </a:t>
            </a:r>
            <a:r>
              <a:rPr lang="en-US" sz="3200" b="1" dirty="0" smtClean="0"/>
              <a:t>Witness Matrix (</a:t>
            </a:r>
            <a:r>
              <a:rPr lang="en-US" sz="3200" b="1" dirty="0" smtClean="0">
                <a:solidFill>
                  <a:srgbClr val="C00000"/>
                </a:solidFill>
              </a:rPr>
              <a:t>BPWM</a:t>
            </a:r>
            <a:r>
              <a:rPr lang="en-US" sz="3200" b="1" dirty="0" smtClean="0"/>
              <a:t>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Problem: </a:t>
                </a:r>
                <a:r>
                  <a:rPr lang="en-US" sz="2000" dirty="0" smtClean="0"/>
                  <a:t>Given two Boolean matrices </a:t>
                </a:r>
                <a:r>
                  <a:rPr lang="en-US" sz="2000" b="1" i="1" dirty="0" smtClean="0"/>
                  <a:t>A </a:t>
                </a:r>
                <a:r>
                  <a:rPr lang="en-US" sz="2000" dirty="0" smtClean="0"/>
                  <a:t>and </a:t>
                </a:r>
                <a:r>
                  <a:rPr lang="en-US" sz="2000" b="1" i="1" dirty="0" smtClean="0"/>
                  <a:t>B</a:t>
                </a:r>
                <a:r>
                  <a:rPr lang="en-US" sz="2000" dirty="0" smtClean="0"/>
                  <a:t>, and their Boolean product </a:t>
                </a:r>
                <a:r>
                  <a:rPr lang="en-US" sz="2000" b="1" i="1" dirty="0" smtClean="0"/>
                  <a:t>C</a:t>
                </a:r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compute a matrix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𝑾</m:t>
                    </m:r>
                  </m:oMath>
                </a14:m>
                <a:r>
                  <a:rPr lang="en-US" sz="2000" dirty="0" smtClean="0"/>
                  <a:t>, such that: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stores a witness </a:t>
                </a:r>
                <a:r>
                  <a:rPr lang="en-US" sz="2000" dirty="0" smtClean="0"/>
                  <a:t>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)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  <a:blipFill rotWithShape="1">
                <a:blip r:embed="rId2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3048000" y="4419600"/>
            <a:ext cx="3048000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Let us make some simple observations first.</a:t>
            </a:r>
            <a:endParaRPr lang="en-IN" sz="2000" dirty="0"/>
          </a:p>
        </p:txBody>
      </p:sp>
      <p:sp>
        <p:nvSpPr>
          <p:cNvPr id="5" name="Rectangle 4"/>
          <p:cNvSpPr/>
          <p:nvPr/>
        </p:nvSpPr>
        <p:spPr>
          <a:xfrm>
            <a:off x="1752600" y="3429000"/>
            <a:ext cx="1676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29000" y="3429000"/>
            <a:ext cx="1447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76800" y="3429000"/>
            <a:ext cx="1447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73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629400" y="3112532"/>
            <a:ext cx="306494" cy="31646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Observations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726752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6200831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411042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A</a:t>
            </a:r>
            <a:endParaRPr lang="en-US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</a:t>
            </a:r>
            <a:endParaRPr lang="en-US" b="1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-120985" y="3043535"/>
            <a:ext cx="665925" cy="461665"/>
            <a:chOff x="629475" y="5177135"/>
            <a:chExt cx="665925" cy="461665"/>
          </a:xfrm>
        </p:grpSpPr>
        <p:sp>
          <p:nvSpPr>
            <p:cNvPr id="15" name="Right Arrow 14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3973940" y="1219200"/>
            <a:ext cx="369460" cy="762000"/>
            <a:chOff x="6324600" y="1295400"/>
            <a:chExt cx="369460" cy="762000"/>
          </a:xfrm>
        </p:grpSpPr>
        <p:sp>
          <p:nvSpPr>
            <p:cNvPr id="18" name="Down Arrow 17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Rectangle 2"/>
          <p:cNvSpPr/>
          <p:nvPr/>
        </p:nvSpPr>
        <p:spPr>
          <a:xfrm>
            <a:off x="512283" y="3074628"/>
            <a:ext cx="1861130" cy="35437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30070" y="1981200"/>
            <a:ext cx="348670" cy="1828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14400" y="3124200"/>
            <a:ext cx="304800" cy="304800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676400" y="3112532"/>
            <a:ext cx="304800" cy="304800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922635" y="4702314"/>
                <a:ext cx="5011565" cy="4001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There may be </a:t>
                </a:r>
                <a:r>
                  <a:rPr lang="en-US" sz="2000" b="1" u="sng" dirty="0">
                    <a:solidFill>
                      <a:srgbClr val="0070C0"/>
                    </a:solidFill>
                  </a:rPr>
                  <a:t>many</a:t>
                </a:r>
                <a:r>
                  <a:rPr lang="en-US" sz="2000" dirty="0"/>
                  <a:t> witnesses for a pair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.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635" y="4702314"/>
                <a:ext cx="5011565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1215" t="-7576" r="-145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371600" y="5486400"/>
            <a:ext cx="626671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But our aim </a:t>
            </a:r>
            <a:r>
              <a:rPr lang="en-US" sz="2000" dirty="0"/>
              <a:t>is to compute “</a:t>
            </a:r>
            <a:r>
              <a:rPr lang="en-US" sz="2000" b="1" u="sng" dirty="0">
                <a:solidFill>
                  <a:srgbClr val="00B050"/>
                </a:solidFill>
              </a:rPr>
              <a:t>just one witness</a:t>
            </a:r>
            <a:r>
              <a:rPr lang="en-US" sz="2000" dirty="0"/>
              <a:t>” for each </a:t>
            </a:r>
            <a:r>
              <a:rPr lang="en-US" sz="2000" dirty="0" smtClean="0"/>
              <a:t>pair.</a:t>
            </a:r>
            <a:endParaRPr lang="en-IN" sz="20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1028700" y="3581400"/>
            <a:ext cx="2171700" cy="2362200"/>
            <a:chOff x="1028700" y="3581400"/>
            <a:chExt cx="2171700" cy="2362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ounded Rectangle 26"/>
                <p:cNvSpPr/>
                <p:nvPr/>
              </p:nvSpPr>
              <p:spPr>
                <a:xfrm>
                  <a:off x="1219200" y="5562600"/>
                  <a:ext cx="1981200" cy="3810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Witnesses for 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b="1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)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ounded 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5562600"/>
                  <a:ext cx="1981200" cy="381000"/>
                </a:xfrm>
                <a:prstGeom prst="roundRect">
                  <a:avLst/>
                </a:prstGeom>
                <a:blipFill rotWithShape="1">
                  <a:blip r:embed="rId6"/>
                  <a:stretch>
                    <a:fillRect t="-3030" r="-2128" b="-196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>
              <a:off x="1028700" y="3581400"/>
              <a:ext cx="723900" cy="190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66900" y="3581400"/>
              <a:ext cx="38100" cy="190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12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" grpId="0"/>
      <p:bldP spid="3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6629400" y="3112532"/>
            <a:ext cx="306494" cy="31646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5092492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Observations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42939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5032717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A</a:t>
            </a:r>
            <a:endParaRPr lang="en-US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</a:t>
            </a:r>
            <a:endParaRPr 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43987" y="4702314"/>
                <a:ext cx="6276013" cy="4001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How efficiently can we search a witnesses </a:t>
                </a:r>
                <a:r>
                  <a:rPr lang="en-US" sz="2000" dirty="0"/>
                  <a:t>for a pair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 ?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987" y="4702314"/>
                <a:ext cx="6276013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971" t="-7576" r="-1845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12200" y="5486400"/>
                <a:ext cx="1217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time</a:t>
                </a:r>
                <a:endParaRPr lang="en-IN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200" y="5486400"/>
                <a:ext cx="1217000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5000" t="-7576" r="-10000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-120985" y="3043535"/>
            <a:ext cx="665925" cy="461665"/>
            <a:chOff x="629475" y="5177135"/>
            <a:chExt cx="665925" cy="461665"/>
          </a:xfrm>
        </p:grpSpPr>
        <p:sp>
          <p:nvSpPr>
            <p:cNvPr id="15" name="Right Arrow 14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3973940" y="1219200"/>
            <a:ext cx="369460" cy="762000"/>
            <a:chOff x="6324600" y="1295400"/>
            <a:chExt cx="369460" cy="762000"/>
          </a:xfrm>
        </p:grpSpPr>
        <p:sp>
          <p:nvSpPr>
            <p:cNvPr id="21" name="Down Arrow 20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1"/>
          <p:cNvSpPr/>
          <p:nvPr/>
        </p:nvSpPr>
        <p:spPr>
          <a:xfrm>
            <a:off x="4572000" y="4445169"/>
            <a:ext cx="3124200" cy="736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2283" y="3074628"/>
            <a:ext cx="1861130" cy="35437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930070" y="1981200"/>
            <a:ext cx="348670" cy="1828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6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629400" y="3112532"/>
            <a:ext cx="306494" cy="31646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3652116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Observations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733180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0489874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A</a:t>
            </a:r>
            <a:endParaRPr lang="en-US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</a:t>
            </a:r>
            <a:endParaRPr 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43987" y="4702314"/>
                <a:ext cx="6830203" cy="4001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How efficiently can you verify 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is a witness for </a:t>
                </a:r>
                <a:r>
                  <a:rPr lang="en-US" sz="2000" dirty="0"/>
                  <a:t>a pair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 ?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987" y="4702314"/>
                <a:ext cx="6830203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892" t="-7576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90800" y="5410200"/>
                <a:ext cx="3501664" cy="391646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  <a:r>
                  <a:rPr lang="en-US" dirty="0" smtClean="0"/>
                  <a:t>ust check whether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 </m:t>
                        </m:r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410200"/>
                <a:ext cx="3501664" cy="391646"/>
              </a:xfrm>
              <a:prstGeom prst="rect">
                <a:avLst/>
              </a:prstGeom>
              <a:blipFill rotWithShape="1">
                <a:blip r:embed="rId3"/>
                <a:stretch>
                  <a:fillRect l="-1036" t="-2899" r="-1900" b="-13043"/>
                </a:stretch>
              </a:blipFill>
              <a:ln w="28575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Left Arrow 14"/>
              <p:cNvSpPr/>
              <p:nvPr/>
            </p:nvSpPr>
            <p:spPr>
              <a:xfrm>
                <a:off x="6172200" y="5334000"/>
                <a:ext cx="1451336" cy="560832"/>
              </a:xfrm>
              <a:prstGeom prst="leftArrow">
                <a:avLst>
                  <a:gd name="adj1" fmla="val 73923"/>
                  <a:gd name="adj2" fmla="val 51709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time</a:t>
                </a:r>
              </a:p>
            </p:txBody>
          </p:sp>
        </mc:Choice>
        <mc:Fallback xmlns="">
          <p:sp>
            <p:nvSpPr>
              <p:cNvPr id="15" name="Left Arrow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334000"/>
                <a:ext cx="1451336" cy="560832"/>
              </a:xfrm>
              <a:prstGeom prst="leftArrow">
                <a:avLst>
                  <a:gd name="adj1" fmla="val 73923"/>
                  <a:gd name="adj2" fmla="val 51709"/>
                </a:avLst>
              </a:prstGeom>
              <a:blipFill rotWithShape="1">
                <a:blip r:embed="rId4"/>
                <a:stretch>
                  <a:fillRect r="-12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-120985" y="3043535"/>
            <a:ext cx="665925" cy="461665"/>
            <a:chOff x="629475" y="5177135"/>
            <a:chExt cx="665925" cy="461665"/>
          </a:xfrm>
        </p:grpSpPr>
        <p:sp>
          <p:nvSpPr>
            <p:cNvPr id="17" name="Right Arrow 16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3973940" y="1219200"/>
            <a:ext cx="369460" cy="762000"/>
            <a:chOff x="6324600" y="1295400"/>
            <a:chExt cx="369460" cy="762000"/>
          </a:xfrm>
        </p:grpSpPr>
        <p:sp>
          <p:nvSpPr>
            <p:cNvPr id="20" name="Down Arrow 19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ctangle 21"/>
          <p:cNvSpPr/>
          <p:nvPr/>
        </p:nvSpPr>
        <p:spPr>
          <a:xfrm>
            <a:off x="4495800" y="4445169"/>
            <a:ext cx="3810000" cy="81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2283" y="3074628"/>
            <a:ext cx="1861130" cy="35437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30070" y="1981200"/>
            <a:ext cx="348670" cy="1828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4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4" grpId="0" animBg="1"/>
      <p:bldP spid="14" grpId="1" animBg="1"/>
      <p:bldP spid="15" grpId="0" animBg="1"/>
      <p:bldP spid="15" grpId="1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6629400" y="5398532"/>
            <a:ext cx="306494" cy="31646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629400" y="3112532"/>
            <a:ext cx="306494" cy="31646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Boolean Product</a:t>
            </a:r>
            <a:r>
              <a:rPr lang="en-US" sz="3600" b="1" dirty="0" smtClean="0"/>
              <a:t> </a:t>
            </a:r>
            <a:r>
              <a:rPr lang="en-US" sz="3600" b="1" dirty="0"/>
              <a:t>of Matrices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518770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9072565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1648147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5867400" y="4267200"/>
            <a:ext cx="1828800" cy="2362200"/>
            <a:chOff x="5867400" y="4267200"/>
            <a:chExt cx="1828800" cy="2362200"/>
          </a:xfrm>
        </p:grpSpPr>
        <p:graphicFrame>
          <p:nvGraphicFramePr>
            <p:cNvPr id="12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22138964"/>
                </p:ext>
              </p:extLst>
            </p:nvPr>
          </p:nvGraphicFramePr>
          <p:xfrm>
            <a:off x="5867400" y="4267200"/>
            <a:ext cx="1828800" cy="182880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365760"/>
                  <a:gridCol w="365760"/>
                  <a:gridCol w="365760"/>
                  <a:gridCol w="365760"/>
                  <a:gridCol w="365760"/>
                </a:tblGrid>
                <a:tr h="36576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2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1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2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</a:tr>
                <a:tr h="36576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2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1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</a:tr>
                <a:tr h="36576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1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1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1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1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</a:tr>
                <a:tr h="36576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1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2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2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1</a:t>
                        </a:r>
                        <a:endParaRPr lang="en-US" dirty="0"/>
                      </a:p>
                    </a:txBody>
                    <a:tcPr/>
                  </a:tc>
                </a:tr>
                <a:tr h="36576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2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2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3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0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1</a:t>
                        </a:r>
                        <a:endParaRPr lang="en-US" dirty="0"/>
                      </a:p>
                    </a:txBody>
                    <a:tcPr/>
                  </a:tc>
                </a:tr>
              </a:tbl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6629400" y="626006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</a:t>
              </a:r>
              <a:endParaRPr lang="en-US" b="1" dirty="0"/>
            </a:p>
          </p:txBody>
        </p:sp>
      </p:grpSp>
      <p:sp>
        <p:nvSpPr>
          <p:cNvPr id="14" name="Equal 13"/>
          <p:cNvSpPr/>
          <p:nvPr/>
        </p:nvSpPr>
        <p:spPr>
          <a:xfrm rot="1542714">
            <a:off x="4357098" y="4206555"/>
            <a:ext cx="1325418" cy="803510"/>
          </a:xfrm>
          <a:prstGeom prst="mathEqual">
            <a:avLst>
              <a:gd name="adj1" fmla="val 8631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Integer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Product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xplosion 1 15"/>
              <p:cNvSpPr/>
              <p:nvPr/>
            </p:nvSpPr>
            <p:spPr>
              <a:xfrm>
                <a:off x="1066800" y="4103132"/>
                <a:ext cx="3429000" cy="1840468"/>
              </a:xfrm>
              <a:prstGeom prst="irregularSeal1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=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number of witnesses for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)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Explosion 1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103132"/>
                <a:ext cx="3429000" cy="1840468"/>
              </a:xfrm>
              <a:prstGeom prst="irregularSeal1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729354" y="5712495"/>
                <a:ext cx="2061846" cy="764505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354" y="5712495"/>
                <a:ext cx="2061846" cy="764505"/>
              </a:xfrm>
              <a:prstGeom prst="rect">
                <a:avLst/>
              </a:prstGeom>
              <a:blipFill rotWithShape="1">
                <a:blip r:embed="rId4"/>
                <a:stretch>
                  <a:fillRect r="-2639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-120985" y="3043535"/>
            <a:ext cx="665925" cy="461665"/>
            <a:chOff x="629475" y="5177135"/>
            <a:chExt cx="665925" cy="461665"/>
          </a:xfrm>
        </p:grpSpPr>
        <p:sp>
          <p:nvSpPr>
            <p:cNvPr id="19" name="Right Arrow 18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3973940" y="1219200"/>
            <a:ext cx="369460" cy="762000"/>
            <a:chOff x="6324600" y="1295400"/>
            <a:chExt cx="369460" cy="762000"/>
          </a:xfrm>
        </p:grpSpPr>
        <p:sp>
          <p:nvSpPr>
            <p:cNvPr id="22" name="Down Arrow 21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23"/>
          <p:cNvSpPr/>
          <p:nvPr/>
        </p:nvSpPr>
        <p:spPr>
          <a:xfrm>
            <a:off x="512283" y="3074628"/>
            <a:ext cx="1861130" cy="35437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930070" y="1981200"/>
            <a:ext cx="348670" cy="1828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loud Callout 27"/>
          <p:cNvSpPr/>
          <p:nvPr/>
        </p:nvSpPr>
        <p:spPr>
          <a:xfrm>
            <a:off x="533400" y="4103132"/>
            <a:ext cx="4029670" cy="145946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Look carefully at the integer product matrix </a:t>
            </a:r>
            <a:r>
              <a:rPr lang="en-US" sz="1600" b="1" dirty="0" smtClean="0">
                <a:solidFill>
                  <a:srgbClr val="002060"/>
                </a:solidFill>
              </a:rPr>
              <a:t>D</a:t>
            </a:r>
            <a:r>
              <a:rPr lang="en-US" sz="1600" dirty="0" smtClean="0">
                <a:solidFill>
                  <a:srgbClr val="002060"/>
                </a:solidFill>
              </a:rPr>
              <a:t>. Does it have any thing to do with witnesses.</a:t>
            </a:r>
            <a:endParaRPr lang="en-US" sz="16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Down Ribbon 28"/>
              <p:cNvSpPr/>
              <p:nvPr/>
            </p:nvSpPr>
            <p:spPr>
              <a:xfrm>
                <a:off x="381000" y="5715000"/>
                <a:ext cx="349627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2060"/>
                    </a:solidFill>
                  </a:rPr>
                  <a:t>So it is worth studying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for our problem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9" name="Down Ribbon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715000"/>
                <a:ext cx="349627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908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" grpId="0"/>
      <p:bldP spid="14" grpId="0" animBg="1"/>
      <p:bldP spid="16" grpId="0" animBg="1"/>
      <p:bldP spid="16" grpId="1" animBg="1"/>
      <p:bldP spid="18" grpId="0" animBg="1"/>
      <p:bldP spid="18" grpId="1" animBg="1"/>
      <p:bldP spid="28" grpId="0" animBg="1"/>
      <p:bldP spid="28" grpId="1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Integer </a:t>
            </a:r>
            <a:r>
              <a:rPr lang="en-US" sz="3600" b="1" dirty="0" smtClean="0">
                <a:solidFill>
                  <a:srgbClr val="7030A0"/>
                </a:solidFill>
              </a:rPr>
              <a:t>Product</a:t>
            </a:r>
            <a:r>
              <a:rPr lang="en-US" sz="3600" b="1" dirty="0" smtClean="0"/>
              <a:t> </a:t>
            </a:r>
            <a:r>
              <a:rPr lang="en-US" sz="3600" b="1" dirty="0"/>
              <a:t>of Matrices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3384727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30043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356611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84915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A real life example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/>
              <a:t>We need a donor with blood group </a:t>
            </a:r>
            <a:r>
              <a:rPr lang="en-US" sz="2000" b="1" dirty="0">
                <a:solidFill>
                  <a:srgbClr val="C00000"/>
                </a:solidFill>
              </a:rPr>
              <a:t>O+</a:t>
            </a:r>
            <a:r>
              <a:rPr lang="en-US" sz="2000" b="1" dirty="0"/>
              <a:t>.     </a:t>
            </a:r>
          </a:p>
          <a:p>
            <a:r>
              <a:rPr lang="en-US" sz="2000" dirty="0" smtClean="0"/>
              <a:t>There is a huge list (1 million) of blood donors. </a:t>
            </a:r>
          </a:p>
          <a:p>
            <a:r>
              <a:rPr lang="en-US" sz="2000" dirty="0" smtClean="0"/>
              <a:t>Unfortunately,  the blood group information of donors is lost .</a:t>
            </a:r>
          </a:p>
          <a:p>
            <a:r>
              <a:rPr lang="en-US" sz="2000" dirty="0" smtClean="0"/>
              <a:t>What to do ?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IDEA: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Repeat</a:t>
            </a:r>
            <a:r>
              <a:rPr lang="en-US" sz="2000" dirty="0" smtClean="0"/>
              <a:t> until we get a donor of blood group </a:t>
            </a:r>
            <a:r>
              <a:rPr lang="en-US" sz="2000" b="1" dirty="0">
                <a:solidFill>
                  <a:srgbClr val="C00000"/>
                </a:solidFill>
              </a:rPr>
              <a:t>O+</a:t>
            </a:r>
            <a:r>
              <a:rPr lang="en-US" sz="2000" b="1" dirty="0"/>
              <a:t>.</a:t>
            </a:r>
          </a:p>
          <a:p>
            <a:pPr marL="0" indent="0">
              <a:buNone/>
            </a:pPr>
            <a:r>
              <a:rPr lang="en-US" sz="2000" dirty="0" smtClean="0"/>
              <a:t>{      Pick phone number of a donor randomly uniformly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Call him to ask his Blood group.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19760" y="3733800"/>
            <a:ext cx="351904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(</a:t>
            </a:r>
            <a:r>
              <a:rPr lang="en-US" dirty="0"/>
              <a:t>Select a random subset of donors.)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809811" y="1905000"/>
            <a:ext cx="19625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37% people are </a:t>
            </a:r>
            <a:r>
              <a:rPr lang="en-US" b="1" dirty="0" smtClean="0">
                <a:solidFill>
                  <a:srgbClr val="FF0000"/>
                </a:solidFill>
              </a:rPr>
              <a:t>O+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4495800"/>
            <a:ext cx="4191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14800" y="4876800"/>
            <a:ext cx="4191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2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Integer </a:t>
            </a:r>
            <a:r>
              <a:rPr lang="en-US" sz="3600" b="1" dirty="0" smtClean="0">
                <a:solidFill>
                  <a:srgbClr val="7030A0"/>
                </a:solidFill>
              </a:rPr>
              <a:t>Product</a:t>
            </a:r>
            <a:r>
              <a:rPr lang="en-US" sz="3600" b="1" dirty="0" smtClean="0"/>
              <a:t> </a:t>
            </a:r>
            <a:r>
              <a:rPr lang="en-US" sz="3600" b="1" dirty="0"/>
              <a:t>of Matrices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278211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0848070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5436581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73808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Integer </a:t>
            </a:r>
            <a:r>
              <a:rPr lang="en-US" sz="3600" b="1" dirty="0" smtClean="0">
                <a:solidFill>
                  <a:srgbClr val="7030A0"/>
                </a:solidFill>
              </a:rPr>
              <a:t>Product</a:t>
            </a:r>
            <a:r>
              <a:rPr lang="en-US" sz="3600" b="1" dirty="0" smtClean="0"/>
              <a:t> </a:t>
            </a:r>
            <a:r>
              <a:rPr lang="en-US" sz="3600" b="1" dirty="0"/>
              <a:t>of Matrices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908945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8179737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0214180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64624" y="1295400"/>
            <a:ext cx="349776" cy="685800"/>
            <a:chOff x="564624" y="1295400"/>
            <a:chExt cx="349776" cy="685800"/>
          </a:xfrm>
        </p:grpSpPr>
        <p:sp>
          <p:nvSpPr>
            <p:cNvPr id="15" name="TextBox 14"/>
            <p:cNvSpPr txBox="1"/>
            <p:nvPr/>
          </p:nvSpPr>
          <p:spPr>
            <a:xfrm>
              <a:off x="60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4624" y="1611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/>
                  <a:ea typeface="Cambria Math"/>
                </a:rPr>
                <a:t>⨯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14400" y="1295400"/>
            <a:ext cx="349776" cy="685800"/>
            <a:chOff x="564624" y="1295400"/>
            <a:chExt cx="349776" cy="685800"/>
          </a:xfrm>
        </p:grpSpPr>
        <p:sp>
          <p:nvSpPr>
            <p:cNvPr id="18" name="TextBox 17"/>
            <p:cNvSpPr txBox="1"/>
            <p:nvPr/>
          </p:nvSpPr>
          <p:spPr>
            <a:xfrm>
              <a:off x="60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4624" y="1611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/>
                  <a:ea typeface="Cambria Math"/>
                </a:rPr>
                <a:t>⨯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64176" y="1295400"/>
            <a:ext cx="349776" cy="685800"/>
            <a:chOff x="564624" y="1295400"/>
            <a:chExt cx="349776" cy="685800"/>
          </a:xfrm>
        </p:grpSpPr>
        <p:sp>
          <p:nvSpPr>
            <p:cNvPr id="21" name="TextBox 20"/>
            <p:cNvSpPr txBox="1"/>
            <p:nvPr/>
          </p:nvSpPr>
          <p:spPr>
            <a:xfrm>
              <a:off x="60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4624" y="1611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/>
                  <a:ea typeface="Cambria Math"/>
                </a:rPr>
                <a:t>⨯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00200" y="1295400"/>
            <a:ext cx="349776" cy="685800"/>
            <a:chOff x="564624" y="1295400"/>
            <a:chExt cx="349776" cy="685800"/>
          </a:xfrm>
        </p:grpSpPr>
        <p:sp>
          <p:nvSpPr>
            <p:cNvPr id="24" name="TextBox 23"/>
            <p:cNvSpPr txBox="1"/>
            <p:nvPr/>
          </p:nvSpPr>
          <p:spPr>
            <a:xfrm>
              <a:off x="60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4624" y="1611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/>
                  <a:ea typeface="Cambria Math"/>
                </a:rPr>
                <a:t>⨯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981200" y="1295400"/>
            <a:ext cx="349776" cy="685800"/>
            <a:chOff x="564624" y="1295400"/>
            <a:chExt cx="349776" cy="685800"/>
          </a:xfrm>
        </p:grpSpPr>
        <p:sp>
          <p:nvSpPr>
            <p:cNvPr id="27" name="TextBox 26"/>
            <p:cNvSpPr txBox="1"/>
            <p:nvPr/>
          </p:nvSpPr>
          <p:spPr>
            <a:xfrm>
              <a:off x="60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624" y="1611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/>
                  <a:ea typeface="Cambria Math"/>
                </a:rPr>
                <a:t>⨯</a:t>
              </a:r>
              <a:endParaRPr lang="en-US" dirty="0"/>
            </a:p>
          </p:txBody>
        </p:sp>
      </p:grpSp>
      <p:sp>
        <p:nvSpPr>
          <p:cNvPr id="29" name="Cloud Callout 28"/>
          <p:cNvSpPr/>
          <p:nvPr/>
        </p:nvSpPr>
        <p:spPr>
          <a:xfrm>
            <a:off x="304800" y="4407932"/>
            <a:ext cx="4648200" cy="145946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There is a way to manipulate </a:t>
            </a:r>
            <a:r>
              <a:rPr lang="en-US" sz="1600" b="1" dirty="0" smtClean="0">
                <a:solidFill>
                  <a:schemeClr val="tx1"/>
                </a:solidFill>
              </a:rPr>
              <a:t>A </a:t>
            </a:r>
            <a:r>
              <a:rPr lang="en-US" sz="1600" dirty="0" smtClean="0">
                <a:solidFill>
                  <a:srgbClr val="002060"/>
                </a:solidFill>
              </a:rPr>
              <a:t>so that </a:t>
            </a:r>
            <a:r>
              <a:rPr lang="en-US" sz="1600" b="1" dirty="0" smtClean="0">
                <a:solidFill>
                  <a:schemeClr val="tx1"/>
                </a:solidFill>
              </a:rPr>
              <a:t>D </a:t>
            </a:r>
            <a:r>
              <a:rPr lang="en-US" sz="1600" dirty="0" smtClean="0">
                <a:solidFill>
                  <a:srgbClr val="002060"/>
                </a:solidFill>
              </a:rPr>
              <a:t>will store a witness for all those pairs which have </a:t>
            </a:r>
            <a:r>
              <a:rPr lang="en-US" sz="1600" u="sng" dirty="0" smtClean="0">
                <a:solidFill>
                  <a:srgbClr val="002060"/>
                </a:solidFill>
              </a:rPr>
              <a:t>singleton</a:t>
            </a:r>
            <a:r>
              <a:rPr lang="en-US" sz="1600" dirty="0" smtClean="0">
                <a:solidFill>
                  <a:srgbClr val="002060"/>
                </a:solidFill>
              </a:rPr>
              <a:t> witness. Can you guess ?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48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Integer </a:t>
            </a:r>
            <a:r>
              <a:rPr lang="en-US" sz="3600" b="1" dirty="0" smtClean="0">
                <a:solidFill>
                  <a:srgbClr val="7030A0"/>
                </a:solidFill>
              </a:rPr>
              <a:t>Product</a:t>
            </a:r>
            <a:r>
              <a:rPr lang="en-US" sz="3600" b="1" dirty="0" smtClean="0"/>
              <a:t> </a:t>
            </a:r>
            <a:r>
              <a:rPr lang="en-US" sz="3600" b="1" dirty="0"/>
              <a:t>of Matrices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776159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5706183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6481111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64624" y="1295400"/>
            <a:ext cx="349776" cy="685800"/>
            <a:chOff x="564624" y="1295400"/>
            <a:chExt cx="349776" cy="685800"/>
          </a:xfrm>
        </p:grpSpPr>
        <p:sp>
          <p:nvSpPr>
            <p:cNvPr id="3" name="TextBox 2"/>
            <p:cNvSpPr txBox="1"/>
            <p:nvPr/>
          </p:nvSpPr>
          <p:spPr>
            <a:xfrm>
              <a:off x="60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4624" y="1611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/>
                  <a:ea typeface="Cambria Math"/>
                </a:rPr>
                <a:t>⨯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14400" y="1295400"/>
            <a:ext cx="349776" cy="685800"/>
            <a:chOff x="564624" y="1295400"/>
            <a:chExt cx="349776" cy="685800"/>
          </a:xfrm>
        </p:grpSpPr>
        <p:sp>
          <p:nvSpPr>
            <p:cNvPr id="15" name="TextBox 14"/>
            <p:cNvSpPr txBox="1"/>
            <p:nvPr/>
          </p:nvSpPr>
          <p:spPr>
            <a:xfrm>
              <a:off x="60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4624" y="1611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/>
                  <a:ea typeface="Cambria Math"/>
                </a:rPr>
                <a:t>⨯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64176" y="1295400"/>
            <a:ext cx="349776" cy="685800"/>
            <a:chOff x="564624" y="1295400"/>
            <a:chExt cx="349776" cy="685800"/>
          </a:xfrm>
        </p:grpSpPr>
        <p:sp>
          <p:nvSpPr>
            <p:cNvPr id="18" name="TextBox 17"/>
            <p:cNvSpPr txBox="1"/>
            <p:nvPr/>
          </p:nvSpPr>
          <p:spPr>
            <a:xfrm>
              <a:off x="60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4624" y="1611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/>
                  <a:ea typeface="Cambria Math"/>
                </a:rPr>
                <a:t>⨯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600200" y="1295400"/>
            <a:ext cx="349776" cy="685800"/>
            <a:chOff x="564624" y="1295400"/>
            <a:chExt cx="349776" cy="685800"/>
          </a:xfrm>
        </p:grpSpPr>
        <p:sp>
          <p:nvSpPr>
            <p:cNvPr id="21" name="TextBox 20"/>
            <p:cNvSpPr txBox="1"/>
            <p:nvPr/>
          </p:nvSpPr>
          <p:spPr>
            <a:xfrm>
              <a:off x="60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4624" y="1611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/>
                  <a:ea typeface="Cambria Math"/>
                </a:rPr>
                <a:t>⨯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981200" y="1295400"/>
            <a:ext cx="349776" cy="685800"/>
            <a:chOff x="564624" y="1295400"/>
            <a:chExt cx="349776" cy="685800"/>
          </a:xfrm>
        </p:grpSpPr>
        <p:sp>
          <p:nvSpPr>
            <p:cNvPr id="24" name="TextBox 23"/>
            <p:cNvSpPr txBox="1"/>
            <p:nvPr/>
          </p:nvSpPr>
          <p:spPr>
            <a:xfrm>
              <a:off x="60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4624" y="1611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/>
                  <a:ea typeface="Cambria Math"/>
                </a:rPr>
                <a:t>⨯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489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Integer </a:t>
            </a:r>
            <a:r>
              <a:rPr lang="en-US" sz="3600" b="1" dirty="0" smtClean="0">
                <a:solidFill>
                  <a:srgbClr val="7030A0"/>
                </a:solidFill>
              </a:rPr>
              <a:t>Product</a:t>
            </a:r>
            <a:r>
              <a:rPr lang="en-US" sz="3600" b="1" dirty="0" smtClean="0"/>
              <a:t> </a:t>
            </a:r>
            <a:r>
              <a:rPr lang="en-US" sz="3600" b="1" dirty="0"/>
              <a:t>of Matrices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438900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16421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4835682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64624" y="1295400"/>
            <a:ext cx="1779654" cy="685800"/>
            <a:chOff x="564624" y="1295400"/>
            <a:chExt cx="1779654" cy="685800"/>
          </a:xfrm>
        </p:grpSpPr>
        <p:sp>
          <p:nvSpPr>
            <p:cNvPr id="3" name="TextBox 2"/>
            <p:cNvSpPr txBox="1"/>
            <p:nvPr/>
          </p:nvSpPr>
          <p:spPr>
            <a:xfrm>
              <a:off x="609600" y="1295400"/>
              <a:ext cx="1721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1    2     3    4     5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4624" y="1611868"/>
              <a:ext cx="177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/>
                  <a:ea typeface="Cambria Math"/>
                </a:rPr>
                <a:t>⨯    ⨯   ⨯    ⨯    ⨯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own Ribbon 13"/>
              <p:cNvSpPr/>
              <p:nvPr/>
            </p:nvSpPr>
            <p:spPr>
              <a:xfrm>
                <a:off x="381000" y="4419600"/>
                <a:ext cx="6858000" cy="1908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rgbClr val="002060"/>
                    </a:solidFill>
                  </a:rPr>
                  <a:t>For pairs having exactly one witness (Yellow entries),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𝑫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stores the witness </a:t>
                </a:r>
                <a:r>
                  <a:rPr lang="en-US" dirty="0" smtClean="0">
                    <a:solidFill>
                      <a:srgbClr val="002060"/>
                    </a:solidFill>
                    <a:sym typeface="Wingdings" pitchFamily="2" charset="2"/>
                  </a:rPr>
                  <a:t>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.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rgbClr val="002060"/>
                    </a:solidFill>
                  </a:rPr>
                  <a:t>For pairs having multiple witnesses (Blue entries),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𝑫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stores some junk value </a:t>
                </a:r>
                <a:r>
                  <a:rPr lang="en-US" dirty="0" smtClean="0">
                    <a:solidFill>
                      <a:srgbClr val="002060"/>
                    </a:solidFill>
                    <a:sym typeface="Wingdings" pitchFamily="2" charset="2"/>
                  </a:rPr>
                  <a:t>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.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Down Ribbon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419600"/>
                <a:ext cx="6858000" cy="1908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625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Algorithm for Computing </a:t>
            </a:r>
            <a:r>
              <a:rPr lang="en-US" sz="3200" b="1" u="sng" dirty="0" smtClean="0">
                <a:solidFill>
                  <a:srgbClr val="7030A0"/>
                </a:solidFill>
              </a:rPr>
              <a:t>Singleton</a:t>
            </a:r>
            <a:r>
              <a:rPr lang="en-US" sz="3200" b="1" dirty="0" smtClean="0"/>
              <a:t> Witnesses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Compute-Singleton-Witnesses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</a:t>
                </a:r>
                <a:r>
                  <a:rPr lang="en-US" sz="2000" b="1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smtClean="0">
                        <a:latin typeface="Cambria Math"/>
                      </a:rPr>
                      <m:t>∈[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0" dirty="0" smtClean="0">
                    <a:solidFill>
                      <a:srgbClr val="0070C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>
                    <a:latin typeface="Cambria Math"/>
                    <a:ea typeface="Cambria Math"/>
                    <a:sym typeface="Wingdings" pitchFamily="2" charset="2"/>
                  </a:rPr>
                  <a:t>∙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0" dirty="0" smtClean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𝐷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  <a:sym typeface="Wingdings" pitchFamily="2" charset="2"/>
                  </a:rPr>
                  <a:t> ∙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For</a:t>
                </a:r>
                <a:r>
                  <a:rPr lang="en-US" sz="2000" dirty="0" smtClean="0"/>
                  <a:t> </a:t>
                </a:r>
                <a:r>
                  <a:rPr lang="en-US" sz="2000" b="1" dirty="0"/>
                  <a:t>each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latin typeface="Cambria Math"/>
                      </a:rPr>
                      <m:t>∈[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If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000" dirty="0" smtClean="0"/>
                  <a:t> is a witness for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Time complexity: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4495800" y="1600200"/>
            <a:ext cx="3197296" cy="3352800"/>
            <a:chOff x="4495800" y="1600200"/>
            <a:chExt cx="3197296" cy="3352800"/>
          </a:xfrm>
        </p:grpSpPr>
        <p:sp>
          <p:nvSpPr>
            <p:cNvPr id="4" name="Right Brace 3"/>
            <p:cNvSpPr/>
            <p:nvPr/>
          </p:nvSpPr>
          <p:spPr>
            <a:xfrm>
              <a:off x="4495800" y="1600200"/>
              <a:ext cx="536448" cy="33528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05400" y="2819400"/>
              <a:ext cx="2587696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 deterministic Algorithm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49214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Algorithm Design for </a:t>
            </a:r>
            <a:r>
              <a:rPr lang="en-US" sz="3600" b="1" dirty="0" smtClean="0">
                <a:solidFill>
                  <a:srgbClr val="C00000"/>
                </a:solidFill>
              </a:rPr>
              <a:t>BPWM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Subproblem: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How to compute witnesses for all those pairs which have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witnesses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Solution: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randomized Monte Carlo algorithm with</a:t>
                </a:r>
                <a:r>
                  <a:rPr lang="en-US" sz="2000" dirty="0"/>
                  <a:t> </a:t>
                </a:r>
                <a:r>
                  <a:rPr lang="en-US" sz="2000" b="1" i="1" dirty="0" smtClean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time.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Main Problem: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How to find witnesses for all pairs 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Solution: </a:t>
                </a:r>
              </a:p>
              <a:p>
                <a:pPr marL="0" indent="0">
                  <a:buNone/>
                </a:pPr>
                <a:r>
                  <a:rPr lang="en-US" sz="2000" dirty="0"/>
                  <a:t>A randomized Las Vegas algorithm with </a:t>
                </a:r>
                <a:r>
                  <a:rPr lang="en-US" sz="2000" dirty="0" smtClean="0"/>
                  <a:t>expected </a:t>
                </a:r>
                <a:r>
                  <a:rPr lang="en-US" sz="2000" b="1" i="1" dirty="0" smtClean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 b="0" i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/>
          <p:cNvSpPr/>
          <p:nvPr/>
        </p:nvSpPr>
        <p:spPr>
          <a:xfrm>
            <a:off x="3401568" y="3124200"/>
            <a:ext cx="1627632" cy="8382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?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2800" y="1828800"/>
            <a:ext cx="18288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81600" y="1828800"/>
            <a:ext cx="2743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19600" y="2667000"/>
            <a:ext cx="2743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1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981200"/>
                <a:ext cx="7772400" cy="136207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 smtClean="0">
                    <a:solidFill>
                      <a:srgbClr val="7030A0"/>
                    </a:solidFill>
                  </a:rPr>
                  <a:t>Randomized</a:t>
                </a:r>
                <a:r>
                  <a:rPr lang="en-US" sz="3200" dirty="0" smtClean="0"/>
                  <a:t> </a:t>
                </a:r>
                <a:r>
                  <a:rPr lang="en-US" sz="3200" i="1" dirty="0"/>
                  <a:t>O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cap="none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>
                    <a:solidFill>
                      <a:srgbClr val="7030A0"/>
                    </a:solidFill>
                  </a:rPr>
                  <a:t>Algorithm:</a:t>
                </a:r>
                <a:br>
                  <a:rPr lang="en-US" sz="3200" dirty="0" smtClean="0">
                    <a:solidFill>
                      <a:srgbClr val="7030A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981200"/>
                <a:ext cx="7772400" cy="1362075"/>
              </a:xfrm>
              <a:blipFill rotWithShape="1">
                <a:blip r:embed="rId2"/>
                <a:stretch>
                  <a:fillRect t="-5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09800" y="2819400"/>
                <a:ext cx="5245154" cy="9541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/>
                  <a:t>Finding witness for all those pairs </a:t>
                </a:r>
                <a:endParaRPr lang="en-US" sz="2800" b="1" dirty="0" smtClean="0"/>
              </a:p>
              <a:p>
                <a:pPr algn="ctr"/>
                <a:r>
                  <a:rPr lang="en-US" sz="2800" b="1" dirty="0" smtClean="0"/>
                  <a:t>which </a:t>
                </a:r>
                <a:r>
                  <a:rPr lang="en-US" sz="2800" b="1" dirty="0"/>
                  <a:t>have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1" dirty="0"/>
                  <a:t>witnesses</a:t>
                </a:r>
                <a:endParaRPr lang="en-IN" sz="28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819400"/>
                <a:ext cx="5245154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1977" t="-5769" r="-3372" b="-173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89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b="1" dirty="0" smtClean="0"/>
                  <a:t>Focus on a single pair (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4000" b="1" dirty="0" smtClean="0"/>
                  <a:t>,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4000" b="1" dirty="0" smtClean="0"/>
                  <a:t>)</a:t>
                </a:r>
                <a:endParaRPr lang="en-US" sz="40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87336"/>
              </p:ext>
            </p:extLst>
          </p:nvPr>
        </p:nvGraphicFramePr>
        <p:xfrm>
          <a:off x="914400" y="2149480"/>
          <a:ext cx="2743200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</a:tblGrid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753804"/>
              </p:ext>
            </p:extLst>
          </p:nvPr>
        </p:nvGraphicFramePr>
        <p:xfrm>
          <a:off x="4419600" y="2133600"/>
          <a:ext cx="2743200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</a:tblGrid>
              <a:tr h="1828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</a:tr>
            </a:tbl>
          </a:graphicData>
        </a:graphic>
      </p:graphicFrame>
      <p:sp>
        <p:nvSpPr>
          <p:cNvPr id="6" name="Multiply 5"/>
          <p:cNvSpPr/>
          <p:nvPr/>
        </p:nvSpPr>
        <p:spPr>
          <a:xfrm>
            <a:off x="3733800" y="32004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87346" y="1718846"/>
            <a:ext cx="2861681" cy="490954"/>
            <a:chOff x="564624" y="1490246"/>
            <a:chExt cx="2861681" cy="490954"/>
          </a:xfrm>
        </p:grpSpPr>
        <p:sp>
          <p:nvSpPr>
            <p:cNvPr id="8" name="TextBox 7"/>
            <p:cNvSpPr txBox="1"/>
            <p:nvPr/>
          </p:nvSpPr>
          <p:spPr>
            <a:xfrm>
              <a:off x="609600" y="1490246"/>
              <a:ext cx="27638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1   2    3   4              …                n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4624" y="1611868"/>
              <a:ext cx="2861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/>
                  <a:ea typeface="Cambria Math"/>
                </a:rPr>
                <a:t>⨯  ⨯  ⨯  ⨯  ⨯</a:t>
              </a:r>
              <a:r>
                <a:rPr lang="en-US" dirty="0">
                  <a:latin typeface="Cambria Math"/>
                  <a:ea typeface="Cambria Math"/>
                </a:rPr>
                <a:t> </a:t>
              </a:r>
              <a:r>
                <a:rPr lang="en-US" dirty="0" smtClean="0">
                  <a:latin typeface="Cambria Math"/>
                  <a:ea typeface="Cambria Math"/>
                </a:rPr>
                <a:t>  ⨯  ⨯  ⨯  ⨯  ⨯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14400" y="3276600"/>
            <a:ext cx="2160814" cy="228600"/>
            <a:chOff x="914400" y="3276600"/>
            <a:chExt cx="2160814" cy="228600"/>
          </a:xfrm>
        </p:grpSpPr>
        <p:sp>
          <p:nvSpPr>
            <p:cNvPr id="10" name="Oval 9"/>
            <p:cNvSpPr/>
            <p:nvPr/>
          </p:nvSpPr>
          <p:spPr>
            <a:xfrm>
              <a:off x="9144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7526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0574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846614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90472" y="4953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715000" y="4876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72275" y="3119735"/>
            <a:ext cx="665925" cy="461665"/>
            <a:chOff x="629475" y="5177135"/>
            <a:chExt cx="665925" cy="461665"/>
          </a:xfrm>
        </p:grpSpPr>
        <p:sp>
          <p:nvSpPr>
            <p:cNvPr id="17" name="Right Arrow 16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6324600" y="1295400"/>
            <a:ext cx="369460" cy="762000"/>
            <a:chOff x="6324600" y="1295400"/>
            <a:chExt cx="369460" cy="762000"/>
          </a:xfrm>
        </p:grpSpPr>
        <p:sp>
          <p:nvSpPr>
            <p:cNvPr id="20" name="Down Arrow 19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1028700" y="3581400"/>
            <a:ext cx="2171700" cy="2362200"/>
            <a:chOff x="1028700" y="3581400"/>
            <a:chExt cx="2171700" cy="2362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ounded Rectangle 22"/>
                <p:cNvSpPr/>
                <p:nvPr/>
              </p:nvSpPr>
              <p:spPr>
                <a:xfrm>
                  <a:off x="1219200" y="5562600"/>
                  <a:ext cx="1981200" cy="3810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Witnesses for 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b="1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)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ounded 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5562600"/>
                  <a:ext cx="1981200" cy="381000"/>
                </a:xfrm>
                <a:prstGeom prst="roundRect">
                  <a:avLst/>
                </a:prstGeom>
                <a:blipFill rotWithShape="1">
                  <a:blip r:embed="rId5"/>
                  <a:stretch>
                    <a:fillRect t="-3030" r="-2128" b="-196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1028700" y="3581400"/>
              <a:ext cx="723900" cy="190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866900" y="3581400"/>
              <a:ext cx="38100" cy="190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057400" y="3581400"/>
              <a:ext cx="76200" cy="190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2514600" y="3581400"/>
              <a:ext cx="419100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loud Callout 36"/>
              <p:cNvSpPr/>
              <p:nvPr/>
            </p:nvSpPr>
            <p:spPr>
              <a:xfrm>
                <a:off x="4419600" y="5137666"/>
                <a:ext cx="3962400" cy="882134"/>
              </a:xfrm>
              <a:prstGeom prst="cloudCallout">
                <a:avLst>
                  <a:gd name="adj1" fmla="val -33641"/>
                  <a:gd name="adj2" fmla="val 7607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to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nullify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the effect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witnesses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Cloud Callout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137666"/>
                <a:ext cx="3962400" cy="882134"/>
              </a:xfrm>
              <a:prstGeom prst="cloudCallout">
                <a:avLst>
                  <a:gd name="adj1" fmla="val -33641"/>
                  <a:gd name="adj2" fmla="val 76074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58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b="1" dirty="0"/>
                  <a:t>Focus on a single pair 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4000" b="1" dirty="0"/>
                  <a:t>,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4000" b="1" dirty="0"/>
                  <a:t>)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453944"/>
              </p:ext>
            </p:extLst>
          </p:nvPr>
        </p:nvGraphicFramePr>
        <p:xfrm>
          <a:off x="914400" y="2149480"/>
          <a:ext cx="2743200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</a:tblGrid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566136"/>
              </p:ext>
            </p:extLst>
          </p:nvPr>
        </p:nvGraphicFramePr>
        <p:xfrm>
          <a:off x="4419600" y="2133600"/>
          <a:ext cx="2743200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</a:tblGrid>
              <a:tr h="1828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</a:tr>
            </a:tbl>
          </a:graphicData>
        </a:graphic>
      </p:graphicFrame>
      <p:sp>
        <p:nvSpPr>
          <p:cNvPr id="6" name="Multiply 5"/>
          <p:cNvSpPr/>
          <p:nvPr/>
        </p:nvSpPr>
        <p:spPr>
          <a:xfrm>
            <a:off x="3733800" y="32004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87346" y="1718846"/>
            <a:ext cx="2861681" cy="490954"/>
            <a:chOff x="564624" y="1490246"/>
            <a:chExt cx="2861681" cy="490954"/>
          </a:xfrm>
        </p:grpSpPr>
        <p:sp>
          <p:nvSpPr>
            <p:cNvPr id="8" name="TextBox 7"/>
            <p:cNvSpPr txBox="1"/>
            <p:nvPr/>
          </p:nvSpPr>
          <p:spPr>
            <a:xfrm>
              <a:off x="609600" y="1490246"/>
              <a:ext cx="27638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1   2    3   4              …                n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4624" y="1611868"/>
              <a:ext cx="2861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/>
                  <a:ea typeface="Cambria Math"/>
                </a:rPr>
                <a:t>⨯  ⨯  ⨯  ⨯  ⨯</a:t>
              </a:r>
              <a:r>
                <a:rPr lang="en-US" dirty="0">
                  <a:latin typeface="Cambria Math"/>
                  <a:ea typeface="Cambria Math"/>
                </a:rPr>
                <a:t> </a:t>
              </a:r>
              <a:r>
                <a:rPr lang="en-US" dirty="0" smtClean="0">
                  <a:latin typeface="Cambria Math"/>
                  <a:ea typeface="Cambria Math"/>
                </a:rPr>
                <a:t>  ⨯  ⨯  ⨯  ⨯  ⨯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14400" y="3265714"/>
            <a:ext cx="2155372" cy="239486"/>
            <a:chOff x="914400" y="3265714"/>
            <a:chExt cx="2155372" cy="239486"/>
          </a:xfrm>
        </p:grpSpPr>
        <p:sp>
          <p:nvSpPr>
            <p:cNvPr id="10" name="Oval 9"/>
            <p:cNvSpPr/>
            <p:nvPr/>
          </p:nvSpPr>
          <p:spPr>
            <a:xfrm>
              <a:off x="9144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7526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045403" y="3265714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841172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90472" y="4953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715000" y="4876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72275" y="3119735"/>
            <a:ext cx="665925" cy="461665"/>
            <a:chOff x="629475" y="5177135"/>
            <a:chExt cx="665925" cy="461665"/>
          </a:xfrm>
        </p:grpSpPr>
        <p:sp>
          <p:nvSpPr>
            <p:cNvPr id="18" name="Right Arrow 17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6324600" y="1295400"/>
            <a:ext cx="369460" cy="762000"/>
            <a:chOff x="6324600" y="1295400"/>
            <a:chExt cx="369460" cy="762000"/>
          </a:xfrm>
        </p:grpSpPr>
        <p:sp>
          <p:nvSpPr>
            <p:cNvPr id="21" name="Down Arrow 20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5396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b="1" dirty="0"/>
                  <a:t>Focus on a single pair 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4000" b="1" dirty="0"/>
                  <a:t>,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4000" b="1" dirty="0"/>
                  <a:t>)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092671"/>
              </p:ext>
            </p:extLst>
          </p:nvPr>
        </p:nvGraphicFramePr>
        <p:xfrm>
          <a:off x="914400" y="2149480"/>
          <a:ext cx="2743200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</a:tblGrid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34039"/>
              </p:ext>
            </p:extLst>
          </p:nvPr>
        </p:nvGraphicFramePr>
        <p:xfrm>
          <a:off x="4419600" y="2133600"/>
          <a:ext cx="2743200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</a:tblGrid>
              <a:tr h="1828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</a:tr>
            </a:tbl>
          </a:graphicData>
        </a:graphic>
      </p:graphicFrame>
      <p:sp>
        <p:nvSpPr>
          <p:cNvPr id="6" name="Multiply 5"/>
          <p:cNvSpPr/>
          <p:nvPr/>
        </p:nvSpPr>
        <p:spPr>
          <a:xfrm>
            <a:off x="3733800" y="32004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87346" y="1718846"/>
            <a:ext cx="2861681" cy="490954"/>
            <a:chOff x="564624" y="1490246"/>
            <a:chExt cx="2861681" cy="490954"/>
          </a:xfrm>
        </p:grpSpPr>
        <p:sp>
          <p:nvSpPr>
            <p:cNvPr id="8" name="TextBox 7"/>
            <p:cNvSpPr txBox="1"/>
            <p:nvPr/>
          </p:nvSpPr>
          <p:spPr>
            <a:xfrm>
              <a:off x="609600" y="1490246"/>
              <a:ext cx="27270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1   2    3   4   5        …         n-1  n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4624" y="1611868"/>
              <a:ext cx="2861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/>
                  <a:ea typeface="Cambria Math"/>
                </a:rPr>
                <a:t>⨯  ⨯  ⨯  ⨯  ⨯</a:t>
              </a:r>
              <a:r>
                <a:rPr lang="en-US" dirty="0">
                  <a:latin typeface="Cambria Math"/>
                  <a:ea typeface="Cambria Math"/>
                </a:rPr>
                <a:t> </a:t>
              </a:r>
              <a:r>
                <a:rPr lang="en-US" dirty="0" smtClean="0">
                  <a:latin typeface="Cambria Math"/>
                  <a:ea typeface="Cambria Math"/>
                </a:rPr>
                <a:t>  ⨯  ⨯  ⨯  ⨯  ⨯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14400" y="3276600"/>
            <a:ext cx="2144485" cy="228600"/>
            <a:chOff x="914400" y="3276600"/>
            <a:chExt cx="2144485" cy="228600"/>
          </a:xfrm>
        </p:grpSpPr>
        <p:sp>
          <p:nvSpPr>
            <p:cNvPr id="10" name="Oval 9"/>
            <p:cNvSpPr/>
            <p:nvPr/>
          </p:nvSpPr>
          <p:spPr>
            <a:xfrm>
              <a:off x="9144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7526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027186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830285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90472" y="4953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715000" y="4876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72275" y="3119735"/>
            <a:ext cx="665925" cy="461665"/>
            <a:chOff x="629475" y="5177135"/>
            <a:chExt cx="665925" cy="461665"/>
          </a:xfrm>
        </p:grpSpPr>
        <p:sp>
          <p:nvSpPr>
            <p:cNvPr id="18" name="Right Arrow 17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6324600" y="1295400"/>
            <a:ext cx="369460" cy="762000"/>
            <a:chOff x="6324600" y="1295400"/>
            <a:chExt cx="369460" cy="762000"/>
          </a:xfrm>
        </p:grpSpPr>
        <p:sp>
          <p:nvSpPr>
            <p:cNvPr id="21" name="Down Arrow 20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8491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Random </a:t>
            </a:r>
            <a:r>
              <a:rPr lang="en-US" sz="3600" b="1" dirty="0" smtClean="0">
                <a:solidFill>
                  <a:srgbClr val="7030A0"/>
                </a:solidFill>
              </a:rPr>
              <a:t>Sampling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Suppose there is a computational problem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where we require to find a subset with </a:t>
            </a:r>
            <a:r>
              <a:rPr lang="en-US" sz="2000" u="sng" dirty="0" smtClean="0"/>
              <a:t>some desired properties</a:t>
            </a:r>
            <a:r>
              <a:rPr lang="en-US" sz="2000" dirty="0" smtClean="0"/>
              <a:t>. 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Unfortunately, computing such a set deterministically may take </a:t>
            </a:r>
            <a:r>
              <a:rPr lang="en-US" sz="2000" u="sng" dirty="0" smtClean="0"/>
              <a:t>huge time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Random sampling </a:t>
            </a:r>
            <a:r>
              <a:rPr lang="en-US" sz="2000" u="sng" dirty="0" smtClean="0"/>
              <a:t>carried out suitably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may produce a subset with the desired property with some probability.</a:t>
            </a:r>
            <a:endParaRPr lang="en-US" sz="2000" u="sng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4924567" y="2743200"/>
            <a:ext cx="2590800" cy="3810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2743200" y="4191000"/>
            <a:ext cx="2057400" cy="3810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137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b="1" dirty="0"/>
                  <a:t>Focus on a single pair 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4000" b="1" dirty="0"/>
                  <a:t>,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4000" b="1" dirty="0"/>
                  <a:t>)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446882"/>
              </p:ext>
            </p:extLst>
          </p:nvPr>
        </p:nvGraphicFramePr>
        <p:xfrm>
          <a:off x="914400" y="2149480"/>
          <a:ext cx="2743200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</a:tblGrid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131398"/>
              </p:ext>
            </p:extLst>
          </p:nvPr>
        </p:nvGraphicFramePr>
        <p:xfrm>
          <a:off x="4419600" y="2133600"/>
          <a:ext cx="2743200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</a:tblGrid>
              <a:tr h="1828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</a:tr>
            </a:tbl>
          </a:graphicData>
        </a:graphic>
      </p:graphicFrame>
      <p:sp>
        <p:nvSpPr>
          <p:cNvPr id="6" name="Multiply 5"/>
          <p:cNvSpPr/>
          <p:nvPr/>
        </p:nvSpPr>
        <p:spPr>
          <a:xfrm>
            <a:off x="3733800" y="32004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87346" y="1718846"/>
            <a:ext cx="2861681" cy="490954"/>
            <a:chOff x="564624" y="1490246"/>
            <a:chExt cx="2861681" cy="490954"/>
          </a:xfrm>
        </p:grpSpPr>
        <p:sp>
          <p:nvSpPr>
            <p:cNvPr id="8" name="TextBox 7"/>
            <p:cNvSpPr txBox="1"/>
            <p:nvPr/>
          </p:nvSpPr>
          <p:spPr>
            <a:xfrm>
              <a:off x="609600" y="1490246"/>
              <a:ext cx="2813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0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   2    3   </a:t>
              </a:r>
              <a:r>
                <a:rPr lang="en-US" sz="1600" b="1" dirty="0" smtClean="0">
                  <a:solidFill>
                    <a:srgbClr val="C00000"/>
                  </a:solidFill>
                </a:rPr>
                <a:t>0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   5         …        n-1  </a:t>
              </a:r>
              <a:r>
                <a:rPr lang="en-US" sz="1600" b="1" dirty="0" smtClean="0">
                  <a:solidFill>
                    <a:srgbClr val="C00000"/>
                  </a:solidFill>
                </a:rPr>
                <a:t>0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4624" y="1611868"/>
              <a:ext cx="2861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/>
                  <a:ea typeface="Cambria Math"/>
                </a:rPr>
                <a:t>⨯  ⨯  ⨯  ⨯  ⨯</a:t>
              </a:r>
              <a:r>
                <a:rPr lang="en-US" dirty="0">
                  <a:latin typeface="Cambria Math"/>
                  <a:ea typeface="Cambria Math"/>
                </a:rPr>
                <a:t> </a:t>
              </a:r>
              <a:r>
                <a:rPr lang="en-US" dirty="0" smtClean="0">
                  <a:latin typeface="Cambria Math"/>
                  <a:ea typeface="Cambria Math"/>
                </a:rPr>
                <a:t>  ⨯  ⨯  ⨯  ⨯  ⨯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14400" y="3276600"/>
            <a:ext cx="2133600" cy="234043"/>
            <a:chOff x="914400" y="3276600"/>
            <a:chExt cx="2133600" cy="234043"/>
          </a:xfrm>
        </p:grpSpPr>
        <p:sp>
          <p:nvSpPr>
            <p:cNvPr id="10" name="Oval 9"/>
            <p:cNvSpPr/>
            <p:nvPr/>
          </p:nvSpPr>
          <p:spPr>
            <a:xfrm>
              <a:off x="9144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7526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023630" y="3282043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90472" y="4953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715000" y="4876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72275" y="3119735"/>
            <a:ext cx="665925" cy="461665"/>
            <a:chOff x="629475" y="5177135"/>
            <a:chExt cx="665925" cy="461665"/>
          </a:xfrm>
        </p:grpSpPr>
        <p:sp>
          <p:nvSpPr>
            <p:cNvPr id="18" name="Right Arrow 17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6324600" y="1295400"/>
            <a:ext cx="369460" cy="762000"/>
            <a:chOff x="6324600" y="1295400"/>
            <a:chExt cx="369460" cy="762000"/>
          </a:xfrm>
        </p:grpSpPr>
        <p:sp>
          <p:nvSpPr>
            <p:cNvPr id="21" name="Down Arrow 20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2095500" y="3505200"/>
            <a:ext cx="4838700" cy="2670048"/>
            <a:chOff x="2095500" y="3505200"/>
            <a:chExt cx="4838700" cy="2670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Down Ribbon 22"/>
                <p:cNvSpPr/>
                <p:nvPr/>
              </p:nvSpPr>
              <p:spPr>
                <a:xfrm>
                  <a:off x="3581400" y="5334000"/>
                  <a:ext cx="3352800" cy="841248"/>
                </a:xfrm>
                <a:prstGeom prst="ribbon">
                  <a:avLst>
                    <a:gd name="adj1" fmla="val 16667"/>
                    <a:gd name="adj2" fmla="val 7500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will store this witness for 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) now </a:t>
                  </a:r>
                  <a:r>
                    <a:rPr lang="en-US" dirty="0" smtClean="0">
                      <a:solidFill>
                        <a:schemeClr val="tx1"/>
                      </a:solidFill>
                      <a:sym typeface="Wingdings" pitchFamily="2" charset="2"/>
                    </a:rPr>
                    <a:t>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.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Down Ribbon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400" y="5334000"/>
                  <a:ext cx="3352800" cy="841248"/>
                </a:xfrm>
                <a:prstGeom prst="ribbon">
                  <a:avLst>
                    <a:gd name="adj1" fmla="val 16667"/>
                    <a:gd name="adj2" fmla="val 75000"/>
                  </a:avLst>
                </a:prstGeom>
                <a:blipFill rotWithShape="1">
                  <a:blip r:embed="rId5"/>
                  <a:stretch>
                    <a:fillRect b="-774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2095500" y="3505200"/>
              <a:ext cx="1638300" cy="18171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857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b="1" dirty="0"/>
                  <a:t>Focus on a single pair 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4000" b="1" dirty="0"/>
                  <a:t>,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4000" b="1" dirty="0"/>
                  <a:t>)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7630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 smtClean="0"/>
                  <a:t>How to select columns such that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exactly one out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witnesses for 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b="1" dirty="0"/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b="1" dirty="0"/>
                  <a:t>) </a:t>
                </a:r>
                <a:r>
                  <a:rPr lang="en-US" sz="1800" dirty="0" smtClean="0"/>
                  <a:t>survives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</a:t>
                </a:r>
                <a:r>
                  <a:rPr lang="en-US" sz="1800" dirty="0" smtClean="0"/>
                  <a:t>No efficient deterministic algorithm.</a:t>
                </a: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Idea: </a:t>
                </a:r>
                <a:r>
                  <a:rPr lang="en-US" sz="1800" dirty="0" smtClean="0"/>
                  <a:t>(Random sampling)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 smtClean="0"/>
                  <a:t>What should be the sampling probability ?</a:t>
                </a:r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What should be the sampling probability </a:t>
                </a:r>
                <a:r>
                  <a:rPr lang="en-US" sz="1800" dirty="0" smtClean="0"/>
                  <a:t>such that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 expected number of surviving witnesses for 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b="1" dirty="0"/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b="1" dirty="0"/>
                  <a:t>) </a:t>
                </a:r>
                <a:r>
                  <a:rPr lang="en-US" sz="1800" dirty="0" smtClean="0"/>
                  <a:t>turn out to be 1?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Answer: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Try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b="1" dirty="0" smtClean="0"/>
                  <a:t> for the random sampling. </a:t>
                </a:r>
                <a:endParaRPr lang="en-US" sz="18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763000" cy="5029200"/>
              </a:xfrm>
              <a:blipFill rotWithShape="1">
                <a:blip r:embed="rId3"/>
                <a:stretch>
                  <a:fillRect l="-765" t="-606" b="-15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Callout 3"/>
          <p:cNvSpPr/>
          <p:nvPr/>
        </p:nvSpPr>
        <p:spPr>
          <a:xfrm>
            <a:off x="2819400" y="3733800"/>
            <a:ext cx="4419600" cy="1143000"/>
          </a:xfrm>
          <a:prstGeom prst="downArrowCallout">
            <a:avLst>
              <a:gd name="adj1" fmla="val 25000"/>
              <a:gd name="adj2" fmla="val 25000"/>
              <a:gd name="adj3" fmla="val 17836"/>
              <a:gd name="adj4" fmla="val 7214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 idea!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Let us ask the following related but easier question.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323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b="1" dirty="0"/>
                  <a:t>Focus on a single pair 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4000" b="1" dirty="0"/>
                  <a:t>,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4000" b="1" dirty="0"/>
                  <a:t>)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4800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If each column is selected independently with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what is the probability that exactly one out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witnesses for 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b="1" dirty="0"/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b="1" dirty="0"/>
                  <a:t>) </a:t>
                </a:r>
                <a:r>
                  <a:rPr lang="en-US" sz="1800" dirty="0" smtClean="0"/>
                  <a:t>survives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sz="1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den>
                    </m:f>
                    <m:sSup>
                      <m:sSupPr>
                        <m:ctrlPr>
                          <a:rPr lang="en-US" sz="180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80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:r>
                  <a:rPr lang="en-US" sz="18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18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0" dirty="0" smtClean="0"/>
                  <a:t>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2800" b="0" i="1" smtClean="0">
                        <a:latin typeface="Cambria Math"/>
                      </a:rPr>
                      <m:t> ,   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800" b="0" i="1" smtClean="0">
                        <a:latin typeface="Cambria Math"/>
                      </a:rPr>
                      <m:t>,   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27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64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800" b="0" i="1" smtClean="0">
                        <a:latin typeface="Cambria Math"/>
                      </a:rPr>
                      <m:t>,  …,  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den>
                    </m:f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den>
                    </m:f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4800600"/>
              </a:xfrm>
              <a:blipFill rotWithShape="1">
                <a:blip r:embed="rId3"/>
                <a:stretch>
                  <a:fillRect l="-765" t="-635" b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895600" y="2286000"/>
            <a:ext cx="464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95600" y="4114800"/>
            <a:ext cx="46482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4114800"/>
            <a:ext cx="46482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4114800"/>
            <a:ext cx="46482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1600200"/>
            <a:ext cx="46482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6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4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Randomized algorithm </a:t>
                </a:r>
                <a:r>
                  <a:rPr lang="en-US" sz="3200" b="1" dirty="0" smtClean="0"/>
                  <a:t>for Computing Witnesses for all pairs with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 smtClean="0"/>
                  <a:t>witnesses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solidFill>
                      <a:srgbClr val="00B050"/>
                    </a:solidFill>
                  </a:rPr>
                  <a:t>//The pseudo code for sampling the (indices of) columns</a:t>
                </a:r>
                <a:endParaRPr lang="en-US" sz="18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Sample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 smtClean="0"/>
                  <a:t>)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{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∅</m:t>
                    </m:r>
                  </m:oMath>
                </a14:m>
                <a:r>
                  <a:rPr lang="en-US" sz="18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∈[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 smtClean="0"/>
                  <a:t>  </a:t>
                </a:r>
                <a:r>
                  <a:rPr lang="en-US" sz="1800" b="1" dirty="0" smtClean="0"/>
                  <a:t>do</a:t>
                </a:r>
                <a:r>
                  <a:rPr lang="en-US" sz="1800" dirty="0" smtClean="0"/>
                  <a:t>: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add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 smtClean="0"/>
                  <a:t> with probability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return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}</a:t>
                </a: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 rotWithShape="1">
                <a:blip r:embed="rId3"/>
                <a:stretch>
                  <a:fillRect l="-59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20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Randomized algorithm </a:t>
                </a:r>
                <a:r>
                  <a:rPr lang="en-US" sz="3200" b="1" dirty="0" smtClean="0"/>
                  <a:t>for Computing Witnesses for all pairs with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 smtClean="0"/>
                  <a:t>witnesses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Compute-Witnesses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</a:t>
                </a:r>
                <a:endParaRPr lang="en-US" sz="1800" b="1" u="sng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  </a:t>
                </a:r>
                <a:r>
                  <a:rPr lang="en-US" sz="1800" b="1" dirty="0" smtClean="0">
                    <a:solidFill>
                      <a:schemeClr val="bg1"/>
                    </a:solidFill>
                  </a:rPr>
                  <a:t>{</a:t>
                </a:r>
                <a:r>
                  <a:rPr lang="en-US" sz="1800" i="1" dirty="0" smtClean="0">
                    <a:solidFill>
                      <a:srgbClr val="0070C0"/>
                    </a:solidFill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ym typeface="Wingdings" pitchFamily="2" charset="2"/>
                  </a:rPr>
                  <a:t>Sample</a:t>
                </a:r>
                <a:r>
                  <a:rPr lang="en-US" sz="18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);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0" i="1" smtClean="0">
                        <a:latin typeface="Cambria Math"/>
                      </a:rPr>
                      <m:t>∈[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0" dirty="0" smtClean="0">
                    <a:solidFill>
                      <a:srgbClr val="0070C0"/>
                    </a:solidFill>
                  </a:rPr>
                  <a:t>          </a:t>
                </a:r>
                <a:r>
                  <a:rPr lang="en-US" sz="1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b="0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sz="1800" b="1" dirty="0" smtClean="0"/>
                  <a:t>then</a:t>
                </a:r>
                <a:r>
                  <a:rPr lang="en-US" sz="1800" b="0" dirty="0" smtClean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 smtClean="0">
                    <a:latin typeface="Cambria Math"/>
                    <a:ea typeface="Cambria Math"/>
                    <a:sym typeface="Wingdings" pitchFamily="2" charset="2"/>
                  </a:rPr>
                  <a:t>∙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else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1800" dirty="0" smtClean="0"/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𝐷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 ∙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For</a:t>
                </a:r>
                <a:r>
                  <a:rPr lang="en-US" sz="1800" dirty="0" smtClean="0"/>
                  <a:t> </a:t>
                </a:r>
                <a:r>
                  <a:rPr lang="en-US" sz="1800" b="1" dirty="0"/>
                  <a:t>each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>
                        <a:latin typeface="Cambria Math"/>
                      </a:rPr>
                      <m:t>∈[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      If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800" dirty="0" smtClean="0"/>
                  <a:t> is a witness for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</a:t>
                </a:r>
                <a:r>
                  <a:rPr lang="en-US" sz="1800" b="1" dirty="0" smtClean="0">
                    <a:solidFill>
                      <a:schemeClr val="bg1"/>
                    </a:solidFill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}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Time complexity: </a:t>
                </a:r>
                <a:r>
                  <a:rPr lang="en-US" sz="1800" b="1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Probability of 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failing to find a witness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for a single pair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 smtClean="0"/>
                  <a:t>): ??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 rotWithShape="1">
                <a:blip r:embed="rId3"/>
                <a:stretch>
                  <a:fillRect l="-59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0" y="5637464"/>
                <a:ext cx="1465466" cy="6127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637464"/>
                <a:ext cx="1465466" cy="612732"/>
              </a:xfrm>
              <a:prstGeom prst="rect">
                <a:avLst/>
              </a:prstGeom>
              <a:blipFill rotWithShape="1">
                <a:blip r:embed="rId4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4724400" y="1676400"/>
                <a:ext cx="3810000" cy="12192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to reduce the error probability to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676400"/>
                <a:ext cx="3810000" cy="1219200"/>
              </a:xfrm>
              <a:prstGeom prst="cloudCallou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Down Ribbon 5"/>
              <p:cNvSpPr/>
              <p:nvPr/>
            </p:nvSpPr>
            <p:spPr>
              <a:xfrm>
                <a:off x="4800600" y="3276600"/>
                <a:ext cx="34290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Repeat the entire process </a:t>
                </a:r>
                <a:endParaRPr lang="en-US" b="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3/2</m:t>
                        </m:r>
                      </m:sub>
                    </m:sSub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times.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Down Ribbo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276600"/>
                <a:ext cx="34290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048000" y="2667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5791200"/>
            <a:ext cx="2209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14800" y="5791200"/>
            <a:ext cx="24003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86600" y="5638800"/>
            <a:ext cx="19812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0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3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Randomized algorithm </a:t>
                </a:r>
                <a:r>
                  <a:rPr lang="en-US" sz="3200" b="1" dirty="0" smtClean="0"/>
                  <a:t>for Computing Witnesses for all pairs with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 smtClean="0"/>
                  <a:t>witnesses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Compute-Witnesses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</a:t>
                </a:r>
                <a:r>
                  <a:rPr lang="en-US" sz="1800" b="1" u="sng" dirty="0" smtClean="0"/>
                  <a:t>Repeat </a:t>
                </a:r>
                <a14:m>
                  <m:oMath xmlns:m="http://schemas.openxmlformats.org/officeDocument/2006/math"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u="sng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u="sng" dirty="0" smtClean="0"/>
                  <a:t>times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{</a:t>
                </a:r>
                <a:r>
                  <a:rPr lang="en-US" sz="1800" i="1" dirty="0" smtClean="0">
                    <a:solidFill>
                      <a:srgbClr val="0070C0"/>
                    </a:solidFill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ym typeface="Wingdings" pitchFamily="2" charset="2"/>
                  </a:rPr>
                  <a:t>Sample</a:t>
                </a:r>
                <a:r>
                  <a:rPr lang="en-US" sz="18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);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0" i="1" smtClean="0">
                        <a:latin typeface="Cambria Math"/>
                      </a:rPr>
                      <m:t>∈[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0" dirty="0" smtClean="0">
                    <a:solidFill>
                      <a:srgbClr val="0070C0"/>
                    </a:solidFill>
                  </a:rPr>
                  <a:t>          </a:t>
                </a:r>
                <a:r>
                  <a:rPr lang="en-US" sz="1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b="0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sz="1800" b="1" dirty="0" smtClean="0"/>
                  <a:t>then</a:t>
                </a:r>
                <a:r>
                  <a:rPr lang="en-US" sz="1800" b="0" dirty="0" smtClean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 smtClean="0">
                    <a:latin typeface="Cambria Math"/>
                    <a:ea typeface="Cambria Math"/>
                    <a:sym typeface="Wingdings" pitchFamily="2" charset="2"/>
                  </a:rPr>
                  <a:t>∙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else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1800" dirty="0" smtClean="0"/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𝐷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 ∙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For</a:t>
                </a:r>
                <a:r>
                  <a:rPr lang="en-US" sz="1800" dirty="0" smtClean="0"/>
                  <a:t> </a:t>
                </a:r>
                <a:r>
                  <a:rPr lang="en-US" sz="1800" b="1" dirty="0"/>
                  <a:t>each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>
                        <a:latin typeface="Cambria Math"/>
                      </a:rPr>
                      <m:t>∈[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      If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800" dirty="0" smtClean="0"/>
                  <a:t> is a witness for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</a:t>
                </a:r>
                <a:r>
                  <a:rPr lang="en-US" sz="1800" b="1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}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Time complexity: </a:t>
                </a:r>
                <a:r>
                  <a:rPr lang="en-US" sz="1800" b="1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Probability of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failing to find a witness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for a single pair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 smtClean="0"/>
                  <a:t>): ??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 rotWithShape="1">
                <a:blip r:embed="rId3"/>
                <a:stretch>
                  <a:fillRect l="-59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0" y="5637464"/>
                <a:ext cx="718402" cy="63658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637464"/>
                <a:ext cx="718402" cy="636585"/>
              </a:xfrm>
              <a:prstGeom prst="rect">
                <a:avLst/>
              </a:prstGeom>
              <a:blipFill rotWithShape="1">
                <a:blip r:embed="rId4"/>
                <a:stretch>
                  <a:fillRect r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6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Randomized algorithm </a:t>
                </a:r>
                <a:r>
                  <a:rPr lang="en-US" sz="3200" b="1" dirty="0" smtClean="0"/>
                  <a:t>for Computing Witnesses for all pairs with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 smtClean="0"/>
                  <a:t>witnesses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Compute-Witnesses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</a:t>
                </a:r>
                <a:r>
                  <a:rPr lang="en-US" sz="1800" b="1" u="sng" dirty="0" smtClean="0"/>
                  <a:t>Repeat </a:t>
                </a:r>
                <a14:m>
                  <m:oMath xmlns:m="http://schemas.openxmlformats.org/officeDocument/2006/math"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u="sng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u="sng" dirty="0" smtClean="0"/>
                  <a:t>times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{</a:t>
                </a:r>
                <a:r>
                  <a:rPr lang="en-US" sz="1800" i="1" dirty="0" smtClean="0">
                    <a:solidFill>
                      <a:srgbClr val="0070C0"/>
                    </a:solidFill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ym typeface="Wingdings" pitchFamily="2" charset="2"/>
                  </a:rPr>
                  <a:t>Sample</a:t>
                </a:r>
                <a:r>
                  <a:rPr lang="en-US" sz="18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);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0" i="1" smtClean="0">
                        <a:latin typeface="Cambria Math"/>
                      </a:rPr>
                      <m:t>∈[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0" dirty="0" smtClean="0">
                    <a:solidFill>
                      <a:srgbClr val="0070C0"/>
                    </a:solidFill>
                  </a:rPr>
                  <a:t>          </a:t>
                </a:r>
                <a:r>
                  <a:rPr lang="en-US" sz="1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b="0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sz="1800" b="1" dirty="0" smtClean="0"/>
                  <a:t>then</a:t>
                </a:r>
                <a:r>
                  <a:rPr lang="en-US" sz="1800" b="0" dirty="0" smtClean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 smtClean="0">
                    <a:latin typeface="Cambria Math"/>
                    <a:ea typeface="Cambria Math"/>
                    <a:sym typeface="Wingdings" pitchFamily="2" charset="2"/>
                  </a:rPr>
                  <a:t>∙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else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1800" dirty="0" smtClean="0"/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𝐷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 ∙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For</a:t>
                </a:r>
                <a:r>
                  <a:rPr lang="en-US" sz="1800" dirty="0" smtClean="0"/>
                  <a:t> </a:t>
                </a:r>
                <a:r>
                  <a:rPr lang="en-US" sz="1800" b="1" dirty="0"/>
                  <a:t>each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>
                        <a:latin typeface="Cambria Math"/>
                      </a:rPr>
                      <m:t>∈[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      If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800" dirty="0" smtClean="0"/>
                  <a:t> is a witness for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</a:t>
                </a:r>
                <a:r>
                  <a:rPr lang="en-US" sz="1800" b="1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}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Time complexity: </a:t>
                </a:r>
                <a:r>
                  <a:rPr lang="en-US" sz="1800" b="1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Probability of 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failing to find a witness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for </a:t>
                </a:r>
                <a:r>
                  <a:rPr lang="en-US" sz="1800" u="sng" dirty="0" smtClean="0"/>
                  <a:t>any pair</a:t>
                </a:r>
                <a:r>
                  <a:rPr lang="en-US" sz="1800" dirty="0" smtClean="0"/>
                  <a:t> having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witnesses: ??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 rotWithShape="1">
                <a:blip r:embed="rId3"/>
                <a:stretch>
                  <a:fillRect l="-59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53998" y="5764215"/>
                <a:ext cx="1480402" cy="49244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  &lt;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98" y="5764215"/>
                <a:ext cx="1480402" cy="492443"/>
              </a:xfrm>
              <a:prstGeom prst="rect">
                <a:avLst/>
              </a:prstGeom>
              <a:blipFill rotWithShape="1"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Line Callout 2 6"/>
              <p:cNvSpPr/>
              <p:nvPr/>
            </p:nvSpPr>
            <p:spPr>
              <a:xfrm>
                <a:off x="6172200" y="3581400"/>
                <a:ext cx="2590800" cy="838200"/>
              </a:xfrm>
              <a:prstGeom prst="borderCallout2">
                <a:avLst>
                  <a:gd name="adj1" fmla="val 45924"/>
                  <a:gd name="adj2" fmla="val -960"/>
                  <a:gd name="adj3" fmla="val 48512"/>
                  <a:gd name="adj4" fmla="val -16667"/>
                  <a:gd name="adj5" fmla="val 288692"/>
                  <a:gd name="adj6" fmla="val -5172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Let there be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pairs that have exactly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witnesses.</a:t>
                </a:r>
              </a:p>
            </p:txBody>
          </p:sp>
        </mc:Choice>
        <mc:Fallback xmlns="">
          <p:sp>
            <p:nvSpPr>
              <p:cNvPr id="7" name="Line Callout 2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581400"/>
                <a:ext cx="2590800" cy="838200"/>
              </a:xfrm>
              <a:prstGeom prst="borderCallout2">
                <a:avLst>
                  <a:gd name="adj1" fmla="val 45924"/>
                  <a:gd name="adj2" fmla="val -960"/>
                  <a:gd name="adj3" fmla="val 48512"/>
                  <a:gd name="adj4" fmla="val -16667"/>
                  <a:gd name="adj5" fmla="val 288692"/>
                  <a:gd name="adj6" fmla="val -51725"/>
                </a:avLst>
              </a:prstGeom>
              <a:blipFill rotWithShape="1">
                <a:blip r:embed="rId5"/>
                <a:stretch>
                  <a:fillRect r="-1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loud Callout 4"/>
          <p:cNvSpPr/>
          <p:nvPr/>
        </p:nvSpPr>
        <p:spPr>
          <a:xfrm>
            <a:off x="5638800" y="1752600"/>
            <a:ext cx="3048000" cy="1066800"/>
          </a:xfrm>
          <a:prstGeom prst="cloudCallout">
            <a:avLst>
              <a:gd name="adj1" fmla="val -27549"/>
              <a:gd name="adj2" fmla="val 8296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Apply </a:t>
            </a:r>
            <a:r>
              <a:rPr lang="en-US" b="1" dirty="0">
                <a:solidFill>
                  <a:schemeClr val="tx1"/>
                </a:solidFill>
              </a:rPr>
              <a:t>Union</a:t>
            </a:r>
            <a:r>
              <a:rPr lang="en-US" dirty="0">
                <a:solidFill>
                  <a:schemeClr val="tx1"/>
                </a:solidFill>
              </a:rPr>
              <a:t> theorem 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5000" y="5791200"/>
            <a:ext cx="2705928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14800" y="5791200"/>
            <a:ext cx="4114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52602" y="5638800"/>
            <a:ext cx="2939198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4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  <p:bldP spid="5" grpId="0" animBg="1"/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0"/>
                <a:ext cx="8915400" cy="48307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Theorem: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two Boolean matrices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 smtClean="0"/>
                  <a:t>, and integer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is a randomized Monte Carlo algorithm to compute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witnesses for all those pairs which have exactly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witnesses. </a:t>
                </a:r>
              </a:p>
              <a:p>
                <a:r>
                  <a:rPr lang="en-US" sz="2000" dirty="0" smtClean="0"/>
                  <a:t>The running time is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𝐥𝐨𝐠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The error probability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But …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possible values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</a:t>
                </a:r>
                <a:r>
                  <a:rPr lang="en-US" sz="2000" b="1" i="1" dirty="0"/>
                  <a:t> 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𝐥𝐨𝐠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time algorithm for BPWM.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How to compute</a:t>
                </a:r>
                <a:r>
                  <a:rPr lang="en-US" sz="2000" b="1" dirty="0" smtClean="0"/>
                  <a:t> witnesses for all pairs </a:t>
                </a:r>
                <a:r>
                  <a:rPr lang="en-US" sz="2000" dirty="0" smtClean="0"/>
                  <a:t>in</a:t>
                </a:r>
                <a:r>
                  <a:rPr lang="en-US" sz="2000" b="1" dirty="0" smtClean="0"/>
                  <a:t>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𝐥𝐨</m:t>
                    </m:r>
                    <m:sSup>
                      <m:sSup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>
                            <a:latin typeface="Cambria Math"/>
                          </a:rPr>
                          <m:t>𝐠</m:t>
                        </m:r>
                      </m:e>
                      <m:sup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time.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0"/>
                <a:ext cx="8915400" cy="4830763"/>
              </a:xfrm>
              <a:blipFill rotWithShape="1">
                <a:blip r:embed="rId2"/>
                <a:stretch>
                  <a:fillRect l="-1025" t="-1768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miley Face 3"/>
          <p:cNvSpPr/>
          <p:nvPr/>
        </p:nvSpPr>
        <p:spPr>
          <a:xfrm>
            <a:off x="5562600" y="4267200"/>
            <a:ext cx="457200" cy="457200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3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b="1" dirty="0"/>
                  <a:t>Focus on a single pair 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4000" b="1" dirty="0"/>
                  <a:t>,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4000" b="1" dirty="0" smtClean="0"/>
                  <a:t>)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4800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Let there be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𝑤</m:t>
                    </m:r>
                  </m:oMath>
                </a14:m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witnesses for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 smtClean="0"/>
                  <a:t>)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 smtClean="0"/>
                  <a:t>If each column is selected  independently with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what is the probability that </a:t>
                </a:r>
                <a:r>
                  <a:rPr lang="en-US" sz="1800" u="sng" dirty="0" smtClean="0"/>
                  <a:t>exactly one</a:t>
                </a:r>
                <a:r>
                  <a:rPr lang="en-US" sz="1800" dirty="0" smtClean="0"/>
                  <a:t> out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𝑤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witnesses for 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b="1" dirty="0"/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b="1" dirty="0"/>
                  <a:t>) </a:t>
                </a:r>
                <a:r>
                  <a:rPr lang="en-US" sz="1800" dirty="0" smtClean="0"/>
                  <a:t>survives ?</a:t>
                </a:r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Answer: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𝑤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sz="1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den>
                    </m:f>
                    <m:sSup>
                      <m:sSupPr>
                        <m:ctrlPr>
                          <a:rPr lang="en-US" sz="180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80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≥ 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18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p>
                    </m:sSup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=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0.135… </m:t>
                    </m:r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4800600"/>
              </a:xfrm>
              <a:blipFill rotWithShape="1">
                <a:blip r:embed="rId3"/>
                <a:stretch>
                  <a:fillRect l="-765" t="-635" b="-17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29000" y="1600200"/>
                <a:ext cx="2207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𝑤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&lt;2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600200"/>
                <a:ext cx="220752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486" t="-8333" r="-38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78150" y="5559468"/>
                <a:ext cx="603050" cy="6127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&gt;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150" y="5559468"/>
                <a:ext cx="603050" cy="612732"/>
              </a:xfrm>
              <a:prstGeom prst="rect">
                <a:avLst/>
              </a:prstGeom>
              <a:blipFill rotWithShape="1">
                <a:blip r:embed="rId5"/>
                <a:stretch>
                  <a:fillRect r="-13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miley Face 5"/>
          <p:cNvSpPr/>
          <p:nvPr/>
        </p:nvSpPr>
        <p:spPr>
          <a:xfrm>
            <a:off x="5029200" y="4343400"/>
            <a:ext cx="533400" cy="5334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56472" y="2209800"/>
            <a:ext cx="2477328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33800" y="2209800"/>
            <a:ext cx="2819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19400" y="2590800"/>
            <a:ext cx="4724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Randomized algorithm </a:t>
            </a:r>
            <a:r>
              <a:rPr lang="en-US" sz="2800" b="1" dirty="0" smtClean="0"/>
              <a:t>for Computing Witnesses for all pairs with witness count 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Compute-Witnesses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</a:t>
                </a:r>
                <a:endParaRPr lang="en-US" sz="1800" b="1" u="sng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  </a:t>
                </a:r>
                <a:r>
                  <a:rPr lang="en-US" sz="1800" b="1" dirty="0" smtClean="0">
                    <a:solidFill>
                      <a:schemeClr val="bg1"/>
                    </a:solidFill>
                  </a:rPr>
                  <a:t>{</a:t>
                </a:r>
                <a:r>
                  <a:rPr lang="en-US" sz="1800" i="1" dirty="0" smtClean="0">
                    <a:solidFill>
                      <a:srgbClr val="0070C0"/>
                    </a:solidFill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ym typeface="Wingdings" pitchFamily="2" charset="2"/>
                  </a:rPr>
                  <a:t>Sample</a:t>
                </a:r>
                <a:r>
                  <a:rPr lang="en-US" sz="18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);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0" i="1" smtClean="0">
                        <a:latin typeface="Cambria Math"/>
                      </a:rPr>
                      <m:t>∈[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0" dirty="0" smtClean="0">
                    <a:solidFill>
                      <a:srgbClr val="0070C0"/>
                    </a:solidFill>
                  </a:rPr>
                  <a:t>          </a:t>
                </a:r>
                <a:r>
                  <a:rPr lang="en-US" sz="1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b="0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sz="1800" b="1" dirty="0" smtClean="0"/>
                  <a:t>then</a:t>
                </a:r>
                <a:r>
                  <a:rPr lang="en-US" sz="1800" b="0" dirty="0" smtClean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 smtClean="0">
                    <a:latin typeface="Cambria Math"/>
                    <a:ea typeface="Cambria Math"/>
                    <a:sym typeface="Wingdings" pitchFamily="2" charset="2"/>
                  </a:rPr>
                  <a:t>∙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else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1800" dirty="0" smtClean="0"/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𝐷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 ∙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For</a:t>
                </a:r>
                <a:r>
                  <a:rPr lang="en-US" sz="1800" dirty="0" smtClean="0"/>
                  <a:t> </a:t>
                </a:r>
                <a:r>
                  <a:rPr lang="en-US" sz="1800" b="1" dirty="0"/>
                  <a:t>each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>
                        <a:latin typeface="Cambria Math"/>
                      </a:rPr>
                      <m:t>∈[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      If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800" dirty="0" smtClean="0"/>
                  <a:t> is a witness for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</a:t>
                </a:r>
                <a:r>
                  <a:rPr lang="en-US" sz="1800" b="1" dirty="0" smtClean="0">
                    <a:solidFill>
                      <a:schemeClr val="bg1"/>
                    </a:solidFill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}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Time complexity: </a:t>
                </a:r>
                <a:r>
                  <a:rPr lang="en-US" sz="1800" b="1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Probability of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failing to find a witness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for a single pair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 smtClean="0"/>
                  <a:t>): ??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 rotWithShape="1">
                <a:blip r:embed="rId2"/>
                <a:stretch>
                  <a:fillRect l="-59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0" y="5711868"/>
                <a:ext cx="1436611" cy="6127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711868"/>
                <a:ext cx="1436611" cy="612732"/>
              </a:xfrm>
              <a:prstGeom prst="rect">
                <a:avLst/>
              </a:prstGeom>
              <a:blipFill rotWithShape="1">
                <a:blip r:embed="rId4"/>
                <a:stretch>
                  <a:fillRect r="-4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4724400" y="1676400"/>
                <a:ext cx="3810000" cy="12192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to reduce the error probability to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676400"/>
                <a:ext cx="3810000" cy="1219200"/>
              </a:xfrm>
              <a:prstGeom prst="cloudCallou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Down Ribbon 5"/>
              <p:cNvSpPr/>
              <p:nvPr/>
            </p:nvSpPr>
            <p:spPr>
              <a:xfrm>
                <a:off x="4800600" y="3276600"/>
                <a:ext cx="34290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Repeat the entire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8/7</m:t>
                        </m:r>
                      </m:sub>
                    </m:sSub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times.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Down Ribbo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276600"/>
                <a:ext cx="34290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713123" y="914400"/>
                <a:ext cx="103906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∈[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123" y="914400"/>
                <a:ext cx="103906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70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03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Random </a:t>
            </a:r>
            <a:r>
              <a:rPr lang="en-US" sz="3600" b="1" dirty="0" smtClean="0">
                <a:solidFill>
                  <a:srgbClr val="7030A0"/>
                </a:solidFill>
              </a:rPr>
              <a:t>Sampling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810000"/>
            <a:ext cx="4244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(To </a:t>
            </a:r>
            <a:r>
              <a:rPr lang="en-US" sz="2800" dirty="0" smtClean="0">
                <a:solidFill>
                  <a:srgbClr val="002060"/>
                </a:solidFill>
              </a:rPr>
              <a:t>efficiently find </a:t>
            </a:r>
            <a:r>
              <a:rPr lang="en-US" sz="2800" dirty="0">
                <a:solidFill>
                  <a:srgbClr val="002060"/>
                </a:solidFill>
              </a:rPr>
              <a:t>a subset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9600" y="3820180"/>
            <a:ext cx="3771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dirty="0" smtClean="0"/>
              <a:t>ith </a:t>
            </a:r>
            <a:r>
              <a:rPr lang="en-US" sz="2800" b="1" u="sng" dirty="0" smtClean="0"/>
              <a:t>a desired property</a:t>
            </a:r>
            <a:r>
              <a:rPr lang="en-US" sz="2800" dirty="0" smtClean="0"/>
              <a:t>)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410305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Randomized algorithm </a:t>
            </a:r>
            <a:r>
              <a:rPr lang="en-US" sz="2800" b="1" dirty="0"/>
              <a:t>for Computing Witnesses for all pairs with witness count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Compute-Witnesses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</a:t>
                </a:r>
                <a:r>
                  <a:rPr lang="en-US" sz="1800" b="1" u="sng" dirty="0" smtClean="0"/>
                  <a:t>Repeat </a:t>
                </a:r>
                <a14:m>
                  <m:oMath xmlns:m="http://schemas.openxmlformats.org/officeDocument/2006/math"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u="sng" smtClean="0">
                        <a:solidFill>
                          <a:schemeClr val="tx1"/>
                        </a:solidFill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1800" b="1" i="1" u="sng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0" u="sng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1800" b="1" i="0" u="sng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  <m:r>
                          <a:rPr lang="en-US" sz="1800" b="1" i="0" u="sng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1800" b="1" i="0" u="sng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u="sng" dirty="0" smtClean="0"/>
                  <a:t>times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{</a:t>
                </a:r>
                <a:r>
                  <a:rPr lang="en-US" sz="1800" i="1" dirty="0" smtClean="0">
                    <a:solidFill>
                      <a:srgbClr val="0070C0"/>
                    </a:solidFill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ym typeface="Wingdings" pitchFamily="2" charset="2"/>
                  </a:rPr>
                  <a:t>Sample</a:t>
                </a:r>
                <a:r>
                  <a:rPr lang="en-US" sz="18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);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0" i="1" smtClean="0">
                        <a:latin typeface="Cambria Math"/>
                      </a:rPr>
                      <m:t>∈[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0" dirty="0" smtClean="0">
                    <a:solidFill>
                      <a:srgbClr val="0070C0"/>
                    </a:solidFill>
                  </a:rPr>
                  <a:t>          </a:t>
                </a:r>
                <a:r>
                  <a:rPr lang="en-US" sz="1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b="0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sz="1800" b="1" dirty="0" smtClean="0"/>
                  <a:t>then</a:t>
                </a:r>
                <a:r>
                  <a:rPr lang="en-US" sz="1800" b="0" dirty="0" smtClean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 smtClean="0">
                    <a:latin typeface="Cambria Math"/>
                    <a:ea typeface="Cambria Math"/>
                    <a:sym typeface="Wingdings" pitchFamily="2" charset="2"/>
                  </a:rPr>
                  <a:t>∙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else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1800" dirty="0" smtClean="0"/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𝐷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 ∙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For</a:t>
                </a:r>
                <a:r>
                  <a:rPr lang="en-US" sz="1800" dirty="0" smtClean="0"/>
                  <a:t> </a:t>
                </a:r>
                <a:r>
                  <a:rPr lang="en-US" sz="1800" b="1" dirty="0"/>
                  <a:t>each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>
                        <a:latin typeface="Cambria Math"/>
                      </a:rPr>
                      <m:t>∈[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      If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800" dirty="0" smtClean="0"/>
                  <a:t> is a witness for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</a:t>
                </a:r>
                <a:r>
                  <a:rPr lang="en-US" sz="1800" b="1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}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Time complexity: </a:t>
                </a:r>
                <a:r>
                  <a:rPr lang="en-US" sz="1800" b="1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Probability of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failing to find a witness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for a single pair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 smtClean="0"/>
                  <a:t>): ??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 rotWithShape="1">
                <a:blip r:embed="rId2"/>
                <a:stretch>
                  <a:fillRect l="-59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0" y="5637464"/>
                <a:ext cx="718402" cy="63658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637464"/>
                <a:ext cx="718402" cy="636585"/>
              </a:xfrm>
              <a:prstGeom prst="rect">
                <a:avLst/>
              </a:prstGeom>
              <a:blipFill rotWithShape="1">
                <a:blip r:embed="rId4"/>
                <a:stretch>
                  <a:fillRect r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13123" y="914400"/>
                <a:ext cx="103906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∈[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123" y="914400"/>
                <a:ext cx="103906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70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33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Randomized algorithm </a:t>
            </a:r>
            <a:r>
              <a:rPr lang="en-US" sz="2800" b="1" dirty="0"/>
              <a:t>for Computing Witnesses for all pairs with witness count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4582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Compute-Witnesses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</a:t>
                </a:r>
                <a:r>
                  <a:rPr lang="en-US" sz="1800" b="1" u="sng" dirty="0" smtClean="0"/>
                  <a:t>Repeat </a:t>
                </a:r>
                <a14:m>
                  <m:oMath xmlns:m="http://schemas.openxmlformats.org/officeDocument/2006/math"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u="sng" smtClean="0">
                        <a:solidFill>
                          <a:schemeClr val="tx1"/>
                        </a:solidFill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1800" b="1" i="1" u="sng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0" u="sng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1800" b="1" i="0" u="sng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  <m:r>
                          <a:rPr lang="en-US" sz="1800" b="1" i="0" u="sng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1800" b="1" i="0" u="sng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u="sng" dirty="0" smtClean="0"/>
                  <a:t>times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{</a:t>
                </a:r>
                <a:r>
                  <a:rPr lang="en-US" sz="1800" i="1" dirty="0" smtClean="0">
                    <a:solidFill>
                      <a:srgbClr val="0070C0"/>
                    </a:solidFill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ym typeface="Wingdings" pitchFamily="2" charset="2"/>
                  </a:rPr>
                  <a:t>Sample</a:t>
                </a:r>
                <a:r>
                  <a:rPr lang="en-US" sz="18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);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0" i="1" smtClean="0">
                        <a:latin typeface="Cambria Math"/>
                      </a:rPr>
                      <m:t>∈[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0" dirty="0" smtClean="0">
                    <a:solidFill>
                      <a:srgbClr val="0070C0"/>
                    </a:solidFill>
                  </a:rPr>
                  <a:t>          </a:t>
                </a:r>
                <a:r>
                  <a:rPr lang="en-US" sz="1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b="0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sz="1800" b="1" dirty="0" smtClean="0"/>
                  <a:t>then</a:t>
                </a:r>
                <a:r>
                  <a:rPr lang="en-US" sz="1800" b="0" dirty="0" smtClean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 smtClean="0">
                    <a:latin typeface="Cambria Math"/>
                    <a:ea typeface="Cambria Math"/>
                    <a:sym typeface="Wingdings" pitchFamily="2" charset="2"/>
                  </a:rPr>
                  <a:t>∙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else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1800" dirty="0" smtClean="0"/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𝐷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 ∙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For</a:t>
                </a:r>
                <a:r>
                  <a:rPr lang="en-US" sz="1800" dirty="0" smtClean="0"/>
                  <a:t> </a:t>
                </a:r>
                <a:r>
                  <a:rPr lang="en-US" sz="1800" b="1" dirty="0"/>
                  <a:t>each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>
                        <a:latin typeface="Cambria Math"/>
                      </a:rPr>
                      <m:t>∈[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      If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800" dirty="0" smtClean="0"/>
                  <a:t> is a witness for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</a:t>
                </a:r>
                <a:r>
                  <a:rPr lang="en-US" sz="1800" b="1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}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Time complexity: </a:t>
                </a:r>
                <a:r>
                  <a:rPr lang="en-US" sz="1800" b="1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Prob. of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failing to find a witness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for </a:t>
                </a:r>
                <a:r>
                  <a:rPr lang="en-US" sz="1800" u="sng" dirty="0" smtClean="0"/>
                  <a:t>any pair</a:t>
                </a:r>
                <a:r>
                  <a:rPr lang="en-US" sz="1800" dirty="0" smtClean="0"/>
                  <a:t> having witness count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∈[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 : ??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458200" cy="5105400"/>
              </a:xfrm>
              <a:blipFill rotWithShape="1">
                <a:blip r:embed="rId2"/>
                <a:stretch>
                  <a:fillRect l="-576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96200" y="5832157"/>
                <a:ext cx="1447800" cy="49244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  &lt;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5832157"/>
                <a:ext cx="1447800" cy="492443"/>
              </a:xfrm>
              <a:prstGeom prst="rect">
                <a:avLst/>
              </a:prstGeom>
              <a:blipFill rotWithShape="1">
                <a:blip r:embed="rId3"/>
                <a:stretch>
                  <a:fillRect r="-844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Line Callout 2 6"/>
              <p:cNvSpPr/>
              <p:nvPr/>
            </p:nvSpPr>
            <p:spPr>
              <a:xfrm>
                <a:off x="6172200" y="3581400"/>
                <a:ext cx="2590800" cy="1066800"/>
              </a:xfrm>
              <a:prstGeom prst="borderCallout2">
                <a:avLst>
                  <a:gd name="adj1" fmla="val 45924"/>
                  <a:gd name="adj2" fmla="val -960"/>
                  <a:gd name="adj3" fmla="val 48512"/>
                  <a:gd name="adj4" fmla="val -16667"/>
                  <a:gd name="adj5" fmla="val 221935"/>
                  <a:gd name="adj6" fmla="val -564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Let there be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pairs that have exactly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witnesses.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Apply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Union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theorem …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Line Callout 2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581400"/>
                <a:ext cx="2590800" cy="1066800"/>
              </a:xfrm>
              <a:prstGeom prst="borderCallout2">
                <a:avLst>
                  <a:gd name="adj1" fmla="val 45924"/>
                  <a:gd name="adj2" fmla="val -960"/>
                  <a:gd name="adj3" fmla="val 48512"/>
                  <a:gd name="adj4" fmla="val -16667"/>
                  <a:gd name="adj5" fmla="val 221935"/>
                  <a:gd name="adj6" fmla="val -56466"/>
                </a:avLst>
              </a:prstGeom>
              <a:blipFill rotWithShape="1">
                <a:blip r:embed="rId4"/>
                <a:stretch>
                  <a:fillRect r="-1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13123" y="914400"/>
                <a:ext cx="103906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∈[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123" y="914400"/>
                <a:ext cx="103906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70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loud Callout 7"/>
              <p:cNvSpPr/>
              <p:nvPr/>
            </p:nvSpPr>
            <p:spPr>
              <a:xfrm>
                <a:off x="4724400" y="1752600"/>
                <a:ext cx="3276600" cy="1295400"/>
              </a:xfrm>
              <a:prstGeom prst="cloudCallout">
                <a:avLst>
                  <a:gd name="adj1" fmla="val -29166"/>
                  <a:gd name="adj2" fmla="val 7817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C00000"/>
                    </a:solidFill>
                  </a:rPr>
                  <a:t>How to compute witnesses for all pairs in </a:t>
                </a:r>
                <a:r>
                  <a:rPr lang="en-US" sz="1600" b="1" i="1" dirty="0" smtClean="0">
                    <a:solidFill>
                      <a:schemeClr val="tx1"/>
                    </a:solidFill>
                  </a:rPr>
                  <a:t>O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600" b="1">
                        <a:solidFill>
                          <a:schemeClr val="tx1"/>
                        </a:solidFill>
                        <a:latin typeface="Cambria Math"/>
                      </a:rPr>
                      <m:t>𝐥𝐨</m:t>
                    </m:r>
                    <m:sSup>
                      <m:sSup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𝐠</m:t>
                        </m:r>
                      </m:e>
                      <m:sup>
                        <m:r>
                          <a:rPr lang="en-US" sz="16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time ? 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Cloud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752600"/>
                <a:ext cx="3276600" cy="1295400"/>
              </a:xfrm>
              <a:prstGeom prst="cloudCallout">
                <a:avLst>
                  <a:gd name="adj1" fmla="val -29166"/>
                  <a:gd name="adj2" fmla="val 78178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8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Randomized algorithm </a:t>
            </a:r>
            <a:r>
              <a:rPr lang="en-US" sz="2800" b="1" dirty="0"/>
              <a:t>for Computing Witnesses for all </a:t>
            </a:r>
            <a:r>
              <a:rPr lang="en-US" sz="2800" b="1" dirty="0" smtClean="0"/>
              <a:t>pairs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33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Compute-Witnesses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18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   {     </a:t>
                </a:r>
                <a:r>
                  <a:rPr lang="en-US" sz="1800" b="1" u="sng" dirty="0" smtClean="0"/>
                  <a:t>Repeat </a:t>
                </a:r>
                <a14:m>
                  <m:oMath xmlns:m="http://schemas.openxmlformats.org/officeDocument/2006/math"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u="sng" smtClean="0">
                        <a:solidFill>
                          <a:schemeClr val="tx1"/>
                        </a:solidFill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1800" b="1" i="1" u="sng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0" u="sng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1800" b="1" i="0" u="sng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  <m:r>
                          <a:rPr lang="en-US" sz="1800" b="1" i="0" u="sng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1800" b="1" i="0" u="sng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u="sng" dirty="0" smtClean="0"/>
                  <a:t>times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    {</a:t>
                </a:r>
                <a:r>
                  <a:rPr lang="en-US" sz="1800" i="1" dirty="0" smtClean="0">
                    <a:solidFill>
                      <a:srgbClr val="0070C0"/>
                    </a:solidFill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ym typeface="Wingdings" pitchFamily="2" charset="2"/>
                  </a:rPr>
                  <a:t>Sample</a:t>
                </a:r>
                <a:r>
                  <a:rPr lang="en-US" sz="18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800" dirty="0" smtClean="0">
                    <a:sym typeface="Wingdings" pitchFamily="2" charset="2"/>
                  </a:rPr>
                  <a:t>);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       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0" i="1" smtClean="0">
                        <a:latin typeface="Cambria Math"/>
                      </a:rPr>
                      <m:t>∈[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0" dirty="0" smtClean="0">
                    <a:solidFill>
                      <a:srgbClr val="0070C0"/>
                    </a:solidFill>
                  </a:rPr>
                  <a:t>                  </a:t>
                </a:r>
                <a:r>
                  <a:rPr lang="en-US" sz="1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b="0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sz="1800" b="1" dirty="0" smtClean="0"/>
                  <a:t>then</a:t>
                </a:r>
                <a:r>
                  <a:rPr lang="en-US" sz="1800" b="0" dirty="0" smtClean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 smtClean="0">
                    <a:latin typeface="Cambria Math"/>
                    <a:ea typeface="Cambria Math"/>
                    <a:sym typeface="Wingdings" pitchFamily="2" charset="2"/>
                  </a:rPr>
                  <a:t>∙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        else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1800" dirty="0" smtClean="0"/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 smtClean="0">
                    <a:solidFill>
                      <a:srgbClr val="0070C0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𝐷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 ∙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        For</a:t>
                </a:r>
                <a:r>
                  <a:rPr lang="en-US" sz="1800" dirty="0" smtClean="0"/>
                  <a:t> </a:t>
                </a:r>
                <a:r>
                  <a:rPr lang="en-US" sz="1800" b="1" dirty="0"/>
                  <a:t>each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>
                        <a:latin typeface="Cambria Math"/>
                      </a:rPr>
                      <m:t>∈[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                  If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800" dirty="0" smtClean="0"/>
                  <a:t> is a witness for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</a:t>
                </a:r>
                <a:r>
                  <a:rPr lang="en-US" sz="1800" b="1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}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}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Time complexity: </a:t>
                </a:r>
                <a:r>
                  <a:rPr lang="en-US" sz="1800" b="1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</m:t>
                    </m:r>
                    <m:sSup>
                      <m:sSup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𝐠</m:t>
                        </m:r>
                      </m:e>
                      <m:sup>
                        <m:r>
                          <a:rPr lang="en-US" sz="18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334000"/>
              </a:xfrm>
              <a:blipFill rotWithShape="1">
                <a:blip r:embed="rId2"/>
                <a:stretch>
                  <a:fillRect l="-1207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What is Prob. that witness is not found for a given pair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Answer</a:t>
                </a:r>
                <a:r>
                  <a:rPr lang="en-US" sz="1800" dirty="0" smtClean="0"/>
                  <a:t>:  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b="1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What is Prob. that witness is not found for </a:t>
                </a:r>
                <a:r>
                  <a:rPr lang="en-US" sz="1800" dirty="0" smtClean="0"/>
                  <a:t>at least one pair </a:t>
                </a:r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Expected running time = </a:t>
                </a:r>
                <a:r>
                  <a:rPr lang="en-US" sz="1800" b="1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>
                        <a:latin typeface="Cambria Math"/>
                      </a:rPr>
                      <m:t>𝐥𝐨</m:t>
                    </m:r>
                    <m:sSup>
                      <m:sSupPr>
                        <m:ctrlPr>
                          <a:rPr lang="en-US" sz="1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>
                            <a:latin typeface="Cambria Math"/>
                          </a:rPr>
                          <m:t>𝐠</m:t>
                        </m:r>
                      </m:e>
                      <m:sup>
                        <m:r>
                          <a:rPr lang="en-US" sz="1800" b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5105400"/>
              </a:xfrm>
              <a:blipFill rotWithShape="1">
                <a:blip r:embed="rId3"/>
                <a:stretch>
                  <a:fillRect l="-1264" t="-597" r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38800" y="2797840"/>
                <a:ext cx="658963" cy="55496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797840"/>
                <a:ext cx="658963" cy="554960"/>
              </a:xfrm>
              <a:prstGeom prst="rect">
                <a:avLst/>
              </a:prstGeom>
              <a:blipFill rotWithShape="1">
                <a:blip r:embed="rId4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589437" y="4419600"/>
                <a:ext cx="857735" cy="55496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437" y="4419600"/>
                <a:ext cx="857735" cy="554960"/>
              </a:xfrm>
              <a:prstGeom prst="rect">
                <a:avLst/>
              </a:prstGeom>
              <a:blipFill rotWithShape="1">
                <a:blip r:embed="rId5"/>
                <a:stretch>
                  <a:fillRect r="-4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ular Callout 10"/>
              <p:cNvSpPr/>
              <p:nvPr/>
            </p:nvSpPr>
            <p:spPr>
              <a:xfrm>
                <a:off x="5105400" y="5105400"/>
                <a:ext cx="3886200" cy="990600"/>
              </a:xfrm>
              <a:prstGeom prst="wedgeRoundRectCallout">
                <a:avLst>
                  <a:gd name="adj1" fmla="val -164025"/>
                  <a:gd name="adj2" fmla="val 30647"/>
                  <a:gd name="adj3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If there is even a single pair with nonzero witnesses but we fail to find even one, run the </a:t>
                </a:r>
                <a:r>
                  <a:rPr lang="en-US" b="1" i="1" dirty="0" smtClean="0">
                    <a:solidFill>
                      <a:schemeClr val="tx1"/>
                    </a:solidFill>
                  </a:rPr>
                  <a:t>O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algo.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ounded 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5105400"/>
                <a:ext cx="3886200" cy="990600"/>
              </a:xfrm>
              <a:prstGeom prst="wedgeRoundRectCallout">
                <a:avLst>
                  <a:gd name="adj1" fmla="val -164025"/>
                  <a:gd name="adj2" fmla="val 30647"/>
                  <a:gd name="adj3" fmla="val 16667"/>
                </a:avLst>
              </a:prstGeom>
              <a:blipFill rotWithShape="1">
                <a:blip r:embed="rId6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loud Callout 11"/>
          <p:cNvSpPr/>
          <p:nvPr/>
        </p:nvSpPr>
        <p:spPr>
          <a:xfrm>
            <a:off x="6019800" y="4876800"/>
            <a:ext cx="2362200" cy="1143000"/>
          </a:xfrm>
          <a:prstGeom prst="cloudCallout">
            <a:avLst>
              <a:gd name="adj1" fmla="val -29166"/>
              <a:gd name="adj2" fmla="val 7817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How to transform to Las Vegas </a:t>
            </a:r>
            <a:r>
              <a:rPr lang="en-US" sz="1600" dirty="0" err="1" smtClean="0">
                <a:solidFill>
                  <a:srgbClr val="C00000"/>
                </a:solidFill>
              </a:rPr>
              <a:t>algo</a:t>
            </a:r>
            <a:r>
              <a:rPr lang="en-US" sz="1600" dirty="0" smtClean="0">
                <a:solidFill>
                  <a:srgbClr val="C00000"/>
                </a:solidFill>
              </a:rPr>
              <a:t> ?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143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9" grpId="0" animBg="1"/>
      <p:bldP spid="10" grpId="0" animBg="1"/>
      <p:bldP spid="11" grpId="0" animBg="1"/>
      <p:bldP spid="12" grpId="0" animBg="1"/>
      <p:bldP spid="12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Boolean Product </a:t>
            </a:r>
            <a:r>
              <a:rPr lang="en-US" sz="3200" b="1" dirty="0" smtClean="0"/>
              <a:t>Witness Matrix (</a:t>
            </a:r>
            <a:r>
              <a:rPr lang="en-US" sz="3200" b="1" dirty="0" smtClean="0">
                <a:solidFill>
                  <a:srgbClr val="C00000"/>
                </a:solidFill>
              </a:rPr>
              <a:t>BPWM</a:t>
            </a:r>
            <a:r>
              <a:rPr lang="en-US" sz="3200" b="1" dirty="0" smtClean="0"/>
              <a:t>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991600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 </a:t>
                </a:r>
                <a:r>
                  <a:rPr lang="en-US" sz="2000" dirty="0" smtClean="0"/>
                  <a:t>Given two Boolean matrices </a:t>
                </a:r>
                <a:r>
                  <a:rPr lang="en-US" sz="2000" b="1" i="1" dirty="0" smtClean="0"/>
                  <a:t>A </a:t>
                </a:r>
                <a:r>
                  <a:rPr lang="en-US" sz="2000" dirty="0" smtClean="0"/>
                  <a:t>and </a:t>
                </a:r>
                <a:r>
                  <a:rPr lang="en-US" sz="2000" b="1" i="1" dirty="0" smtClean="0"/>
                  <a:t>B</a:t>
                </a:r>
                <a:r>
                  <a:rPr lang="en-US" sz="2000" dirty="0" smtClean="0"/>
                  <a:t>, and their Boolean product </a:t>
                </a:r>
                <a:r>
                  <a:rPr lang="en-US" sz="2000" b="1" i="1" dirty="0" smtClean="0"/>
                  <a:t>C</a:t>
                </a:r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exists a Monte Carlo algorithm for computing a matrix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𝑾</m:t>
                    </m:r>
                  </m:oMath>
                </a14:m>
                <a:r>
                  <a:rPr lang="en-US" sz="2000" dirty="0" smtClean="0"/>
                  <a:t>, such that: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stores a witness </a:t>
                </a:r>
                <a:r>
                  <a:rPr lang="en-US" sz="2000" dirty="0" smtClean="0"/>
                  <a:t>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)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The running time of the algorithm is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𝐥𝐨</m:t>
                    </m:r>
                    <m:sSup>
                      <m:sSupPr>
                        <m:ctrlPr>
                          <a:rPr lang="en-US" sz="20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>
                            <a:latin typeface="Cambria Math"/>
                          </a:rPr>
                          <m:t>𝐠</m:t>
                        </m:r>
                      </m:e>
                      <m:sup>
                        <m:r>
                          <a:rPr lang="en-US" sz="2000" b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  <a:r>
                  <a:rPr lang="en-US" sz="2000" dirty="0"/>
                  <a:t> </a:t>
                </a:r>
                <a:endParaRPr lang="en-US" sz="2000" dirty="0" smtClean="0"/>
              </a:p>
              <a:p>
                <a:r>
                  <a:rPr lang="en-US" sz="2000" dirty="0" smtClean="0"/>
                  <a:t>The </a:t>
                </a:r>
                <a:r>
                  <a:rPr lang="en-US" sz="2000" dirty="0"/>
                  <a:t>error probability is </a:t>
                </a:r>
                <a:r>
                  <a:rPr lang="en-US" sz="2000" dirty="0" smtClean="0"/>
                  <a:t>inverse polynomial 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Homework: </a:t>
                </a:r>
              </a:p>
              <a:p>
                <a:r>
                  <a:rPr lang="en-US" sz="1800" dirty="0" smtClean="0"/>
                  <a:t>Transform the algorithm to Las Vegas algorithm with expected running time </a:t>
                </a:r>
                <a:r>
                  <a:rPr lang="en-US" sz="1800" b="1" i="1" dirty="0" smtClean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>
                        <a:latin typeface="Cambria Math"/>
                      </a:rPr>
                      <m:t>𝐥𝐨</m:t>
                    </m:r>
                    <m:sSup>
                      <m:sSupPr>
                        <m:ctrlPr>
                          <a:rPr lang="en-US" sz="1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>
                            <a:latin typeface="Cambria Math"/>
                          </a:rPr>
                          <m:t>𝐠</m:t>
                        </m:r>
                      </m:e>
                      <m:sup>
                        <m:r>
                          <a:rPr lang="en-US" sz="1800" b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  <a:r>
                  <a:rPr lang="en-US" sz="1800" dirty="0" smtClean="0"/>
                  <a:t> </a:t>
                </a:r>
              </a:p>
              <a:p>
                <a:r>
                  <a:rPr lang="en-US" sz="1800" dirty="0" smtClean="0"/>
                  <a:t>Transform the algorithm further so that its running time is concentrated around expected value.</a:t>
                </a:r>
              </a:p>
              <a:p>
                <a:pPr marL="0" indent="0" algn="ctr">
                  <a:buNone/>
                </a:pPr>
                <a:r>
                  <a:rPr lang="en-US" sz="1800" dirty="0" smtClean="0"/>
                  <a:t>(you may modify the algorithm if needed)</a:t>
                </a: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991600" cy="4525963"/>
              </a:xfrm>
              <a:blipFill rotWithShape="1">
                <a:blip r:embed="rId2"/>
                <a:stretch>
                  <a:fillRect l="-746" t="-1348" r="-1492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34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752600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Randomized Algorithm </a:t>
            </a:r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BPWM</a:t>
            </a:r>
            <a:r>
              <a:rPr lang="en-US" sz="3200" b="1" dirty="0"/>
              <a:t> </a:t>
            </a:r>
            <a:r>
              <a:rPr lang="en-US" sz="3200" b="1" dirty="0" smtClean="0">
                <a:solidFill>
                  <a:schemeClr val="tx1"/>
                </a:solidFill>
              </a:rPr>
              <a:t>problem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(Boolean Product Witness Matrix)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27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  Integer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Product</a:t>
            </a:r>
            <a:r>
              <a:rPr lang="en-US" sz="3600" b="1" dirty="0" smtClean="0"/>
              <a:t> of Matrices</a:t>
            </a:r>
            <a:endParaRPr lang="en-US" sz="36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854226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3056612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0919875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A</a:t>
            </a:r>
            <a:endParaRPr lang="en-US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</a:t>
            </a:r>
            <a:endParaRPr 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00400" y="4495800"/>
                <a:ext cx="2061846" cy="764505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495800"/>
                <a:ext cx="2061846" cy="764505"/>
              </a:xfrm>
              <a:prstGeom prst="rect">
                <a:avLst/>
              </a:prstGeom>
              <a:blipFill rotWithShape="1">
                <a:blip r:embed="rId2"/>
                <a:stretch>
                  <a:fillRect r="-2639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752600" y="533400"/>
            <a:ext cx="176202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Boolean</a:t>
            </a:r>
            <a:endParaRPr lang="en-US" sz="36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-120985" y="3043535"/>
            <a:ext cx="665925" cy="461665"/>
            <a:chOff x="629475" y="5177135"/>
            <a:chExt cx="665925" cy="461665"/>
          </a:xfrm>
        </p:grpSpPr>
        <p:sp>
          <p:nvSpPr>
            <p:cNvPr id="16" name="Right Arrow 15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3973940" y="1219200"/>
            <a:ext cx="369460" cy="762000"/>
            <a:chOff x="6324600" y="1295400"/>
            <a:chExt cx="369460" cy="762000"/>
          </a:xfrm>
        </p:grpSpPr>
        <p:sp>
          <p:nvSpPr>
            <p:cNvPr id="19" name="Down Arrow 18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20"/>
          <p:cNvSpPr/>
          <p:nvPr/>
        </p:nvSpPr>
        <p:spPr>
          <a:xfrm>
            <a:off x="512283" y="3074628"/>
            <a:ext cx="1861130" cy="35437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30070" y="1981200"/>
            <a:ext cx="348670" cy="1828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03660" y="3074628"/>
            <a:ext cx="356280" cy="3543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4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/>
      <p:bldP spid="3" grpId="0" animBg="1"/>
      <p:bldP spid="14" grpId="0" animBg="1"/>
      <p:bldP spid="21" grpId="0" animBg="1"/>
      <p:bldP spid="22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Boolean Product</a:t>
            </a:r>
            <a:r>
              <a:rPr lang="en-US" sz="3600" b="1" dirty="0" smtClean="0"/>
              <a:t> </a:t>
            </a:r>
            <a:r>
              <a:rPr lang="en-US" sz="3600" b="1" dirty="0"/>
              <a:t>of Matrices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15429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81352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4888590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A</a:t>
            </a:r>
            <a:endParaRPr lang="en-US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</a:t>
            </a:r>
            <a:endParaRPr 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200401" y="4495800"/>
                <a:ext cx="3429000" cy="604717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𝐢𝐟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0    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𝐨𝐭𝐡𝐞𝐫𝐰𝐢𝐬𝐞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1" y="4495800"/>
                <a:ext cx="3429000" cy="60471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871094" y="4533899"/>
            <a:ext cx="1843906" cy="528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67848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-120985" y="3043535"/>
            <a:ext cx="665925" cy="461665"/>
            <a:chOff x="629475" y="5177135"/>
            <a:chExt cx="665925" cy="461665"/>
          </a:xfrm>
        </p:grpSpPr>
        <p:sp>
          <p:nvSpPr>
            <p:cNvPr id="15" name="Right Arrow 14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3973940" y="1219200"/>
            <a:ext cx="369460" cy="762000"/>
            <a:chOff x="6324600" y="1295400"/>
            <a:chExt cx="369460" cy="762000"/>
          </a:xfrm>
        </p:grpSpPr>
        <p:sp>
          <p:nvSpPr>
            <p:cNvPr id="18" name="Down Arrow 17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Rectangle 19"/>
          <p:cNvSpPr/>
          <p:nvPr/>
        </p:nvSpPr>
        <p:spPr>
          <a:xfrm>
            <a:off x="512283" y="3074628"/>
            <a:ext cx="1861130" cy="35437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30070" y="1981200"/>
            <a:ext cx="348670" cy="1828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03660" y="3074628"/>
            <a:ext cx="356280" cy="3543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5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Boolean Product</a:t>
            </a:r>
            <a:r>
              <a:rPr lang="en-US" sz="3600" b="1" dirty="0" smtClean="0"/>
              <a:t> </a:t>
            </a:r>
            <a:r>
              <a:rPr lang="en-US" sz="3600" b="1" dirty="0"/>
              <a:t>of Matrices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652034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0325540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6031366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A</a:t>
            </a:r>
            <a:endParaRPr lang="en-US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</a:t>
            </a:r>
            <a:endParaRPr 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200400" y="4495800"/>
                <a:ext cx="3422924" cy="604717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𝐢𝐟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∃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  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𝐨𝐭𝐡𝐞𝐫𝐰𝐢𝐬𝐞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495800"/>
                <a:ext cx="3422924" cy="60471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5486400"/>
                <a:ext cx="810792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Definition:</a:t>
                </a:r>
                <a:r>
                  <a:rPr lang="en-US" b="1" dirty="0" smtClean="0"/>
                  <a:t>  </a:t>
                </a:r>
                <a:r>
                  <a:rPr lang="en-US" dirty="0" smtClean="0"/>
                  <a:t>An integer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∈[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]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said to be </a:t>
                </a:r>
                <a:r>
                  <a:rPr lang="en-US" b="1" dirty="0" smtClean="0"/>
                  <a:t>witness</a:t>
                </a:r>
                <a:r>
                  <a:rPr lang="en-US" dirty="0" smtClean="0"/>
                  <a:t> for a pair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)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 </m:t>
                        </m:r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486400"/>
                <a:ext cx="8107925" cy="391646"/>
              </a:xfrm>
              <a:prstGeom prst="rect">
                <a:avLst/>
              </a:prstGeom>
              <a:blipFill rotWithShape="1">
                <a:blip r:embed="rId3"/>
                <a:stretch>
                  <a:fillRect l="-677" t="-6250" r="-526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343400" y="4574442"/>
            <a:ext cx="2209800" cy="302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70137" y="5565042"/>
            <a:ext cx="3312510" cy="302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81800" y="5562600"/>
            <a:ext cx="3312510" cy="302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67848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-120985" y="3043535"/>
            <a:ext cx="665925" cy="461665"/>
            <a:chOff x="629475" y="5177135"/>
            <a:chExt cx="665925" cy="461665"/>
          </a:xfrm>
        </p:grpSpPr>
        <p:sp>
          <p:nvSpPr>
            <p:cNvPr id="27" name="Right Arrow 26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3973940" y="1219200"/>
            <a:ext cx="369460" cy="762000"/>
            <a:chOff x="6324600" y="1295400"/>
            <a:chExt cx="369460" cy="762000"/>
          </a:xfrm>
        </p:grpSpPr>
        <p:sp>
          <p:nvSpPr>
            <p:cNvPr id="30" name="Down Arrow 29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angle 31"/>
          <p:cNvSpPr/>
          <p:nvPr/>
        </p:nvSpPr>
        <p:spPr>
          <a:xfrm>
            <a:off x="512283" y="3074628"/>
            <a:ext cx="1861130" cy="35437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930070" y="1981200"/>
            <a:ext cx="348670" cy="1828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603660" y="3074628"/>
            <a:ext cx="356280" cy="3543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2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Boolean Product </a:t>
            </a:r>
            <a:r>
              <a:rPr lang="en-US" sz="3200" b="1" dirty="0" smtClean="0"/>
              <a:t>Witness Matrix (</a:t>
            </a:r>
            <a:r>
              <a:rPr lang="en-US" sz="3200" b="1" dirty="0" smtClean="0">
                <a:solidFill>
                  <a:srgbClr val="C00000"/>
                </a:solidFill>
              </a:rPr>
              <a:t>BPWM</a:t>
            </a:r>
            <a:r>
              <a:rPr lang="en-US" sz="3200" b="1" dirty="0" smtClean="0"/>
              <a:t>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two Boolean matrices </a:t>
                </a:r>
                <a:r>
                  <a:rPr lang="en-US" sz="2000" b="1" i="1" dirty="0" smtClean="0"/>
                  <a:t>A </a:t>
                </a:r>
                <a:r>
                  <a:rPr lang="en-US" sz="2000" dirty="0" smtClean="0"/>
                  <a:t>and </a:t>
                </a:r>
                <a:r>
                  <a:rPr lang="en-US" sz="2000" b="1" i="1" dirty="0" smtClean="0"/>
                  <a:t>B</a:t>
                </a:r>
                <a:r>
                  <a:rPr lang="en-US" sz="2000" dirty="0" smtClean="0"/>
                  <a:t>, and their Boolean product </a:t>
                </a:r>
                <a:r>
                  <a:rPr lang="en-US" sz="2000" b="1" i="1" dirty="0" smtClean="0"/>
                  <a:t>C</a:t>
                </a:r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compute a matrix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𝑾</m:t>
                    </m:r>
                  </m:oMath>
                </a14:m>
                <a:r>
                  <a:rPr lang="en-US" sz="2000" dirty="0" smtClean="0"/>
                  <a:t>, such that: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stores a witness </a:t>
                </a:r>
                <a:r>
                  <a:rPr lang="en-US" sz="2000" dirty="0" smtClean="0"/>
                  <a:t>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)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419600" y="3126642"/>
            <a:ext cx="3312510" cy="302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21690" y="3888642"/>
            <a:ext cx="3312510" cy="302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8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3237</TotalTime>
  <Words>4248</Words>
  <Application>Microsoft Office PowerPoint</Application>
  <PresentationFormat>On-screen Show (4:3)</PresentationFormat>
  <Paragraphs>1529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Randomized Algorithms CS648 </vt:lpstr>
      <vt:lpstr>A real life example</vt:lpstr>
      <vt:lpstr>Random Sampling</vt:lpstr>
      <vt:lpstr>Random Sampling</vt:lpstr>
      <vt:lpstr>Randomized Algorithm for</vt:lpstr>
      <vt:lpstr>  Integer Product of Matrices</vt:lpstr>
      <vt:lpstr>Boolean Product of Matrices</vt:lpstr>
      <vt:lpstr>Boolean Product of Matrices</vt:lpstr>
      <vt:lpstr>Boolean Product Witness Matrix (BPWM)</vt:lpstr>
      <vt:lpstr>Motivation for BPWM</vt:lpstr>
      <vt:lpstr>All Pairs Shortest Paths (APSP)</vt:lpstr>
      <vt:lpstr>All Pairs Shortest Paths (APSP)</vt:lpstr>
      <vt:lpstr>Randomized algorithm for BPWM</vt:lpstr>
      <vt:lpstr>Boolean Product Witness Matrix (BPWM)</vt:lpstr>
      <vt:lpstr>Observations</vt:lpstr>
      <vt:lpstr>Observations</vt:lpstr>
      <vt:lpstr>Observations</vt:lpstr>
      <vt:lpstr>Boolean Product of Matrices</vt:lpstr>
      <vt:lpstr>Integer Product of Matrices</vt:lpstr>
      <vt:lpstr>Integer Product of Matrices</vt:lpstr>
      <vt:lpstr>Integer Product of Matrices</vt:lpstr>
      <vt:lpstr>Integer Product of Matrices</vt:lpstr>
      <vt:lpstr>Integer Product of Matrices</vt:lpstr>
      <vt:lpstr>Algorithm for Computing Singleton Witnesses</vt:lpstr>
      <vt:lpstr>Algorithm Design for BPWM </vt:lpstr>
      <vt:lpstr>Randomized O(n^ω  log n) Algorithm: </vt:lpstr>
      <vt:lpstr>Focus on a single pair (i,j)</vt:lpstr>
      <vt:lpstr>Focus on a single pair (i,j)</vt:lpstr>
      <vt:lpstr>Focus on a single pair (i,j)</vt:lpstr>
      <vt:lpstr>Focus on a single pair (i,j)</vt:lpstr>
      <vt:lpstr>Focus on a single pair (i,j)</vt:lpstr>
      <vt:lpstr>Focus on a single pair (i,j)</vt:lpstr>
      <vt:lpstr>Randomized algorithm for Computing Witnesses for all pairs with t witnesses</vt:lpstr>
      <vt:lpstr>Randomized algorithm for Computing Witnesses for all pairs with t witnesses</vt:lpstr>
      <vt:lpstr>Randomized algorithm for Computing Witnesses for all pairs with t witnesses</vt:lpstr>
      <vt:lpstr>Randomized algorithm for Computing Witnesses for all pairs with t witnesses</vt:lpstr>
      <vt:lpstr>PowerPoint Presentation</vt:lpstr>
      <vt:lpstr>Focus on a single pair (i,j)</vt:lpstr>
      <vt:lpstr>Randomized algorithm for Computing Witnesses for all pairs with witness count </vt:lpstr>
      <vt:lpstr>Randomized algorithm for Computing Witnesses for all pairs with witness count </vt:lpstr>
      <vt:lpstr>Randomized algorithm for Computing Witnesses for all pairs with witness count </vt:lpstr>
      <vt:lpstr>Randomized algorithm for Computing Witnesses for all pairs</vt:lpstr>
      <vt:lpstr>Boolean Product Witness Matrix (BPWM)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Randomized Algorithms CS648</dc:title>
  <dc:creator>Surender Baswana</dc:creator>
  <cp:lastModifiedBy>cse</cp:lastModifiedBy>
  <cp:revision>181</cp:revision>
  <dcterms:created xsi:type="dcterms:W3CDTF">2013-08-23T04:10:57Z</dcterms:created>
  <dcterms:modified xsi:type="dcterms:W3CDTF">2018-08-27T10:28:07Z</dcterms:modified>
</cp:coreProperties>
</file>