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91" r:id="rId4"/>
    <p:sldId id="287" r:id="rId5"/>
    <p:sldId id="288" r:id="rId6"/>
    <p:sldId id="289" r:id="rId7"/>
    <p:sldId id="290" r:id="rId8"/>
    <p:sldId id="269" r:id="rId9"/>
    <p:sldId id="270" r:id="rId10"/>
    <p:sldId id="272" r:id="rId11"/>
    <p:sldId id="283" r:id="rId12"/>
    <p:sldId id="285" r:id="rId13"/>
    <p:sldId id="284" r:id="rId14"/>
    <p:sldId id="282" r:id="rId15"/>
    <p:sldId id="271" r:id="rId16"/>
    <p:sldId id="273" r:id="rId17"/>
    <p:sldId id="274" r:id="rId18"/>
    <p:sldId id="260" r:id="rId19"/>
    <p:sldId id="262" r:id="rId20"/>
    <p:sldId id="2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.png"/><Relationship Id="rId19" Type="http://schemas.openxmlformats.org/officeDocument/2006/relationships/image" Target="../media/image32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1.png"/><Relationship Id="rId5" Type="http://schemas.openxmlformats.org/officeDocument/2006/relationships/image" Target="../media/image40.png"/><Relationship Id="rId10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#</a:t>
                </a:r>
              </a:p>
              <a:p>
                <a:pPr marL="342900" indent="-342900" algn="l">
                  <a:buFont typeface="Arial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for P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  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23622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9800" y="5498850"/>
            <a:ext cx="18830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Markov Inequality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410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 random variables,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1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7568" y="5457723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" name="Picture 1" descr="Graph for y = e^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429125"/>
            <a:ext cx="21526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5455104" y="5257800"/>
            <a:ext cx="1828800" cy="1524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Clearly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3540" t="-4630" r="-309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5498068"/>
            <a:ext cx="53406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 elegant mathematical topic you studied in 11</a:t>
            </a:r>
            <a:r>
              <a:rPr lang="en-US" baseline="30000" dirty="0" smtClean="0"/>
              <a:t>th</a:t>
            </a:r>
            <a:r>
              <a:rPr lang="en-US" dirty="0" smtClean="0"/>
              <a:t> class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18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blipFill rotWithShape="1">
                <a:blip r:embed="rId3"/>
                <a:stretch>
                  <a:fillRect r="-39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blipFill rotWithShape="1">
                <a:blip r:embed="rId8"/>
                <a:stretch>
                  <a:fillRect r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4724400"/>
            <a:ext cx="914400" cy="3810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 rot="5400000">
            <a:off x="815085" y="5545267"/>
            <a:ext cx="573848" cy="375218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2694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0313 -0.15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/>
      <p:bldP spid="9" grpId="0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12"/>
                <a:stretch>
                  <a:fillRect l="-741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 …+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blipFill rotWithShape="1">
                <a:blip r:embed="rId13"/>
                <a:stretch>
                  <a:fillRect t="-6410" r="-344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blipFill rotWithShape="1">
                <a:blip r:embed="rId14"/>
                <a:stretch>
                  <a:fillRect t="-9211" r="-33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𝚷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blipFill rotWithShape="1">
                <a:blip r:embed="rId15"/>
                <a:stretch>
                  <a:fillRect t="-9091" r="-547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blipFill rotWithShape="1">
                <a:blip r:embed="rId16"/>
                <a:stretch>
                  <a:fillRect t="-9211" r="-54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667" r="-320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r="-3486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blipFill rotWithShape="1">
                <a:blip r:embed="rId19"/>
                <a:stretch>
                  <a:fillRect r="-4813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blipFill rotWithShape="1">
                <a:blip r:embed="rId20"/>
                <a:stretch>
                  <a:fillRect r="-7197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10400" y="18404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1910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3278034" y="1539240"/>
            <a:ext cx="684366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 ≤</m:t>
                      </m:r>
                      <m:r>
                        <a:rPr lang="en-US" sz="2400" b="1" i="1" smtClean="0">
                          <a:latin typeface="Cambria Math"/>
                        </a:rPr>
                        <m:t>       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</a:rPr>
                            <m:t>𝝁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𝑿</m:t>
                        </m:r>
                        <m:r>
                          <a:rPr lang="en-US" sz="24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blipFill rotWithShape="1">
                <a:blip r:embed="rId6"/>
                <a:stretch>
                  <a:fillRect r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blipFill rotWithShape="1">
                <a:blip r:embed="rId7"/>
                <a:stretch>
                  <a:fillRect r="-9434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blipFill rotWithShape="1">
                <a:blip r:embed="rId8"/>
                <a:stretch>
                  <a:fillRect r="-5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blipFill rotWithShape="1">
                <a:blip r:embed="rId9"/>
                <a:stretch>
                  <a:fillRect r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10400" y="29718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𝐥𝐧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84" t="-8197" r="-341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518745" y="3124200"/>
            <a:ext cx="1510455" cy="10955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Holds for each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u="sng" dirty="0" smtClean="0"/>
                  <a:t>Differentiate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with respect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algn="ctr"/>
                <a:r>
                  <a:rPr lang="en-US" sz="1600" dirty="0" smtClean="0"/>
                  <a:t>to find the smallest value of this expression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322" t="-2041" r="-1125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365 0.15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6" grpId="1" animBg="1"/>
      <p:bldP spid="7" grpId="0"/>
      <p:bldP spid="8" grpId="0"/>
      <p:bldP spid="9" grpId="0" animBg="1"/>
      <p:bldP spid="10" grpId="0" animBg="1"/>
      <p:bldP spid="2" grpId="0" animBg="1"/>
      <p:bldP spid="2" grpId="1" animBg="1"/>
      <p:bldP spid="5" grpId="0" animBg="1"/>
      <p:bldP spid="5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Alternate and more usable forms: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        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(b):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Where to use: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given random variable </a:t>
            </a:r>
            <a:r>
              <a:rPr lang="en-US" sz="2000" b="1" dirty="0" smtClean="0"/>
              <a:t>X</a:t>
            </a:r>
            <a:r>
              <a:rPr lang="en-US" sz="2000" dirty="0" smtClean="0"/>
              <a:t> can be expressed as a sum of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mutually </a:t>
            </a:r>
            <a:r>
              <a:rPr lang="en-US" sz="2000" u="sng" dirty="0" smtClean="0"/>
              <a:t>independent</a:t>
            </a:r>
            <a:r>
              <a:rPr lang="en-US" sz="2000" dirty="0" smtClean="0"/>
              <a:t> Bernoulli random variables.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6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various problems till now, we used our knowledge of binomial coefficients, elementary probability theory and </a:t>
            </a:r>
            <a:r>
              <a:rPr lang="en-US" sz="2400" dirty="0" err="1" smtClean="0"/>
              <a:t>Stirling’s</a:t>
            </a:r>
            <a:r>
              <a:rPr lang="en-US" sz="2400" dirty="0" smtClean="0"/>
              <a:t> approximation for getting a bound on the probability of error or probability of deviation from average running time. Try to use </a:t>
            </a:r>
            <a:r>
              <a:rPr lang="en-US" sz="2400" dirty="0" err="1" smtClean="0"/>
              <a:t>Chernoff’s</a:t>
            </a:r>
            <a:r>
              <a:rPr lang="en-US" sz="2400" dirty="0" smtClean="0"/>
              <a:t> bound to analyze these problems.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3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Probability </a:t>
            </a:r>
            <a:r>
              <a:rPr lang="en-US" sz="3200" b="1" dirty="0" smtClean="0">
                <a:solidFill>
                  <a:srgbClr val="7030A0"/>
                </a:solidFill>
              </a:rPr>
              <a:t>mass function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/>
                  <a:t> defined over a discrete probability 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m</a:t>
                </a:r>
                <a:r>
                  <a:rPr lang="en-US" sz="2000" dirty="0" smtClean="0"/>
                  <a:t>ass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/>
                  <a:t> is defined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                 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`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676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6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10684" y="3222661"/>
            <a:ext cx="2123116" cy="815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&amp; 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and TAILS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function: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)=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057400"/>
            <a:ext cx="502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57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57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638800"/>
            <a:ext cx="457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are carried out.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denote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 smtClean="0"/>
                  <a:t>is 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</a:t>
                </a:r>
                <a:r>
                  <a:rPr lang="en-US" sz="2000" b="1" dirty="0"/>
                  <a:t>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67200" y="2057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438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Bernoulli trial.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81600" y="2819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Geometric </a:t>
                </a:r>
                <a:r>
                  <a:rPr lang="en-US" sz="2000" dirty="0" smtClean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1746" y="2743200"/>
            <a:ext cx="468165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68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trial 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success.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negative binomial </a:t>
                </a:r>
                <a:r>
                  <a:rPr lang="en-US" sz="2000" dirty="0" smtClean="0"/>
                  <a:t>random variable with 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053" t="-1078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819400"/>
            <a:ext cx="468165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8165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5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1865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Randomized Algorithms CS648 </vt:lpstr>
      <vt:lpstr>Some Well Known and Well STUDIED Random Variables</vt:lpstr>
      <vt:lpstr>Probability mass function</vt:lpstr>
      <vt:lpstr>Bernoulli Random Variable</vt:lpstr>
      <vt:lpstr>Binomial Random Variable</vt:lpstr>
      <vt:lpstr>Geometric Random Variable</vt:lpstr>
      <vt:lpstr>Negative Binomial Random Variable</vt:lpstr>
      <vt:lpstr>How to show </vt:lpstr>
      <vt:lpstr>Tools</vt:lpstr>
      <vt:lpstr>Chernoff’s Bound</vt:lpstr>
      <vt:lpstr>Chernoff’s Bound</vt:lpstr>
      <vt:lpstr>Chernoff’s Bound</vt:lpstr>
      <vt:lpstr>Chernoff’s Bound</vt:lpstr>
      <vt:lpstr>Chernoff’s Bound</vt:lpstr>
      <vt:lpstr>PowerPoint Presentation</vt:lpstr>
      <vt:lpstr>PowerPoint Presentation</vt:lpstr>
      <vt:lpstr>Chernoff’s Bound</vt:lpstr>
      <vt:lpstr>Chernoff’s Bound</vt:lpstr>
      <vt:lpstr>Chernoff’s Bound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43</cp:revision>
  <dcterms:created xsi:type="dcterms:W3CDTF">2013-08-23T04:10:57Z</dcterms:created>
  <dcterms:modified xsi:type="dcterms:W3CDTF">2018-08-27T10:32:29Z</dcterms:modified>
</cp:coreProperties>
</file>