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306" r:id="rId34"/>
    <p:sldId id="310" r:id="rId35"/>
    <p:sldId id="316" r:id="rId36"/>
    <p:sldId id="308" r:id="rId37"/>
    <p:sldId id="311" r:id="rId38"/>
    <p:sldId id="317" r:id="rId39"/>
    <p:sldId id="307" r:id="rId40"/>
    <p:sldId id="314" r:id="rId41"/>
    <p:sldId id="315" r:id="rId42"/>
    <p:sldId id="309" r:id="rId43"/>
    <p:sldId id="312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CCD1-E675-4386-B99D-9B8CE2CD3FA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png"/><Relationship Id="rId9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50571" y="3068899"/>
            <a:ext cx="9144000" cy="1300163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Ağaçları</a:t>
            </a:r>
            <a:b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850571" y="1288867"/>
            <a:ext cx="9144000" cy="130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3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Dönüştür&amp;Yönet</a:t>
            </a:r>
            <a:endParaRPr lang="en-US" sz="43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3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Sola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(Left Rotation)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26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</a:rPr>
              <a:t>Bir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ikili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arama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ağacında</a:t>
            </a:r>
            <a:r>
              <a:rPr lang="en-US" dirty="0">
                <a:latin typeface="Comic Sans MS" panose="030F0702030302020204" pitchFamily="66" charset="0"/>
              </a:rPr>
              <a:t>,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doğru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taşınmasıdır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A’ </a:t>
            </a:r>
            <a:r>
              <a:rPr lang="en-US" dirty="0" err="1">
                <a:latin typeface="Comic Sans MS" panose="030F0702030302020204" pitchFamily="66" charset="0"/>
              </a:rPr>
              <a:t>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geçer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</a:t>
            </a:r>
            <a:r>
              <a:rPr lang="en-US" dirty="0">
                <a:latin typeface="Comic Sans MS" panose="030F0702030302020204" pitchFamily="66" charset="0"/>
              </a:rPr>
              <a:t> sol </a:t>
            </a:r>
            <a:r>
              <a:rPr lang="tr-TR" dirty="0">
                <a:latin typeface="Comic Sans MS" panose="030F0702030302020204" pitchFamily="66" charset="0"/>
              </a:rPr>
              <a:t>  </a:t>
            </a:r>
          </a:p>
          <a:p>
            <a:pPr marL="0" indent="0" algn="just">
              <a:buNone/>
            </a:pP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98410" y="4415554"/>
            <a:ext cx="1441450" cy="481012"/>
            <a:chOff x="2426" y="2583"/>
            <a:chExt cx="908" cy="303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 flipH="1">
            <a:off x="6720860" y="3959941"/>
            <a:ext cx="2786063" cy="1820863"/>
            <a:chOff x="551" y="2432"/>
            <a:chExt cx="1755" cy="1147"/>
          </a:xfrm>
        </p:grpSpPr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1921848" y="3815479"/>
            <a:ext cx="2786062" cy="1965325"/>
            <a:chOff x="551" y="2069"/>
            <a:chExt cx="1755" cy="1238"/>
          </a:xfrm>
        </p:grpSpPr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Sağa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(Right Rotation)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1407"/>
          </a:xfrm>
        </p:spPr>
        <p:txBody>
          <a:bodyPr/>
          <a:lstStyle/>
          <a:p>
            <a:pPr algn="just"/>
            <a:r>
              <a:rPr lang="tr-TR" dirty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>
                <a:latin typeface="Comic Sans MS" panose="030F0702030302020204" pitchFamily="66" charset="0"/>
              </a:rPr>
              <a:t>A’ </a:t>
            </a:r>
            <a:r>
              <a:rPr lang="tr-TR" dirty="0" err="1">
                <a:latin typeface="Comic Sans MS" panose="030F0702030302020204" pitchFamily="66" charset="0"/>
              </a:rPr>
              <a:t>nın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yerine geçer ve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alt ağacın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olur. </a:t>
            </a:r>
          </a:p>
          <a:p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Tekli ve İkili Döndürme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Tekli döndürme : LL dengesizliği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için </a:t>
            </a:r>
            <a:r>
              <a:rPr lang="tr-TR" dirty="0" err="1">
                <a:latin typeface="Comic Sans MS" panose="030F0702030302020204" pitchFamily="66" charset="0"/>
              </a:rPr>
              <a:t>sa</a:t>
            </a:r>
            <a:r>
              <a:rPr lang="en-US" dirty="0">
                <a:latin typeface="Comic Sans MS" panose="030F0702030302020204" pitchFamily="66" charset="0"/>
              </a:rPr>
              <a:t>ğ</a:t>
            </a:r>
            <a:r>
              <a:rPr lang="tr-TR" dirty="0">
                <a:latin typeface="Comic Sans MS" panose="030F0702030302020204" pitchFamily="66" charset="0"/>
              </a:rPr>
              <a:t>a, RR dengesizliği için ise sola döndürme işlemleri uygulanır. </a:t>
            </a:r>
          </a:p>
          <a:p>
            <a:r>
              <a:rPr lang="tr-TR" dirty="0">
                <a:latin typeface="Comic Sans MS" panose="030F0702030302020204" pitchFamily="66" charset="0"/>
              </a:rPr>
              <a:t>İkili döndürme: LR veya RL dengesizliklerini düzeltmek adına gerçekleştirilir. </a:t>
            </a:r>
          </a:p>
          <a:p>
            <a:pPr lvl="1"/>
            <a:r>
              <a:rPr lang="tr-TR" sz="2800" dirty="0">
                <a:latin typeface="Comic Sans MS" panose="030F0702030302020204" pitchFamily="66" charset="0"/>
              </a:rPr>
              <a:t>LR dengesizliğini düzeltmek için önce </a:t>
            </a:r>
            <a:r>
              <a:rPr lang="en-US" sz="2800" dirty="0">
                <a:latin typeface="Comic Sans MS" panose="030F0702030302020204" pitchFamily="66" charset="0"/>
              </a:rPr>
              <a:t>sola</a:t>
            </a:r>
            <a:r>
              <a:rPr lang="tr-TR" sz="2800" dirty="0">
                <a:latin typeface="Comic Sans MS" panose="030F0702030302020204" pitchFamily="66" charset="0"/>
              </a:rPr>
              <a:t> döndürme ardından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tr-TR" sz="2800" dirty="0">
                <a:latin typeface="Comic Sans MS" panose="030F0702030302020204" pitchFamily="66" charset="0"/>
              </a:rPr>
              <a:t>sağa döndürme uygulanır. 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RL </a:t>
            </a:r>
            <a:r>
              <a:rPr lang="tr-TR" sz="2800" dirty="0">
                <a:latin typeface="Comic Sans MS" panose="030F0702030302020204" pitchFamily="66" charset="0"/>
              </a:rPr>
              <a:t>dengesizliğini düzeltmek için önce </a:t>
            </a:r>
            <a:r>
              <a:rPr lang="tr-TR" sz="2800" dirty="0" err="1">
                <a:latin typeface="Comic Sans MS" panose="030F0702030302020204" pitchFamily="66" charset="0"/>
              </a:rPr>
              <a:t>sa</a:t>
            </a:r>
            <a:r>
              <a:rPr lang="en-US" sz="2800" dirty="0">
                <a:latin typeface="Comic Sans MS" panose="030F0702030302020204" pitchFamily="66" charset="0"/>
              </a:rPr>
              <a:t>ğ</a:t>
            </a:r>
            <a:r>
              <a:rPr lang="tr-TR" sz="2800" dirty="0">
                <a:latin typeface="Comic Sans MS" panose="030F0702030302020204" pitchFamily="66" charset="0"/>
              </a:rPr>
              <a:t>a döndürme ardından ise sola döndürme uygulanır. </a:t>
            </a:r>
          </a:p>
        </p:txBody>
      </p:sp>
    </p:spTree>
    <p:extLst>
      <p:ext uri="{BB962C8B-B14F-4D97-AF65-F5344CB8AC3E}">
        <p14:creationId xmlns:p14="http://schemas.microsoft.com/office/powerpoint/2010/main" val="21716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420272" y="513735"/>
            <a:ext cx="6542088" cy="3160713"/>
            <a:chOff x="912" y="985"/>
            <a:chExt cx="4121" cy="199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8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9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100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1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2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3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4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5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7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8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9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10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1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2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3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4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5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6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7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8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9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20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1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2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3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4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5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6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7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8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9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30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1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2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3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4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5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6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910944" y="590729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Insert(29)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125707" y="5042079"/>
            <a:ext cx="763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29 AVL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üzerinde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yerleşecektir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oluşan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47" name="Group 95"/>
          <p:cNvGrpSpPr>
            <a:grpSpLocks/>
          </p:cNvGrpSpPr>
          <p:nvPr/>
        </p:nvGrpSpPr>
        <p:grpSpPr bwMode="auto">
          <a:xfrm>
            <a:off x="7037438" y="3623188"/>
            <a:ext cx="677863" cy="692150"/>
            <a:chOff x="3648" y="2876"/>
            <a:chExt cx="427" cy="436"/>
          </a:xfrm>
        </p:grpSpPr>
        <p:sp>
          <p:nvSpPr>
            <p:cNvPr id="48" name="Line 86"/>
            <p:cNvSpPr>
              <a:spLocks noChangeShapeType="1"/>
            </p:cNvSpPr>
            <p:nvPr/>
          </p:nvSpPr>
          <p:spPr bwMode="auto">
            <a:xfrm>
              <a:off x="3648" y="287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Oval 88"/>
            <p:cNvSpPr>
              <a:spLocks noChangeArrowheads="1"/>
            </p:cNvSpPr>
            <p:nvPr/>
          </p:nvSpPr>
          <p:spPr bwMode="auto">
            <a:xfrm>
              <a:off x="3819" y="313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0000FF"/>
                  </a:solidFill>
                  <a:latin typeface="굴림" panose="020B0600000101010101" pitchFamily="34" charset="-127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374183" y="462578"/>
            <a:ext cx="6542088" cy="3816350"/>
            <a:chOff x="912" y="816"/>
            <a:chExt cx="4121" cy="24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792" y="2784"/>
              <a:ext cx="427" cy="436"/>
              <a:chOff x="3648" y="2876"/>
              <a:chExt cx="427" cy="436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3819" y="313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705" y="816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51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284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912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553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278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696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312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644" y="212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571" y="168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827" y="201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169" y="1064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108" y="1064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614" y="1500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169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620" y="1500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1230" y="1936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161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336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3663" y="19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4047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4517" y="1936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3407" y="237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2980" y="883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3876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3492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434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3236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3834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3578" y="262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687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2041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148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2468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1144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742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44" name="Group 57"/>
          <p:cNvGrpSpPr>
            <a:grpSpLocks/>
          </p:cNvGrpSpPr>
          <p:nvPr/>
        </p:nvGrpSpPr>
        <p:grpSpPr bwMode="auto">
          <a:xfrm>
            <a:off x="5665533" y="2478702"/>
            <a:ext cx="2209800" cy="2057400"/>
            <a:chOff x="2976" y="2064"/>
            <a:chExt cx="1392" cy="1296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976" y="22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-2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65" y="25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4160" y="294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776" y="2936"/>
              <a:ext cx="592" cy="424"/>
            </a:xfrm>
            <a:custGeom>
              <a:avLst/>
              <a:gdLst>
                <a:gd name="T0" fmla="*/ 336 w 592"/>
                <a:gd name="T1" fmla="*/ 24 h 424"/>
                <a:gd name="T2" fmla="*/ 96 w 592"/>
                <a:gd name="T3" fmla="*/ 24 h 424"/>
                <a:gd name="T4" fmla="*/ 0 w 592"/>
                <a:gd name="T5" fmla="*/ 168 h 424"/>
                <a:gd name="T6" fmla="*/ 96 w 592"/>
                <a:gd name="T7" fmla="*/ 360 h 424"/>
                <a:gd name="T8" fmla="*/ 432 w 592"/>
                <a:gd name="T9" fmla="*/ 408 h 424"/>
                <a:gd name="T10" fmla="*/ 576 w 592"/>
                <a:gd name="T11" fmla="*/ 264 h 424"/>
                <a:gd name="T12" fmla="*/ 528 w 592"/>
                <a:gd name="T13" fmla="*/ 72 h 424"/>
                <a:gd name="T14" fmla="*/ 480 w 592"/>
                <a:gd name="T15" fmla="*/ 72 h 424"/>
                <a:gd name="T16" fmla="*/ 336 w 592"/>
                <a:gd name="T17" fmla="*/ 24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456" y="2456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2976" y="2064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23850" y="3573463"/>
            <a:ext cx="50403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20, 25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ve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29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için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faktörü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Ne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tür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döndrürme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yapmak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gerekiyor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RR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dengeziliği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mecuttur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Yeni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düğüm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sağ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alt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ağacın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sağına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eklenmiştir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Atası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20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olmak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üzere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).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döndürme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yapılmadır</a:t>
            </a: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312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632587" y="669055"/>
            <a:ext cx="6542088" cy="2470150"/>
            <a:chOff x="720" y="960"/>
            <a:chExt cx="4121" cy="155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958" y="1185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97" y="1185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403" y="1621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58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409" y="1621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019" y="2057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0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15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52" y="2057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513" y="9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59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092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20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61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086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04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20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5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36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79" y="1831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306" y="2057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35" y="2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769" y="100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665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3281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13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623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4476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830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7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2257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933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1531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194300" y="2559313"/>
            <a:ext cx="2209800" cy="1498600"/>
            <a:chOff x="2408" y="2160"/>
            <a:chExt cx="1392" cy="94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83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3525" y="255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2592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grpSp>
          <p:nvGrpSpPr>
            <p:cNvPr id="42" name="Group 53"/>
            <p:cNvGrpSpPr>
              <a:grpSpLocks/>
            </p:cNvGrpSpPr>
            <p:nvPr/>
          </p:nvGrpSpPr>
          <p:grpSpPr bwMode="auto">
            <a:xfrm>
              <a:off x="2408" y="2160"/>
              <a:ext cx="1392" cy="944"/>
              <a:chOff x="2408" y="2160"/>
              <a:chExt cx="1392" cy="944"/>
            </a:xfrm>
          </p:grpSpPr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3196" y="2492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3025" y="2311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2720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3392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H="1">
                <a:off x="28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408" y="2160"/>
                <a:ext cx="1392" cy="944"/>
              </a:xfrm>
              <a:custGeom>
                <a:avLst/>
                <a:gdLst>
                  <a:gd name="T0" fmla="*/ 760 w 1392"/>
                  <a:gd name="T1" fmla="*/ 32 h 944"/>
                  <a:gd name="T2" fmla="*/ 712 w 1392"/>
                  <a:gd name="T3" fmla="*/ 32 h 944"/>
                  <a:gd name="T4" fmla="*/ 424 w 1392"/>
                  <a:gd name="T5" fmla="*/ 32 h 944"/>
                  <a:gd name="T6" fmla="*/ 232 w 1392"/>
                  <a:gd name="T7" fmla="*/ 176 h 944"/>
                  <a:gd name="T8" fmla="*/ 40 w 1392"/>
                  <a:gd name="T9" fmla="*/ 512 h 944"/>
                  <a:gd name="T10" fmla="*/ 472 w 1392"/>
                  <a:gd name="T11" fmla="*/ 896 h 944"/>
                  <a:gd name="T12" fmla="*/ 1240 w 1392"/>
                  <a:gd name="T13" fmla="*/ 800 h 944"/>
                  <a:gd name="T14" fmla="*/ 1384 w 1392"/>
                  <a:gd name="T15" fmla="*/ 512 h 944"/>
                  <a:gd name="T16" fmla="*/ 1288 w 1392"/>
                  <a:gd name="T17" fmla="*/ 368 h 944"/>
                  <a:gd name="T18" fmla="*/ 1000 w 1392"/>
                  <a:gd name="T19" fmla="*/ 224 h 944"/>
                  <a:gd name="T20" fmla="*/ 760 w 1392"/>
                  <a:gd name="T21" fmla="*/ 32 h 9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2"/>
                  <a:gd name="T34" fmla="*/ 0 h 944"/>
                  <a:gd name="T35" fmla="*/ 1392 w 1392"/>
                  <a:gd name="T36" fmla="*/ 944 h 94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2" h="944">
                    <a:moveTo>
                      <a:pt x="760" y="32"/>
                    </a:moveTo>
                    <a:cubicBezTo>
                      <a:pt x="712" y="0"/>
                      <a:pt x="768" y="32"/>
                      <a:pt x="712" y="32"/>
                    </a:cubicBezTo>
                    <a:cubicBezTo>
                      <a:pt x="656" y="32"/>
                      <a:pt x="504" y="8"/>
                      <a:pt x="424" y="32"/>
                    </a:cubicBezTo>
                    <a:cubicBezTo>
                      <a:pt x="344" y="56"/>
                      <a:pt x="296" y="96"/>
                      <a:pt x="232" y="176"/>
                    </a:cubicBezTo>
                    <a:cubicBezTo>
                      <a:pt x="168" y="256"/>
                      <a:pt x="0" y="392"/>
                      <a:pt x="40" y="512"/>
                    </a:cubicBezTo>
                    <a:cubicBezTo>
                      <a:pt x="80" y="632"/>
                      <a:pt x="272" y="848"/>
                      <a:pt x="472" y="896"/>
                    </a:cubicBezTo>
                    <a:cubicBezTo>
                      <a:pt x="672" y="944"/>
                      <a:pt x="1088" y="864"/>
                      <a:pt x="1240" y="800"/>
                    </a:cubicBezTo>
                    <a:cubicBezTo>
                      <a:pt x="1392" y="736"/>
                      <a:pt x="1376" y="584"/>
                      <a:pt x="1384" y="512"/>
                    </a:cubicBezTo>
                    <a:cubicBezTo>
                      <a:pt x="1392" y="440"/>
                      <a:pt x="1352" y="416"/>
                      <a:pt x="1288" y="368"/>
                    </a:cubicBezTo>
                    <a:cubicBezTo>
                      <a:pt x="1224" y="320"/>
                      <a:pt x="1088" y="280"/>
                      <a:pt x="1000" y="224"/>
                    </a:cubicBezTo>
                    <a:cubicBezTo>
                      <a:pt x="912" y="168"/>
                      <a:pt x="808" y="64"/>
                      <a:pt x="760" y="32"/>
                    </a:cubicBezTo>
                    <a:close/>
                  </a:path>
                </a:pathLst>
              </a:cu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79387" y="4365625"/>
            <a:ext cx="10616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Sola </a:t>
            </a:r>
            <a:r>
              <a:rPr lang="tr-TR" altLang="ko-KR" dirty="0">
                <a:solidFill>
                  <a:srgbClr val="FF3300"/>
                </a:solidFill>
                <a:latin typeface="Arial" panose="020B0604020202020204" pitchFamily="34" charset="0"/>
              </a:rPr>
              <a:t>döndürme işleminden sonra oluşan ağaç bir AVL ağacı mıdır? </a:t>
            </a:r>
            <a:endParaRPr lang="tr-T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69" y="1867669"/>
            <a:ext cx="4192656" cy="26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8200" y="1690688"/>
            <a:ext cx="4485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>
                <a:latin typeface="Comic Sans MS" panose="030F0702030302020204" pitchFamily="66" charset="0"/>
              </a:rPr>
              <a:t>Yandaki ağaca 3 anahtarı eklenmek isteniyor. Ekleme işleminden sonra ağacın yapısı nasıl olur?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64673" y="3721509"/>
            <a:ext cx="1889688" cy="2251587"/>
            <a:chOff x="242" y="768"/>
            <a:chExt cx="766" cy="1104"/>
          </a:xfrm>
        </p:grpSpPr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571" y="909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41" y="768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715" y="1167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418" y="1167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528" y="1056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690" y="1045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517" y="1324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 flipH="1">
              <a:off x="320" y="1320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295" y="1726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70" y="1580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16" y="900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42" y="116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710" y="1316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1571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" y="594262"/>
            <a:ext cx="3799097" cy="2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83772" y="3306174"/>
            <a:ext cx="792163" cy="719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52825" y="4188653"/>
            <a:ext cx="222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3 düğümünü ekle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802614" y="3377612"/>
            <a:ext cx="720725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Picture 19" descr="av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6" y="609010"/>
            <a:ext cx="3927986" cy="22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v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3" y="3665743"/>
            <a:ext cx="3666386" cy="25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919671" y="3911654"/>
            <a:ext cx="24808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10 düğümü pivot olmak üzere sağa döndürme</a:t>
            </a:r>
          </a:p>
        </p:txBody>
      </p:sp>
      <p:sp>
        <p:nvSpPr>
          <p:cNvPr id="11" name="Oval 10"/>
          <p:cNvSpPr/>
          <p:nvPr/>
        </p:nvSpPr>
        <p:spPr>
          <a:xfrm>
            <a:off x="5324166" y="417379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9448562" y="1834999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35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4692445" cy="2407162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45</a:t>
            </a:r>
            <a:r>
              <a:rPr lang="tr-TR" dirty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83" y="1950577"/>
            <a:ext cx="4083729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61587" y="4365523"/>
            <a:ext cx="1117600" cy="1752600"/>
            <a:chOff x="2491" y="3072"/>
            <a:chExt cx="704" cy="1104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 flipH="1">
              <a:off x="2688" y="32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2767" y="30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 flipH="1">
              <a:off x="2544" y="34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 flipH="1">
              <a:off x="2842" y="34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806" y="33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2644" y="33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 flipH="1">
              <a:off x="2742" y="36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2940" y="36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 flipH="1">
              <a:off x="2964" y="40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038" y="38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 flipH="1">
              <a:off x="2491" y="32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 flipH="1">
              <a:off x="2955" y="345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+1</a:t>
              </a: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flipH="1">
              <a:off x="2549" y="36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19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6584140" y="4983061"/>
            <a:ext cx="2237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132524" y="4278259"/>
            <a:ext cx="2366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 45 anahtarını ekle</a:t>
            </a:r>
          </a:p>
        </p:txBody>
      </p:sp>
      <p:pic>
        <p:nvPicPr>
          <p:cNvPr id="6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1265623"/>
            <a:ext cx="3784929" cy="22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avl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84" y="1341555"/>
            <a:ext cx="3869038" cy="20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185506" y="4983061"/>
            <a:ext cx="20450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84140" y="4278259"/>
            <a:ext cx="3769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  <a:r>
              <a:rPr lang="tr-TR" altLang="en-US" dirty="0">
                <a:latin typeface="Comic Sans MS" panose="030F0702030302020204" pitchFamily="66" charset="0"/>
              </a:rPr>
              <a:t>0 düğümü pivot olmak üzere sağa döndürme</a:t>
            </a:r>
          </a:p>
        </p:txBody>
      </p:sp>
      <p:pic>
        <p:nvPicPr>
          <p:cNvPr id="10" name="Picture 17" descr="avl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37" y="1238426"/>
            <a:ext cx="4004547" cy="287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 flipH="1">
            <a:off x="4948083" y="1823833"/>
            <a:ext cx="322901" cy="336438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4829313" y="1341555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641304" y="221860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5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Resim 6">
            <a:extLst>
              <a:ext uri="{FF2B5EF4-FFF2-40B4-BE49-F238E27FC236}">
                <a16:creationId xmlns:a16="http://schemas.microsoft.com/office/drawing/2014/main" id="{9AF11E34-29E4-4436-884F-A2FD2CBD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" y="628136"/>
            <a:ext cx="32861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Resim 8">
            <a:extLst>
              <a:ext uri="{FF2B5EF4-FFF2-40B4-BE49-F238E27FC236}">
                <a16:creationId xmlns:a16="http://schemas.microsoft.com/office/drawing/2014/main" id="{F9E75D67-D107-4581-A700-5E4553B8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75" y="1952368"/>
            <a:ext cx="29527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AD4B57A-8EC5-45B9-8FD6-4700C6437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852" y="511131"/>
            <a:ext cx="3686175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 3: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2495652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7</a:t>
            </a:r>
            <a:r>
              <a:rPr lang="tr-TR" dirty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19" y="1027906"/>
            <a:ext cx="4178801" cy="26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924664" y="4483510"/>
            <a:ext cx="1171575" cy="1752600"/>
            <a:chOff x="1632" y="960"/>
            <a:chExt cx="738" cy="1104"/>
          </a:xfrm>
        </p:grpSpPr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2078" y="11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632" y="960"/>
              <a:ext cx="622" cy="1104"/>
              <a:chOff x="1056" y="672"/>
              <a:chExt cx="622" cy="1104"/>
            </a:xfrm>
          </p:grpSpPr>
          <p:sp>
            <p:nvSpPr>
              <p:cNvPr id="8" name="Oval 40"/>
              <p:cNvSpPr>
                <a:spLocks noChangeArrowheads="1"/>
              </p:cNvSpPr>
              <p:nvPr/>
            </p:nvSpPr>
            <p:spPr bwMode="auto">
              <a:xfrm>
                <a:off x="1385" y="813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" name="Line 41"/>
              <p:cNvSpPr>
                <a:spLocks noChangeShapeType="1"/>
              </p:cNvSpPr>
              <p:nvPr/>
            </p:nvSpPr>
            <p:spPr bwMode="auto">
              <a:xfrm>
                <a:off x="1455" y="672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1529" y="1071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1232" y="1071"/>
                <a:ext cx="148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Line 44"/>
              <p:cNvSpPr>
                <a:spLocks noChangeShapeType="1"/>
              </p:cNvSpPr>
              <p:nvPr/>
            </p:nvSpPr>
            <p:spPr bwMode="auto">
              <a:xfrm flipH="1">
                <a:off x="1342" y="960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45"/>
              <p:cNvSpPr>
                <a:spLocks noChangeShapeType="1"/>
              </p:cNvSpPr>
              <p:nvPr/>
            </p:nvSpPr>
            <p:spPr bwMode="auto">
              <a:xfrm>
                <a:off x="1504" y="949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AutoShape 46"/>
              <p:cNvSpPr>
                <a:spLocks noChangeArrowheads="1"/>
              </p:cNvSpPr>
              <p:nvPr/>
            </p:nvSpPr>
            <p:spPr bwMode="auto">
              <a:xfrm>
                <a:off x="1331" y="1228"/>
                <a:ext cx="149" cy="26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 flipH="1">
                <a:off x="1134" y="1224"/>
                <a:ext cx="148" cy="268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1319" y="1630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" name="Line 49"/>
              <p:cNvSpPr>
                <a:spLocks noChangeShapeType="1"/>
              </p:cNvSpPr>
              <p:nvPr/>
            </p:nvSpPr>
            <p:spPr bwMode="auto">
              <a:xfrm>
                <a:off x="1401" y="1484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1056" y="106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altLang="en-US" sz="1200"/>
                  <a:t>+1</a:t>
                </a:r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>
                <a:off x="1524" y="1220"/>
                <a:ext cx="149" cy="17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2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58289" y="1900801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58289" y="1281853"/>
            <a:ext cx="295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7</a:t>
            </a:r>
            <a:r>
              <a:rPr lang="tr-TR" altLang="en-US" dirty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363830" y="2547336"/>
            <a:ext cx="0" cy="12078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2" y="612907"/>
            <a:ext cx="3365169" cy="21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av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53" y="574070"/>
            <a:ext cx="3398725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vl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74" y="4031226"/>
            <a:ext cx="3727092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avl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" y="3999272"/>
            <a:ext cx="3398725" cy="21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366739" y="3274745"/>
            <a:ext cx="356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5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016476" y="5309422"/>
            <a:ext cx="3796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right rotation, with </a:t>
            </a:r>
            <a:r>
              <a:rPr lang="en-US" altLang="en-US" sz="1400" b="1" dirty="0" err="1"/>
              <a:t>düğüm</a:t>
            </a:r>
            <a:r>
              <a:rPr lang="en-US" altLang="en-US" sz="1400" b="1" dirty="0"/>
              <a:t> 10 as the pivot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704530" y="5079716"/>
            <a:ext cx="345146" cy="31971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flipH="1">
            <a:off x="8494302" y="2135283"/>
            <a:ext cx="230097" cy="21314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016476" y="4835015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8273074" y="168853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8635950" y="450588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59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 4: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4972665" cy="1758233"/>
          </a:xfrm>
        </p:spPr>
        <p:txBody>
          <a:bodyPr>
            <a:normAutofit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15</a:t>
            </a:r>
            <a:r>
              <a:rPr lang="tr-TR" dirty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4" y="2102157"/>
            <a:ext cx="4628169" cy="2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16456" y="3969774"/>
            <a:ext cx="1108075" cy="1752600"/>
            <a:chOff x="672" y="1872"/>
            <a:chExt cx="698" cy="1104"/>
          </a:xfrm>
        </p:grpSpPr>
        <p:sp>
          <p:nvSpPr>
            <p:cNvPr id="6" name="Oval 24"/>
            <p:cNvSpPr>
              <a:spLocks noChangeArrowheads="1"/>
            </p:cNvSpPr>
            <p:nvPr/>
          </p:nvSpPr>
          <p:spPr bwMode="auto">
            <a:xfrm flipH="1">
              <a:off x="864" y="20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H="1">
              <a:off x="943" y="18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 flipH="1">
              <a:off x="720" y="22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 flipH="1">
              <a:off x="1018" y="22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982" y="21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20" y="21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 flipH="1">
              <a:off x="918" y="24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1116" y="24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flipH="1">
              <a:off x="930" y="28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1011" y="26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 flipH="1">
              <a:off x="672" y="2016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 flipH="1">
              <a:off x="1130" y="226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 flipH="1">
              <a:off x="725" y="24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505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56234" y="1245233"/>
            <a:ext cx="25034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15</a:t>
            </a:r>
            <a:r>
              <a:rPr lang="tr-TR" altLang="en-US" dirty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859843" y="2847283"/>
            <a:ext cx="0" cy="13008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4" y="456732"/>
            <a:ext cx="4012690" cy="20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vl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14" y="683342"/>
            <a:ext cx="3873992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avl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3" y="3623792"/>
            <a:ext cx="4132257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avl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896671"/>
            <a:ext cx="4046168" cy="20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532679" y="4921365"/>
            <a:ext cx="2567021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0282991" y="262973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 flipH="1">
            <a:off x="10128970" y="502551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099700" y="3143126"/>
            <a:ext cx="5064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16</a:t>
            </a:r>
            <a:r>
              <a:rPr lang="tr-TR" altLang="en-US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>
                <a:latin typeface="Comic Sans MS" panose="030F0702030302020204" pitchFamily="66" charset="0"/>
              </a:rPr>
              <a:t>ağa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latin typeface="Comic Sans MS" panose="030F0702030302020204" pitchFamily="66" charset="0"/>
              </a:rPr>
              <a:t>döndürme</a:t>
            </a:r>
            <a:endParaRPr lang="en-US" altLang="en-US" b="1" dirty="0"/>
          </a:p>
          <a:p>
            <a:pPr algn="l"/>
            <a:endParaRPr lang="en-US" altLang="en-US" b="1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823016" y="5413569"/>
            <a:ext cx="359144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9</a:t>
            </a:r>
            <a:r>
              <a:rPr lang="tr-TR" altLang="en-US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>
                <a:latin typeface="Comic Sans MS" panose="030F0702030302020204" pitchFamily="66" charset="0"/>
              </a:rPr>
              <a:t>ola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tr-TR" altLang="en-US" dirty="0">
                <a:latin typeface="Comic Sans MS" panose="030F0702030302020204" pitchFamily="66" charset="0"/>
              </a:rPr>
              <a:t>döndürme</a:t>
            </a:r>
            <a:endParaRPr lang="en-US" altLang="en-US" b="1" dirty="0"/>
          </a:p>
          <a:p>
            <a:pPr algn="l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761809" y="2074607"/>
            <a:ext cx="21349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0030593" y="212653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0079222" y="457185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62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Özet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 flipH="1">
            <a:off x="10079088" y="3055119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102151" y="1831156"/>
            <a:ext cx="1673225" cy="3335338"/>
            <a:chOff x="1655" y="754"/>
            <a:chExt cx="1054" cy="2101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2154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29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427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1881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2064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381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2064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 flipH="1">
              <a:off x="1701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108" y="2582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245" y="2303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7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1655" y="152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18" name="AutoShape 68"/>
            <p:cNvSpPr>
              <a:spLocks noChangeArrowheads="1"/>
            </p:cNvSpPr>
            <p:nvPr/>
          </p:nvSpPr>
          <p:spPr bwMode="auto">
            <a:xfrm>
              <a:off x="2426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1943151" y="1831156"/>
            <a:ext cx="1657350" cy="3313113"/>
            <a:chOff x="295" y="754"/>
            <a:chExt cx="1044" cy="2087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32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6478638" y="1831156"/>
            <a:ext cx="1874838" cy="3346450"/>
            <a:chOff x="3152" y="754"/>
            <a:chExt cx="1181" cy="2108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8709076" y="1853381"/>
            <a:ext cx="1657350" cy="3290888"/>
            <a:chOff x="4557" y="768"/>
            <a:chExt cx="1044" cy="2073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flipH="1">
              <a:off x="4875" y="1047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>
              <a:off x="5011" y="768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flipH="1">
              <a:off x="460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 flipH="1">
              <a:off x="514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510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 flipH="1">
              <a:off x="478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 flipH="1">
              <a:off x="496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AutoShape 63"/>
            <p:cNvSpPr>
              <a:spLocks noChangeArrowheads="1"/>
            </p:cNvSpPr>
            <p:nvPr/>
          </p:nvSpPr>
          <p:spPr bwMode="auto">
            <a:xfrm>
              <a:off x="532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 flipH="1">
              <a:off x="4921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>
              <a:off x="5057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 flipH="1">
              <a:off x="4604" y="102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+2</a:t>
              </a:r>
            </a:p>
          </p:txBody>
        </p:sp>
        <p:sp>
          <p:nvSpPr>
            <p:cNvPr id="59" name="AutoShape 71"/>
            <p:cNvSpPr>
              <a:spLocks noChangeArrowheads="1"/>
            </p:cNvSpPr>
            <p:nvPr/>
          </p:nvSpPr>
          <p:spPr bwMode="auto">
            <a:xfrm>
              <a:off x="4557" y="1797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6262738" y="2262956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+2</a:t>
            </a:r>
          </a:p>
        </p:txBody>
      </p:sp>
      <p:sp>
        <p:nvSpPr>
          <p:cNvPr id="61" name="Text Box 73"/>
          <p:cNvSpPr txBox="1">
            <a:spLocks noChangeArrowheads="1"/>
          </p:cNvSpPr>
          <p:nvPr/>
        </p:nvSpPr>
        <p:spPr bwMode="auto">
          <a:xfrm>
            <a:off x="1870126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right rotation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4102151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Double left-right rotation</a:t>
            </a:r>
          </a:p>
        </p:txBody>
      </p:sp>
      <p:sp>
        <p:nvSpPr>
          <p:cNvPr id="63" name="Text Box 75"/>
          <p:cNvSpPr txBox="1">
            <a:spLocks noChangeArrowheads="1"/>
          </p:cNvSpPr>
          <p:nvPr/>
        </p:nvSpPr>
        <p:spPr bwMode="auto">
          <a:xfrm>
            <a:off x="6478638" y="5287144"/>
            <a:ext cx="100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left rotation</a:t>
            </a:r>
          </a:p>
        </p:txBody>
      </p:sp>
      <p:sp>
        <p:nvSpPr>
          <p:cNvPr id="64" name="Rectangle 77"/>
          <p:cNvSpPr>
            <a:spLocks noChangeArrowheads="1"/>
          </p:cNvSpPr>
          <p:nvPr/>
        </p:nvSpPr>
        <p:spPr bwMode="auto">
          <a:xfrm>
            <a:off x="8999588" y="5287144"/>
            <a:ext cx="11096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/>
              <a:t>Double 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31085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Silme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Deletion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Silme işleminin sonucunda ağaçta dengesizlik oluşursa düzeltilir. </a:t>
            </a:r>
          </a:p>
          <a:p>
            <a:r>
              <a:rPr lang="tr-TR" dirty="0">
                <a:latin typeface="Comic Sans MS" panose="030F0702030302020204" pitchFamily="66" charset="0"/>
              </a:rPr>
              <a:t>Silme işleminde 3 durum söz konusudur:</a:t>
            </a:r>
          </a:p>
          <a:p>
            <a:pPr lvl="1"/>
            <a:r>
              <a:rPr lang="tr-TR" dirty="0">
                <a:latin typeface="Comic Sans MS" panose="030F0702030302020204" pitchFamily="66" charset="0"/>
              </a:rPr>
              <a:t>Dengesizliğe neden olmayan silme işlemi</a:t>
            </a:r>
          </a:p>
          <a:p>
            <a:pPr lvl="1"/>
            <a:r>
              <a:rPr lang="tr-TR" dirty="0">
                <a:latin typeface="Comic Sans MS" panose="030F0702030302020204" pitchFamily="66" charset="0"/>
              </a:rPr>
              <a:t>Tek bir döndürme ile dengelenebilen silme işlemi</a:t>
            </a:r>
          </a:p>
          <a:p>
            <a:pPr lvl="1"/>
            <a:r>
              <a:rPr lang="tr-TR" dirty="0">
                <a:latin typeface="Comic Sans MS" panose="030F0702030302020204" pitchFamily="66" charset="0"/>
              </a:rPr>
              <a:t>Çift döndürme ile dengelenebilen silme işlemi.</a:t>
            </a:r>
          </a:p>
        </p:txBody>
      </p:sp>
    </p:spTree>
    <p:extLst>
      <p:ext uri="{BB962C8B-B14F-4D97-AF65-F5344CB8AC3E}">
        <p14:creationId xmlns:p14="http://schemas.microsoft.com/office/powerpoint/2010/main" val="26886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14203" y="2758440"/>
            <a:ext cx="17612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69467" y="2022014"/>
            <a:ext cx="28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>
                <a:latin typeface="Comic Sans MS" panose="030F0702030302020204" pitchFamily="66" charset="0"/>
              </a:rPr>
              <a:t>14 düğümünün silinmesi</a:t>
            </a:r>
          </a:p>
        </p:txBody>
      </p:sp>
      <p:pic>
        <p:nvPicPr>
          <p:cNvPr id="6" name="Picture 8" descr="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0" y="1918823"/>
            <a:ext cx="4116357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6" y="2022014"/>
            <a:ext cx="3961227" cy="22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24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930449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40</a:t>
            </a:r>
            <a:r>
              <a:rPr lang="tr-TR" dirty="0">
                <a:latin typeface="Comic Sans MS" panose="030F0702030302020204" pitchFamily="66" charset="0"/>
              </a:rPr>
              <a:t> 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8" y="1578146"/>
            <a:ext cx="4137130" cy="27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057862" y="3878334"/>
            <a:ext cx="1207037" cy="2346949"/>
            <a:chOff x="295" y="754"/>
            <a:chExt cx="1044" cy="20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049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19668" y="3559346"/>
            <a:ext cx="26048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/>
              <a:t>40 anahtarının silinmesi</a:t>
            </a:r>
          </a:p>
        </p:txBody>
      </p:sp>
      <p:pic>
        <p:nvPicPr>
          <p:cNvPr id="5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03" y="1578146"/>
            <a:ext cx="2663825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e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78" y="4256259"/>
            <a:ext cx="2308225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de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53" y="1578146"/>
            <a:ext cx="3486150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2404403" y="3787946"/>
            <a:ext cx="12954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757203" y="5159546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519203" y="3559346"/>
            <a:ext cx="1066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355253" y="4256259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35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sz="1400" dirty="0" err="1">
                <a:latin typeface="Comic Sans MS" panose="030F0702030302020204" pitchFamily="66" charset="0"/>
              </a:rPr>
              <a:t>ağa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5535560" y="470234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022003" y="288634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4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117" cy="2225870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32</a:t>
            </a:r>
            <a:r>
              <a:rPr lang="tr-TR" dirty="0">
                <a:latin typeface="Comic Sans MS" panose="030F0702030302020204" pitchFamily="66" charset="0"/>
              </a:rPr>
              <a:t> 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562049" cy="27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355067" y="3863242"/>
            <a:ext cx="1497744" cy="2565693"/>
            <a:chOff x="3152" y="754"/>
            <a:chExt cx="1181" cy="2108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dirty="0"/>
                <a:t>+1</a:t>
              </a:r>
            </a:p>
          </p:txBody>
        </p:sp>
        <p:sp>
          <p:nvSpPr>
            <p:cNvPr id="18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900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Tanım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671"/>
          </a:xfrm>
        </p:spPr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Ağaçlardır.</a:t>
            </a:r>
          </a:p>
          <a:p>
            <a:r>
              <a:rPr lang="tr-TR" dirty="0"/>
              <a:t>T ağacı, T</a:t>
            </a:r>
            <a:r>
              <a:rPr lang="tr-TR" baseline="-25000" dirty="0"/>
              <a:t>L</a:t>
            </a:r>
            <a:r>
              <a:rPr lang="tr-TR" dirty="0"/>
              <a:t> ve T</a:t>
            </a:r>
            <a:r>
              <a:rPr lang="tr-TR" baseline="-25000" dirty="0"/>
              <a:t>r</a:t>
            </a:r>
            <a:r>
              <a:rPr lang="tr-TR" dirty="0"/>
              <a:t> alt ağaçları boş olmamak kaydıyla aşağıdaki şartları sağlıyorsa AVL ağacıdır. </a:t>
            </a:r>
          </a:p>
          <a:p>
            <a:pPr lvl="1"/>
            <a:r>
              <a:rPr lang="tr-TR" dirty="0"/>
              <a:t>T</a:t>
            </a:r>
            <a:r>
              <a:rPr lang="tr-TR" baseline="-25000" dirty="0"/>
              <a:t>L</a:t>
            </a:r>
            <a:r>
              <a:rPr lang="tr-TR" dirty="0"/>
              <a:t> ve T</a:t>
            </a:r>
            <a:r>
              <a:rPr lang="tr-TR" baseline="-25000" dirty="0"/>
              <a:t>r</a:t>
            </a:r>
            <a:r>
              <a:rPr lang="tr-TR" dirty="0"/>
              <a:t> birer AVL ağacı olmalı,</a:t>
            </a:r>
          </a:p>
          <a:p>
            <a:pPr lvl="1"/>
            <a:r>
              <a:rPr lang="tr-TR" dirty="0"/>
              <a:t> </a:t>
            </a:r>
            <a:r>
              <a:rPr lang="tr-TR" dirty="0" err="1"/>
              <a:t>h</a:t>
            </a:r>
            <a:r>
              <a:rPr lang="tr-TR" baseline="-25000" dirty="0" err="1"/>
              <a:t>L</a:t>
            </a:r>
            <a:r>
              <a:rPr lang="tr-TR" dirty="0"/>
              <a:t> ve </a:t>
            </a:r>
            <a:r>
              <a:rPr lang="tr-TR" dirty="0" err="1"/>
              <a:t>h</a:t>
            </a:r>
            <a:r>
              <a:rPr lang="tr-TR" baseline="-25000" dirty="0" err="1"/>
              <a:t>R</a:t>
            </a:r>
            <a:r>
              <a:rPr lang="tr-TR" dirty="0"/>
              <a:t> sırasıyla T</a:t>
            </a:r>
            <a:r>
              <a:rPr lang="tr-TR" baseline="-25000" dirty="0"/>
              <a:t>L</a:t>
            </a:r>
            <a:r>
              <a:rPr lang="tr-TR" dirty="0"/>
              <a:t> ve T</a:t>
            </a:r>
            <a:r>
              <a:rPr lang="tr-TR" baseline="-25000" dirty="0"/>
              <a:t>R</a:t>
            </a:r>
            <a:r>
              <a:rPr lang="tr-TR" dirty="0"/>
              <a:t> </a:t>
            </a:r>
            <a:r>
              <a:rPr lang="tr-TR" dirty="0" err="1"/>
              <a:t>ağaclarının</a:t>
            </a:r>
            <a:r>
              <a:rPr lang="tr-TR" dirty="0"/>
              <a:t> yükseklikleri olmak koşuluyla</a:t>
            </a:r>
          </a:p>
          <a:p>
            <a:pPr marL="457200" lvl="1" indent="0">
              <a:buNone/>
            </a:pPr>
            <a:r>
              <a:rPr lang="tr-TR" dirty="0"/>
              <a:t>    |</a:t>
            </a:r>
            <a:r>
              <a:rPr lang="tr-TR" dirty="0" err="1"/>
              <a:t>h</a:t>
            </a:r>
            <a:r>
              <a:rPr lang="tr-TR" baseline="-25000" dirty="0" err="1"/>
              <a:t>L</a:t>
            </a:r>
            <a:r>
              <a:rPr lang="tr-TR" dirty="0" err="1"/>
              <a:t>-h</a:t>
            </a:r>
            <a:r>
              <a:rPr lang="tr-TR" baseline="-25000" dirty="0" err="1"/>
              <a:t>R</a:t>
            </a:r>
            <a:r>
              <a:rPr lang="tr-TR" dirty="0"/>
              <a:t>| &lt;=1  olmalıdır. 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«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»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ikili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olan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AVL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ağacıdır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33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276" y="3260426"/>
            <a:ext cx="283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/>
              <a:t> 32 anahtarının silinmesi  </a:t>
            </a:r>
          </a:p>
        </p:txBody>
      </p:sp>
      <p:pic>
        <p:nvPicPr>
          <p:cNvPr id="5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95" y="943708"/>
            <a:ext cx="327977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el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20" y="3877408"/>
            <a:ext cx="3178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el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20" y="886558"/>
            <a:ext cx="2936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756095" y="3305908"/>
            <a:ext cx="9906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7023295" y="3305908"/>
            <a:ext cx="9144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flipH="1">
            <a:off x="5118295" y="4372708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556695" y="3610708"/>
            <a:ext cx="23622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44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4949968" y="386947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051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2282141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>
                <a:latin typeface="Comic Sans MS" panose="030F0702030302020204" pitchFamily="66" charset="0"/>
              </a:rPr>
              <a:t>40</a:t>
            </a:r>
            <a:r>
              <a:rPr lang="tr-TR" dirty="0">
                <a:latin typeface="Comic Sans MS" panose="030F0702030302020204" pitchFamily="66" charset="0"/>
              </a:rPr>
              <a:t> 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328"/>
              </p:ext>
            </p:extLst>
          </p:nvPr>
        </p:nvGraphicFramePr>
        <p:xfrm>
          <a:off x="5677437" y="1825625"/>
          <a:ext cx="5319442" cy="256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5677437" y="1825625"/>
                        <a:ext cx="5319442" cy="256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8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35716"/>
              </p:ext>
            </p:extLst>
          </p:nvPr>
        </p:nvGraphicFramePr>
        <p:xfrm>
          <a:off x="1147641" y="1022766"/>
          <a:ext cx="44783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1147641" y="1022766"/>
                        <a:ext cx="44783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316416" y="129422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51974" y="711100"/>
            <a:ext cx="3352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/>
              <a:t> </a:t>
            </a:r>
            <a:r>
              <a:rPr lang="en-US" altLang="en-US" dirty="0"/>
              <a:t>40</a:t>
            </a:r>
            <a:r>
              <a:rPr lang="tr-TR" altLang="en-US" dirty="0"/>
              <a:t> anahtarının silinmesi  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579941" y="3580228"/>
            <a:ext cx="4506913" cy="2232025"/>
            <a:chOff x="2736" y="2592"/>
            <a:chExt cx="2839" cy="140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736" y="2592"/>
            <a:ext cx="281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Bitmap Image" r:id="rId5" imgW="4549534" imgH="2324301" progId="Paint.Picture">
                    <p:embed/>
                  </p:oleObj>
                </mc:Choice>
                <mc:Fallback>
                  <p:oleObj name="Bitmap Image" r:id="rId5" imgW="4549534" imgH="23243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884" b="3961"/>
                        <a:stretch>
                          <a:fillRect/>
                        </a:stretch>
                      </p:blipFill>
                      <p:spPr bwMode="auto">
                        <a:xfrm>
                          <a:off x="2736" y="2592"/>
                          <a:ext cx="281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757" y="3854"/>
              <a:ext cx="240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335" y="3209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125416" y="3732628"/>
            <a:ext cx="4135438" cy="2117725"/>
            <a:chOff x="0" y="2688"/>
            <a:chExt cx="2605" cy="1334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0" y="2688"/>
            <a:ext cx="2522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Bitmap Image" r:id="rId7" imgW="4077053" imgH="2163810" progId="Paint.Picture">
                    <p:embed/>
                  </p:oleObj>
                </mc:Choice>
                <mc:Fallback>
                  <p:oleObj name="Bitmap Image" r:id="rId7" imgW="4077053" imgH="216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791" b="3448"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2522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13" y="381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0</a:t>
              </a:r>
            </a:p>
          </p:txBody>
        </p:sp>
      </p:grpSp>
      <p:pic>
        <p:nvPicPr>
          <p:cNvPr id="14" name="Picture 20" descr="del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6" y="749716"/>
            <a:ext cx="361156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9802691" y="16752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8288216" y="40374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278816" y="2742028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9216" y="449462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611816" y="2968096"/>
            <a:ext cx="26670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35</a:t>
            </a:r>
            <a:r>
              <a:rPr lang="tr-TR" altLang="en-US" sz="1400" dirty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sz="1400" dirty="0" err="1">
                <a:latin typeface="Comic Sans MS" panose="030F0702030302020204" pitchFamily="66" charset="0"/>
              </a:rPr>
              <a:t>ağa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27490" y="3677720"/>
            <a:ext cx="2752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30  </a:t>
            </a:r>
            <a:r>
              <a:rPr lang="en-US" altLang="en-US" sz="1400" dirty="0" err="1">
                <a:latin typeface="Comic Sans MS" panose="030F0702030302020204" pitchFamily="66" charset="0"/>
              </a:rPr>
              <a:t>Düğümü</a:t>
            </a:r>
            <a:r>
              <a:rPr lang="en-US" altLang="en-US" sz="1400" dirty="0">
                <a:latin typeface="Comic Sans MS" panose="030F0702030302020204" pitchFamily="66" charset="0"/>
              </a:rPr>
              <a:t> pivot </a:t>
            </a:r>
            <a:r>
              <a:rPr lang="en-US" altLang="en-US" sz="1400" dirty="0" err="1">
                <a:latin typeface="Comic Sans MS" panose="030F0702030302020204" pitchFamily="66" charset="0"/>
              </a:rPr>
              <a:t>olmak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üzere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tekrar</a:t>
            </a:r>
            <a:r>
              <a:rPr lang="en-US" altLang="en-US" sz="1400" dirty="0">
                <a:latin typeface="Comic Sans MS" panose="030F0702030302020204" pitchFamily="66" charset="0"/>
              </a:rPr>
              <a:t> saga </a:t>
            </a:r>
            <a:r>
              <a:rPr lang="en-US" altLang="en-US" sz="1400" dirty="0" err="1">
                <a:latin typeface="Comic Sans MS" panose="030F0702030302020204" pitchFamily="66" charset="0"/>
              </a:rPr>
              <a:t>döndürme</a:t>
            </a:r>
            <a:r>
              <a:rPr lang="en-US" altLang="en-US" sz="1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" name="Oval 20"/>
          <p:cNvSpPr/>
          <p:nvPr/>
        </p:nvSpPr>
        <p:spPr>
          <a:xfrm>
            <a:off x="9674871" y="1218028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8177479" y="3555773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5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" y="272415"/>
            <a:ext cx="3057525" cy="13144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488120"/>
            <a:ext cx="3902609" cy="3729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65" y="91440"/>
            <a:ext cx="6305550" cy="3619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489" y="1586865"/>
            <a:ext cx="4505325" cy="4191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692" y="5120641"/>
            <a:ext cx="1763122" cy="55873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513" y="2691766"/>
            <a:ext cx="4105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1" y="200977"/>
            <a:ext cx="10296525" cy="8477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41" y="1326642"/>
            <a:ext cx="5457825" cy="571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41" y="2017776"/>
            <a:ext cx="3476625" cy="1066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48" y="3500437"/>
            <a:ext cx="4972050" cy="2295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572" y="1398079"/>
            <a:ext cx="2847975" cy="428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117" y="6116383"/>
            <a:ext cx="1533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" y="811339"/>
            <a:ext cx="8791575" cy="5048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939" y="811339"/>
            <a:ext cx="2931985" cy="504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362" y="5966231"/>
            <a:ext cx="1638300" cy="533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" y="1652587"/>
            <a:ext cx="4991100" cy="5143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2" y="2262519"/>
            <a:ext cx="4438650" cy="6381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52" y="3156053"/>
            <a:ext cx="3295650" cy="552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39253"/>
            <a:ext cx="12192000" cy="56229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4756908"/>
            <a:ext cx="11972925" cy="5524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641875"/>
            <a:ext cx="2524125" cy="45720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7387" y="130028"/>
            <a:ext cx="8058150" cy="304800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7583424" y="1909762"/>
            <a:ext cx="4011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A’ </a:t>
            </a:r>
            <a:r>
              <a:rPr lang="en-US" dirty="0" err="1">
                <a:latin typeface="Comic Sans MS" panose="030F0702030302020204" pitchFamily="66" charset="0"/>
              </a:rPr>
              <a:t>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geçer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</a:t>
            </a:r>
            <a:r>
              <a:rPr lang="en-US" dirty="0">
                <a:latin typeface="Comic Sans MS" panose="030F0702030302020204" pitchFamily="66" charset="0"/>
              </a:rPr>
              <a:t> sol </a:t>
            </a:r>
            <a:r>
              <a:rPr lang="tr-TR" dirty="0">
                <a:latin typeface="Comic Sans MS" panose="030F0702030302020204" pitchFamily="66" charset="0"/>
              </a:rPr>
              <a:t>  </a:t>
            </a:r>
          </a:p>
          <a:p>
            <a:pPr algn="just"/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66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9" y="158496"/>
            <a:ext cx="6857624" cy="3316224"/>
          </a:xfrm>
          <a:prstGeom prst="rect">
            <a:avLst/>
          </a:prstGeom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9" name="Dikdörtgen 28"/>
          <p:cNvSpPr/>
          <p:nvPr/>
        </p:nvSpPr>
        <p:spPr>
          <a:xfrm>
            <a:off x="6980480" y="609600"/>
            <a:ext cx="4844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>
                <a:latin typeface="Comic Sans MS" panose="030F0702030302020204" pitchFamily="66" charset="0"/>
              </a:rPr>
              <a:t>A’ </a:t>
            </a:r>
            <a:r>
              <a:rPr lang="tr-TR" dirty="0" err="1">
                <a:latin typeface="Comic Sans MS" panose="030F0702030302020204" pitchFamily="66" charset="0"/>
              </a:rPr>
              <a:t>nın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yerine geçer ve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alt ağacın s</a:t>
            </a:r>
            <a:r>
              <a:rPr lang="en-US" dirty="0" err="1">
                <a:latin typeface="Comic Sans MS" panose="030F0702030302020204" pitchFamily="66" charset="0"/>
              </a:rPr>
              <a:t>ağ</a:t>
            </a:r>
            <a:r>
              <a:rPr lang="tr-TR" dirty="0">
                <a:latin typeface="Comic Sans MS" panose="030F0702030302020204" pitchFamily="66" charset="0"/>
              </a:rPr>
              <a:t> çocuğu A </a:t>
            </a:r>
            <a:r>
              <a:rPr lang="tr-TR" dirty="0" err="1">
                <a:latin typeface="Comic Sans MS" panose="030F0702030302020204" pitchFamily="66" charset="0"/>
              </a:rPr>
              <a:t>düğümü’nun</a:t>
            </a:r>
            <a:r>
              <a:rPr lang="tr-TR" dirty="0">
                <a:latin typeface="Comic Sans MS" panose="030F0702030302020204" pitchFamily="66" charset="0"/>
              </a:rPr>
              <a:t> s</a:t>
            </a:r>
            <a:r>
              <a:rPr lang="en-US" dirty="0" err="1">
                <a:latin typeface="Comic Sans MS" panose="030F0702030302020204" pitchFamily="66" charset="0"/>
              </a:rPr>
              <a:t>ol</a:t>
            </a:r>
            <a:r>
              <a:rPr lang="tr-TR" dirty="0">
                <a:latin typeface="Comic Sans MS" panose="030F0702030302020204" pitchFamily="66" charset="0"/>
              </a:rPr>
              <a:t> çocuğu olur. </a:t>
            </a:r>
          </a:p>
        </p:txBody>
      </p:sp>
    </p:spTree>
    <p:extLst>
      <p:ext uri="{BB962C8B-B14F-4D97-AF65-F5344CB8AC3E}">
        <p14:creationId xmlns:p14="http://schemas.microsoft.com/office/powerpoint/2010/main" val="8223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005"/>
            <a:ext cx="6257925" cy="466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4539044"/>
            <a:ext cx="1466850" cy="361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7512"/>
            <a:ext cx="3676650" cy="342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" y="1945194"/>
            <a:ext cx="3095625" cy="4191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" y="2466973"/>
            <a:ext cx="2095500" cy="3429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" y="2905887"/>
            <a:ext cx="8515350" cy="3619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7" y="3601973"/>
            <a:ext cx="8153400" cy="3333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825" y="4043937"/>
            <a:ext cx="1714500" cy="3238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135" y="154209"/>
            <a:ext cx="8810625" cy="381000"/>
          </a:xfrm>
          <a:prstGeom prst="rect">
            <a:avLst/>
          </a:prstGeom>
        </p:spPr>
      </p:pic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7312426" y="5327904"/>
            <a:ext cx="1236261" cy="729963"/>
            <a:chOff x="2426" y="2583"/>
            <a:chExt cx="908" cy="303"/>
          </a:xfrm>
        </p:grpSpPr>
        <p:sp>
          <p:nvSpPr>
            <p:cNvPr id="14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 flipH="1">
            <a:off x="9134876" y="5327904"/>
            <a:ext cx="2081764" cy="1318532"/>
            <a:chOff x="551" y="2432"/>
            <a:chExt cx="1755" cy="1147"/>
          </a:xfrm>
        </p:grpSpPr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18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20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21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4335864" y="5223295"/>
            <a:ext cx="2081763" cy="1423141"/>
            <a:chOff x="551" y="2069"/>
            <a:chExt cx="1755" cy="1238"/>
          </a:xfrm>
        </p:grpSpPr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201809" y="555784"/>
            <a:ext cx="4518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</a:rPr>
              <a:t>Bir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ikili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arama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ağacında</a:t>
            </a:r>
            <a:r>
              <a:rPr lang="en-US" dirty="0">
                <a:latin typeface="Comic Sans MS" panose="030F0702030302020204" pitchFamily="66" charset="0"/>
              </a:rPr>
              <a:t>,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doğru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taşınmasıdır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A’ </a:t>
            </a:r>
            <a:r>
              <a:rPr lang="en-US" dirty="0" err="1">
                <a:latin typeface="Comic Sans MS" panose="030F0702030302020204" pitchFamily="66" charset="0"/>
              </a:rPr>
              <a:t>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geçer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</a:t>
            </a:r>
            <a:r>
              <a:rPr lang="en-US" dirty="0">
                <a:latin typeface="Comic Sans MS" panose="030F0702030302020204" pitchFamily="66" charset="0"/>
              </a:rPr>
              <a:t> sol 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düğümü’nun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çocuğu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endParaRPr lang="tr-TR" dirty="0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3337834" y="5281186"/>
            <a:ext cx="1441450" cy="481012"/>
            <a:chOff x="2426" y="2583"/>
            <a:chExt cx="908" cy="303"/>
          </a:xfrm>
        </p:grpSpPr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32" name="Group 43"/>
          <p:cNvGrpSpPr>
            <a:grpSpLocks/>
          </p:cNvGrpSpPr>
          <p:nvPr/>
        </p:nvGrpSpPr>
        <p:grpSpPr bwMode="auto">
          <a:xfrm flipH="1">
            <a:off x="5160284" y="4825573"/>
            <a:ext cx="2786063" cy="1820863"/>
            <a:chOff x="551" y="2432"/>
            <a:chExt cx="1755" cy="1147"/>
          </a:xfrm>
        </p:grpSpPr>
        <p:sp>
          <p:nvSpPr>
            <p:cNvPr id="33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34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35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36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37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56"/>
          <p:cNvGrpSpPr>
            <a:grpSpLocks/>
          </p:cNvGrpSpPr>
          <p:nvPr/>
        </p:nvGrpSpPr>
        <p:grpSpPr bwMode="auto">
          <a:xfrm>
            <a:off x="361272" y="4681111"/>
            <a:ext cx="2786062" cy="1965325"/>
            <a:chOff x="551" y="2069"/>
            <a:chExt cx="1755" cy="1238"/>
          </a:xfrm>
        </p:grpSpPr>
        <p:grpSp>
          <p:nvGrpSpPr>
            <p:cNvPr id="43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46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48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49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4" y="62580"/>
            <a:ext cx="64579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44" y="249936"/>
            <a:ext cx="7696200" cy="457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" y="1565148"/>
            <a:ext cx="7858125" cy="533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4" y="2630043"/>
            <a:ext cx="371475" cy="2305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21" y="3220593"/>
            <a:ext cx="7858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Denge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Faktörü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en-US" dirty="0" err="1"/>
              <a:t>ağaçları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gösterilirler</a:t>
            </a:r>
            <a:r>
              <a:rPr lang="en-US" dirty="0"/>
              <a:t>. </a:t>
            </a:r>
          </a:p>
          <a:p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kolaylaştırmak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faktörüü</a:t>
            </a:r>
            <a:r>
              <a:rPr lang="en-US" dirty="0"/>
              <a:t> (bf)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düğüm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ilişkilendirilir</a:t>
            </a:r>
            <a:r>
              <a:rPr lang="en-US" dirty="0"/>
              <a:t>. </a:t>
            </a:r>
          </a:p>
          <a:p>
            <a:r>
              <a:rPr lang="en-US" dirty="0"/>
              <a:t>x </a:t>
            </a:r>
            <a:r>
              <a:rPr lang="en-US" dirty="0" err="1"/>
              <a:t>düğümünün</a:t>
            </a:r>
            <a:r>
              <a:rPr lang="en-US" dirty="0"/>
              <a:t> 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faktörüü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leftChild</a:t>
            </a:r>
            <a:r>
              <a:rPr lang="en-US" altLang="ko-KR" dirty="0">
                <a:solidFill>
                  <a:srgbClr val="0000FF"/>
                </a:solidFill>
              </a:rPr>
              <a:t>) – 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rightChild</a:t>
            </a:r>
            <a:r>
              <a:rPr lang="en-US" altLang="ko-KR" dirty="0">
                <a:solidFill>
                  <a:srgbClr val="0000FF"/>
                </a:solidFill>
              </a:rPr>
              <a:t>)  </a:t>
            </a:r>
          </a:p>
          <a:p>
            <a:pPr marL="457200" lvl="1" indent="0">
              <a:buNone/>
            </a:pPr>
            <a:r>
              <a:rPr lang="en-US" sz="2800" dirty="0" err="1"/>
              <a:t>şeklinde</a:t>
            </a:r>
            <a:r>
              <a:rPr lang="en-US" sz="2800" dirty="0"/>
              <a:t> </a:t>
            </a:r>
            <a:r>
              <a:rPr lang="en-US" sz="2800" dirty="0" err="1"/>
              <a:t>hesaplanır</a:t>
            </a:r>
            <a:r>
              <a:rPr lang="en-US" sz="2800" dirty="0"/>
              <a:t>. </a:t>
            </a:r>
          </a:p>
          <a:p>
            <a:pPr marL="457200" lvl="1" indent="0">
              <a:buNone/>
            </a:pPr>
            <a:endParaRPr lang="en-US" sz="2800" dirty="0"/>
          </a:p>
          <a:p>
            <a:pPr marL="292100" lvl="1"/>
            <a:r>
              <a:rPr lang="en-US" sz="2800" dirty="0"/>
              <a:t>Her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denge</a:t>
            </a:r>
            <a:r>
              <a:rPr lang="en-US" sz="2800" dirty="0"/>
              <a:t> </a:t>
            </a:r>
            <a:r>
              <a:rPr lang="en-US" sz="2800" dirty="0" err="1"/>
              <a:t>faktörüü</a:t>
            </a:r>
            <a:r>
              <a:rPr lang="en-US" sz="2800" dirty="0"/>
              <a:t> -1,0,1 </a:t>
            </a:r>
            <a:r>
              <a:rPr lang="en-US" sz="2800" dirty="0" err="1"/>
              <a:t>olmalıdır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5832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71" y="155067"/>
            <a:ext cx="7743825" cy="4762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3" y="1354645"/>
            <a:ext cx="8115300" cy="466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496" y="3819905"/>
            <a:ext cx="1285875" cy="504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933" y="2287523"/>
            <a:ext cx="8648700" cy="514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933" y="3268026"/>
            <a:ext cx="6286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8375" cy="285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0"/>
            <a:ext cx="6534150" cy="333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125"/>
            <a:ext cx="5324475" cy="685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268349"/>
            <a:ext cx="2505075" cy="6572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" y="1925574"/>
            <a:ext cx="6486525" cy="15430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" y="3468624"/>
            <a:ext cx="2771775" cy="2190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12" y="3803523"/>
            <a:ext cx="4210050" cy="2857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5003" y="5011150"/>
            <a:ext cx="1238250" cy="2667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87" y="4100893"/>
            <a:ext cx="5867400" cy="2571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87" y="4421790"/>
            <a:ext cx="3276600" cy="5048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6" y="4992100"/>
            <a:ext cx="4010025" cy="2857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87" y="5251084"/>
            <a:ext cx="7105650" cy="65722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8787" y="5657706"/>
            <a:ext cx="2219325" cy="3238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1588" y="5930932"/>
            <a:ext cx="2482977" cy="901463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41070" y="6506050"/>
            <a:ext cx="2352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" y="173735"/>
            <a:ext cx="5522243" cy="336194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5" y="3672269"/>
            <a:ext cx="5838825" cy="30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1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5" y="185737"/>
            <a:ext cx="11583379" cy="49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0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5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5"/>
          <p:cNvGrpSpPr>
            <a:grpSpLocks/>
          </p:cNvGrpSpPr>
          <p:nvPr/>
        </p:nvGrpSpPr>
        <p:grpSpPr bwMode="auto">
          <a:xfrm>
            <a:off x="1816100" y="1303338"/>
            <a:ext cx="6032500" cy="3054350"/>
            <a:chOff x="981" y="1148"/>
            <a:chExt cx="3800" cy="1924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Oval 98"/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46" name="Oval 99"/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48" name="Oval 101"/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49" name="Oval 102"/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50" name="Oval 103"/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51" name="Oval 104"/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52" name="Oval 105"/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53" name="Oval 106"/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55" name="Oval 108"/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539750" y="4149725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Bu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Her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düğüm’un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faktörüü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Bu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arama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59" name="Group 83"/>
          <p:cNvGrpSpPr>
            <a:grpSpLocks/>
          </p:cNvGrpSpPr>
          <p:nvPr/>
        </p:nvGrpSpPr>
        <p:grpSpPr bwMode="auto">
          <a:xfrm>
            <a:off x="1447800" y="1196975"/>
            <a:ext cx="6542088" cy="2932113"/>
            <a:chOff x="912" y="998"/>
            <a:chExt cx="4121" cy="1847"/>
          </a:xfrm>
        </p:grpSpPr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705" y="99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851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1284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912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1553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278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696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312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76" y="230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4" y="230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4571" y="186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827" y="21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717" y="2595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0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Ağaçlarına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9898"/>
          </a:xfrm>
        </p:spPr>
        <p:txBody>
          <a:bodyPr/>
          <a:lstStyle/>
          <a:p>
            <a:r>
              <a:rPr lang="tr-TR" dirty="0"/>
              <a:t>Eleman ekleme işleminde sonra oluşacak ağaç her zaman AVL ağacı olmayabilir. </a:t>
            </a:r>
          </a:p>
          <a:p>
            <a:r>
              <a:rPr lang="tr-TR" dirty="0"/>
              <a:t>Bunun nedeni ağacın dengesizleşmesidir.</a:t>
            </a:r>
          </a:p>
          <a:p>
            <a:r>
              <a:rPr lang="tr-TR" dirty="0"/>
              <a:t>Eğer ağaç dengesizleşirse ağacı dengenin sağlanması adına döndürmek (</a:t>
            </a:r>
            <a:r>
              <a:rPr lang="tr-TR" dirty="0" err="1"/>
              <a:t>rotation</a:t>
            </a:r>
            <a:r>
              <a:rPr lang="tr-TR" dirty="0"/>
              <a:t>) gerekir. </a:t>
            </a:r>
          </a:p>
        </p:txBody>
      </p:sp>
    </p:spTree>
    <p:extLst>
      <p:ext uri="{BB962C8B-B14F-4D97-AF65-F5344CB8AC3E}">
        <p14:creationId xmlns:p14="http://schemas.microsoft.com/office/powerpoint/2010/main" val="182010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2745658" y="708640"/>
            <a:ext cx="6542088" cy="3160713"/>
            <a:chOff x="912" y="985"/>
            <a:chExt cx="4121" cy="1991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7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8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99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0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1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2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4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5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6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1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2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3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4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5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6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7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8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19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0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1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3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4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5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6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7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8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29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0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1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2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4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5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1371600" y="11969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sp>
        <p:nvSpPr>
          <p:cNvPr id="46" name="Freeform 91"/>
          <p:cNvSpPr>
            <a:spLocks/>
          </p:cNvSpPr>
          <p:nvPr/>
        </p:nvSpPr>
        <p:spPr bwMode="auto">
          <a:xfrm>
            <a:off x="4894011" y="19815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Freeform 92"/>
          <p:cNvSpPr>
            <a:spLocks/>
          </p:cNvSpPr>
          <p:nvPr/>
        </p:nvSpPr>
        <p:spPr bwMode="auto">
          <a:xfrm>
            <a:off x="4208211" y="12957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48" name="Group 95"/>
          <p:cNvGrpSpPr>
            <a:grpSpLocks/>
          </p:cNvGrpSpPr>
          <p:nvPr/>
        </p:nvGrpSpPr>
        <p:grpSpPr bwMode="auto">
          <a:xfrm>
            <a:off x="5319252" y="2438765"/>
            <a:ext cx="708025" cy="685800"/>
            <a:chOff x="2434" y="2496"/>
            <a:chExt cx="446" cy="432"/>
          </a:xfrm>
        </p:grpSpPr>
        <p:sp>
          <p:nvSpPr>
            <p:cNvPr id="49" name="Oval 87"/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2434" y="267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52" name="Text Box 137"/>
          <p:cNvSpPr txBox="1">
            <a:spLocks noChangeArrowheads="1"/>
          </p:cNvSpPr>
          <p:nvPr/>
        </p:nvSpPr>
        <p:spPr bwMode="auto">
          <a:xfrm>
            <a:off x="250825" y="4221163"/>
            <a:ext cx="8135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9,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eklenecektir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dengeli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halde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FF3300"/>
                </a:solidFill>
                <a:latin typeface="Arial" panose="020B0604020202020204" pitchFamily="34" charset="0"/>
              </a:rPr>
              <a:t>midir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97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/>
      <p:bldP spid="47" grpId="0" animBg="1"/>
      <p:bldP spid="52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0281"/>
            <a:ext cx="10515600" cy="5769795"/>
          </a:xfrm>
        </p:spPr>
        <p:txBody>
          <a:bodyPr/>
          <a:lstStyle/>
          <a:p>
            <a:pPr algn="just"/>
            <a:r>
              <a:rPr lang="en-US" dirty="0" err="1">
                <a:latin typeface="Comic Sans MS" panose="030F0702030302020204" pitchFamily="66" charset="0"/>
              </a:rPr>
              <a:t>Ekleme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işleminden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sonra</a:t>
            </a:r>
            <a:r>
              <a:rPr lang="en-US" dirty="0">
                <a:latin typeface="Comic Sans MS" panose="030F0702030302020204" pitchFamily="66" charset="0"/>
              </a:rPr>
              <a:t>, A </a:t>
            </a:r>
            <a:r>
              <a:rPr lang="en-US" dirty="0" err="1">
                <a:latin typeface="Comic Sans MS" panose="030F0702030302020204" pitchFamily="66" charset="0"/>
              </a:rPr>
              <a:t>düğümündeki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faktörü</a:t>
            </a:r>
            <a:r>
              <a:rPr lang="en-US" dirty="0">
                <a:latin typeface="Comic Sans MS" panose="030F0702030302020204" pitchFamily="66" charset="0"/>
              </a:rPr>
              <a:t> -2 </a:t>
            </a:r>
            <a:r>
              <a:rPr lang="en-US" dirty="0" err="1">
                <a:latin typeface="Comic Sans MS" panose="030F0702030302020204" pitchFamily="66" charset="0"/>
              </a:rPr>
              <a:t>veya</a:t>
            </a:r>
            <a:r>
              <a:rPr lang="en-US" dirty="0">
                <a:latin typeface="Comic Sans MS" panose="030F0702030302020204" pitchFamily="66" charset="0"/>
              </a:rPr>
              <a:t> 2 </a:t>
            </a:r>
            <a:r>
              <a:rPr lang="en-US" dirty="0" err="1">
                <a:latin typeface="Comic Sans MS" panose="030F0702030302020204" pitchFamily="66" charset="0"/>
              </a:rPr>
              <a:t>ise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aşağıdaki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dengesizl</a:t>
            </a:r>
            <a:r>
              <a:rPr lang="tr-TR" dirty="0" err="1">
                <a:latin typeface="Comic Sans MS" panose="030F0702030302020204" pitchFamily="66" charset="0"/>
              </a:rPr>
              <a:t>iklerden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birine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sahiptir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LL: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eklenmesi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LR: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RR: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eklenmesi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RL: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yeni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düğüm</a:t>
            </a:r>
            <a:r>
              <a:rPr lang="en-US" dirty="0">
                <a:latin typeface="Comic Sans MS" panose="030F0702030302020204" pitchFamily="66" charset="0"/>
              </a:rPr>
              <a:t> A </a:t>
            </a:r>
            <a:r>
              <a:rPr lang="en-US" dirty="0" err="1">
                <a:latin typeface="Comic Sans MS" panose="030F0702030302020204" pitchFamily="66" charset="0"/>
              </a:rPr>
              <a:t>düğümünün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sağ</a:t>
            </a:r>
            <a:r>
              <a:rPr lang="en-US" dirty="0">
                <a:latin typeface="Comic Sans MS" panose="030F0702030302020204" pitchFamily="66" charset="0"/>
              </a:rPr>
              <a:t> alt </a:t>
            </a:r>
            <a:r>
              <a:rPr lang="en-US" dirty="0" err="1">
                <a:latin typeface="Comic Sans MS" panose="030F0702030302020204" pitchFamily="66" charset="0"/>
              </a:rPr>
              <a:t>ağacının</a:t>
            </a:r>
            <a:r>
              <a:rPr lang="en-US" dirty="0">
                <a:latin typeface="Comic Sans MS" panose="030F0702030302020204" pitchFamily="66" charset="0"/>
              </a:rPr>
              <a:t> sol alt </a:t>
            </a:r>
            <a:r>
              <a:rPr lang="en-US" dirty="0" err="1">
                <a:latin typeface="Comic Sans MS" panose="030F0702030302020204" pitchFamily="66" charset="0"/>
              </a:rPr>
              <a:t>ağacına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eklenmesi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durumunda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oluşur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182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Tanım</a:t>
            </a:r>
            <a:r>
              <a:rPr lang="en-US" dirty="0"/>
              <a:t> :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düğümün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Çocuk</a:t>
            </a:r>
            <a:r>
              <a:rPr lang="en-US" dirty="0"/>
              <a:t>(Children)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ataların</a:t>
            </a:r>
            <a:r>
              <a:rPr lang="en-US" dirty="0"/>
              <a:t> (parents) </a:t>
            </a:r>
            <a:r>
              <a:rPr lang="en-US" dirty="0" err="1"/>
              <a:t>ağacın</a:t>
            </a:r>
            <a:r>
              <a:rPr lang="en-US" dirty="0"/>
              <a:t> </a:t>
            </a:r>
            <a:r>
              <a:rPr lang="en-US" dirty="0" err="1"/>
              <a:t>dengesini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adına</a:t>
            </a:r>
            <a:r>
              <a:rPr lang="en-US" dirty="0"/>
              <a:t> </a:t>
            </a:r>
            <a:r>
              <a:rPr lang="en-US" dirty="0" err="1"/>
              <a:t>değiştirilmesidir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düğümların</a:t>
            </a:r>
            <a:r>
              <a:rPr lang="en-US" dirty="0"/>
              <a:t> </a:t>
            </a:r>
            <a:r>
              <a:rPr lang="en-US" dirty="0" err="1"/>
              <a:t>derinliğini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göreli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değiştirmez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904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1198</Words>
  <Application>Microsoft Office PowerPoint</Application>
  <PresentationFormat>Geniş ekran</PresentationFormat>
  <Paragraphs>329</Paragraphs>
  <Slides>44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2" baseType="lpstr">
      <vt:lpstr>굴림</vt:lpstr>
      <vt:lpstr>Arial</vt:lpstr>
      <vt:lpstr>Calibri</vt:lpstr>
      <vt:lpstr>Calibri Light</vt:lpstr>
      <vt:lpstr>Comic Sans MS</vt:lpstr>
      <vt:lpstr>Times New Roman</vt:lpstr>
      <vt:lpstr>Office Teması</vt:lpstr>
      <vt:lpstr>Bitmap Image</vt:lpstr>
      <vt:lpstr>AVL Ağaçları (Ekleme/Silme Örnekleri)</vt:lpstr>
      <vt:lpstr>PowerPoint Sunusu</vt:lpstr>
      <vt:lpstr>Tanım</vt:lpstr>
      <vt:lpstr>Denge Faktörü</vt:lpstr>
      <vt:lpstr>PowerPoint Sunusu</vt:lpstr>
      <vt:lpstr>AVL Ağaçlarına Eleman Ekleme</vt:lpstr>
      <vt:lpstr>PowerPoint Sunusu</vt:lpstr>
      <vt:lpstr>PowerPoint Sunusu</vt:lpstr>
      <vt:lpstr>Döndürme</vt:lpstr>
      <vt:lpstr>Sola Döndürme (Left Rotation)</vt:lpstr>
      <vt:lpstr>Sağa Döndürme (Right Rotation)</vt:lpstr>
      <vt:lpstr>Tekli ve İkili Döndürme</vt:lpstr>
      <vt:lpstr>PowerPoint Sunusu</vt:lpstr>
      <vt:lpstr>PowerPoint Sunusu</vt:lpstr>
      <vt:lpstr>PowerPoint Sunusu</vt:lpstr>
      <vt:lpstr>Örnek1:</vt:lpstr>
      <vt:lpstr>PowerPoint Sunusu</vt:lpstr>
      <vt:lpstr>Örnek2: </vt:lpstr>
      <vt:lpstr>PowerPoint Sunusu</vt:lpstr>
      <vt:lpstr>Örnek 3: </vt:lpstr>
      <vt:lpstr>PowerPoint Sunusu</vt:lpstr>
      <vt:lpstr>Örnek 4: </vt:lpstr>
      <vt:lpstr>PowerPoint Sunusu</vt:lpstr>
      <vt:lpstr>Özet (Ekleme)</vt:lpstr>
      <vt:lpstr>Silme (Deletion)</vt:lpstr>
      <vt:lpstr>Örnek 1:</vt:lpstr>
      <vt:lpstr>Örnek 2:</vt:lpstr>
      <vt:lpstr>PowerPoint Sunusu</vt:lpstr>
      <vt:lpstr>Örnek 3:</vt:lpstr>
      <vt:lpstr>PowerPoint Sunusu</vt:lpstr>
      <vt:lpstr>Örnek 4: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Ağaçları (Ekleme/Silme Örnekleri)</dc:title>
  <dc:creator>Toshiba</dc:creator>
  <cp:lastModifiedBy>Sau</cp:lastModifiedBy>
  <cp:revision>50</cp:revision>
  <dcterms:created xsi:type="dcterms:W3CDTF">2014-12-22T07:39:31Z</dcterms:created>
  <dcterms:modified xsi:type="dcterms:W3CDTF">2024-05-18T11:01:45Z</dcterms:modified>
</cp:coreProperties>
</file>