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797675" cy="992822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9806-01D0-40A0-8832-D55E87AC7618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03D4D-3910-47B5-B42A-18F084DFF1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07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4BC0F8-1DBC-4FF8-91C0-B4DEDD1BF40F}" type="slidenum">
              <a:rPr lang="en-US" altLang="tr-TR" smtClean="0"/>
              <a:pPr/>
              <a:t>1</a:t>
            </a:fld>
            <a:endParaRPr lang="en-US" altLang="tr-T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3889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726068-2B42-4171-B754-C9A44238B2D5}" type="slidenum">
              <a:rPr lang="en-US" altLang="tr-TR" smtClean="0"/>
              <a:pPr/>
              <a:t>2</a:t>
            </a:fld>
            <a:endParaRPr lang="en-US" altLang="tr-TR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12693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2EE58F-BF6B-4694-8EEF-44D11A2BD26C}" type="slidenum">
              <a:rPr lang="en-US" altLang="tr-TR" smtClean="0"/>
              <a:pPr/>
              <a:t>3</a:t>
            </a:fld>
            <a:endParaRPr lang="en-US" altLang="tr-TR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58650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17AB1B-7CEB-4818-BDE6-AE21B3922D2B}" type="slidenum">
              <a:rPr lang="en-US" altLang="tr-TR" smtClean="0"/>
              <a:pPr/>
              <a:t>4</a:t>
            </a:fld>
            <a:endParaRPr lang="en-US" altLang="tr-TR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7758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B720B9-9D3A-44AF-9E56-4ED60C856799}" type="slidenum">
              <a:rPr lang="en-US" altLang="tr-TR" smtClean="0"/>
              <a:pPr/>
              <a:t>5</a:t>
            </a:fld>
            <a:endParaRPr lang="en-US" altLang="tr-TR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81031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00B90B-59AE-48EB-93C2-49CA1F90C164}" type="slidenum">
              <a:rPr lang="en-US" altLang="tr-TR" smtClean="0"/>
              <a:pPr/>
              <a:t>6</a:t>
            </a:fld>
            <a:endParaRPr lang="en-US" altLang="tr-TR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31548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AAFDF9-BB7A-472F-BCAE-DB168BD2CBFC}" type="slidenum">
              <a:rPr lang="en-US" altLang="tr-TR" smtClean="0"/>
              <a:pPr/>
              <a:t>7</a:t>
            </a:fld>
            <a:endParaRPr lang="en-US" altLang="tr-T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286365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044D4-DEB2-4598-9AF9-123D4867AFE0}" type="slidenum">
              <a:rPr lang="en-US" altLang="tr-TR" smtClean="0"/>
              <a:pPr/>
              <a:t>8</a:t>
            </a:fld>
            <a:endParaRPr lang="en-US" altLang="tr-T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07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444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87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474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055784" y="1214439"/>
            <a:ext cx="5384800" cy="50768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0EC80-0361-42A1-B58B-82142400284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8560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4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53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8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61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4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8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2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281-BC0A-4310-A3E0-8313EE0F3032}" type="datetimeFigureOut">
              <a:rPr lang="tr-TR" smtClean="0"/>
              <a:t>24/05/2024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0D66-785D-46A5-AC90-BF7EBC810E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24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908BC-38C5-4200-8303-A6A9898803C5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Bubble Sort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 İşletim 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Tekrar tekrar dizinin elemanları test edilerek dizi taranır.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Büyüklük küçüklük durumuna göre komşu elemanla </a:t>
            </a:r>
            <a:r>
              <a:rPr lang="tr-TR" altLang="tr-TR" dirty="0" smtClean="0"/>
              <a:t>yer değiştirilir</a:t>
            </a:r>
            <a:r>
              <a:rPr lang="tr-TR" altLang="tr-TR" dirty="0" smtClean="0"/>
              <a:t>.</a:t>
            </a:r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endParaRPr lang="en-US" altLang="tr-TR" dirty="0" smtClean="0"/>
          </a:p>
          <a:p>
            <a:pPr eaLnBrk="1" hangingPunct="1"/>
            <a:r>
              <a:rPr lang="tr-TR" altLang="tr-TR" dirty="0" smtClean="0"/>
              <a:t>İşletimi kolay olmasına rağmen çalışma zamanı kötü                  bir algoritma</a:t>
            </a:r>
            <a:endParaRPr lang="en-US" altLang="tr-TR" dirty="0" smtClean="0"/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37957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4281488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183" name="Text Box 6"/>
          <p:cNvSpPr txBox="1">
            <a:spLocks noChangeArrowheads="1"/>
          </p:cNvSpPr>
          <p:nvPr/>
        </p:nvSpPr>
        <p:spPr bwMode="auto">
          <a:xfrm>
            <a:off x="470376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84" name="Text Box 7"/>
          <p:cNvSpPr txBox="1">
            <a:spLocks noChangeArrowheads="1"/>
          </p:cNvSpPr>
          <p:nvPr/>
        </p:nvSpPr>
        <p:spPr bwMode="auto">
          <a:xfrm>
            <a:off x="6513513" y="3349626"/>
            <a:ext cx="228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50185" name="Text Box 8"/>
          <p:cNvSpPr txBox="1">
            <a:spLocks noChangeArrowheads="1"/>
          </p:cNvSpPr>
          <p:nvPr/>
        </p:nvSpPr>
        <p:spPr bwMode="auto">
          <a:xfrm>
            <a:off x="3797300" y="3032126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0186" name="Line 9"/>
          <p:cNvSpPr>
            <a:spLocks noChangeShapeType="1"/>
          </p:cNvSpPr>
          <p:nvPr/>
        </p:nvSpPr>
        <p:spPr bwMode="auto">
          <a:xfrm>
            <a:off x="4157663" y="3224213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grpSp>
        <p:nvGrpSpPr>
          <p:cNvPr id="50187" name="Group 10"/>
          <p:cNvGrpSpPr>
            <a:grpSpLocks/>
          </p:cNvGrpSpPr>
          <p:nvPr/>
        </p:nvGrpSpPr>
        <p:grpSpPr bwMode="auto">
          <a:xfrm>
            <a:off x="3743326" y="3630613"/>
            <a:ext cx="3154363" cy="423862"/>
            <a:chOff x="221" y="912"/>
            <a:chExt cx="1987" cy="267"/>
          </a:xfrm>
        </p:grpSpPr>
        <p:sp>
          <p:nvSpPr>
            <p:cNvPr id="50190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50192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50193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50194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50195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50196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50197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8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199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0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1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2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3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4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5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50206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50188" name="Text Box 28"/>
          <p:cNvSpPr txBox="1">
            <a:spLocks noChangeArrowheads="1"/>
          </p:cNvSpPr>
          <p:nvPr/>
        </p:nvSpPr>
        <p:spPr bwMode="auto">
          <a:xfrm>
            <a:off x="6592888" y="4138613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60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0189" name="Line 29"/>
          <p:cNvSpPr>
            <a:spLocks noChangeShapeType="1"/>
          </p:cNvSpPr>
          <p:nvPr/>
        </p:nvSpPr>
        <p:spPr bwMode="auto">
          <a:xfrm flipH="1">
            <a:off x="4383088" y="4291013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178" y="4491894"/>
            <a:ext cx="10477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81C0-BC7B-4AC7-8EB6-107E63533A0D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sz="3200" dirty="0" smtClean="0"/>
              <a:t>Örnek</a:t>
            </a:r>
            <a:endParaRPr lang="en-US" altLang="tr-TR" sz="3200" dirty="0" smtClean="0"/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828800" y="1219200"/>
            <a:ext cx="3200400" cy="717550"/>
            <a:chOff x="192" y="768"/>
            <a:chExt cx="2016" cy="452"/>
          </a:xfrm>
        </p:grpSpPr>
        <p:grpSp>
          <p:nvGrpSpPr>
            <p:cNvPr id="52485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2489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90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91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92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93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94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95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96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7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8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99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0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1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2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3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4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505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86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87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88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828801" y="2025650"/>
            <a:ext cx="3230563" cy="717550"/>
            <a:chOff x="192" y="1344"/>
            <a:chExt cx="2035" cy="452"/>
          </a:xfrm>
        </p:grpSpPr>
        <p:grpSp>
          <p:nvGrpSpPr>
            <p:cNvPr id="5246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52468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69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70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71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72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73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74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75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6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7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8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79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0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1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2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3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84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65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66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67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828801" y="2832100"/>
            <a:ext cx="3230563" cy="749300"/>
            <a:chOff x="192" y="1900"/>
            <a:chExt cx="2035" cy="472"/>
          </a:xfrm>
        </p:grpSpPr>
        <p:grpSp>
          <p:nvGrpSpPr>
            <p:cNvPr id="52443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5244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4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4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5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5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5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5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5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5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6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4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4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4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828801" y="3657600"/>
            <a:ext cx="3230563" cy="717550"/>
            <a:chOff x="192" y="2304"/>
            <a:chExt cx="2035" cy="452"/>
          </a:xfrm>
        </p:grpSpPr>
        <p:grpSp>
          <p:nvGrpSpPr>
            <p:cNvPr id="52422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52426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27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28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29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30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31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32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33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4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5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6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7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8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39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0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1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42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23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24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25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828801" y="4495800"/>
            <a:ext cx="3230563" cy="717550"/>
            <a:chOff x="192" y="2832"/>
            <a:chExt cx="2035" cy="452"/>
          </a:xfrm>
        </p:grpSpPr>
        <p:grpSp>
          <p:nvGrpSpPr>
            <p:cNvPr id="52401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52405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406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407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408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409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410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411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412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3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4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5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6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7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8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19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0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21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402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403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2404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828801" y="5302250"/>
            <a:ext cx="3230563" cy="749300"/>
            <a:chOff x="192" y="3340"/>
            <a:chExt cx="2035" cy="472"/>
          </a:xfrm>
        </p:grpSpPr>
        <p:grpSp>
          <p:nvGrpSpPr>
            <p:cNvPr id="52381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84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85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86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87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88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89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90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91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2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3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4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5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6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7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8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99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400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82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83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828801" y="6108700"/>
            <a:ext cx="3230563" cy="749300"/>
            <a:chOff x="192" y="3340"/>
            <a:chExt cx="2035" cy="472"/>
          </a:xfrm>
        </p:grpSpPr>
        <p:grpSp>
          <p:nvGrpSpPr>
            <p:cNvPr id="52361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523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62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2363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6446838" y="1219200"/>
            <a:ext cx="3154362" cy="749300"/>
            <a:chOff x="3101" y="768"/>
            <a:chExt cx="1987" cy="472"/>
          </a:xfrm>
        </p:grpSpPr>
        <p:grpSp>
          <p:nvGrpSpPr>
            <p:cNvPr id="52341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52344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45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46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47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48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49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50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51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2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3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4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5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6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7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8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59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60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4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2</a:t>
              </a:r>
            </a:p>
          </p:txBody>
        </p:sp>
        <p:sp>
          <p:nvSpPr>
            <p:cNvPr id="5234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6446838" y="2025650"/>
            <a:ext cx="3154362" cy="749300"/>
            <a:chOff x="3101" y="1400"/>
            <a:chExt cx="1987" cy="472"/>
          </a:xfrm>
        </p:grpSpPr>
        <p:grpSp>
          <p:nvGrpSpPr>
            <p:cNvPr id="52321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52324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25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26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27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28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29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30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31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2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3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4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5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6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7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8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39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40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22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3</a:t>
              </a:r>
            </a:p>
          </p:txBody>
        </p:sp>
        <p:sp>
          <p:nvSpPr>
            <p:cNvPr id="52323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6446838" y="2832100"/>
            <a:ext cx="3154362" cy="749300"/>
            <a:chOff x="3101" y="2024"/>
            <a:chExt cx="1987" cy="472"/>
          </a:xfrm>
        </p:grpSpPr>
        <p:grpSp>
          <p:nvGrpSpPr>
            <p:cNvPr id="52301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52304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305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306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307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308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309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310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311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2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3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4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5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6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7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8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19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20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302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4</a:t>
              </a:r>
            </a:p>
          </p:txBody>
        </p:sp>
        <p:sp>
          <p:nvSpPr>
            <p:cNvPr id="52303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6446838" y="3657600"/>
            <a:ext cx="3154362" cy="749300"/>
            <a:chOff x="3101" y="2688"/>
            <a:chExt cx="1987" cy="472"/>
          </a:xfrm>
        </p:grpSpPr>
        <p:grpSp>
          <p:nvGrpSpPr>
            <p:cNvPr id="52281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52284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85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86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87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88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89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90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91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2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3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4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5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6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7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8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99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300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82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5</a:t>
              </a:r>
            </a:p>
          </p:txBody>
        </p:sp>
        <p:sp>
          <p:nvSpPr>
            <p:cNvPr id="52283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6446838" y="4495800"/>
            <a:ext cx="3154362" cy="749300"/>
            <a:chOff x="3101" y="3312"/>
            <a:chExt cx="1987" cy="472"/>
          </a:xfrm>
        </p:grpSpPr>
        <p:grpSp>
          <p:nvGrpSpPr>
            <p:cNvPr id="52261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52264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65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66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67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68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69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70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71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2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3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4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5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6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7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8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79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80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62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6</a:t>
              </a:r>
            </a:p>
          </p:txBody>
        </p:sp>
        <p:sp>
          <p:nvSpPr>
            <p:cNvPr id="52263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6446838" y="5302250"/>
            <a:ext cx="3230562" cy="1022350"/>
            <a:chOff x="3101" y="3340"/>
            <a:chExt cx="2035" cy="644"/>
          </a:xfrm>
        </p:grpSpPr>
        <p:grpSp>
          <p:nvGrpSpPr>
            <p:cNvPr id="52241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52244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2245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2246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2247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2248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2249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2250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2251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2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3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4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5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6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7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8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59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2260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2242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7</a:t>
              </a:r>
            </a:p>
          </p:txBody>
        </p:sp>
        <p:sp>
          <p:nvSpPr>
            <p:cNvPr id="52243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21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92A15-247F-4EAD-916B-5DE4B8EDFB86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Bubble Sort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/>
              <a:t> BUBBLESORT(A)</a:t>
            </a:r>
          </a:p>
          <a:p>
            <a:pPr eaLnBrk="1" hangingPunct="1">
              <a:buFontTx/>
              <a:buNone/>
            </a:pPr>
            <a:r>
              <a:rPr lang="en-US" altLang="tr-TR" sz="2400" dirty="0"/>
              <a:t>	</a:t>
            </a:r>
            <a:r>
              <a:rPr lang="en-US" altLang="tr-TR" sz="2400" b="1" dirty="0"/>
              <a:t>for</a:t>
            </a:r>
            <a:r>
              <a:rPr lang="en-US" altLang="tr-TR" sz="2400" dirty="0"/>
              <a:t> </a:t>
            </a:r>
            <a:r>
              <a:rPr lang="en-US" altLang="tr-TR" sz="2400" dirty="0" err="1"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buFontTx/>
              <a:buNone/>
            </a:pPr>
            <a:r>
              <a:rPr lang="en-US" altLang="tr-TR" sz="2400" dirty="0"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4038600" y="4481085"/>
            <a:ext cx="3200400" cy="717550"/>
            <a:chOff x="192" y="768"/>
            <a:chExt cx="2016" cy="452"/>
          </a:xfrm>
        </p:grpSpPr>
        <p:grpSp>
          <p:nvGrpSpPr>
            <p:cNvPr id="54280" name="Group 5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54284" name="Rectangle 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1</a:t>
                </a:r>
              </a:p>
            </p:txBody>
          </p:sp>
          <p:sp>
            <p:nvSpPr>
              <p:cNvPr id="54285" name="Rectangle 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3</a:t>
                </a:r>
              </a:p>
            </p:txBody>
          </p:sp>
          <p:sp>
            <p:nvSpPr>
              <p:cNvPr id="54286" name="Rectangle 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2</a:t>
                </a:r>
              </a:p>
            </p:txBody>
          </p:sp>
          <p:sp>
            <p:nvSpPr>
              <p:cNvPr id="54287" name="Rectangle 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9</a:t>
                </a:r>
              </a:p>
            </p:txBody>
          </p:sp>
          <p:sp>
            <p:nvSpPr>
              <p:cNvPr id="54288" name="Rectangle 1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6</a:t>
                </a:r>
              </a:p>
            </p:txBody>
          </p:sp>
          <p:sp>
            <p:nvSpPr>
              <p:cNvPr id="54289" name="Rectangle 1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4</a:t>
                </a:r>
              </a:p>
            </p:txBody>
          </p:sp>
          <p:sp>
            <p:nvSpPr>
              <p:cNvPr id="54290" name="Rectangle 1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tr-TR" sz="1800"/>
                  <a:t>8</a:t>
                </a:r>
              </a:p>
            </p:txBody>
          </p:sp>
          <p:sp>
            <p:nvSpPr>
              <p:cNvPr id="54291" name="Line 1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2" name="Line 1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3" name="Line 1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4" name="Line 1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5" name="Line 1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6" name="Line 1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7" name="Line 1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8" name="Line 2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299" name="Line 2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  <p:sp>
            <p:nvSpPr>
              <p:cNvPr id="54300" name="Line 2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tr-TR"/>
              </a:p>
            </p:txBody>
          </p:sp>
        </p:grpSp>
        <p:sp>
          <p:nvSpPr>
            <p:cNvPr id="54281" name="Text Box 23"/>
            <p:cNvSpPr txBox="1">
              <a:spLocks noChangeArrowheads="1"/>
            </p:cNvSpPr>
            <p:nvPr/>
          </p:nvSpPr>
          <p:spPr bwMode="auto">
            <a:xfrm>
              <a:off x="192" y="1008"/>
              <a:ext cx="3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i = 1</a:t>
              </a:r>
            </a:p>
          </p:txBody>
        </p:sp>
        <p:sp>
          <p:nvSpPr>
            <p:cNvPr id="54282" name="Text Box 24"/>
            <p:cNvSpPr txBox="1">
              <a:spLocks noChangeArrowheads="1"/>
            </p:cNvSpPr>
            <p:nvPr/>
          </p:nvSpPr>
          <p:spPr bwMode="auto">
            <a:xfrm>
              <a:off x="2016" y="1008"/>
              <a:ext cx="1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tr-TR" sz="16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54283" name="Line 25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278" name="Text Box 26"/>
          <p:cNvSpPr txBox="1">
            <a:spLocks noChangeArrowheads="1"/>
          </p:cNvSpPr>
          <p:nvPr/>
        </p:nvSpPr>
        <p:spPr bwMode="auto">
          <a:xfrm>
            <a:off x="4208462" y="4100086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4279" name="Line 27"/>
          <p:cNvSpPr>
            <a:spLocks noChangeShapeType="1"/>
          </p:cNvSpPr>
          <p:nvPr/>
        </p:nvSpPr>
        <p:spPr bwMode="auto">
          <a:xfrm>
            <a:off x="4565650" y="4308796"/>
            <a:ext cx="252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ayt Numarası Yer Tutucusu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24F13-612B-4A77-A304-9D5EF7A6CA7E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5494339" y="2825751"/>
            <a:ext cx="4289425" cy="474663"/>
          </a:xfrm>
          <a:prstGeom prst="roundRect">
            <a:avLst>
              <a:gd name="adj" fmla="val 16667"/>
            </a:avLst>
          </a:prstGeom>
          <a:solidFill>
            <a:srgbClr val="CC0000">
              <a:alpha val="27843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4741864" y="2373314"/>
            <a:ext cx="2822575" cy="4968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56325" name="Rectangle 4"/>
          <p:cNvSpPr>
            <a:spLocks noGrp="1" noChangeArrowheads="1"/>
          </p:cNvSpPr>
          <p:nvPr>
            <p:ph type="title"/>
          </p:nvPr>
        </p:nvSpPr>
        <p:spPr>
          <a:xfrm>
            <a:off x="455084" y="100013"/>
            <a:ext cx="10972800" cy="1036640"/>
          </a:xfrm>
        </p:spPr>
        <p:txBody>
          <a:bodyPr>
            <a:noAutofit/>
          </a:bodyPr>
          <a:lstStyle/>
          <a:p>
            <a:r>
              <a:rPr lang="en-US" altLang="tr-TR" sz="3600" dirty="0" smtClean="0"/>
              <a:t>Bubble-Sort </a:t>
            </a:r>
            <a:r>
              <a:rPr lang="tr-TR" altLang="tr-TR" sz="3600" dirty="0" smtClean="0"/>
              <a:t>Algoritmasının  Çalışma Zamanı </a:t>
            </a:r>
            <a:br>
              <a:rPr lang="tr-TR" altLang="tr-TR" sz="3600" dirty="0" smtClean="0"/>
            </a:br>
            <a:r>
              <a:rPr lang="tr-TR" altLang="tr-TR" sz="3600" dirty="0" smtClean="0"/>
              <a:t>(</a:t>
            </a:r>
            <a:r>
              <a:rPr lang="en-US" altLang="tr-TR" sz="3600" dirty="0" smtClean="0"/>
              <a:t>Running Time</a:t>
            </a:r>
            <a:r>
              <a:rPr lang="tr-TR" altLang="tr-TR" sz="3600" dirty="0" smtClean="0"/>
              <a:t>) Analizi</a:t>
            </a:r>
            <a:endParaRPr lang="en-US" altLang="tr-TR" sz="3600" dirty="0" smtClean="0"/>
          </a:p>
        </p:txBody>
      </p:sp>
      <p:sp>
        <p:nvSpPr>
          <p:cNvPr id="5632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481263" y="6084888"/>
            <a:ext cx="2754312" cy="62865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tr-TR" altLang="tr-TR" sz="2400" dirty="0" smtClean="0">
                <a:latin typeface="Comic Sans MS" panose="030F0702030302020204" pitchFamily="66" charset="0"/>
              </a:rPr>
              <a:t>Böylece, </a:t>
            </a:r>
            <a:r>
              <a:rPr lang="en-US" altLang="tr-TR" sz="2400" dirty="0" smtClean="0">
                <a:latin typeface="Comic Sans MS" panose="030F0702030302020204" pitchFamily="66" charset="0"/>
              </a:rPr>
              <a:t>T(n</a:t>
            </a:r>
            <a:r>
              <a:rPr lang="en-US" altLang="tr-TR" sz="2400" dirty="0">
                <a:latin typeface="Comic Sans MS" panose="030F0702030302020204" pitchFamily="66" charset="0"/>
              </a:rPr>
              <a:t>) = 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tr-TR" sz="24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tr-TR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2093384" y="1059559"/>
            <a:ext cx="7696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sz="2400" dirty="0">
                <a:solidFill>
                  <a:schemeClr val="tx1"/>
                </a:solidFill>
              </a:rPr>
              <a:t> BUBBLESORT(A)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</a:rPr>
              <a:t>	</a:t>
            </a:r>
            <a:r>
              <a:rPr lang="en-US" altLang="tr-TR" sz="2400" b="1" dirty="0">
                <a:solidFill>
                  <a:schemeClr val="tx1"/>
                </a:solidFill>
              </a:rPr>
              <a:t>for</a:t>
            </a:r>
            <a:r>
              <a:rPr lang="en-US" altLang="tr-TR" sz="2400" dirty="0">
                <a:solidFill>
                  <a:schemeClr val="tx1"/>
                </a:solidFill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for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b="1" dirty="0" err="1">
                <a:solidFill>
                  <a:schemeClr val="tx1"/>
                </a:solidFill>
                <a:sym typeface="Symbol" panose="05050102010706020507" pitchFamily="18" charset="2"/>
              </a:rPr>
              <a:t>downto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 err="1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  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do if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			        </a:t>
            </a:r>
            <a:r>
              <a:rPr lang="en-US" altLang="tr-TR" sz="2400" b="1" dirty="0">
                <a:solidFill>
                  <a:schemeClr val="tx1"/>
                </a:solidFill>
                <a:sym typeface="Symbol" panose="05050102010706020507" pitchFamily="18" charset="2"/>
              </a:rPr>
              <a:t>then</a:t>
            </a:r>
            <a:r>
              <a:rPr lang="en-US" altLang="tr-TR" sz="2400" dirty="0">
                <a:solidFill>
                  <a:schemeClr val="tx1"/>
                </a:solidFill>
                <a:sym typeface="Symbol" panose="05050102010706020507" pitchFamily="18" charset="2"/>
              </a:rPr>
              <a:t> exchange 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846264" y="3536951"/>
            <a:ext cx="1265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3035300" y="3536951"/>
            <a:ext cx="153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56331" name="Object 10"/>
          <p:cNvGraphicFramePr>
            <a:graphicFrameLocks noChangeAspect="1"/>
          </p:cNvGraphicFramePr>
          <p:nvPr/>
        </p:nvGraphicFramePr>
        <p:xfrm>
          <a:off x="4987926" y="3330576"/>
          <a:ext cx="19208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4" imgW="888614" imgH="431613" progId="Equation.3">
                  <p:embed/>
                </p:oleObj>
              </mc:Choice>
              <mc:Fallback>
                <p:oleObj name="Equation" r:id="rId4" imgW="88861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6" y="3330576"/>
                        <a:ext cx="19208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455136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33" name="Text Box 12"/>
          <p:cNvSpPr txBox="1">
            <a:spLocks noChangeArrowheads="1"/>
          </p:cNvSpPr>
          <p:nvPr/>
        </p:nvSpPr>
        <p:spPr bwMode="auto">
          <a:xfrm>
            <a:off x="68310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4" name="Object 13"/>
          <p:cNvGraphicFramePr>
            <a:graphicFrameLocks noChangeAspect="1"/>
          </p:cNvGraphicFramePr>
          <p:nvPr/>
        </p:nvGraphicFramePr>
        <p:xfrm>
          <a:off x="7267576" y="3335339"/>
          <a:ext cx="1495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6" imgW="698197" imgH="431613" progId="Equation.3">
                  <p:embed/>
                </p:oleObj>
              </mc:Choice>
              <mc:Fallback>
                <p:oleObj name="Equation" r:id="rId6" imgW="69819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6" y="3335339"/>
                        <a:ext cx="14954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Text Box 14"/>
          <p:cNvSpPr txBox="1">
            <a:spLocks noChangeArrowheads="1"/>
          </p:cNvSpPr>
          <p:nvPr/>
        </p:nvSpPr>
        <p:spPr bwMode="auto">
          <a:xfrm>
            <a:off x="8685213" y="3536951"/>
            <a:ext cx="51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en-US" altLang="tr-TR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56336" name="Object 15"/>
          <p:cNvGraphicFramePr>
            <a:graphicFrameLocks noChangeAspect="1"/>
          </p:cNvGraphicFramePr>
          <p:nvPr/>
        </p:nvGraphicFramePr>
        <p:xfrm>
          <a:off x="9288463" y="3259139"/>
          <a:ext cx="13192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8" imgW="583947" imgH="431613" progId="Equation.3">
                  <p:embed/>
                </p:oleObj>
              </mc:Choice>
              <mc:Fallback>
                <p:oleObj name="Equation" r:id="rId8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463" y="3259139"/>
                        <a:ext cx="13192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Rectangle 16"/>
          <p:cNvSpPr>
            <a:spLocks noChangeArrowheads="1"/>
          </p:cNvSpPr>
          <p:nvPr/>
        </p:nvSpPr>
        <p:spPr bwMode="auto">
          <a:xfrm>
            <a:off x="2633663" y="4394201"/>
            <a:ext cx="2544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56338" name="Rectangle 17"/>
          <p:cNvSpPr>
            <a:spLocks noChangeArrowheads="1"/>
          </p:cNvSpPr>
          <p:nvPr/>
        </p:nvSpPr>
        <p:spPr bwMode="auto">
          <a:xfrm>
            <a:off x="4046538" y="4392613"/>
            <a:ext cx="2284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tr-TR" baseline="-25000">
              <a:solidFill>
                <a:schemeClr val="tx1"/>
              </a:solidFill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56339" name="Object 18"/>
          <p:cNvGraphicFramePr>
            <a:graphicFrameLocks noChangeAspect="1"/>
          </p:cNvGraphicFramePr>
          <p:nvPr/>
        </p:nvGraphicFramePr>
        <p:xfrm>
          <a:off x="6219825" y="4191001"/>
          <a:ext cx="12509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0" imgW="583947" imgH="431613" progId="Equation.3">
                  <p:embed/>
                </p:oleObj>
              </mc:Choice>
              <mc:Fallback>
                <p:oleObj name="Equation" r:id="rId10" imgW="58394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4191001"/>
                        <a:ext cx="12509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728085" y="2384425"/>
            <a:ext cx="2969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2000" dirty="0" smtClean="0">
                <a:sym typeface="Symbol" panose="05050102010706020507" pitchFamily="18" charset="2"/>
              </a:rPr>
              <a:t>Karşılaştırmalar</a:t>
            </a:r>
            <a:r>
              <a:rPr lang="en-US" altLang="tr-TR" sz="2000" dirty="0" smtClean="0"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3205164" y="2944814"/>
            <a:ext cx="2317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tr-TR" altLang="tr-TR" sz="1600" dirty="0" err="1" smtClean="0">
                <a:solidFill>
                  <a:srgbClr val="CC0000"/>
                </a:solidFill>
                <a:sym typeface="Symbol" panose="05050102010706020507" pitchFamily="18" charset="2"/>
              </a:rPr>
              <a:t>Yerdeğiştirme</a:t>
            </a:r>
            <a:r>
              <a:rPr lang="en-US" altLang="tr-TR" sz="2000" dirty="0" smtClean="0">
                <a:solidFill>
                  <a:srgbClr val="CC0000"/>
                </a:solidFill>
                <a:sym typeface="Symbol" panose="05050102010706020507" pitchFamily="18" charset="2"/>
              </a:rPr>
              <a:t>: 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tr-TR" sz="20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56342" name="Rectangle 24"/>
          <p:cNvSpPr>
            <a:spLocks noChangeArrowheads="1"/>
          </p:cNvSpPr>
          <p:nvPr/>
        </p:nvSpPr>
        <p:spPr bwMode="auto">
          <a:xfrm>
            <a:off x="6550669" y="1350965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3" name="Rectangle 25"/>
          <p:cNvSpPr>
            <a:spLocks noChangeArrowheads="1"/>
          </p:cNvSpPr>
          <p:nvPr/>
        </p:nvSpPr>
        <p:spPr bwMode="auto">
          <a:xfrm>
            <a:off x="9022556" y="1775996"/>
            <a:ext cx="531813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 dirty="0">
                <a:solidFill>
                  <a:schemeClr val="tx1"/>
                </a:solidFill>
              </a:rPr>
              <a:t>   </a:t>
            </a:r>
            <a:endParaRPr lang="en-US" altLang="tr-TR" sz="2400" baseline="-25000" dirty="0">
              <a:solidFill>
                <a:schemeClr val="tx1"/>
              </a:solidFill>
            </a:endParaRPr>
          </a:p>
        </p:txBody>
      </p:sp>
      <p:sp>
        <p:nvSpPr>
          <p:cNvPr id="56344" name="Rectangle 26"/>
          <p:cNvSpPr>
            <a:spLocks noChangeArrowheads="1"/>
          </p:cNvSpPr>
          <p:nvPr/>
        </p:nvSpPr>
        <p:spPr bwMode="auto">
          <a:xfrm>
            <a:off x="7804151" y="2270126"/>
            <a:ext cx="53181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sp>
        <p:nvSpPr>
          <p:cNvPr id="56345" name="Rectangle 27"/>
          <p:cNvSpPr>
            <a:spLocks noChangeArrowheads="1"/>
          </p:cNvSpPr>
          <p:nvPr/>
        </p:nvSpPr>
        <p:spPr bwMode="auto">
          <a:xfrm>
            <a:off x="9945688" y="2732088"/>
            <a:ext cx="531812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sz="2400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tr-TR" sz="2400">
                <a:solidFill>
                  <a:schemeClr val="tx1"/>
                </a:solidFill>
              </a:rPr>
              <a:t>   </a:t>
            </a:r>
            <a:endParaRPr lang="en-US" altLang="tr-TR" sz="2400" baseline="-25000">
              <a:solidFill>
                <a:schemeClr val="tx1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0413" y="4851537"/>
            <a:ext cx="5915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nimBg="1"/>
      <p:bldP spid="229379" grpId="0" animBg="1"/>
      <p:bldP spid="229395" grpId="0"/>
      <p:bldP spid="229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15CD4-070C-4F3C-89AA-9C1FCC0402C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/>
          <a:lstStyle/>
          <a:p>
            <a:pPr algn="l" eaLnBrk="1" hangingPunct="1"/>
            <a:r>
              <a:rPr lang="en-US" altLang="tr-TR" dirty="0" smtClean="0"/>
              <a:t>Selection Sort 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2776" y="1157288"/>
            <a:ext cx="8340725" cy="5465762"/>
          </a:xfrm>
        </p:spPr>
        <p:txBody>
          <a:bodyPr/>
          <a:lstStyle/>
          <a:p>
            <a:pPr eaLnBrk="1" hangingPunct="1"/>
            <a:r>
              <a:rPr lang="tr-TR" altLang="tr-TR" dirty="0" smtClean="0"/>
              <a:t>İşletim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Dizideki en küçük elemanı bul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En küçük elemanı dizinin ilk elemanı ile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Dizinin ikinci en küçük elemanını bul ve bunu dizinin ikinci indisindeki elemanla yer değiştir.</a:t>
            </a:r>
            <a:endParaRPr lang="en-US" altLang="tr-TR" dirty="0" smtClean="0"/>
          </a:p>
          <a:p>
            <a:pPr lvl="1" eaLnBrk="1" hangingPunct="1"/>
            <a:r>
              <a:rPr lang="tr-TR" altLang="tr-TR" dirty="0" smtClean="0"/>
              <a:t>Dizi sıralanıncaya kadar bu işlemlere devam et.</a:t>
            </a:r>
            <a:endParaRPr lang="en-US" altLang="tr-TR" dirty="0" smtClean="0"/>
          </a:p>
          <a:p>
            <a:pPr eaLnBrk="1" hangingPunct="1"/>
            <a:r>
              <a:rPr lang="tr-TR" altLang="tr-TR" dirty="0" smtClean="0"/>
              <a:t>Dezavantaj</a:t>
            </a:r>
            <a:r>
              <a:rPr lang="en-US" altLang="tr-TR" dirty="0" smtClean="0"/>
              <a:t>:</a:t>
            </a:r>
          </a:p>
          <a:p>
            <a:pPr lvl="1" eaLnBrk="1" hangingPunct="1"/>
            <a:r>
              <a:rPr lang="tr-TR" altLang="tr-TR" dirty="0" smtClean="0"/>
              <a:t>Çalışma zamanı, dizideki elemanların düzenine çok az bağlı, eleman sayısını artması durumunda çok maliyetli.</a:t>
            </a: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108658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2AA32-6574-4C25-A2BE-49E69141FAA7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Örnek:</a:t>
            </a:r>
            <a:endParaRPr lang="en-US" altLang="tr-TR" dirty="0" smtClean="0"/>
          </a:p>
        </p:txBody>
      </p:sp>
      <p:grpSp>
        <p:nvGrpSpPr>
          <p:cNvPr id="60420" name="Group 3"/>
          <p:cNvGrpSpPr>
            <a:grpSpLocks/>
          </p:cNvGrpSpPr>
          <p:nvPr/>
        </p:nvGrpSpPr>
        <p:grpSpPr bwMode="auto">
          <a:xfrm>
            <a:off x="2028826" y="1379538"/>
            <a:ext cx="3154363" cy="423862"/>
            <a:chOff x="221" y="912"/>
            <a:chExt cx="1987" cy="267"/>
          </a:xfrm>
        </p:grpSpPr>
        <p:sp>
          <p:nvSpPr>
            <p:cNvPr id="60554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55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56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57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58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59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60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61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2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3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4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5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6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7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8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69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70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4745038" y="13827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2028826" y="2032001"/>
            <a:ext cx="3154363" cy="423863"/>
            <a:chOff x="221" y="912"/>
            <a:chExt cx="1987" cy="267"/>
          </a:xfrm>
        </p:grpSpPr>
        <p:sp>
          <p:nvSpPr>
            <p:cNvPr id="60537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38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39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40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41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42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43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44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5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6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7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8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49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0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1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2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53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3833813" y="204470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2028826" y="2693988"/>
            <a:ext cx="3154363" cy="423862"/>
            <a:chOff x="221" y="912"/>
            <a:chExt cx="1987" cy="267"/>
          </a:xfrm>
        </p:grpSpPr>
        <p:sp>
          <p:nvSpPr>
            <p:cNvPr id="6052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2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2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2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2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2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2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2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2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3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4289425" y="2700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2028826" y="3367088"/>
            <a:ext cx="3154363" cy="423862"/>
            <a:chOff x="221" y="912"/>
            <a:chExt cx="1987" cy="267"/>
          </a:xfrm>
        </p:grpSpPr>
        <p:sp>
          <p:nvSpPr>
            <p:cNvPr id="60503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504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505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506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507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508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509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510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1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2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3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4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5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6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7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8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19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3836988" y="3371850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6380163" y="2032001"/>
            <a:ext cx="3154362" cy="423863"/>
            <a:chOff x="221" y="912"/>
            <a:chExt cx="1987" cy="267"/>
          </a:xfrm>
        </p:grpSpPr>
        <p:sp>
          <p:nvSpPr>
            <p:cNvPr id="60486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87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88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89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90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91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92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93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4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5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6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7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8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99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0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1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502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8639175" y="1387475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9107488" y="2055813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6380163" y="1379538"/>
            <a:ext cx="3154362" cy="423862"/>
            <a:chOff x="221" y="912"/>
            <a:chExt cx="1987" cy="267"/>
          </a:xfrm>
        </p:grpSpPr>
        <p:sp>
          <p:nvSpPr>
            <p:cNvPr id="60469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70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71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72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73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74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75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76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7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8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79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0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1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2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3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4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85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6380163" y="2693988"/>
            <a:ext cx="3154362" cy="423862"/>
            <a:chOff x="221" y="912"/>
            <a:chExt cx="1987" cy="267"/>
          </a:xfrm>
        </p:grpSpPr>
        <p:sp>
          <p:nvSpPr>
            <p:cNvPr id="60452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53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54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55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56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57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58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59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0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1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2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3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4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5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6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7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68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9093200" y="270668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6380163" y="3367088"/>
            <a:ext cx="3154362" cy="423862"/>
            <a:chOff x="221" y="912"/>
            <a:chExt cx="1987" cy="267"/>
          </a:xfrm>
        </p:grpSpPr>
        <p:sp>
          <p:nvSpPr>
            <p:cNvPr id="6043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043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043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043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043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044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044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044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4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045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5789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9" grpId="0" animBg="1"/>
      <p:bldP spid="232488" grpId="0" animBg="1"/>
      <p:bldP spid="232507" grpId="0" animBg="1"/>
      <p:bldP spid="232526" grpId="0" animBg="1"/>
      <p:bldP spid="232545" grpId="0" animBg="1"/>
      <p:bldP spid="232546" grpId="0" animBg="1"/>
      <p:bldP spid="2325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7DB372-7596-4089-BAA7-3B0C84774409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Selection Sort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buFontTx/>
              <a:buNone/>
            </a:pPr>
            <a:endParaRPr lang="en-US" altLang="tr-TR" dirty="0" smtClean="0">
              <a:solidFill>
                <a:schemeClr val="tx1"/>
              </a:solidFill>
            </a:endParaRPr>
          </a:p>
        </p:txBody>
      </p:sp>
      <p:grpSp>
        <p:nvGrpSpPr>
          <p:cNvPr id="62469" name="Group 4"/>
          <p:cNvGrpSpPr>
            <a:grpSpLocks/>
          </p:cNvGrpSpPr>
          <p:nvPr/>
        </p:nvGrpSpPr>
        <p:grpSpPr bwMode="auto">
          <a:xfrm>
            <a:off x="6937376" y="1808163"/>
            <a:ext cx="3154363" cy="423862"/>
            <a:chOff x="221" y="912"/>
            <a:chExt cx="1987" cy="267"/>
          </a:xfrm>
        </p:grpSpPr>
        <p:sp>
          <p:nvSpPr>
            <p:cNvPr id="62471" name="Rectangle 5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1</a:t>
              </a:r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3</a:t>
              </a:r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2</a:t>
              </a:r>
            </a:p>
          </p:txBody>
        </p:sp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9</a:t>
              </a:r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6</a:t>
              </a:r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4</a:t>
              </a: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tr-TR" sz="1800"/>
                <a:t>8</a:t>
              </a:r>
            </a:p>
          </p:txBody>
        </p:sp>
        <p:sp>
          <p:nvSpPr>
            <p:cNvPr id="62478" name="Line 12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79" name="Line 13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0" name="Line 14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1" name="Line 15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2" name="Line 16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3" name="Line 17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4" name="Line 18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5" name="Line 19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6" name="Line 20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  <p:sp>
          <p:nvSpPr>
            <p:cNvPr id="62487" name="Line 21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tr-TR"/>
            </a:p>
          </p:txBody>
        </p:sp>
      </p:grpSp>
      <p:sp>
        <p:nvSpPr>
          <p:cNvPr id="62470" name="Oval 22"/>
          <p:cNvSpPr>
            <a:spLocks noChangeArrowheads="1"/>
          </p:cNvSpPr>
          <p:nvPr/>
        </p:nvSpPr>
        <p:spPr bwMode="auto">
          <a:xfrm>
            <a:off x="9653588" y="1811338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ayt Numarası Yer Tutucusu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77FAD8-9FFC-4BB4-AA26-CAF95F73C35F}" type="slidenum">
              <a:rPr lang="en-US" altLang="tr-TR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chemeClr val="tx1"/>
              </a:solidFill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930526" y="5791200"/>
            <a:ext cx="7597775" cy="488950"/>
          </a:xfrm>
          <a:prstGeom prst="roundRect">
            <a:avLst>
              <a:gd name="adj" fmla="val 16667"/>
            </a:avLst>
          </a:prstGeom>
          <a:solidFill>
            <a:srgbClr val="CC0000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3025776" y="4502151"/>
            <a:ext cx="7597775" cy="504825"/>
          </a:xfrm>
          <a:prstGeom prst="roundRect">
            <a:avLst>
              <a:gd name="adj" fmla="val 16667"/>
            </a:avLst>
          </a:prstGeom>
          <a:solidFill>
            <a:schemeClr val="accent1">
              <a:alpha val="5294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>
              <a:solidFill>
                <a:schemeClr val="tx1"/>
              </a:solidFill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681163" y="3629025"/>
            <a:ext cx="1905000" cy="1214438"/>
            <a:chOff x="99" y="2286"/>
            <a:chExt cx="1200" cy="765"/>
          </a:xfrm>
        </p:grpSpPr>
        <p:sp>
          <p:nvSpPr>
            <p:cNvPr id="64528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1200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  <a:r>
                <a:rPr lang="en-US" altLang="tr-TR" baseline="300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2</a:t>
              </a: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/2 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64529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64518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45720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Selection Sort</a:t>
            </a:r>
            <a:r>
              <a:rPr lang="tr-TR" altLang="tr-TR" dirty="0" smtClean="0"/>
              <a:t> Algoritmasının Analizi</a:t>
            </a:r>
            <a:endParaRPr lang="en-US" altLang="tr-TR" dirty="0" smtClean="0"/>
          </a:p>
        </p:txBody>
      </p:sp>
      <p:sp>
        <p:nvSpPr>
          <p:cNvPr id="6451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828800" y="1166813"/>
            <a:ext cx="8229600" cy="536416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tr-TR" dirty="0" smtClean="0"/>
              <a:t> </a:t>
            </a:r>
            <a:r>
              <a:rPr lang="en-US" altLang="tr-TR" dirty="0" smtClean="0">
                <a:solidFill>
                  <a:schemeClr val="tx1"/>
                </a:solidFill>
              </a:rPr>
              <a:t>SELECTION-SORT</a:t>
            </a:r>
            <a:r>
              <a:rPr lang="en-US" altLang="tr-TR" i="1" dirty="0" smtClean="0">
                <a:solidFill>
                  <a:schemeClr val="tx1"/>
                </a:solidFill>
              </a:rPr>
              <a:t>(A)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i="1" dirty="0" smtClean="0">
                <a:solidFill>
                  <a:schemeClr val="tx1"/>
                </a:solidFill>
              </a:rPr>
              <a:t>	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← length[A]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 </a:t>
            </a:r>
            <a:r>
              <a:rPr lang="en-US" altLang="tr-TR" b="1" dirty="0" smtClean="0">
                <a:solidFill>
                  <a:schemeClr val="tx1"/>
                </a:solidFill>
              </a:rPr>
              <a:t>for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 ←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 - 1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do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</a:rPr>
              <a:t> ←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      for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j + 1</a:t>
            </a:r>
            <a:r>
              <a:rPr lang="en-US" altLang="tr-TR" dirty="0" smtClean="0">
                <a:solidFill>
                  <a:schemeClr val="tx1"/>
                </a:solidFill>
              </a:rPr>
              <a:t> </a:t>
            </a:r>
            <a:r>
              <a:rPr lang="en-US" altLang="tr-TR" b="1" dirty="0" smtClean="0">
                <a:solidFill>
                  <a:schemeClr val="tx1"/>
                </a:solidFill>
              </a:rPr>
              <a:t>to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   do if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 &lt;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b="1" dirty="0" smtClean="0">
                <a:solidFill>
                  <a:schemeClr val="tx1"/>
                </a:solidFill>
              </a:rPr>
              <a:t>				   then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← 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i</a:t>
            </a:r>
            <a:endParaRPr lang="en-US" altLang="tr-T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dirty="0" smtClean="0">
                <a:solidFill>
                  <a:schemeClr val="tx1"/>
                </a:solidFill>
              </a:rPr>
              <a:t>		      exchange 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A[j] ↔ A[</a:t>
            </a:r>
            <a:r>
              <a:rPr lang="en-US" altLang="tr-T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ek</a:t>
            </a:r>
            <a:r>
              <a:rPr lang="en-US" altLang="tr-T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]</a:t>
            </a:r>
            <a:endParaRPr lang="en-US" altLang="tr-TR" dirty="0" smtClean="0"/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986713" y="1176338"/>
            <a:ext cx="2133600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</a:rPr>
              <a:t>cost	 times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 sz="2400">
                <a:solidFill>
                  <a:schemeClr val="tx1"/>
                </a:solidFill>
              </a:rPr>
              <a:t> </a:t>
            </a:r>
            <a:r>
              <a:rPr lang="en-US" altLang="tr-TR" sz="240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     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   n-1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	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 c</a:t>
            </a:r>
            <a:r>
              <a:rPr lang="en-US" altLang="tr-TR" baseline="-2500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r>
              <a:rPr lang="en-US" altLang="tr-TR">
                <a:solidFill>
                  <a:schemeClr val="tx1"/>
                </a:solidFill>
                <a:latin typeface="Comic Sans MS" panose="030F0702030302020204" pitchFamily="66" charset="0"/>
              </a:rPr>
              <a:t> 	   n-1</a:t>
            </a:r>
            <a:endParaRPr lang="en-US" altLang="tr-TR">
              <a:solidFill>
                <a:schemeClr val="tx1"/>
              </a:solidFill>
            </a:endParaRP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/>
        </p:nvGraphicFramePr>
        <p:xfrm>
          <a:off x="8904289" y="3881438"/>
          <a:ext cx="1665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939392" imgH="304668" progId="Equation.3">
                  <p:embed/>
                </p:oleObj>
              </mc:Choice>
              <mc:Fallback>
                <p:oleObj name="Equation" r:id="rId4" imgW="93939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289" y="3881438"/>
                        <a:ext cx="16652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/>
        </p:nvGraphicFramePr>
        <p:xfrm>
          <a:off x="9007476" y="4510088"/>
          <a:ext cx="1331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761669" imgH="304668" progId="Equation.3">
                  <p:embed/>
                </p:oleObj>
              </mc:Choice>
              <mc:Fallback>
                <p:oleObj name="Equation" r:id="rId6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476" y="4510088"/>
                        <a:ext cx="13319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/>
        </p:nvGraphicFramePr>
        <p:xfrm>
          <a:off x="9015413" y="5187951"/>
          <a:ext cx="1333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761669" imgH="304668" progId="Equation.3">
                  <p:embed/>
                </p:oleObj>
              </mc:Choice>
              <mc:Fallback>
                <p:oleObj name="Equation" r:id="rId8" imgW="76166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5413" y="5187951"/>
                        <a:ext cx="1333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595438" y="4857750"/>
            <a:ext cx="1655762" cy="1214438"/>
            <a:chOff x="99" y="2286"/>
            <a:chExt cx="1043" cy="765"/>
          </a:xfrm>
        </p:grpSpPr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104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Char char="»"/>
              </a:pPr>
              <a:r>
                <a:rPr lang="en-US" altLang="tr-TR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n</a:t>
              </a:r>
            </a:p>
            <a:p>
              <a:pPr eaLnBrk="1" hangingPunct="1">
                <a:spcBef>
                  <a:spcPct val="0"/>
                </a:spcBef>
                <a:buFont typeface="Symbol" panose="05050102010706020507" pitchFamily="18" charset="2"/>
                <a:buNone/>
              </a:pPr>
              <a:r>
                <a:rPr lang="en-US" altLang="tr-TR" sz="2400">
                  <a:solidFill>
                    <a:srgbClr val="CC0000"/>
                  </a:solidFill>
                  <a:latin typeface="Comic Sans MS" panose="030F0702030302020204" pitchFamily="66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6452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08 h 270"/>
                <a:gd name="T4" fmla="*/ 208 w 208"/>
                <a:gd name="T5" fmla="*/ 264 h 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aphicFrame>
        <p:nvGraphicFramePr>
          <p:cNvPr id="64525" name="Object 16"/>
          <p:cNvGraphicFramePr>
            <a:graphicFrameLocks noChangeAspect="1"/>
          </p:cNvGraphicFramePr>
          <p:nvPr/>
        </p:nvGraphicFramePr>
        <p:xfrm>
          <a:off x="1760538" y="6323014"/>
          <a:ext cx="79502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10" imgW="5410200" imgH="444500" progId="Equation.DSMT4">
                  <p:embed/>
                </p:oleObj>
              </mc:Choice>
              <mc:Fallback>
                <p:oleObj name="Equation" r:id="rId10" imgW="5410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6323014"/>
                        <a:ext cx="79502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nimBg="1"/>
      <p:bldP spid="233475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419</Words>
  <Application>Microsoft Office PowerPoint</Application>
  <PresentationFormat>Özel</PresentationFormat>
  <Paragraphs>293</Paragraphs>
  <Slides>8</Slides>
  <Notes>8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0" baseType="lpstr">
      <vt:lpstr>Office Teması</vt:lpstr>
      <vt:lpstr>Equation</vt:lpstr>
      <vt:lpstr>Bubble Sort</vt:lpstr>
      <vt:lpstr>Örnek</vt:lpstr>
      <vt:lpstr>Bubble Sort</vt:lpstr>
      <vt:lpstr>Bubble-Sort Algoritmasının  Çalışma Zamanı  (Running Time) Analizi</vt:lpstr>
      <vt:lpstr>Selection Sort </vt:lpstr>
      <vt:lpstr>Örnek:</vt:lpstr>
      <vt:lpstr>Selection Sort</vt:lpstr>
      <vt:lpstr>Selection Sort Algoritmasının Analizi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</dc:title>
  <dc:creator>Toshiba</dc:creator>
  <cp:lastModifiedBy>Sedat OZTURK</cp:lastModifiedBy>
  <cp:revision>7</cp:revision>
  <cp:lastPrinted>2020-02-11T07:52:18Z</cp:lastPrinted>
  <dcterms:created xsi:type="dcterms:W3CDTF">2017-02-16T09:39:50Z</dcterms:created>
  <dcterms:modified xsi:type="dcterms:W3CDTF">2024-05-24T06:59:27Z</dcterms:modified>
</cp:coreProperties>
</file>