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4" r:id="rId5"/>
    <p:sldId id="257" r:id="rId6"/>
    <p:sldId id="258" r:id="rId7"/>
    <p:sldId id="261" r:id="rId8"/>
    <p:sldId id="262" r:id="rId9"/>
    <p:sldId id="263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F606-E801-4567-84B5-2203CF27A67A}" type="datetimeFigureOut">
              <a:rPr lang="tr-TR" smtClean="0"/>
              <a:t>22.10.2022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064-0E4C-4DAE-AA60-4EEEB90E24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326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F606-E801-4567-84B5-2203CF27A67A}" type="datetimeFigureOut">
              <a:rPr lang="tr-TR" smtClean="0"/>
              <a:t>22.10.2022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064-0E4C-4DAE-AA60-4EEEB90E24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025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F606-E801-4567-84B5-2203CF27A67A}" type="datetimeFigureOut">
              <a:rPr lang="tr-TR" smtClean="0"/>
              <a:t>22.10.2022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064-0E4C-4DAE-AA60-4EEEB90E24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3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F606-E801-4567-84B5-2203CF27A67A}" type="datetimeFigureOut">
              <a:rPr lang="tr-TR" smtClean="0"/>
              <a:t>22.10.2022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064-0E4C-4DAE-AA60-4EEEB90E24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518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F606-E801-4567-84B5-2203CF27A67A}" type="datetimeFigureOut">
              <a:rPr lang="tr-TR" smtClean="0"/>
              <a:t>22.10.2022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064-0E4C-4DAE-AA60-4EEEB90E24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308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F606-E801-4567-84B5-2203CF27A67A}" type="datetimeFigureOut">
              <a:rPr lang="tr-TR" smtClean="0"/>
              <a:t>22.10.2022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064-0E4C-4DAE-AA60-4EEEB90E24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16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F606-E801-4567-84B5-2203CF27A67A}" type="datetimeFigureOut">
              <a:rPr lang="tr-TR" smtClean="0"/>
              <a:t>22.10.2022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064-0E4C-4DAE-AA60-4EEEB90E24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957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F606-E801-4567-84B5-2203CF27A67A}" type="datetimeFigureOut">
              <a:rPr lang="tr-TR" smtClean="0"/>
              <a:t>22.10.2022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064-0E4C-4DAE-AA60-4EEEB90E24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33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F606-E801-4567-84B5-2203CF27A67A}" type="datetimeFigureOut">
              <a:rPr lang="tr-TR" smtClean="0"/>
              <a:t>22.10.2022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064-0E4C-4DAE-AA60-4EEEB90E24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51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F606-E801-4567-84B5-2203CF27A67A}" type="datetimeFigureOut">
              <a:rPr lang="tr-TR" smtClean="0"/>
              <a:t>22.10.2022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064-0E4C-4DAE-AA60-4EEEB90E24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949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F606-E801-4567-84B5-2203CF27A67A}" type="datetimeFigureOut">
              <a:rPr lang="tr-TR" smtClean="0"/>
              <a:t>22.10.2022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F8064-0E4C-4DAE-AA60-4EEEB90E24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042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FF606-E801-4567-84B5-2203CF27A67A}" type="datetimeFigureOut">
              <a:rPr lang="tr-TR" smtClean="0"/>
              <a:t>22.10.2022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F8064-0E4C-4DAE-AA60-4EEEB90E24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767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" y="1049654"/>
            <a:ext cx="3554114" cy="52768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808" y="166687"/>
            <a:ext cx="2857622" cy="203930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6682" y="57624"/>
            <a:ext cx="1215586" cy="99203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663" y="1494948"/>
            <a:ext cx="4658498" cy="39100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6162" y="2205990"/>
            <a:ext cx="1841500" cy="5715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1613" y="3097531"/>
            <a:ext cx="4274548" cy="43053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5558" y="3989072"/>
            <a:ext cx="1657833" cy="941312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1613" y="5164223"/>
            <a:ext cx="4185463" cy="454343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528061"/>
            <a:ext cx="4933950" cy="29337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6975" y="2865122"/>
            <a:ext cx="4481905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" y="225742"/>
            <a:ext cx="4277409" cy="1808798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528310" y="2257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x değişkeni </a:t>
            </a:r>
            <a:r>
              <a:rPr lang="tr-TR" dirty="0" err="1" smtClean="0"/>
              <a:t>pointer</a:t>
            </a:r>
            <a:r>
              <a:rPr lang="tr-TR" dirty="0" smtClean="0"/>
              <a:t> tipinde tanımlanmış olup eleman sayısı (N) klavyeden okutulmuştur.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286500" y="1157377"/>
            <a:ext cx="5905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Daha sonra x </a:t>
            </a:r>
            <a:r>
              <a:rPr lang="tr-TR" dirty="0" err="1" smtClean="0"/>
              <a:t>pointer</a:t>
            </a:r>
            <a:r>
              <a:rPr lang="tr-TR" dirty="0" smtClean="0"/>
              <a:t> değişkeni için </a:t>
            </a:r>
            <a:r>
              <a:rPr lang="tr-TR" dirty="0" err="1" smtClean="0"/>
              <a:t>malloc</a:t>
            </a:r>
            <a:r>
              <a:rPr lang="tr-TR" dirty="0" smtClean="0"/>
              <a:t>() fonksiyonu ile bellekten N adet </a:t>
            </a:r>
            <a:r>
              <a:rPr lang="tr-TR" dirty="0" err="1" smtClean="0"/>
              <a:t>int</a:t>
            </a:r>
            <a:r>
              <a:rPr lang="tr-TR" dirty="0" smtClean="0"/>
              <a:t> tipinde bellek alanı (her bir 4 </a:t>
            </a:r>
            <a:r>
              <a:rPr lang="tr-TR" dirty="0" err="1" smtClean="0"/>
              <a:t>byte</a:t>
            </a:r>
            <a:r>
              <a:rPr lang="tr-TR" dirty="0" smtClean="0"/>
              <a:t>) istenmiştir. </a:t>
            </a:r>
            <a:r>
              <a:rPr lang="tr-TR" dirty="0" err="1" smtClean="0"/>
              <a:t>malloc</a:t>
            </a:r>
            <a:r>
              <a:rPr lang="tr-TR" dirty="0" smtClean="0"/>
              <a:t>() fonksiyonu bellekten istenen yerin başlangıç adresini x değişkenine aktarır. </a:t>
            </a:r>
            <a:r>
              <a:rPr lang="tr-TR" dirty="0" err="1" smtClean="0"/>
              <a:t>malloc</a:t>
            </a:r>
            <a:r>
              <a:rPr lang="tr-TR" dirty="0" smtClean="0"/>
              <a:t>() fonksiyonunun önüne (</a:t>
            </a:r>
            <a:r>
              <a:rPr lang="tr-TR" dirty="0" err="1" smtClean="0"/>
              <a:t>int</a:t>
            </a:r>
            <a:r>
              <a:rPr lang="tr-TR" dirty="0" smtClean="0"/>
              <a:t> *) yazılarak, ayrılan bellek alanının başlangıç adresinin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int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tipi işaretçiye (</a:t>
            </a:r>
            <a:r>
              <a:rPr lang="tr-TR" dirty="0" err="1" smtClean="0"/>
              <a:t>pointer</a:t>
            </a:r>
            <a:r>
              <a:rPr lang="tr-TR" dirty="0" smtClean="0"/>
              <a:t>) aktarılacağı belirtilmiştir.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122170"/>
            <a:ext cx="6069330" cy="6477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29" y="2842007"/>
            <a:ext cx="4588191" cy="1619667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5836920" y="32846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N adet alan istendiğine göre x, artık N elemanlı tamsayı bir dizi olarak algılanabilir. Buna göre x[0] ayrılan bölgenin ilk adresindeki değeri temsil eder. Benzer olarak diğer elemanlar da, bellekte peş peşe sıralanır. Bu yüzden </a:t>
            </a:r>
            <a:r>
              <a:rPr lang="tr-TR" b="1" dirty="0" err="1" smtClean="0">
                <a:solidFill>
                  <a:srgbClr val="FF0000"/>
                </a:solidFill>
              </a:rPr>
              <a:t>scanf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fonksiyonu ile </a:t>
            </a:r>
            <a:r>
              <a:rPr lang="tr-TR" dirty="0" err="1" smtClean="0"/>
              <a:t>x’e</a:t>
            </a:r>
            <a:r>
              <a:rPr lang="tr-TR" dirty="0" smtClean="0"/>
              <a:t> bir dizi gibi elemanlar okutulmuştur. Eğer x bir dizi gibi ifade edilmek istenmiyorsa i. eleman x[i], *(</a:t>
            </a:r>
            <a:r>
              <a:rPr lang="tr-TR" dirty="0" err="1" smtClean="0"/>
              <a:t>x+i</a:t>
            </a:r>
            <a:r>
              <a:rPr lang="tr-TR" dirty="0" smtClean="0"/>
              <a:t>) şeklinde de kullanılabilir. </a:t>
            </a:r>
            <a:r>
              <a:rPr lang="tr-TR" dirty="0" err="1" smtClean="0"/>
              <a:t>x’in</a:t>
            </a:r>
            <a:r>
              <a:rPr lang="tr-TR" dirty="0" smtClean="0"/>
              <a:t> elemanların toplamı toplam adlı değişkene aktarılmaktadır. 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5379720" y="56380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x için ayrılan bellek alanı ise bu işlemlerin bitiminde </a:t>
            </a:r>
            <a:r>
              <a:rPr lang="tr-TR" dirty="0" err="1" smtClean="0"/>
              <a:t>free</a:t>
            </a:r>
            <a:r>
              <a:rPr lang="tr-TR" dirty="0" smtClean="0"/>
              <a:t>() fonksiyonu ile serbest bırakılmıştır. 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1" y="4556582"/>
            <a:ext cx="3481388" cy="1419225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525781" y="6358653"/>
            <a:ext cx="114071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/>
              <a:t>Eğer x bir </a:t>
            </a:r>
            <a:r>
              <a:rPr lang="tr-TR" sz="1400" dirty="0" err="1" smtClean="0"/>
              <a:t>pointer</a:t>
            </a:r>
            <a:r>
              <a:rPr lang="tr-TR" sz="1400" dirty="0" smtClean="0"/>
              <a:t> değişken değil de, sıradan bir dizi gibi bildirilseydi, programın başında </a:t>
            </a:r>
            <a:r>
              <a:rPr lang="tr-TR" sz="1400" dirty="0" err="1" smtClean="0"/>
              <a:t>x’in</a:t>
            </a:r>
            <a:r>
              <a:rPr lang="tr-TR" sz="1400" dirty="0" smtClean="0"/>
              <a:t> eleman sayısının mutlaka belirtilmesi gerekirdi.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414640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88928"/>
            <a:ext cx="7018020" cy="296134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27" y="3246120"/>
            <a:ext cx="101060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0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" y="240030"/>
            <a:ext cx="10701311" cy="204510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407" y="2285132"/>
            <a:ext cx="7686675" cy="5715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76" y="3583305"/>
            <a:ext cx="104870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00" y="585627"/>
            <a:ext cx="10757043" cy="57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1" y="0"/>
            <a:ext cx="10904220" cy="501122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567" y="5341620"/>
            <a:ext cx="86201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08660" y="10744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37723"/>
              </p:ext>
            </p:extLst>
          </p:nvPr>
        </p:nvGraphicFramePr>
        <p:xfrm>
          <a:off x="580554" y="1074420"/>
          <a:ext cx="4779799" cy="166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 Eşlem Resmi" r:id="rId3" imgW="3381847" imgH="1181265" progId="Paint.Picture">
                  <p:embed/>
                </p:oleObj>
              </mc:Choice>
              <mc:Fallback>
                <p:oleObj name="Bit Eşlem Resmi" r:id="rId3" imgW="3381847" imgH="118126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54" y="1074420"/>
                        <a:ext cx="4779799" cy="1668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Resim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" y="3646170"/>
            <a:ext cx="2914650" cy="214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225" y="2868930"/>
            <a:ext cx="5501110" cy="127539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0854" y="3371373"/>
            <a:ext cx="200025" cy="3048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7302" y="3371373"/>
            <a:ext cx="180975" cy="2952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0350" y="3312318"/>
            <a:ext cx="504825" cy="333375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3914774" y="171450"/>
            <a:ext cx="262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Örnek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664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408622"/>
            <a:ext cx="6238875" cy="30003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1" y="662940"/>
            <a:ext cx="5427821" cy="99441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" y="3557587"/>
            <a:ext cx="4429125" cy="30765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987" y="4661535"/>
            <a:ext cx="4114800" cy="13525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9971" y="2813685"/>
            <a:ext cx="1752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81600" cy="352257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54" y="188031"/>
            <a:ext cx="1880235" cy="3146516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5828423" y="3393289"/>
            <a:ext cx="3956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0" i="0" dirty="0" smtClean="0">
                <a:solidFill>
                  <a:srgbClr val="343434"/>
                </a:solidFill>
                <a:effectLst/>
                <a:latin typeface="Montserrat"/>
              </a:rPr>
              <a:t> 16'lık sayı tabanında 4'er 4'er art</a:t>
            </a:r>
            <a:r>
              <a:rPr lang="tr-TR" b="0" i="0" dirty="0" err="1" smtClean="0">
                <a:solidFill>
                  <a:srgbClr val="343434"/>
                </a:solidFill>
                <a:effectLst/>
                <a:latin typeface="Montserrat"/>
              </a:rPr>
              <a:t>ıyor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697" y="1440305"/>
            <a:ext cx="3003923" cy="80676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417" y="3647762"/>
            <a:ext cx="2752725" cy="32480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557" y="5815012"/>
            <a:ext cx="69818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0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02" y="3013709"/>
            <a:ext cx="4295775" cy="259080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674370" y="466219"/>
            <a:ext cx="1165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Bilgisayarın ana belleği (RAM) her biri 1 </a:t>
            </a:r>
            <a:r>
              <a:rPr lang="tr-TR" dirty="0" err="1" smtClean="0"/>
              <a:t>byte</a:t>
            </a:r>
            <a:r>
              <a:rPr lang="tr-TR" dirty="0" smtClean="0"/>
              <a:t> olmak üzere sıralı kaydetme hücrelerinden oluşmaktadır. </a:t>
            </a:r>
          </a:p>
          <a:p>
            <a:r>
              <a:rPr lang="tr-TR" dirty="0" smtClean="0"/>
              <a:t>Her hücreye kullanılan işletim sistemi tarafından bir adres atanmıştır. </a:t>
            </a:r>
          </a:p>
          <a:p>
            <a:r>
              <a:rPr lang="tr-TR" dirty="0" smtClean="0"/>
              <a:t>Bu adreslerin değerleri 0 ila RAM’a bağlı olarak maksimum RAM kapasitesi arasında değerler alabilir. </a:t>
            </a:r>
          </a:p>
          <a:p>
            <a:r>
              <a:rPr lang="tr-TR" dirty="0" smtClean="0"/>
              <a:t>Programlama dillerinde bir değişken tanımlandığında, o değişkene tipine bağlı olarak RAM’dan bir hücre veya hücreler ayrılır. </a:t>
            </a:r>
          </a:p>
          <a:p>
            <a:r>
              <a:rPr lang="tr-TR" dirty="0" smtClean="0"/>
              <a:t>Örneğin </a:t>
            </a:r>
            <a:r>
              <a:rPr lang="tr-TR" b="1" dirty="0" err="1" smtClean="0">
                <a:solidFill>
                  <a:srgbClr val="FF0000"/>
                </a:solidFill>
              </a:rPr>
              <a:t>nd</a:t>
            </a:r>
            <a:r>
              <a:rPr lang="tr-TR" dirty="0" smtClean="0"/>
              <a:t> adlı tamsayı (</a:t>
            </a:r>
            <a:r>
              <a:rPr lang="tr-TR" b="1" dirty="0" err="1" smtClean="0">
                <a:solidFill>
                  <a:srgbClr val="FF0000"/>
                </a:solidFill>
              </a:rPr>
              <a:t>int</a:t>
            </a:r>
            <a:r>
              <a:rPr lang="tr-TR" dirty="0" smtClean="0"/>
              <a:t>) bir değişken tanımlayıp 25 değerini atadığımızı varsayalım. Bu değişken için bellekte aşağıdaki şekilde olduğu gibi 4 </a:t>
            </a:r>
            <a:r>
              <a:rPr lang="tr-TR" dirty="0" err="1" smtClean="0"/>
              <a:t>byte’lık</a:t>
            </a:r>
            <a:r>
              <a:rPr lang="tr-TR" dirty="0" smtClean="0"/>
              <a:t> yer ayrılır. 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" y="2951797"/>
            <a:ext cx="4324350" cy="27146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155" y="4835842"/>
            <a:ext cx="1609725" cy="2952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524" y="4526279"/>
            <a:ext cx="447675" cy="91440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449" y="4746307"/>
            <a:ext cx="952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61950" y="4285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/>
              <a:t>Pointerlar</a:t>
            </a:r>
            <a:r>
              <a:rPr lang="tr-TR" dirty="0" smtClean="0"/>
              <a:t> üzerinde aritmetik işlemler yapılabilir </a:t>
            </a:r>
          </a:p>
          <a:p>
            <a:r>
              <a:rPr lang="tr-TR" dirty="0" smtClean="0"/>
              <a:t>– </a:t>
            </a:r>
            <a:r>
              <a:rPr lang="tr-TR" dirty="0" err="1" smtClean="0"/>
              <a:t>Pointer’ı</a:t>
            </a:r>
            <a:r>
              <a:rPr lang="tr-TR" dirty="0" smtClean="0"/>
              <a:t> </a:t>
            </a:r>
            <a:r>
              <a:rPr lang="tr-TR" dirty="0" smtClean="0"/>
              <a:t>artır/azalt (++ veya --) </a:t>
            </a:r>
          </a:p>
          <a:p>
            <a:r>
              <a:rPr lang="tr-TR" dirty="0" smtClean="0"/>
              <a:t>– Bir </a:t>
            </a:r>
            <a:r>
              <a:rPr lang="tr-TR" dirty="0" err="1" smtClean="0"/>
              <a:t>pointır’a</a:t>
            </a:r>
            <a:r>
              <a:rPr lang="tr-TR" dirty="0" smtClean="0"/>
              <a:t> </a:t>
            </a:r>
            <a:r>
              <a:rPr lang="tr-TR" dirty="0" smtClean="0"/>
              <a:t>tamsayı ekle ( + veya += , - veya -=)</a:t>
            </a:r>
          </a:p>
          <a:p>
            <a:r>
              <a:rPr lang="tr-TR" dirty="0" smtClean="0"/>
              <a:t> – </a:t>
            </a:r>
            <a:r>
              <a:rPr lang="tr-TR" dirty="0" err="1" smtClean="0"/>
              <a:t>Pointerlar</a:t>
            </a:r>
            <a:r>
              <a:rPr lang="tr-TR" dirty="0" smtClean="0"/>
              <a:t> birbirlerinden çıkarılabilir </a:t>
            </a:r>
          </a:p>
          <a:p>
            <a:r>
              <a:rPr lang="tr-TR" dirty="0" smtClean="0"/>
              <a:t>– Bir dizi üzerinde uygulanmadıkça operasyonlar anlamsız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447" y="4367212"/>
            <a:ext cx="6943725" cy="228600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242309" y="225937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• 4 </a:t>
            </a:r>
            <a:r>
              <a:rPr lang="tr-TR" dirty="0" err="1" smtClean="0"/>
              <a:t>byte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-</a:t>
            </a:r>
            <a:r>
              <a:rPr lang="tr-TR" dirty="0" err="1" smtClean="0"/>
              <a:t>li</a:t>
            </a:r>
            <a:r>
              <a:rPr lang="tr-TR" dirty="0" smtClean="0"/>
              <a:t> bir makinede 5 elemanlı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smtClean="0"/>
              <a:t>dizisi</a:t>
            </a:r>
          </a:p>
          <a:p>
            <a:r>
              <a:rPr lang="tr-TR" dirty="0" smtClean="0"/>
              <a:t> </a:t>
            </a:r>
            <a:r>
              <a:rPr lang="tr-TR" dirty="0" smtClean="0"/>
              <a:t>– </a:t>
            </a:r>
            <a:r>
              <a:rPr lang="tr-TR" dirty="0" err="1" smtClean="0"/>
              <a:t>vPtr</a:t>
            </a:r>
            <a:r>
              <a:rPr lang="tr-TR" dirty="0" smtClean="0"/>
              <a:t> ilk eleman v[ 0 ] ı işaret eder </a:t>
            </a:r>
          </a:p>
          <a:p>
            <a:r>
              <a:rPr lang="tr-TR" dirty="0" smtClean="0"/>
              <a:t>• Adresi 3000 ise (</a:t>
            </a:r>
            <a:r>
              <a:rPr lang="tr-TR" dirty="0" err="1" smtClean="0"/>
              <a:t>vPtr</a:t>
            </a:r>
            <a:r>
              <a:rPr lang="tr-TR" dirty="0" smtClean="0"/>
              <a:t> = 3000</a:t>
            </a:r>
            <a:r>
              <a:rPr lang="tr-TR" dirty="0" smtClean="0"/>
              <a:t>)</a:t>
            </a:r>
          </a:p>
          <a:p>
            <a:r>
              <a:rPr lang="tr-TR" dirty="0" smtClean="0"/>
              <a:t> </a:t>
            </a:r>
            <a:r>
              <a:rPr lang="tr-TR" dirty="0" smtClean="0"/>
              <a:t>– </a:t>
            </a:r>
            <a:r>
              <a:rPr lang="tr-TR" dirty="0" err="1" smtClean="0"/>
              <a:t>vPtr</a:t>
            </a:r>
            <a:r>
              <a:rPr lang="tr-TR" dirty="0" smtClean="0"/>
              <a:t> += 2; </a:t>
            </a:r>
            <a:r>
              <a:rPr lang="tr-TR" dirty="0" err="1" smtClean="0"/>
              <a:t>vPtr</a:t>
            </a:r>
            <a:r>
              <a:rPr lang="tr-TR" dirty="0" smtClean="0"/>
              <a:t> </a:t>
            </a:r>
            <a:r>
              <a:rPr lang="tr-TR" dirty="0" err="1" smtClean="0"/>
              <a:t>yi</a:t>
            </a:r>
            <a:r>
              <a:rPr lang="tr-TR" dirty="0" smtClean="0"/>
              <a:t> 3008 e götürür </a:t>
            </a:r>
          </a:p>
          <a:p>
            <a:r>
              <a:rPr lang="tr-TR" dirty="0" smtClean="0"/>
              <a:t>• </a:t>
            </a:r>
            <a:r>
              <a:rPr lang="tr-TR" dirty="0" err="1" smtClean="0"/>
              <a:t>vPtr</a:t>
            </a:r>
            <a:r>
              <a:rPr lang="tr-TR" dirty="0" smtClean="0"/>
              <a:t>, şimdi v[ 2 ] </a:t>
            </a:r>
            <a:r>
              <a:rPr lang="tr-TR" dirty="0" err="1" smtClean="0"/>
              <a:t>yi</a:t>
            </a:r>
            <a:r>
              <a:rPr lang="tr-TR" dirty="0" smtClean="0"/>
              <a:t> işaret eder (2 adres ileri gitti), makine 4 </a:t>
            </a:r>
            <a:r>
              <a:rPr lang="tr-TR" dirty="0" err="1" smtClean="0"/>
              <a:t>byte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olduğundan 3008 adresini işaretler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385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87630" y="1226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• Diziler ve </a:t>
            </a:r>
            <a:r>
              <a:rPr lang="tr-TR" dirty="0" err="1" smtClean="0"/>
              <a:t>pointerlar</a:t>
            </a:r>
            <a:r>
              <a:rPr lang="tr-TR" dirty="0" smtClean="0"/>
              <a:t> yakından ilişkilidir</a:t>
            </a:r>
          </a:p>
          <a:p>
            <a:r>
              <a:rPr lang="tr-TR" dirty="0" smtClean="0"/>
              <a:t> – Dizi adı bir sabit </a:t>
            </a:r>
            <a:r>
              <a:rPr lang="tr-TR" dirty="0" err="1" smtClean="0"/>
              <a:t>pointer</a:t>
            </a:r>
            <a:r>
              <a:rPr lang="tr-TR" dirty="0" smtClean="0"/>
              <a:t> gibidir </a:t>
            </a:r>
          </a:p>
          <a:p>
            <a:r>
              <a:rPr lang="tr-TR" dirty="0" smtClean="0"/>
              <a:t>– </a:t>
            </a:r>
            <a:r>
              <a:rPr lang="tr-TR" dirty="0" err="1" smtClean="0"/>
              <a:t>Pointerlar</a:t>
            </a:r>
            <a:r>
              <a:rPr lang="tr-TR" dirty="0" smtClean="0"/>
              <a:t> dizi indis işlemleri yapabilirler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7482840" y="261104"/>
            <a:ext cx="3981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• b[ 5 ] dizisini ve </a:t>
            </a:r>
            <a:r>
              <a:rPr lang="tr-TR" dirty="0" err="1" smtClean="0"/>
              <a:t>bPtr</a:t>
            </a:r>
            <a:r>
              <a:rPr lang="tr-TR" dirty="0" smtClean="0"/>
              <a:t> </a:t>
            </a:r>
            <a:r>
              <a:rPr lang="tr-TR" dirty="0" err="1" smtClean="0"/>
              <a:t>pointerını</a:t>
            </a:r>
            <a:r>
              <a:rPr lang="tr-TR" dirty="0" smtClean="0"/>
              <a:t> tanımla </a:t>
            </a:r>
          </a:p>
          <a:p>
            <a:r>
              <a:rPr lang="tr-TR" dirty="0" smtClean="0"/>
              <a:t>– Birbirlerine eşitlemek için: </a:t>
            </a:r>
            <a:r>
              <a:rPr lang="tr-TR" dirty="0" err="1" smtClean="0"/>
              <a:t>bPtr</a:t>
            </a:r>
            <a:r>
              <a:rPr lang="tr-TR" dirty="0" smtClean="0"/>
              <a:t> = b;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6096000" y="12198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• Dizi adı (b) aslında b[ 5 ] dizisinin ilk elemanının adresidir </a:t>
            </a:r>
          </a:p>
          <a:p>
            <a:r>
              <a:rPr lang="tr-TR" dirty="0" err="1" smtClean="0"/>
              <a:t>bPtr</a:t>
            </a:r>
            <a:r>
              <a:rPr lang="tr-TR" dirty="0" smtClean="0"/>
              <a:t> = &amp;b[ 0 ] </a:t>
            </a:r>
          </a:p>
          <a:p>
            <a:r>
              <a:rPr lang="tr-TR" dirty="0" smtClean="0"/>
              <a:t>• </a:t>
            </a:r>
            <a:r>
              <a:rPr lang="tr-TR" dirty="0" err="1" smtClean="0"/>
              <a:t>bPtr</a:t>
            </a:r>
            <a:r>
              <a:rPr lang="tr-TR" dirty="0" smtClean="0"/>
              <a:t> </a:t>
            </a:r>
            <a:r>
              <a:rPr lang="tr-TR" dirty="0" err="1" smtClean="0"/>
              <a:t>yi</a:t>
            </a:r>
            <a:r>
              <a:rPr lang="tr-TR" dirty="0" smtClean="0"/>
              <a:t> b </a:t>
            </a:r>
            <a:r>
              <a:rPr lang="tr-TR" dirty="0" err="1" smtClean="0"/>
              <a:t>nin</a:t>
            </a:r>
            <a:r>
              <a:rPr lang="tr-TR" dirty="0" smtClean="0"/>
              <a:t> ilk elemanının adresi olarak alır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163830" y="2645956"/>
            <a:ext cx="73190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– b[ 3 ] elemanına </a:t>
            </a:r>
          </a:p>
          <a:p>
            <a:r>
              <a:rPr lang="tr-TR" dirty="0" smtClean="0"/>
              <a:t>• </a:t>
            </a:r>
            <a:r>
              <a:rPr lang="tr-TR" b="1" dirty="0" smtClean="0">
                <a:solidFill>
                  <a:srgbClr val="FF0000"/>
                </a:solidFill>
              </a:rPr>
              <a:t>*( </a:t>
            </a:r>
            <a:r>
              <a:rPr lang="tr-TR" b="1" dirty="0" err="1" smtClean="0">
                <a:solidFill>
                  <a:srgbClr val="FF0000"/>
                </a:solidFill>
              </a:rPr>
              <a:t>bPtr</a:t>
            </a:r>
            <a:r>
              <a:rPr lang="tr-TR" b="1" dirty="0" smtClean="0">
                <a:solidFill>
                  <a:srgbClr val="FF0000"/>
                </a:solidFill>
              </a:rPr>
              <a:t> + 3 ) </a:t>
            </a:r>
            <a:r>
              <a:rPr lang="tr-TR" dirty="0" smtClean="0"/>
              <a:t>ile ulaşılabilir </a:t>
            </a:r>
          </a:p>
          <a:p>
            <a:r>
              <a:rPr lang="tr-TR" dirty="0" smtClean="0"/>
              <a:t>– (</a:t>
            </a:r>
            <a:r>
              <a:rPr lang="tr-TR" dirty="0" err="1" smtClean="0"/>
              <a:t>Pointer</a:t>
            </a:r>
            <a:r>
              <a:rPr lang="tr-TR" dirty="0" smtClean="0"/>
              <a:t>/ dolaylı ulaşım) gösterimi </a:t>
            </a:r>
          </a:p>
          <a:p>
            <a:r>
              <a:rPr lang="tr-TR" dirty="0" smtClean="0"/>
              <a:t>• veya </a:t>
            </a:r>
            <a:r>
              <a:rPr lang="tr-TR" b="1" dirty="0" err="1" smtClean="0">
                <a:solidFill>
                  <a:srgbClr val="FF0000"/>
                </a:solidFill>
              </a:rPr>
              <a:t>bptr</a:t>
            </a:r>
            <a:r>
              <a:rPr lang="tr-TR" b="1" dirty="0" smtClean="0">
                <a:solidFill>
                  <a:srgbClr val="FF0000"/>
                </a:solidFill>
              </a:rPr>
              <a:t>[ 3 ] </a:t>
            </a:r>
            <a:r>
              <a:rPr lang="tr-TR" dirty="0" smtClean="0"/>
              <a:t>ile ulaşılabilir</a:t>
            </a:r>
          </a:p>
          <a:p>
            <a:r>
              <a:rPr lang="tr-TR" dirty="0" smtClean="0"/>
              <a:t> – </a:t>
            </a:r>
            <a:r>
              <a:rPr lang="tr-TR" dirty="0" err="1" smtClean="0"/>
              <a:t>pointer</a:t>
            </a:r>
            <a:r>
              <a:rPr lang="tr-TR" dirty="0" smtClean="0"/>
              <a:t>/indis gösterimi </a:t>
            </a:r>
          </a:p>
          <a:p>
            <a:r>
              <a:rPr lang="tr-TR" dirty="0" smtClean="0"/>
              <a:t>– </a:t>
            </a:r>
            <a:r>
              <a:rPr lang="tr-TR" dirty="0" err="1" smtClean="0"/>
              <a:t>bPtr</a:t>
            </a:r>
            <a:r>
              <a:rPr lang="tr-TR" dirty="0" smtClean="0"/>
              <a:t>[ 3 ], b[ 3 ] ile aynıdır </a:t>
            </a:r>
          </a:p>
          <a:p>
            <a:r>
              <a:rPr lang="tr-TR" dirty="0" smtClean="0"/>
              <a:t>• Dizi üzerinde </a:t>
            </a:r>
            <a:r>
              <a:rPr lang="tr-TR" dirty="0" err="1" smtClean="0"/>
              <a:t>pointer</a:t>
            </a:r>
            <a:r>
              <a:rPr lang="tr-TR" dirty="0" smtClean="0"/>
              <a:t> aritmetiği ile de ulaşılabilir </a:t>
            </a:r>
            <a:r>
              <a:rPr lang="tr-TR" b="1" dirty="0" smtClean="0">
                <a:solidFill>
                  <a:srgbClr val="FF0000"/>
                </a:solidFill>
              </a:rPr>
              <a:t>*( b + 3 ) 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0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2784" y="-52150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POINTER</a:t>
            </a:r>
            <a:r>
              <a:rPr lang="tr-TR" dirty="0" smtClean="0"/>
              <a:t> ARİTMETİĞİ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" y="312419"/>
            <a:ext cx="2352675" cy="6953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995" y="312419"/>
            <a:ext cx="9102005" cy="381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" y="1140142"/>
            <a:ext cx="1323975" cy="3714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162" y="1140142"/>
            <a:ext cx="4305300" cy="3619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305" y="1140142"/>
            <a:ext cx="3257550" cy="352425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1528018" y="1142285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yada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982152"/>
            <a:ext cx="2838450" cy="6096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1810" y="2073593"/>
            <a:ext cx="8241030" cy="37147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46" y="2735578"/>
            <a:ext cx="7858125" cy="7810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6460" y="3825238"/>
            <a:ext cx="9867900" cy="104775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0260" y="4896798"/>
            <a:ext cx="9944100" cy="71437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04775" y="5600695"/>
            <a:ext cx="5886450" cy="685800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88592" y="5676895"/>
            <a:ext cx="1323975" cy="466725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24499" y="5743570"/>
            <a:ext cx="2652712" cy="40005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40817" y="6286495"/>
            <a:ext cx="1704975" cy="438150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46319" y="6286495"/>
            <a:ext cx="333089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9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05" y="217170"/>
            <a:ext cx="9228861" cy="65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24725" cy="449199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7720"/>
            <a:ext cx="6096000" cy="184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3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516</Words>
  <Application>Microsoft Office PowerPoint</Application>
  <PresentationFormat>Geniş ekran</PresentationFormat>
  <Paragraphs>39</Paragraphs>
  <Slides>15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Office Teması</vt:lpstr>
      <vt:lpstr>Bit Eşlem Resmi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Toshiba</cp:lastModifiedBy>
  <cp:revision>19</cp:revision>
  <dcterms:created xsi:type="dcterms:W3CDTF">2022-10-16T13:29:32Z</dcterms:created>
  <dcterms:modified xsi:type="dcterms:W3CDTF">2022-10-22T13:50:43Z</dcterms:modified>
</cp:coreProperties>
</file>