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5557D6-FB84-45F4-A582-C56580E2D4A9}" type="datetimeFigureOut">
              <a:rPr lang="tr-TR" smtClean="0"/>
              <a:t>24/05/2024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1D107-7490-4AC5-B6BD-32E26FA68914}" type="slidenum">
              <a:rPr lang="tr-TR" smtClean="0"/>
              <a:t>‹#›</a:t>
            </a:fld>
            <a:endParaRPr lang="tr-TR"/>
          </a:p>
        </p:txBody>
      </p:sp>
    </p:spTree>
    <p:extLst>
      <p:ext uri="{BB962C8B-B14F-4D97-AF65-F5344CB8AC3E}">
        <p14:creationId xmlns:p14="http://schemas.microsoft.com/office/powerpoint/2010/main" val="2396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E64BC0F8-1DBC-4FF8-91C0-B4DEDD1BF40F}" type="slidenum">
              <a:rPr lang="en-US" altLang="tr-TR" smtClean="0"/>
              <a:pPr/>
              <a:t>2</a:t>
            </a:fld>
            <a:endParaRPr lang="en-US" altLang="tr-TR"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133889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3B720B9-9D3A-44AF-9E56-4ED60C856799}" type="slidenum">
              <a:rPr lang="en-US" altLang="tr-TR" smtClean="0"/>
              <a:pPr/>
              <a:t>3</a:t>
            </a:fld>
            <a:endParaRPr lang="en-US" altLang="tr-TR"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tr-TR" altLang="tr-TR" smtClean="0"/>
          </a:p>
        </p:txBody>
      </p:sp>
    </p:spTree>
    <p:extLst>
      <p:ext uri="{BB962C8B-B14F-4D97-AF65-F5344CB8AC3E}">
        <p14:creationId xmlns:p14="http://schemas.microsoft.com/office/powerpoint/2010/main" val="378103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5B31CB9D-782C-4DA8-8BB0-2432CD768D85}" type="slidenum">
              <a:rPr lang="en-US" altLang="tr-TR"/>
              <a:pPr/>
              <a:t>4</a:t>
            </a:fld>
            <a:endParaRPr lang="en-US" altLang="tr-TR"/>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F2B36CD-9852-4B2C-973F-1DCAE2B2D07B}" type="slidenum">
              <a:rPr lang="en-US" altLang="tr-TR"/>
              <a:pPr/>
              <a:t>5</a:t>
            </a:fld>
            <a:endParaRPr lang="en-US" altLang="tr-T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0D9ADC0A-0824-43C5-B795-E3125A9FB920}" type="slidenum">
              <a:rPr lang="en-US" altLang="tr-TR"/>
              <a:pPr/>
              <a:t>6</a:t>
            </a:fld>
            <a:endParaRPr lang="en-US" altLang="tr-T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fld id="{7D93E9F3-E22C-4679-8EE5-B13160133644}" type="slidenum">
              <a:rPr lang="en-US" altLang="tr-TR"/>
              <a:pPr/>
              <a:t>8</a:t>
            </a:fld>
            <a:endParaRPr lang="en-US" altLang="tr-T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fld id="{46EBEE31-0A81-4BCE-8B44-5EB355F086BF}" type="slidenum">
              <a:rPr lang="en-US" altLang="tr-TR"/>
              <a:pPr/>
              <a:t>9</a:t>
            </a:fld>
            <a:endParaRPr lang="en-US" altLang="tr-TR"/>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fld id="{24417645-7D08-4777-950D-58A1634B38A2}" type="slidenum">
              <a:rPr lang="en-US" altLang="tr-TR"/>
              <a:pPr/>
              <a:t>10</a:t>
            </a:fld>
            <a:endParaRPr lang="en-US" altLang="tr-T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4680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EAE9F55-288F-4971-A79D-3DA98F86D774}"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122326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AE9F55-288F-4971-A79D-3DA98F86D774}"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329804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AE9F55-288F-4971-A79D-3DA98F86D774}"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184367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AE9F55-288F-4971-A79D-3DA98F86D774}"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96542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EAE9F55-288F-4971-A79D-3DA98F86D774}"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82521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EAE9F55-288F-4971-A79D-3DA98F86D774}"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357344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EAE9F55-288F-4971-A79D-3DA98F86D774}" type="datetimeFigureOut">
              <a:rPr lang="tr-TR" smtClean="0"/>
              <a:t>24/05/2024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126955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EAE9F55-288F-4971-A79D-3DA98F86D774}" type="datetimeFigureOut">
              <a:rPr lang="tr-TR" smtClean="0"/>
              <a:t>24/05/2024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44056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EAE9F55-288F-4971-A79D-3DA98F86D774}" type="datetimeFigureOut">
              <a:rPr lang="tr-TR" smtClean="0"/>
              <a:t>24/05/2024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364299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EAE9F55-288F-4971-A79D-3DA98F86D774}"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229077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EAE9F55-288F-4971-A79D-3DA98F86D774}"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3B97B81-C7A7-4BB8-B125-A1F56BD74D52}" type="slidenum">
              <a:rPr lang="tr-TR" smtClean="0"/>
              <a:t>‹#›</a:t>
            </a:fld>
            <a:endParaRPr lang="tr-TR"/>
          </a:p>
        </p:txBody>
      </p:sp>
    </p:spTree>
    <p:extLst>
      <p:ext uri="{BB962C8B-B14F-4D97-AF65-F5344CB8AC3E}">
        <p14:creationId xmlns:p14="http://schemas.microsoft.com/office/powerpoint/2010/main" val="26206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E9F55-288F-4971-A79D-3DA98F86D774}" type="datetimeFigureOut">
              <a:rPr lang="tr-TR" smtClean="0"/>
              <a:t>24/05/2024</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97B81-C7A7-4BB8-B125-A1F56BD74D52}" type="slidenum">
              <a:rPr lang="tr-TR" smtClean="0"/>
              <a:t>‹#›</a:t>
            </a:fld>
            <a:endParaRPr lang="tr-TR"/>
          </a:p>
        </p:txBody>
      </p:sp>
    </p:spTree>
    <p:extLst>
      <p:ext uri="{BB962C8B-B14F-4D97-AF65-F5344CB8AC3E}">
        <p14:creationId xmlns:p14="http://schemas.microsoft.com/office/powerpoint/2010/main" val="98899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2.bin"/><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png"/><Relationship Id="rId4" Type="http://schemas.openxmlformats.org/officeDocument/2006/relationships/image" Target="../media/image7.wmf"/><Relationship Id="rId9" Type="http://schemas.openxmlformats.org/officeDocument/2006/relationships/oleObject" Target="../embeddings/oleObject3.bin"/><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ltbilgi Yer Tutucusu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a:defRPr>
                <a:solidFill>
                  <a:schemeClr val="tx1"/>
                </a:solidFill>
                <a:latin typeface="Times New Roman" pitchFamily="18" charset="0"/>
              </a:defRPr>
            </a:lvl2pPr>
            <a:lvl3pPr>
              <a:defRPr sz="1600">
                <a:solidFill>
                  <a:schemeClr val="tx1"/>
                </a:solidFill>
                <a:latin typeface="Times New Roman" pitchFamily="18" charset="0"/>
              </a:defRPr>
            </a:lvl3pPr>
            <a:lvl4pPr>
              <a:defRPr sz="1400">
                <a:solidFill>
                  <a:schemeClr val="tx1"/>
                </a:solidFill>
                <a:latin typeface="Times New Roman" pitchFamily="18" charset="0"/>
              </a:defRPr>
            </a:lvl4pPr>
            <a:lvl5pPr>
              <a:defRPr sz="1200">
                <a:solidFill>
                  <a:schemeClr val="tx1"/>
                </a:solidFill>
                <a:latin typeface="Times New Roman" pitchFamily="18" charset="0"/>
              </a:defRPr>
            </a:lvl5pPr>
            <a:lvl6pPr eaLnBrk="0" fontAlgn="base" hangingPunct="0">
              <a:spcBef>
                <a:spcPct val="20000"/>
              </a:spcBef>
              <a:spcAft>
                <a:spcPct val="0"/>
              </a:spcAft>
              <a:buChar char="»"/>
              <a:defRPr sz="1200">
                <a:solidFill>
                  <a:schemeClr val="tx1"/>
                </a:solidFill>
                <a:latin typeface="Times New Roman" pitchFamily="18" charset="0"/>
              </a:defRPr>
            </a:lvl6pPr>
            <a:lvl7pPr eaLnBrk="0" fontAlgn="base" hangingPunct="0">
              <a:spcBef>
                <a:spcPct val="20000"/>
              </a:spcBef>
              <a:spcAft>
                <a:spcPct val="0"/>
              </a:spcAft>
              <a:buChar char="»"/>
              <a:defRPr sz="1200">
                <a:solidFill>
                  <a:schemeClr val="tx1"/>
                </a:solidFill>
                <a:latin typeface="Times New Roman" pitchFamily="18" charset="0"/>
              </a:defRPr>
            </a:lvl7pPr>
            <a:lvl8pPr eaLnBrk="0" fontAlgn="base" hangingPunct="0">
              <a:spcBef>
                <a:spcPct val="20000"/>
              </a:spcBef>
              <a:spcAft>
                <a:spcPct val="0"/>
              </a:spcAft>
              <a:buChar char="»"/>
              <a:defRPr sz="1200">
                <a:solidFill>
                  <a:schemeClr val="tx1"/>
                </a:solidFill>
                <a:latin typeface="Times New Roman" pitchFamily="18" charset="0"/>
              </a:defRPr>
            </a:lvl8pPr>
            <a:lvl9pPr eaLnBrk="0" fontAlgn="base" hangingPunct="0">
              <a:spcBef>
                <a:spcPct val="20000"/>
              </a:spcBef>
              <a:spcAft>
                <a:spcPct val="0"/>
              </a:spcAft>
              <a:buChar char="»"/>
              <a:defRPr sz="1200">
                <a:solidFill>
                  <a:schemeClr val="tx1"/>
                </a:solidFill>
                <a:latin typeface="Times New Roman" pitchFamily="18" charset="0"/>
              </a:defRPr>
            </a:lvl9pPr>
          </a:lstStyle>
          <a:p>
            <a:r>
              <a:rPr lang="en-US" altLang="tr-TR" sz="800" smtClean="0"/>
              <a:t> </a:t>
            </a:r>
          </a:p>
        </p:txBody>
      </p:sp>
      <p:sp>
        <p:nvSpPr>
          <p:cNvPr id="32771" name="Slayt Numarası Yer Tutucusu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a:defRPr>
                <a:solidFill>
                  <a:schemeClr val="tx1"/>
                </a:solidFill>
                <a:latin typeface="Times New Roman" pitchFamily="18" charset="0"/>
              </a:defRPr>
            </a:lvl2pPr>
            <a:lvl3pPr>
              <a:defRPr sz="1600">
                <a:solidFill>
                  <a:schemeClr val="tx1"/>
                </a:solidFill>
                <a:latin typeface="Times New Roman" pitchFamily="18" charset="0"/>
              </a:defRPr>
            </a:lvl3pPr>
            <a:lvl4pPr>
              <a:defRPr sz="1400">
                <a:solidFill>
                  <a:schemeClr val="tx1"/>
                </a:solidFill>
                <a:latin typeface="Times New Roman" pitchFamily="18" charset="0"/>
              </a:defRPr>
            </a:lvl4pPr>
            <a:lvl5pPr>
              <a:defRPr sz="1200">
                <a:solidFill>
                  <a:schemeClr val="tx1"/>
                </a:solidFill>
                <a:latin typeface="Times New Roman" pitchFamily="18" charset="0"/>
              </a:defRPr>
            </a:lvl5pPr>
            <a:lvl6pPr eaLnBrk="0" fontAlgn="base" hangingPunct="0">
              <a:spcBef>
                <a:spcPct val="20000"/>
              </a:spcBef>
              <a:spcAft>
                <a:spcPct val="0"/>
              </a:spcAft>
              <a:buChar char="»"/>
              <a:defRPr sz="1200">
                <a:solidFill>
                  <a:schemeClr val="tx1"/>
                </a:solidFill>
                <a:latin typeface="Times New Roman" pitchFamily="18" charset="0"/>
              </a:defRPr>
            </a:lvl6pPr>
            <a:lvl7pPr eaLnBrk="0" fontAlgn="base" hangingPunct="0">
              <a:spcBef>
                <a:spcPct val="20000"/>
              </a:spcBef>
              <a:spcAft>
                <a:spcPct val="0"/>
              </a:spcAft>
              <a:buChar char="»"/>
              <a:defRPr sz="1200">
                <a:solidFill>
                  <a:schemeClr val="tx1"/>
                </a:solidFill>
                <a:latin typeface="Times New Roman" pitchFamily="18" charset="0"/>
              </a:defRPr>
            </a:lvl7pPr>
            <a:lvl8pPr eaLnBrk="0" fontAlgn="base" hangingPunct="0">
              <a:spcBef>
                <a:spcPct val="20000"/>
              </a:spcBef>
              <a:spcAft>
                <a:spcPct val="0"/>
              </a:spcAft>
              <a:buChar char="»"/>
              <a:defRPr sz="1200">
                <a:solidFill>
                  <a:schemeClr val="tx1"/>
                </a:solidFill>
                <a:latin typeface="Times New Roman" pitchFamily="18" charset="0"/>
              </a:defRPr>
            </a:lvl8pPr>
            <a:lvl9pPr eaLnBrk="0" fontAlgn="base" hangingPunct="0">
              <a:spcBef>
                <a:spcPct val="20000"/>
              </a:spcBef>
              <a:spcAft>
                <a:spcPct val="0"/>
              </a:spcAft>
              <a:buChar char="»"/>
              <a:defRPr sz="1200">
                <a:solidFill>
                  <a:schemeClr val="tx1"/>
                </a:solidFill>
                <a:latin typeface="Times New Roman" pitchFamily="18" charset="0"/>
              </a:defRPr>
            </a:lvl9pPr>
          </a:lstStyle>
          <a:p>
            <a:fld id="{29A32EFE-82F7-4734-8884-390BE6A6C418}" type="slidenum">
              <a:rPr lang="en-US" altLang="tr-TR" sz="800"/>
              <a:pPr/>
              <a:t>1</a:t>
            </a:fld>
            <a:endParaRPr lang="en-US" altLang="tr-TR" sz="800"/>
          </a:p>
        </p:txBody>
      </p:sp>
      <p:sp>
        <p:nvSpPr>
          <p:cNvPr id="32772" name="Rectangle 2"/>
          <p:cNvSpPr>
            <a:spLocks noGrp="1" noChangeArrowheads="1"/>
          </p:cNvSpPr>
          <p:nvPr>
            <p:ph type="title"/>
          </p:nvPr>
        </p:nvSpPr>
        <p:spPr/>
        <p:txBody>
          <a:bodyPr/>
          <a:lstStyle/>
          <a:p>
            <a:pPr eaLnBrk="1" hangingPunct="1"/>
            <a:r>
              <a:rPr lang="tr-TR" altLang="tr-TR" smtClean="0"/>
              <a:t>Büyüme hızı fonksiyonları</a:t>
            </a:r>
            <a:endParaRPr lang="en-US" altLang="tr-TR" smtClean="0"/>
          </a:p>
        </p:txBody>
      </p:sp>
      <p:sp>
        <p:nvSpPr>
          <p:cNvPr id="32773" name="Rectangle 3"/>
          <p:cNvSpPr>
            <a:spLocks noGrp="1" noChangeArrowheads="1"/>
          </p:cNvSpPr>
          <p:nvPr>
            <p:ph type="body" idx="1"/>
          </p:nvPr>
        </p:nvSpPr>
        <p:spPr/>
        <p:txBody>
          <a:bodyPr>
            <a:normAutofit fontScale="77500" lnSpcReduction="20000"/>
          </a:bodyPr>
          <a:lstStyle/>
          <a:p>
            <a:pPr eaLnBrk="1" hangingPunct="1"/>
            <a:r>
              <a:rPr lang="tr-TR" altLang="tr-TR" smtClean="0"/>
              <a:t>Bir algoritma 8 elemanlı bir problemi 1 saniyede sonuçlandırıyorsa 16 elemanlı bir problem için ne kadar zaman gerekir. </a:t>
            </a:r>
            <a:endParaRPr lang="en-US" altLang="tr-TR" smtClean="0"/>
          </a:p>
          <a:p>
            <a:pPr eaLnBrk="1" hangingPunct="1"/>
            <a:r>
              <a:rPr lang="tr-TR" altLang="tr-TR" smtClean="0"/>
              <a:t>Algoritmanın mertebesi:</a:t>
            </a:r>
            <a:endParaRPr lang="en-US" altLang="tr-TR" smtClean="0"/>
          </a:p>
          <a:p>
            <a:pPr eaLnBrk="1" hangingPunct="1">
              <a:buFontTx/>
              <a:buNone/>
            </a:pPr>
            <a:r>
              <a:rPr lang="en-US" altLang="tr-TR" b="1" smtClean="0"/>
              <a:t>	O(1)</a:t>
            </a:r>
            <a:r>
              <a:rPr lang="en-US" altLang="tr-TR" smtClean="0"/>
              <a:t> 	</a:t>
            </a:r>
            <a:r>
              <a:rPr lang="en-US" altLang="tr-TR" smtClean="0">
                <a:sym typeface="Wingdings" pitchFamily="2" charset="2"/>
              </a:rPr>
              <a:t>  T(n) = 1 s</a:t>
            </a:r>
            <a:r>
              <a:rPr lang="tr-TR" altLang="tr-TR" smtClean="0">
                <a:sym typeface="Wingdings" pitchFamily="2" charset="2"/>
              </a:rPr>
              <a:t>aniye</a:t>
            </a:r>
            <a:endParaRPr lang="en-US" altLang="tr-TR" smtClean="0">
              <a:sym typeface="Wingdings" pitchFamily="2" charset="2"/>
            </a:endParaRPr>
          </a:p>
          <a:p>
            <a:pPr eaLnBrk="1" hangingPunct="1">
              <a:buFontTx/>
              <a:buNone/>
            </a:pPr>
            <a:r>
              <a:rPr lang="en-US" altLang="tr-TR" b="1" smtClean="0"/>
              <a:t>	O(log</a:t>
            </a:r>
            <a:r>
              <a:rPr lang="en-US" altLang="tr-TR" b="1" baseline="-25000" smtClean="0"/>
              <a:t>2</a:t>
            </a:r>
            <a:r>
              <a:rPr lang="en-US" altLang="tr-TR" b="1" smtClean="0"/>
              <a:t>n)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(1*log</a:t>
            </a:r>
            <a:r>
              <a:rPr lang="en-US" altLang="tr-TR" baseline="-25000" smtClean="0"/>
              <a:t>2</a:t>
            </a:r>
            <a:r>
              <a:rPr lang="en-US" altLang="tr-TR" smtClean="0"/>
              <a:t>16) / log</a:t>
            </a:r>
            <a:r>
              <a:rPr lang="en-US" altLang="tr-TR" baseline="-25000" smtClean="0"/>
              <a:t>2</a:t>
            </a:r>
            <a:r>
              <a:rPr lang="en-US" altLang="tr-TR" smtClean="0"/>
              <a:t>8 = 4/3 saniye</a:t>
            </a:r>
          </a:p>
          <a:p>
            <a:pPr eaLnBrk="1" hangingPunct="1">
              <a:buFontTx/>
              <a:buNone/>
            </a:pPr>
            <a:r>
              <a:rPr lang="en-US" altLang="tr-TR" b="1" smtClean="0"/>
              <a:t>	O(n)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(1*16) / 8 = 2 saniye</a:t>
            </a:r>
          </a:p>
          <a:p>
            <a:pPr eaLnBrk="1" hangingPunct="1">
              <a:buFontTx/>
              <a:buNone/>
            </a:pPr>
            <a:r>
              <a:rPr lang="en-US" altLang="tr-TR" b="1" smtClean="0"/>
              <a:t>	O(n*log</a:t>
            </a:r>
            <a:r>
              <a:rPr lang="en-US" altLang="tr-TR" b="1" baseline="-25000" smtClean="0"/>
              <a:t>2</a:t>
            </a:r>
            <a:r>
              <a:rPr lang="en-US" altLang="tr-TR" b="1" smtClean="0"/>
              <a:t>n)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(1*16*log</a:t>
            </a:r>
            <a:r>
              <a:rPr lang="en-US" altLang="tr-TR" baseline="-25000" smtClean="0"/>
              <a:t>2</a:t>
            </a:r>
            <a:r>
              <a:rPr lang="en-US" altLang="tr-TR" smtClean="0"/>
              <a:t>16) / 8*log</a:t>
            </a:r>
            <a:r>
              <a:rPr lang="en-US" altLang="tr-TR" baseline="-25000" smtClean="0"/>
              <a:t>2</a:t>
            </a:r>
            <a:r>
              <a:rPr lang="en-US" altLang="tr-TR" smtClean="0"/>
              <a:t>8 = 8/3 saniye</a:t>
            </a:r>
          </a:p>
          <a:p>
            <a:pPr eaLnBrk="1" hangingPunct="1">
              <a:buFontTx/>
              <a:buNone/>
            </a:pPr>
            <a:r>
              <a:rPr lang="en-US" altLang="tr-TR" b="1" smtClean="0"/>
              <a:t>	O(n</a:t>
            </a:r>
            <a:r>
              <a:rPr lang="en-US" altLang="tr-TR" b="1" baseline="30000" smtClean="0"/>
              <a:t>2</a:t>
            </a:r>
            <a:r>
              <a:rPr lang="en-US" altLang="tr-TR" b="1" smtClean="0"/>
              <a:t>)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(1*16</a:t>
            </a:r>
            <a:r>
              <a:rPr lang="en-US" altLang="tr-TR" baseline="30000" smtClean="0"/>
              <a:t>2</a:t>
            </a:r>
            <a:r>
              <a:rPr lang="en-US" altLang="tr-TR" smtClean="0"/>
              <a:t>) / 8</a:t>
            </a:r>
            <a:r>
              <a:rPr lang="en-US" altLang="tr-TR" baseline="30000" smtClean="0"/>
              <a:t>2</a:t>
            </a:r>
            <a:r>
              <a:rPr lang="en-US" altLang="tr-TR" smtClean="0"/>
              <a:t> = 4 saniye</a:t>
            </a:r>
          </a:p>
          <a:p>
            <a:pPr eaLnBrk="1" hangingPunct="1">
              <a:buFontTx/>
              <a:buNone/>
            </a:pPr>
            <a:r>
              <a:rPr lang="en-US" altLang="tr-TR" b="1" smtClean="0"/>
              <a:t>	O(n</a:t>
            </a:r>
            <a:r>
              <a:rPr lang="en-US" altLang="tr-TR" b="1" baseline="30000" smtClean="0"/>
              <a:t>3</a:t>
            </a:r>
            <a:r>
              <a:rPr lang="en-US" altLang="tr-TR" b="1" smtClean="0"/>
              <a:t>)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(1*16</a:t>
            </a:r>
            <a:r>
              <a:rPr lang="en-US" altLang="tr-TR" baseline="30000" smtClean="0"/>
              <a:t>3</a:t>
            </a:r>
            <a:r>
              <a:rPr lang="en-US" altLang="tr-TR" smtClean="0"/>
              <a:t>) / 8</a:t>
            </a:r>
            <a:r>
              <a:rPr lang="en-US" altLang="tr-TR" baseline="30000" smtClean="0"/>
              <a:t>3</a:t>
            </a:r>
            <a:r>
              <a:rPr lang="en-US" altLang="tr-TR" smtClean="0"/>
              <a:t> = 8 saniye</a:t>
            </a:r>
          </a:p>
          <a:p>
            <a:pPr eaLnBrk="1" hangingPunct="1">
              <a:buFontTx/>
              <a:buNone/>
            </a:pPr>
            <a:r>
              <a:rPr lang="en-US" altLang="tr-TR" b="1" smtClean="0"/>
              <a:t>	O(2</a:t>
            </a:r>
            <a:r>
              <a:rPr lang="en-US" altLang="tr-TR" b="1" baseline="30000" smtClean="0"/>
              <a:t>n</a:t>
            </a:r>
            <a:r>
              <a:rPr lang="en-US" altLang="tr-TR" b="1" smtClean="0"/>
              <a:t>)	</a:t>
            </a:r>
            <a:r>
              <a:rPr lang="en-US" altLang="tr-TR" smtClean="0">
                <a:sym typeface="Wingdings" pitchFamily="2" charset="2"/>
              </a:rPr>
              <a:t></a:t>
            </a:r>
            <a:r>
              <a:rPr lang="en-US" altLang="tr-TR" b="1" smtClean="0">
                <a:sym typeface="Wingdings" pitchFamily="2" charset="2"/>
              </a:rPr>
              <a:t>  </a:t>
            </a:r>
            <a:r>
              <a:rPr lang="en-US" altLang="tr-TR" smtClean="0">
                <a:sym typeface="Wingdings" pitchFamily="2" charset="2"/>
              </a:rPr>
              <a:t>T(n)</a:t>
            </a:r>
            <a:r>
              <a:rPr lang="en-US" altLang="tr-TR" smtClean="0"/>
              <a:t> = (1*2</a:t>
            </a:r>
            <a:r>
              <a:rPr lang="en-US" altLang="tr-TR" baseline="30000" smtClean="0"/>
              <a:t>16</a:t>
            </a:r>
            <a:r>
              <a:rPr lang="en-US" altLang="tr-TR" smtClean="0"/>
              <a:t>) / 2</a:t>
            </a:r>
            <a:r>
              <a:rPr lang="en-US" altLang="tr-TR" baseline="30000" smtClean="0"/>
              <a:t>8</a:t>
            </a:r>
            <a:r>
              <a:rPr lang="en-US" altLang="tr-TR" smtClean="0"/>
              <a:t> = 2</a:t>
            </a:r>
            <a:r>
              <a:rPr lang="en-US" altLang="tr-TR" baseline="30000" smtClean="0"/>
              <a:t>8</a:t>
            </a:r>
            <a:r>
              <a:rPr lang="en-US" altLang="tr-TR" smtClean="0"/>
              <a:t> saniye = 256 saniye</a:t>
            </a:r>
          </a:p>
          <a:p>
            <a:pPr eaLnBrk="1" hangingPunct="1">
              <a:buFontTx/>
              <a:buNone/>
            </a:pPr>
            <a:endParaRPr lang="en-US" altLang="tr-TR" smtClean="0"/>
          </a:p>
        </p:txBody>
      </p:sp>
    </p:spTree>
    <p:extLst>
      <p:ext uri="{BB962C8B-B14F-4D97-AF65-F5344CB8AC3E}">
        <p14:creationId xmlns:p14="http://schemas.microsoft.com/office/powerpoint/2010/main" val="280794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fld id="{B7814BFD-6838-43F6-AC46-A6BC4C3DBD9A}" type="slidenum">
              <a:rPr lang="en-US" altLang="tr-TR" sz="1200"/>
              <a:pPr/>
              <a:t>10</a:t>
            </a:fld>
            <a:endParaRPr lang="en-US" altLang="tr-TR" sz="1200"/>
          </a:p>
        </p:txBody>
      </p:sp>
      <p:sp>
        <p:nvSpPr>
          <p:cNvPr id="97283" name="Rectangle 2"/>
          <p:cNvSpPr>
            <a:spLocks noChangeArrowheads="1"/>
          </p:cNvSpPr>
          <p:nvPr/>
        </p:nvSpPr>
        <p:spPr bwMode="auto">
          <a:xfrm>
            <a:off x="4038600" y="304800"/>
            <a:ext cx="1379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tr-TR" sz="3200" b="1">
                <a:solidFill>
                  <a:schemeClr val="tx2"/>
                </a:solidFill>
              </a:rPr>
              <a:t>Analiz</a:t>
            </a:r>
            <a:endParaRPr lang="en-US" altLang="tr-TR" sz="3200" b="1">
              <a:solidFill>
                <a:schemeClr val="tx2"/>
              </a:solidFill>
            </a:endParaRPr>
          </a:p>
        </p:txBody>
      </p:sp>
      <p:graphicFrame>
        <p:nvGraphicFramePr>
          <p:cNvPr id="97284" name="Object 3"/>
          <p:cNvGraphicFramePr>
            <a:graphicFrameLocks noChangeAspect="1"/>
          </p:cNvGraphicFramePr>
          <p:nvPr/>
        </p:nvGraphicFramePr>
        <p:xfrm>
          <a:off x="990600" y="1071563"/>
          <a:ext cx="7620000" cy="5232400"/>
        </p:xfrm>
        <a:graphic>
          <a:graphicData uri="http://schemas.openxmlformats.org/presentationml/2006/ole">
            <mc:AlternateContent xmlns:mc="http://schemas.openxmlformats.org/markup-compatibility/2006">
              <mc:Choice xmlns:v="urn:schemas-microsoft-com:vml" Requires="v">
                <p:oleObj spid="_x0000_s2131" name="Image" r:id="rId4" imgW="6601746" imgH="4533333" progId="PhotoDeluxeBusiness.Image.1">
                  <p:embed/>
                </p:oleObj>
              </mc:Choice>
              <mc:Fallback>
                <p:oleObj name="Image" r:id="rId4" imgW="6601746" imgH="4533333" progId="PhotoDeluxeBusiness.Image.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071563"/>
                        <a:ext cx="7620000"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9238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5800" y="1155576"/>
            <a:ext cx="7772400" cy="2345432"/>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altLang="tr-TR" dirty="0" smtClean="0"/>
              <a:t>Böl-Yönet yaklaşımlı sıralama</a:t>
            </a:r>
            <a:endParaRPr lang="en-US" altLang="tr-TR" dirty="0" smtClean="0"/>
          </a:p>
          <a:p>
            <a:r>
              <a:rPr lang="tr-TR" altLang="tr-TR" dirty="0" smtClean="0"/>
              <a:t>Her bir alt dizide bir eleman kalıncaya kadar sırasız diziyi ikiye böl</a:t>
            </a:r>
          </a:p>
          <a:p>
            <a:r>
              <a:rPr lang="tr-TR" altLang="tr-TR" dirty="0" smtClean="0"/>
              <a:t>Alt problem çözümlerini birleştir:</a:t>
            </a:r>
            <a:endParaRPr lang="en-US" altLang="tr-TR" dirty="0" smtClean="0"/>
          </a:p>
          <a:p>
            <a:pPr lvl="1"/>
            <a:r>
              <a:rPr lang="tr-TR" altLang="tr-TR" dirty="0" smtClean="0"/>
              <a:t>Alt dizilerin ilk elemanlarını karşılaştır.</a:t>
            </a:r>
            <a:endParaRPr lang="en-US" altLang="tr-TR" dirty="0" smtClean="0"/>
          </a:p>
          <a:p>
            <a:pPr lvl="1"/>
            <a:r>
              <a:rPr lang="tr-TR" altLang="tr-TR" dirty="0" smtClean="0"/>
              <a:t>En küçük elemanı kaldır ve sonuç diziye koy</a:t>
            </a:r>
            <a:endParaRPr lang="en-US" altLang="tr-TR" dirty="0" smtClean="0"/>
          </a:p>
          <a:p>
            <a:pPr lvl="1"/>
            <a:r>
              <a:rPr lang="tr-TR" altLang="tr-TR" dirty="0" smtClean="0"/>
              <a:t>Bütün elemanlar sonuç diziye konuncaya kadar işlemleri tekrarla</a:t>
            </a:r>
            <a:endParaRPr lang="tr-TR" dirty="0" smtClean="0"/>
          </a:p>
          <a:p>
            <a:pPr marL="342900" lvl="1" indent="-342900">
              <a:buFont typeface="Arial" pitchFamily="34" charset="0"/>
              <a:buChar char="•"/>
            </a:pPr>
            <a:r>
              <a:rPr lang="tr-TR" dirty="0" smtClean="0"/>
              <a:t>Bu küçük parçaları kendi kendisini çağırarak çözebilen algoritmalar </a:t>
            </a:r>
            <a:r>
              <a:rPr lang="tr-TR" b="1" dirty="0" err="1" smtClean="0"/>
              <a:t>rekürsif</a:t>
            </a:r>
            <a:r>
              <a:rPr lang="tr-TR" b="1" dirty="0" smtClean="0"/>
              <a:t> algoritmalar</a:t>
            </a:r>
            <a:r>
              <a:rPr lang="tr-TR" dirty="0" smtClean="0"/>
              <a:t> olarak isimlendirilirler. </a:t>
            </a:r>
          </a:p>
          <a:p>
            <a:r>
              <a:rPr lang="tr-TR" dirty="0" smtClean="0"/>
              <a:t>Eğer bir algoritmanın </a:t>
            </a:r>
            <a:r>
              <a:rPr lang="tr-TR" dirty="0" err="1" smtClean="0"/>
              <a:t>iteratif</a:t>
            </a:r>
            <a:r>
              <a:rPr lang="tr-TR" dirty="0" smtClean="0"/>
              <a:t> çözümü, </a:t>
            </a:r>
            <a:r>
              <a:rPr lang="tr-TR" dirty="0" err="1" smtClean="0"/>
              <a:t>rekürsif</a:t>
            </a:r>
            <a:r>
              <a:rPr lang="tr-TR" dirty="0" smtClean="0"/>
              <a:t> çözümüne göre daha az zaman ve yer ile çözülebiliyorsa bu algoritmayı </a:t>
            </a:r>
            <a:r>
              <a:rPr lang="tr-TR" dirty="0" err="1" smtClean="0"/>
              <a:t>rekürsif</a:t>
            </a:r>
            <a:r>
              <a:rPr lang="tr-TR" dirty="0" smtClean="0"/>
              <a:t> bir fonksiyon ile çözmek uygun değildir.</a:t>
            </a:r>
          </a:p>
          <a:p>
            <a:r>
              <a:rPr lang="tr-TR" dirty="0" err="1" smtClean="0"/>
              <a:t>Rekürsif</a:t>
            </a:r>
            <a:r>
              <a:rPr lang="tr-TR" dirty="0" smtClean="0"/>
              <a:t> fonksiyon ile çözülmemesi gereken algoritmalara bir örnek olarak </a:t>
            </a:r>
            <a:r>
              <a:rPr lang="tr-TR" dirty="0" err="1" smtClean="0"/>
              <a:t>Fibonacci</a:t>
            </a:r>
            <a:r>
              <a:rPr lang="tr-TR" dirty="0" smtClean="0"/>
              <a:t> serisinin oluşturulması verilebilir. </a:t>
            </a:r>
          </a:p>
        </p:txBody>
      </p:sp>
      <p:sp>
        <p:nvSpPr>
          <p:cNvPr id="3" name="Rectangle 4"/>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mtClean="0"/>
              <a:t>ÖZYİNELEME (RECURSION)</a:t>
            </a:r>
            <a:endParaRPr lang="tr-T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471" y="3068960"/>
            <a:ext cx="3887713" cy="33389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17032"/>
            <a:ext cx="396367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1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1C43E45-BA81-42F5-9AF6-F7D39F51ABF6}" type="slidenum">
              <a:rPr lang="tr-TR"/>
              <a:pPr/>
              <a:t>12</a:t>
            </a:fld>
            <a:endParaRPr lang="tr-TR"/>
          </a:p>
        </p:txBody>
      </p:sp>
      <p:sp>
        <p:nvSpPr>
          <p:cNvPr id="119398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398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398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buFontTx/>
              <a:buChar char="•"/>
            </a:pPr>
            <a:r>
              <a:rPr lang="tr-TR" sz="2000" dirty="0" smtClean="0"/>
              <a:t>Değişkenler </a:t>
            </a:r>
            <a:r>
              <a:rPr lang="tr-TR" sz="2000" dirty="0"/>
              <a:t>isimlendirilirken her bir değişken için bir ad kullanmak zorunludur</a:t>
            </a:r>
            <a:r>
              <a:rPr lang="tr-TR" sz="2000" dirty="0" smtClean="0"/>
              <a:t>.</a:t>
            </a:r>
            <a:endParaRPr lang="tr-TR" sz="2000" dirty="0"/>
          </a:p>
          <a:p>
            <a:pPr marL="609600" indent="-609600">
              <a:buFontTx/>
              <a:buChar char="•"/>
            </a:pPr>
            <a:r>
              <a:rPr lang="tr-TR" sz="2000" dirty="0"/>
              <a:t>Bu ise değişken sayısının çok olması durumunda uygun bir yöntem değildir. </a:t>
            </a:r>
          </a:p>
          <a:p>
            <a:pPr marL="609600" indent="-609600">
              <a:buFontTx/>
              <a:buChar char="•"/>
            </a:pPr>
            <a:r>
              <a:rPr lang="tr-TR" sz="2000" dirty="0"/>
              <a:t>Bu durumda benzer özelliklere sahip elemanları bir küme gibi düşünerek bu doğrultuda işlem yapmak daha uygun olacaktır. </a:t>
            </a:r>
            <a:endParaRPr lang="tr-TR" sz="2000" dirty="0" smtClean="0"/>
          </a:p>
          <a:p>
            <a:pPr marL="609600" indent="-609600">
              <a:buFontTx/>
              <a:buChar char="•"/>
            </a:pPr>
            <a:r>
              <a:rPr lang="tr-TR" sz="2000" dirty="0" smtClean="0">
                <a:effectLst>
                  <a:outerShdw blurRad="38100" dist="38100" dir="2700000" algn="tl">
                    <a:srgbClr val="C0C0C0"/>
                  </a:outerShdw>
                </a:effectLst>
              </a:rPr>
              <a:t>Diziler art arda gelen aynı tip bilgiyi saklayan bellek elemanlarıdır. </a:t>
            </a:r>
          </a:p>
          <a:p>
            <a:pPr marL="609600" indent="-609600">
              <a:buFontTx/>
              <a:buChar char="•"/>
            </a:pPr>
            <a:r>
              <a:rPr lang="tr-TR" sz="2000" dirty="0" err="1" smtClean="0"/>
              <a:t>int</a:t>
            </a:r>
            <a:r>
              <a:rPr lang="tr-TR" sz="2000" dirty="0" smtClean="0"/>
              <a:t> say[10]={1,5,4,3,5,6,7,4,2,9};</a:t>
            </a:r>
          </a:p>
          <a:p>
            <a:pPr marL="609600" indent="-609600">
              <a:buFontTx/>
              <a:buChar char="•"/>
            </a:pPr>
            <a:r>
              <a:rPr lang="tr-TR" sz="2000" dirty="0" smtClean="0"/>
              <a:t>Bir dizi bellekte sabit büyüklükte bir yere yerleşir. </a:t>
            </a:r>
          </a:p>
          <a:p>
            <a:pPr marL="609600" indent="-609600">
              <a:buFontTx/>
              <a:buChar char="•"/>
            </a:pPr>
            <a:r>
              <a:rPr lang="tr-TR" sz="2000" dirty="0" smtClean="0"/>
              <a:t>Dizi tanımlandıktan sonra program içerisinde dizinin bellekte kapladığı alan miktarında artma veya azalma yapmak mümkün değildir.</a:t>
            </a:r>
          </a:p>
          <a:p>
            <a:pPr marL="609600" indent="-609600">
              <a:buFontTx/>
              <a:buChar char="•"/>
            </a:pPr>
            <a:r>
              <a:rPr lang="tr-TR" sz="2000" dirty="0" smtClean="0"/>
              <a:t>Örneğin, 100 elemanlı bir dizi tanımlanırsa, program içerisinde dizinin sadece 10 elemanı kullanılsa bile geri kalan 90 elemanı bellekte yer işgal etmeye devam eder. Bu nedenle diziler tanımlanırken, dizilerde saklanılacak veri miktarı iyi analiz edilmelidir. </a:t>
            </a:r>
          </a:p>
          <a:p>
            <a:pPr marL="609600" indent="-609600">
              <a:buFontTx/>
              <a:buChar char="•"/>
            </a:pPr>
            <a:r>
              <a:rPr lang="tr-TR" sz="2000" dirty="0" err="1" smtClean="0"/>
              <a:t>int</a:t>
            </a:r>
            <a:r>
              <a:rPr lang="tr-TR" sz="2000" dirty="0" smtClean="0"/>
              <a:t>  x[3][4];</a:t>
            </a:r>
          </a:p>
          <a:p>
            <a:pPr marL="609600" indent="-609600">
              <a:buFontTx/>
              <a:buChar char="•"/>
            </a:pPr>
            <a:r>
              <a:rPr lang="tr-TR" sz="2000" dirty="0" smtClean="0"/>
              <a:t>Bu tanım ile 12 elemanlı iki boyutlu bir dizi değişken tanımlanmıştır.</a:t>
            </a:r>
          </a:p>
          <a:p>
            <a:pPr marL="609600" indent="-609600">
              <a:buFontTx/>
              <a:buChar char="•"/>
            </a:pPr>
            <a:r>
              <a:rPr lang="tr-TR" sz="2000" dirty="0" smtClean="0"/>
              <a:t>Pratikte </a:t>
            </a:r>
            <a:r>
              <a:rPr lang="tr-TR" sz="2000" dirty="0" smtClean="0"/>
              <a:t>kolay anlaşılması için 3 satırlı ve 4 sütunlu bir matrise benzetilebilir. </a:t>
            </a:r>
          </a:p>
          <a:p>
            <a:pPr marL="609600" indent="-609600">
              <a:buFontTx/>
              <a:buChar char="•"/>
            </a:pPr>
            <a:endParaRPr lang="tr-TR" sz="2000" dirty="0"/>
          </a:p>
        </p:txBody>
      </p:sp>
      <p:pic>
        <p:nvPicPr>
          <p:cNvPr id="119398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extLst>
      <p:ext uri="{BB962C8B-B14F-4D97-AF65-F5344CB8AC3E}">
        <p14:creationId xmlns:p14="http://schemas.microsoft.com/office/powerpoint/2010/main" val="12137732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dirty="0" smtClean="0"/>
              <a:t>YIĞIT VERİ YAPISI</a:t>
            </a:r>
            <a:endParaRPr lang="tr-TR" dirty="0"/>
          </a:p>
        </p:txBody>
      </p:sp>
      <p:sp>
        <p:nvSpPr>
          <p:cNvPr id="3" name="İçerik Yer Tutucusu 2"/>
          <p:cNvSpPr>
            <a:spLocks noGrp="1"/>
          </p:cNvSpPr>
          <p:nvPr>
            <p:ph idx="1"/>
          </p:nvPr>
        </p:nvSpPr>
        <p:spPr>
          <a:xfrm>
            <a:off x="457200" y="1130300"/>
            <a:ext cx="8229600" cy="2000250"/>
          </a:xfrm>
        </p:spPr>
        <p:txBody>
          <a:bodyPr/>
          <a:lstStyle/>
          <a:p>
            <a:r>
              <a:rPr lang="tr-TR" altLang="tr-TR" sz="2000" dirty="0" smtClean="0"/>
              <a:t>Fakat bazı uygulamalarda elemanlara belli bir sıraya göre erişmek gerekebilir. </a:t>
            </a:r>
          </a:p>
          <a:p>
            <a:r>
              <a:rPr lang="tr-TR" altLang="tr-TR" sz="2000" dirty="0" smtClean="0"/>
              <a:t>Bilginin geliş sırasına göre, en son gelen elemana ilk erişilen liste yapısına </a:t>
            </a:r>
            <a:r>
              <a:rPr lang="tr-TR" altLang="tr-TR" sz="2000" b="1" dirty="0" err="1" smtClean="0"/>
              <a:t>yığıt</a:t>
            </a:r>
            <a:r>
              <a:rPr lang="tr-TR" altLang="tr-TR" sz="2000" b="1" dirty="0" smtClean="0"/>
              <a:t> (</a:t>
            </a:r>
            <a:r>
              <a:rPr lang="tr-TR" altLang="tr-TR" sz="2000" b="1" dirty="0" err="1" smtClean="0"/>
              <a:t>stack</a:t>
            </a:r>
            <a:r>
              <a:rPr lang="tr-TR" altLang="tr-TR" sz="2000" b="1" dirty="0" smtClean="0"/>
              <a:t>)</a:t>
            </a:r>
            <a:r>
              <a:rPr lang="tr-TR" altLang="tr-TR" sz="2000" dirty="0" smtClean="0"/>
              <a:t> denir. Bu yapıdaki listeler </a:t>
            </a:r>
            <a:r>
              <a:rPr lang="tr-TR" altLang="tr-TR" sz="2000" b="1" dirty="0" smtClean="0"/>
              <a:t>LIFO-</a:t>
            </a:r>
            <a:r>
              <a:rPr lang="tr-TR" altLang="tr-TR" sz="2000" b="1" dirty="0" err="1" smtClean="0"/>
              <a:t>Last</a:t>
            </a:r>
            <a:r>
              <a:rPr lang="tr-TR" altLang="tr-TR" sz="2000" b="1" dirty="0" smtClean="0"/>
              <a:t> </a:t>
            </a:r>
            <a:r>
              <a:rPr lang="tr-TR" altLang="tr-TR" sz="2000" b="1" dirty="0" err="1" smtClean="0"/>
              <a:t>In</a:t>
            </a:r>
            <a:r>
              <a:rPr lang="tr-TR" altLang="tr-TR" sz="2000" b="1" dirty="0" smtClean="0"/>
              <a:t> First </a:t>
            </a:r>
            <a:r>
              <a:rPr lang="tr-TR" altLang="tr-TR" sz="2000" b="1" dirty="0" err="1" smtClean="0"/>
              <a:t>Out</a:t>
            </a:r>
            <a:r>
              <a:rPr lang="tr-TR" altLang="tr-TR" sz="2000" b="1" dirty="0" smtClean="0"/>
              <a:t> (Son Gelen İlk Çıkar)</a:t>
            </a:r>
            <a:r>
              <a:rPr lang="tr-TR" altLang="tr-TR" sz="2000" dirty="0" smtClean="0"/>
              <a:t> listeler olarak da isimlendirilir. </a:t>
            </a:r>
          </a:p>
          <a:p>
            <a:endParaRPr lang="tr-TR" dirty="0"/>
          </a:p>
        </p:txBody>
      </p:sp>
      <p:sp>
        <p:nvSpPr>
          <p:cNvPr id="4" name="Rectangle 4"/>
          <p:cNvSpPr txBox="1">
            <a:spLocks noChangeArrowheads="1"/>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tr-TR" altLang="tr-TR"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456" y="3933056"/>
            <a:ext cx="2802743" cy="211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57200" y="2865437"/>
            <a:ext cx="4978896" cy="3659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tr-TR" altLang="tr-TR" b="1" dirty="0" err="1" smtClean="0"/>
              <a:t>createStack</a:t>
            </a:r>
            <a:r>
              <a:rPr lang="tr-TR" altLang="tr-TR" b="1" dirty="0" smtClean="0"/>
              <a:t> :</a:t>
            </a:r>
            <a:r>
              <a:rPr lang="tr-TR" altLang="tr-TR" dirty="0" smtClean="0"/>
              <a:t> Belli miktarda eleman alabilecek boş bir yığın yaratılır.</a:t>
            </a:r>
          </a:p>
          <a:p>
            <a:pPr>
              <a:lnSpc>
                <a:spcPct val="90000"/>
              </a:lnSpc>
            </a:pPr>
            <a:r>
              <a:rPr lang="tr-TR" altLang="tr-TR" b="1" dirty="0" err="1" smtClean="0"/>
              <a:t>push</a:t>
            </a:r>
            <a:r>
              <a:rPr lang="tr-TR" altLang="tr-TR" b="1" dirty="0" smtClean="0"/>
              <a:t> :</a:t>
            </a:r>
            <a:r>
              <a:rPr lang="tr-TR" altLang="tr-TR" dirty="0" smtClean="0"/>
              <a:t>Verilen bir eleman tamamen dolu olmayan bir yığının en üstüne yerleştirilir.</a:t>
            </a:r>
          </a:p>
          <a:p>
            <a:pPr>
              <a:lnSpc>
                <a:spcPct val="90000"/>
              </a:lnSpc>
            </a:pPr>
            <a:r>
              <a:rPr lang="tr-TR" altLang="tr-TR" b="1" dirty="0" smtClean="0"/>
              <a:t>pop :</a:t>
            </a:r>
            <a:r>
              <a:rPr lang="tr-TR" altLang="tr-TR" dirty="0" smtClean="0"/>
              <a:t>İçinde eleman olmayan bir yığının en üstündeki elemanı yığından alınır.</a:t>
            </a:r>
          </a:p>
          <a:p>
            <a:pPr>
              <a:lnSpc>
                <a:spcPct val="90000"/>
              </a:lnSpc>
            </a:pPr>
            <a:r>
              <a:rPr lang="tr-TR" altLang="tr-TR" b="1" dirty="0" err="1" smtClean="0"/>
              <a:t>stackEmpty</a:t>
            </a:r>
            <a:r>
              <a:rPr lang="tr-TR" altLang="tr-TR" b="1" dirty="0" smtClean="0"/>
              <a:t> :</a:t>
            </a:r>
            <a:r>
              <a:rPr lang="tr-TR" altLang="tr-TR" dirty="0" smtClean="0"/>
              <a:t>Yığının boş olup olmadığı bilgisini verilir.</a:t>
            </a:r>
          </a:p>
          <a:p>
            <a:pPr>
              <a:lnSpc>
                <a:spcPct val="90000"/>
              </a:lnSpc>
            </a:pPr>
            <a:r>
              <a:rPr lang="tr-TR" altLang="tr-TR" b="1" dirty="0" err="1" smtClean="0"/>
              <a:t>stackFull</a:t>
            </a:r>
            <a:r>
              <a:rPr lang="tr-TR" altLang="tr-TR" b="1" dirty="0" smtClean="0"/>
              <a:t> :</a:t>
            </a:r>
            <a:r>
              <a:rPr lang="tr-TR" altLang="tr-TR" dirty="0" smtClean="0"/>
              <a:t>Yığının dolu olup olmadığı bilgisini verilir.</a:t>
            </a:r>
          </a:p>
          <a:p>
            <a:pPr>
              <a:lnSpc>
                <a:spcPct val="90000"/>
              </a:lnSpc>
            </a:pPr>
            <a:r>
              <a:rPr lang="tr-TR" altLang="tr-TR" dirty="0" smtClean="0"/>
              <a:t>Bir yığında bulunan herhangi bir objeye erişebilmek için, önce bu objenin üstündeki diğer objelerin dışarı çıkması gerekir.</a:t>
            </a:r>
            <a:endParaRPr lang="tr-TR" altLang="tr-TR" dirty="0"/>
          </a:p>
        </p:txBody>
      </p:sp>
    </p:spTree>
    <p:extLst>
      <p:ext uri="{BB962C8B-B14F-4D97-AF65-F5344CB8AC3E}">
        <p14:creationId xmlns:p14="http://schemas.microsoft.com/office/powerpoint/2010/main" val="80990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Infix</a:t>
            </a:r>
            <a:r>
              <a:rPr lang="tr-TR" dirty="0" smtClean="0"/>
              <a:t>, </a:t>
            </a:r>
            <a:r>
              <a:rPr lang="tr-TR" dirty="0" err="1" smtClean="0"/>
              <a:t>Prefix</a:t>
            </a:r>
            <a:r>
              <a:rPr lang="tr-TR" dirty="0" smtClean="0"/>
              <a:t>, </a:t>
            </a:r>
            <a:r>
              <a:rPr lang="tr-TR" dirty="0" err="1" smtClean="0"/>
              <a:t>Postfix</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51834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ltLang="tr-TR" dirty="0"/>
              <a:t>KUYRUK (QUEUE)</a:t>
            </a:r>
            <a:endParaRPr lang="tr-TR" dirty="0"/>
          </a:p>
        </p:txBody>
      </p:sp>
      <p:sp>
        <p:nvSpPr>
          <p:cNvPr id="3" name="İçerik Yer Tutucusu 2"/>
          <p:cNvSpPr>
            <a:spLocks noGrp="1"/>
          </p:cNvSpPr>
          <p:nvPr>
            <p:ph idx="1"/>
          </p:nvPr>
        </p:nvSpPr>
        <p:spPr>
          <a:xfrm>
            <a:off x="457200" y="1600201"/>
            <a:ext cx="8229600" cy="1108719"/>
          </a:xfrm>
        </p:spPr>
        <p:txBody>
          <a:bodyPr>
            <a:normAutofit fontScale="77500" lnSpcReduction="20000"/>
          </a:bodyPr>
          <a:lstStyle/>
          <a:p>
            <a:pPr>
              <a:lnSpc>
                <a:spcPct val="90000"/>
              </a:lnSpc>
            </a:pPr>
            <a:r>
              <a:rPr lang="tr-TR" altLang="tr-TR" b="1" dirty="0" smtClean="0"/>
              <a:t>Kuyruk (</a:t>
            </a:r>
            <a:r>
              <a:rPr lang="tr-TR" altLang="tr-TR" b="1" dirty="0" err="1" smtClean="0"/>
              <a:t>queue</a:t>
            </a:r>
            <a:r>
              <a:rPr lang="tr-TR" altLang="tr-TR" b="1" dirty="0" smtClean="0"/>
              <a:t>)</a:t>
            </a:r>
            <a:r>
              <a:rPr lang="tr-TR" altLang="tr-TR" dirty="0" smtClean="0"/>
              <a:t>, gelen isteklere bilginin geliş sırasına göre hizmet veren liste yapısıdır. Bu yapıdaki listeler </a:t>
            </a:r>
            <a:r>
              <a:rPr lang="tr-TR" altLang="tr-TR" b="1" dirty="0" smtClean="0"/>
              <a:t>FIFO-First </a:t>
            </a:r>
            <a:r>
              <a:rPr lang="tr-TR" altLang="tr-TR" b="1" dirty="0" err="1" smtClean="0"/>
              <a:t>In</a:t>
            </a:r>
            <a:r>
              <a:rPr lang="tr-TR" altLang="tr-TR" b="1" dirty="0" smtClean="0"/>
              <a:t> First </a:t>
            </a:r>
            <a:r>
              <a:rPr lang="tr-TR" altLang="tr-TR" b="1" dirty="0" err="1" smtClean="0"/>
              <a:t>Out</a:t>
            </a:r>
            <a:r>
              <a:rPr lang="tr-TR" altLang="tr-TR" b="1" dirty="0" smtClean="0"/>
              <a:t> (İlk Gelen İlk Çıkar)</a:t>
            </a:r>
            <a:r>
              <a:rPr lang="tr-TR" altLang="tr-TR" dirty="0" smtClean="0"/>
              <a:t> listeler olarak da isimlendirilir. </a:t>
            </a:r>
          </a:p>
          <a:p>
            <a:endParaRPr lang="tr-T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12" y="2708920"/>
            <a:ext cx="427896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467544" y="2554248"/>
            <a:ext cx="3960440" cy="2751522"/>
          </a:xfrm>
          <a:prstGeom prst="rect">
            <a:avLst/>
          </a:prstGeom>
        </p:spPr>
        <p:txBody>
          <a:bodyPr wrap="square">
            <a:spAutoFit/>
          </a:bodyPr>
          <a:lstStyle/>
          <a:p>
            <a:pPr marL="285750" indent="-285750">
              <a:lnSpc>
                <a:spcPct val="80000"/>
              </a:lnSpc>
              <a:buFont typeface="Arial" pitchFamily="34" charset="0"/>
              <a:buChar char="•"/>
            </a:pPr>
            <a:r>
              <a:rPr lang="tr-TR" altLang="tr-TR" dirty="0" smtClean="0"/>
              <a:t>Kuyruk yapısını gerçekleştirebilmek için gerekli fonksiyonlar aşağıdaki gibidir:</a:t>
            </a:r>
          </a:p>
          <a:p>
            <a:pPr marL="285750" indent="-285750">
              <a:lnSpc>
                <a:spcPct val="80000"/>
              </a:lnSpc>
              <a:buFont typeface="Arial" pitchFamily="34" charset="0"/>
              <a:buChar char="•"/>
            </a:pPr>
            <a:r>
              <a:rPr lang="tr-TR" altLang="tr-TR" b="1" dirty="0" err="1" smtClean="0"/>
              <a:t>createQueue</a:t>
            </a:r>
            <a:r>
              <a:rPr lang="tr-TR" altLang="tr-TR" b="1" dirty="0" smtClean="0"/>
              <a:t> :</a:t>
            </a:r>
            <a:r>
              <a:rPr lang="tr-TR" altLang="tr-TR" dirty="0" smtClean="0"/>
              <a:t>Boş bir kuyruk yaratılır.</a:t>
            </a:r>
          </a:p>
          <a:p>
            <a:pPr marL="285750" indent="-285750">
              <a:lnSpc>
                <a:spcPct val="80000"/>
              </a:lnSpc>
              <a:buFont typeface="Arial" pitchFamily="34" charset="0"/>
              <a:buChar char="•"/>
            </a:pPr>
            <a:r>
              <a:rPr lang="tr-TR" altLang="tr-TR" b="1" dirty="0" err="1" smtClean="0"/>
              <a:t>append</a:t>
            </a:r>
            <a:r>
              <a:rPr lang="tr-TR" altLang="tr-TR" b="1" dirty="0" smtClean="0"/>
              <a:t> :</a:t>
            </a:r>
            <a:r>
              <a:rPr lang="tr-TR" altLang="tr-TR" dirty="0" smtClean="0"/>
              <a:t> Kuyruğa gelen eleman kuyruğun en sonuna eklenir.</a:t>
            </a:r>
          </a:p>
          <a:p>
            <a:pPr marL="285750" indent="-285750">
              <a:lnSpc>
                <a:spcPct val="80000"/>
              </a:lnSpc>
              <a:buFont typeface="Arial" pitchFamily="34" charset="0"/>
              <a:buChar char="•"/>
            </a:pPr>
            <a:r>
              <a:rPr lang="tr-TR" altLang="tr-TR" b="1" dirty="0" err="1" smtClean="0"/>
              <a:t>serve</a:t>
            </a:r>
            <a:r>
              <a:rPr lang="tr-TR" altLang="tr-TR" b="1" dirty="0" smtClean="0"/>
              <a:t> :</a:t>
            </a:r>
            <a:r>
              <a:rPr lang="tr-TR" altLang="tr-TR" dirty="0" smtClean="0"/>
              <a:t> Kuyruğun en başındaki eleman kuyruktan silinir.</a:t>
            </a:r>
          </a:p>
          <a:p>
            <a:pPr marL="285750" indent="-285750">
              <a:lnSpc>
                <a:spcPct val="80000"/>
              </a:lnSpc>
              <a:buFont typeface="Arial" pitchFamily="34" charset="0"/>
              <a:buChar char="•"/>
            </a:pPr>
            <a:r>
              <a:rPr lang="tr-TR" altLang="tr-TR" b="1" dirty="0" err="1" smtClean="0"/>
              <a:t>queueEmpty</a:t>
            </a:r>
            <a:r>
              <a:rPr lang="tr-TR" altLang="tr-TR" b="1" dirty="0" smtClean="0"/>
              <a:t> :</a:t>
            </a:r>
            <a:r>
              <a:rPr lang="tr-TR" altLang="tr-TR" dirty="0" smtClean="0"/>
              <a:t> Kuyruğun boş olup olmadığı bilgisi verilir.</a:t>
            </a:r>
          </a:p>
          <a:p>
            <a:pPr marL="285750" indent="-285750">
              <a:lnSpc>
                <a:spcPct val="80000"/>
              </a:lnSpc>
              <a:buFont typeface="Arial" pitchFamily="34" charset="0"/>
              <a:buChar char="•"/>
            </a:pPr>
            <a:r>
              <a:rPr lang="tr-TR" altLang="tr-TR" b="1" dirty="0" err="1" smtClean="0"/>
              <a:t>queueFull</a:t>
            </a:r>
            <a:r>
              <a:rPr lang="tr-TR" altLang="tr-TR" b="1" dirty="0" smtClean="0"/>
              <a:t> :</a:t>
            </a:r>
            <a:r>
              <a:rPr lang="tr-TR" altLang="tr-TR" dirty="0" smtClean="0"/>
              <a:t>Kuyruğun dolu olup olmadığı bilgisi verilir. </a:t>
            </a:r>
            <a:endParaRPr lang="tr-TR" altLang="tr-TR" dirty="0" smtClean="0"/>
          </a:p>
        </p:txBody>
      </p:sp>
    </p:spTree>
    <p:extLst>
      <p:ext uri="{BB962C8B-B14F-4D97-AF65-F5344CB8AC3E}">
        <p14:creationId xmlns:p14="http://schemas.microsoft.com/office/powerpoint/2010/main" val="188032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ltLang="tr-TR" dirty="0" smtClean="0"/>
              <a:t> BAĞLI LİSTE</a:t>
            </a:r>
            <a:endParaRPr lang="tr-TR" dirty="0"/>
          </a:p>
        </p:txBody>
      </p:sp>
      <p:sp>
        <p:nvSpPr>
          <p:cNvPr id="3" name="İçerik Yer Tutucusu 2"/>
          <p:cNvSpPr>
            <a:spLocks noGrp="1"/>
          </p:cNvSpPr>
          <p:nvPr>
            <p:ph idx="1"/>
          </p:nvPr>
        </p:nvSpPr>
        <p:spPr>
          <a:xfrm>
            <a:off x="397600" y="1124744"/>
            <a:ext cx="8229600" cy="2260848"/>
          </a:xfrm>
        </p:spPr>
        <p:txBody>
          <a:bodyPr>
            <a:normAutofit fontScale="47500" lnSpcReduction="20000"/>
          </a:bodyPr>
          <a:lstStyle/>
          <a:p>
            <a:r>
              <a:rPr lang="tr-TR" altLang="tr-TR" dirty="0" smtClean="0"/>
              <a:t>Verilere sıralı olarak erişebilmek için elemanların </a:t>
            </a:r>
            <a:r>
              <a:rPr lang="tr-TR" altLang="tr-TR" b="1" dirty="0" smtClean="0"/>
              <a:t>fiziksel sıralı</a:t>
            </a:r>
            <a:r>
              <a:rPr lang="tr-TR" altLang="tr-TR" dirty="0" smtClean="0"/>
              <a:t> olması yerine </a:t>
            </a:r>
            <a:r>
              <a:rPr lang="tr-TR" altLang="tr-TR" b="1" dirty="0" smtClean="0"/>
              <a:t>mantıksal sıralı</a:t>
            </a:r>
            <a:r>
              <a:rPr lang="tr-TR" altLang="tr-TR" dirty="0" smtClean="0"/>
              <a:t> olduğu liste yapısına Bağlı liste</a:t>
            </a:r>
            <a:r>
              <a:rPr lang="tr-TR" altLang="tr-TR" b="1" dirty="0" smtClean="0"/>
              <a:t> (</a:t>
            </a:r>
            <a:r>
              <a:rPr lang="tr-TR" altLang="tr-TR" b="1" dirty="0" err="1" smtClean="0"/>
              <a:t>linked</a:t>
            </a:r>
            <a:r>
              <a:rPr lang="tr-TR" altLang="tr-TR" b="1" dirty="0" smtClean="0"/>
              <a:t> </a:t>
            </a:r>
            <a:r>
              <a:rPr lang="tr-TR" altLang="tr-TR" b="1" dirty="0" err="1" smtClean="0"/>
              <a:t>list</a:t>
            </a:r>
            <a:r>
              <a:rPr lang="tr-TR" altLang="tr-TR" b="1" dirty="0" smtClean="0"/>
              <a:t>)</a:t>
            </a:r>
            <a:r>
              <a:rPr lang="tr-TR" altLang="tr-TR" dirty="0" smtClean="0"/>
              <a:t> denir. </a:t>
            </a:r>
          </a:p>
          <a:p>
            <a:r>
              <a:rPr lang="tr-TR" altLang="tr-TR" dirty="0" smtClean="0"/>
              <a:t>Bağlı listede her eleman, büyüklükçe kendisinden sonra gelen elemanın adresini gösterir.</a:t>
            </a:r>
          </a:p>
          <a:p>
            <a:r>
              <a:rPr lang="tr-TR" altLang="tr-TR" dirty="0" smtClean="0">
                <a:cs typeface="Arial" pitchFamily="34" charset="0"/>
              </a:rPr>
              <a:t>Buna göre yeni bir eleman eklendiğinde veya bir eleman silindiğinde, ana dizi üzerinde hiç bir değişiklik yapılmaz. </a:t>
            </a:r>
          </a:p>
          <a:p>
            <a:r>
              <a:rPr lang="tr-TR" altLang="tr-TR" dirty="0" smtClean="0">
                <a:cs typeface="Arial" pitchFamily="34" charset="0"/>
              </a:rPr>
              <a:t>Sadece bağlı liste üzerinde bu elemanlar ile ilgili linkler değiştirilir</a:t>
            </a:r>
            <a:endParaRPr lang="tr-TR" altLang="tr-TR" dirty="0"/>
          </a:p>
          <a:p>
            <a:r>
              <a:rPr lang="tr-TR" altLang="tr-TR" dirty="0" smtClean="0"/>
              <a:t>Bağlı listelerde LB denilen bir düğüm olmak zorundadır.</a:t>
            </a:r>
          </a:p>
          <a:p>
            <a:r>
              <a:rPr lang="tr-TR" altLang="tr-TR" dirty="0" smtClean="0"/>
              <a:t>Listenin başlangıcını gösterir ve diğer düğümlere ulaşmak için bu düğüm ile başlamak mecburidir.</a:t>
            </a:r>
          </a:p>
          <a:p>
            <a:r>
              <a:rPr lang="tr-TR" altLang="tr-TR" b="1" dirty="0" smtClean="0">
                <a:latin typeface="Courier New" pitchFamily="49" charset="0"/>
              </a:rPr>
              <a:t>Bir düğümün yapısı</a:t>
            </a:r>
          </a:p>
          <a:p>
            <a:endParaRPr lang="tr-TR" altLang="tr-TR" dirty="0" smtClean="0"/>
          </a:p>
          <a:p>
            <a:endParaRPr lang="tr-TR" altLang="tr-TR" dirty="0" smtClean="0">
              <a:cs typeface="Arial" pitchFamily="34" charset="0"/>
            </a:endParaRPr>
          </a:p>
        </p:txBody>
      </p:sp>
      <p:pic>
        <p:nvPicPr>
          <p:cNvPr id="4"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60" y="3212977"/>
            <a:ext cx="84328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4"/>
          <p:cNvPicPr>
            <a:picLocks noChangeAspect="1"/>
          </p:cNvPicPr>
          <p:nvPr/>
        </p:nvPicPr>
        <p:blipFill>
          <a:blip r:embed="rId3"/>
          <a:stretch>
            <a:fillRect/>
          </a:stretch>
        </p:blipFill>
        <p:spPr>
          <a:xfrm>
            <a:off x="320998" y="3872137"/>
            <a:ext cx="8324850" cy="619125"/>
          </a:xfrm>
          <a:prstGeom prst="rect">
            <a:avLst/>
          </a:prstGeom>
        </p:spPr>
      </p:pic>
      <p:pic>
        <p:nvPicPr>
          <p:cNvPr id="7" name="Resim 6"/>
          <p:cNvPicPr>
            <a:picLocks noChangeAspect="1"/>
          </p:cNvPicPr>
          <p:nvPr/>
        </p:nvPicPr>
        <p:blipFill>
          <a:blip r:embed="rId4"/>
          <a:stretch>
            <a:fillRect/>
          </a:stretch>
        </p:blipFill>
        <p:spPr>
          <a:xfrm>
            <a:off x="320998" y="5037221"/>
            <a:ext cx="7267836" cy="1569117"/>
          </a:xfrm>
          <a:prstGeom prst="rect">
            <a:avLst/>
          </a:prstGeom>
        </p:spPr>
      </p:pic>
      <p:pic>
        <p:nvPicPr>
          <p:cNvPr id="6" name="Resim 5"/>
          <p:cNvPicPr>
            <a:picLocks noChangeAspect="1"/>
          </p:cNvPicPr>
          <p:nvPr/>
        </p:nvPicPr>
        <p:blipFill>
          <a:blip r:embed="rId5"/>
          <a:stretch>
            <a:fillRect/>
          </a:stretch>
        </p:blipFill>
        <p:spPr>
          <a:xfrm>
            <a:off x="5220072" y="4581128"/>
            <a:ext cx="3217480" cy="925978"/>
          </a:xfrm>
          <a:prstGeom prst="rect">
            <a:avLst/>
          </a:prstGeom>
        </p:spPr>
      </p:pic>
    </p:spTree>
    <p:extLst>
      <p:ext uri="{BB962C8B-B14F-4D97-AF65-F5344CB8AC3E}">
        <p14:creationId xmlns:p14="http://schemas.microsoft.com/office/powerpoint/2010/main" val="139963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ltLang="tr-TR" dirty="0" smtClean="0"/>
              <a:t>AĞAÇ VERİ YAPISI</a:t>
            </a:r>
            <a:endParaRPr lang="tr-TR" dirty="0"/>
          </a:p>
        </p:txBody>
      </p:sp>
      <p:sp>
        <p:nvSpPr>
          <p:cNvPr id="3" name="İçerik Yer Tutucusu 2"/>
          <p:cNvSpPr>
            <a:spLocks noGrp="1"/>
          </p:cNvSpPr>
          <p:nvPr>
            <p:ph idx="1"/>
          </p:nvPr>
        </p:nvSpPr>
        <p:spPr>
          <a:xfrm>
            <a:off x="450769" y="1248030"/>
            <a:ext cx="8229600" cy="1252735"/>
          </a:xfrm>
        </p:spPr>
        <p:txBody>
          <a:bodyPr>
            <a:normAutofit fontScale="55000" lnSpcReduction="20000"/>
          </a:bodyPr>
          <a:lstStyle/>
          <a:p>
            <a:r>
              <a:rPr lang="tr-TR" altLang="tr-TR" dirty="0" smtClean="0"/>
              <a:t>Ağaç veri yapısı, elemanlarının birbirlerine belirli bir ilişki üzerinden bağlandığı bir veri yapısıdır. </a:t>
            </a:r>
          </a:p>
          <a:p>
            <a:r>
              <a:rPr lang="tr-TR" altLang="tr-TR" dirty="0" smtClean="0"/>
              <a:t>Bu ilişkinin türü uygulamaya göre değişebilir ve bu veri yapısında bir eleman birden fazla elemanla bağlanabilir. Ağaç veri yapısındaki elemanlar arasında hiyerarşik bir diziliş vardır. </a:t>
            </a:r>
          </a:p>
        </p:txBody>
      </p:sp>
      <p:grpSp>
        <p:nvGrpSpPr>
          <p:cNvPr id="4" name="Group 4"/>
          <p:cNvGrpSpPr>
            <a:grpSpLocks/>
          </p:cNvGrpSpPr>
          <p:nvPr/>
        </p:nvGrpSpPr>
        <p:grpSpPr bwMode="auto">
          <a:xfrm>
            <a:off x="945128" y="2437172"/>
            <a:ext cx="7171076" cy="4062866"/>
            <a:chOff x="697" y="1777"/>
            <a:chExt cx="10980" cy="6300"/>
          </a:xfrm>
        </p:grpSpPr>
        <p:sp>
          <p:nvSpPr>
            <p:cNvPr id="5" name="Text Box 5"/>
            <p:cNvSpPr txBox="1">
              <a:spLocks noChangeArrowheads="1"/>
            </p:cNvSpPr>
            <p:nvPr/>
          </p:nvSpPr>
          <p:spPr bwMode="auto">
            <a:xfrm>
              <a:off x="5737" y="1777"/>
              <a:ext cx="1800" cy="54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DERSLERİM</a:t>
              </a:r>
              <a:endParaRPr lang="tr-TR" altLang="tr-TR" sz="1800"/>
            </a:p>
          </p:txBody>
        </p:sp>
        <p:sp>
          <p:nvSpPr>
            <p:cNvPr id="6" name="Text Box 6"/>
            <p:cNvSpPr txBox="1">
              <a:spLocks noChangeArrowheads="1"/>
            </p:cNvSpPr>
            <p:nvPr/>
          </p:nvSpPr>
          <p:spPr bwMode="auto">
            <a:xfrm>
              <a:off x="2317" y="3217"/>
              <a:ext cx="162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VERİ YAPILARI</a:t>
              </a:r>
              <a:endParaRPr lang="tr-TR" altLang="tr-TR" sz="1800"/>
            </a:p>
          </p:txBody>
        </p:sp>
        <p:sp>
          <p:nvSpPr>
            <p:cNvPr id="7" name="Text Box 7"/>
            <p:cNvSpPr txBox="1">
              <a:spLocks noChangeArrowheads="1"/>
            </p:cNvSpPr>
            <p:nvPr/>
          </p:nvSpPr>
          <p:spPr bwMode="auto">
            <a:xfrm>
              <a:off x="5557" y="3217"/>
              <a:ext cx="18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dirty="0">
                  <a:latin typeface="Times New Roman" pitchFamily="18" charset="0"/>
                  <a:ea typeface="Batang" charset="-127"/>
                </a:rPr>
                <a:t>BİLGİSAYAR AĞLARI</a:t>
              </a:r>
              <a:endParaRPr lang="tr-TR" altLang="tr-TR" sz="1800" dirty="0"/>
            </a:p>
          </p:txBody>
        </p:sp>
        <p:sp>
          <p:nvSpPr>
            <p:cNvPr id="8" name="Text Box 8"/>
            <p:cNvSpPr txBox="1">
              <a:spLocks noChangeArrowheads="1"/>
            </p:cNvSpPr>
            <p:nvPr/>
          </p:nvSpPr>
          <p:spPr bwMode="auto">
            <a:xfrm>
              <a:off x="8077" y="3217"/>
              <a:ext cx="18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VERİ TABANI</a:t>
              </a:r>
              <a:endParaRPr lang="tr-TR" altLang="tr-TR" sz="1800"/>
            </a:p>
          </p:txBody>
        </p:sp>
        <p:sp>
          <p:nvSpPr>
            <p:cNvPr id="9" name="Text Box 9"/>
            <p:cNvSpPr txBox="1">
              <a:spLocks noChangeArrowheads="1"/>
            </p:cNvSpPr>
            <p:nvPr/>
          </p:nvSpPr>
          <p:spPr bwMode="auto">
            <a:xfrm>
              <a:off x="87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200">
                  <a:latin typeface="Times New Roman" pitchFamily="18" charset="0"/>
                  <a:ea typeface="Batang" charset="-127"/>
                </a:rPr>
                <a:t>Vize</a:t>
              </a:r>
              <a:endParaRPr lang="tr-TR" altLang="tr-TR" sz="1800"/>
            </a:p>
          </p:txBody>
        </p:sp>
        <p:sp>
          <p:nvSpPr>
            <p:cNvPr id="10" name="Text Box 10"/>
            <p:cNvSpPr txBox="1">
              <a:spLocks noChangeArrowheads="1"/>
            </p:cNvSpPr>
            <p:nvPr/>
          </p:nvSpPr>
          <p:spPr bwMode="auto">
            <a:xfrm>
              <a:off x="195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Quiz</a:t>
              </a:r>
              <a:endParaRPr lang="tr-TR" altLang="tr-TR" sz="1800"/>
            </a:p>
          </p:txBody>
        </p:sp>
        <p:sp>
          <p:nvSpPr>
            <p:cNvPr id="11" name="Text Box 11"/>
            <p:cNvSpPr txBox="1">
              <a:spLocks noChangeArrowheads="1"/>
            </p:cNvSpPr>
            <p:nvPr/>
          </p:nvSpPr>
          <p:spPr bwMode="auto">
            <a:xfrm>
              <a:off x="411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200">
                  <a:latin typeface="Times New Roman" pitchFamily="18" charset="0"/>
                  <a:ea typeface="Batang" charset="-127"/>
                </a:rPr>
                <a:t>Final</a:t>
              </a:r>
              <a:endParaRPr lang="tr-TR" altLang="tr-TR" sz="1800"/>
            </a:p>
          </p:txBody>
        </p:sp>
        <p:sp>
          <p:nvSpPr>
            <p:cNvPr id="12" name="Text Box 12"/>
            <p:cNvSpPr txBox="1">
              <a:spLocks noChangeArrowheads="1"/>
            </p:cNvSpPr>
            <p:nvPr/>
          </p:nvSpPr>
          <p:spPr bwMode="auto">
            <a:xfrm>
              <a:off x="303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Ödev</a:t>
              </a:r>
              <a:endParaRPr lang="tr-TR" altLang="tr-TR" sz="1800"/>
            </a:p>
          </p:txBody>
        </p:sp>
        <p:sp>
          <p:nvSpPr>
            <p:cNvPr id="13" name="Text Box 13"/>
            <p:cNvSpPr txBox="1">
              <a:spLocks noChangeArrowheads="1"/>
            </p:cNvSpPr>
            <p:nvPr/>
          </p:nvSpPr>
          <p:spPr bwMode="auto">
            <a:xfrm>
              <a:off x="2497" y="7357"/>
              <a:ext cx="108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Ödev1</a:t>
              </a:r>
              <a:endParaRPr lang="tr-TR" altLang="tr-TR" sz="1800"/>
            </a:p>
          </p:txBody>
        </p:sp>
        <p:sp>
          <p:nvSpPr>
            <p:cNvPr id="14" name="Text Box 14"/>
            <p:cNvSpPr txBox="1">
              <a:spLocks noChangeArrowheads="1"/>
            </p:cNvSpPr>
            <p:nvPr/>
          </p:nvSpPr>
          <p:spPr bwMode="auto">
            <a:xfrm>
              <a:off x="3757" y="7357"/>
              <a:ext cx="108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Ödev2</a:t>
              </a:r>
              <a:endParaRPr lang="tr-TR" altLang="tr-TR" sz="1800"/>
            </a:p>
          </p:txBody>
        </p:sp>
        <p:sp>
          <p:nvSpPr>
            <p:cNvPr id="15" name="Text Box 15"/>
            <p:cNvSpPr txBox="1">
              <a:spLocks noChangeArrowheads="1"/>
            </p:cNvSpPr>
            <p:nvPr/>
          </p:nvSpPr>
          <p:spPr bwMode="auto">
            <a:xfrm>
              <a:off x="5017" y="7357"/>
              <a:ext cx="108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Ödev3</a:t>
              </a:r>
              <a:endParaRPr lang="tr-TR" altLang="tr-TR" sz="1800"/>
            </a:p>
          </p:txBody>
        </p:sp>
        <p:sp>
          <p:nvSpPr>
            <p:cNvPr id="16" name="Text Box 16"/>
            <p:cNvSpPr txBox="1">
              <a:spLocks noChangeArrowheads="1"/>
            </p:cNvSpPr>
            <p:nvPr/>
          </p:nvSpPr>
          <p:spPr bwMode="auto">
            <a:xfrm>
              <a:off x="697" y="627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Quiz1</a:t>
              </a:r>
              <a:endParaRPr lang="tr-TR" altLang="tr-TR" sz="1800"/>
            </a:p>
          </p:txBody>
        </p:sp>
        <p:sp>
          <p:nvSpPr>
            <p:cNvPr id="17" name="Text Box 17"/>
            <p:cNvSpPr txBox="1">
              <a:spLocks noChangeArrowheads="1"/>
            </p:cNvSpPr>
            <p:nvPr/>
          </p:nvSpPr>
          <p:spPr bwMode="auto">
            <a:xfrm>
              <a:off x="1777" y="627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Quiz2</a:t>
              </a:r>
              <a:endParaRPr lang="tr-TR" altLang="tr-TR" sz="1800"/>
            </a:p>
          </p:txBody>
        </p:sp>
        <p:sp>
          <p:nvSpPr>
            <p:cNvPr id="18" name="Line 18"/>
            <p:cNvSpPr>
              <a:spLocks noChangeShapeType="1"/>
            </p:cNvSpPr>
            <p:nvPr/>
          </p:nvSpPr>
          <p:spPr bwMode="auto">
            <a:xfrm flipH="1">
              <a:off x="1417" y="3937"/>
              <a:ext cx="162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9" name="Line 19"/>
            <p:cNvSpPr>
              <a:spLocks noChangeShapeType="1"/>
            </p:cNvSpPr>
            <p:nvPr/>
          </p:nvSpPr>
          <p:spPr bwMode="auto">
            <a:xfrm flipH="1">
              <a:off x="2497" y="3937"/>
              <a:ext cx="5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 name="Line 20"/>
            <p:cNvSpPr>
              <a:spLocks noChangeShapeType="1"/>
            </p:cNvSpPr>
            <p:nvPr/>
          </p:nvSpPr>
          <p:spPr bwMode="auto">
            <a:xfrm>
              <a:off x="3037" y="3937"/>
              <a:ext cx="5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1" name="Line 21"/>
            <p:cNvSpPr>
              <a:spLocks noChangeShapeType="1"/>
            </p:cNvSpPr>
            <p:nvPr/>
          </p:nvSpPr>
          <p:spPr bwMode="auto">
            <a:xfrm>
              <a:off x="3037" y="3937"/>
              <a:ext cx="14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2" name="Line 22"/>
            <p:cNvSpPr>
              <a:spLocks noChangeShapeType="1"/>
            </p:cNvSpPr>
            <p:nvPr/>
          </p:nvSpPr>
          <p:spPr bwMode="auto">
            <a:xfrm flipH="1">
              <a:off x="1237" y="5557"/>
              <a:ext cx="108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3" name="Line 23"/>
            <p:cNvSpPr>
              <a:spLocks noChangeShapeType="1"/>
            </p:cNvSpPr>
            <p:nvPr/>
          </p:nvSpPr>
          <p:spPr bwMode="auto">
            <a:xfrm flipH="1">
              <a:off x="2317" y="5557"/>
              <a:ext cx="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4" name="Line 24"/>
            <p:cNvSpPr>
              <a:spLocks noChangeShapeType="1"/>
            </p:cNvSpPr>
            <p:nvPr/>
          </p:nvSpPr>
          <p:spPr bwMode="auto">
            <a:xfrm flipH="1">
              <a:off x="3037" y="5557"/>
              <a:ext cx="360" cy="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5" name="Line 25"/>
            <p:cNvSpPr>
              <a:spLocks noChangeShapeType="1"/>
            </p:cNvSpPr>
            <p:nvPr/>
          </p:nvSpPr>
          <p:spPr bwMode="auto">
            <a:xfrm>
              <a:off x="3397" y="5557"/>
              <a:ext cx="900" cy="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6" name="Line 26"/>
            <p:cNvSpPr>
              <a:spLocks noChangeShapeType="1"/>
            </p:cNvSpPr>
            <p:nvPr/>
          </p:nvSpPr>
          <p:spPr bwMode="auto">
            <a:xfrm>
              <a:off x="3397" y="5557"/>
              <a:ext cx="2160" cy="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7" name="Line 27"/>
            <p:cNvSpPr>
              <a:spLocks noChangeShapeType="1"/>
            </p:cNvSpPr>
            <p:nvPr/>
          </p:nvSpPr>
          <p:spPr bwMode="auto">
            <a:xfrm flipH="1">
              <a:off x="3217" y="2317"/>
              <a:ext cx="342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8" name="Line 28"/>
            <p:cNvSpPr>
              <a:spLocks noChangeShapeType="1"/>
            </p:cNvSpPr>
            <p:nvPr/>
          </p:nvSpPr>
          <p:spPr bwMode="auto">
            <a:xfrm>
              <a:off x="6637" y="2317"/>
              <a:ext cx="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9" name="Line 29"/>
            <p:cNvSpPr>
              <a:spLocks noChangeShapeType="1"/>
            </p:cNvSpPr>
            <p:nvPr/>
          </p:nvSpPr>
          <p:spPr bwMode="auto">
            <a:xfrm>
              <a:off x="6637" y="2317"/>
              <a:ext cx="23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0" name="Text Box 30"/>
            <p:cNvSpPr txBox="1">
              <a:spLocks noChangeArrowheads="1"/>
            </p:cNvSpPr>
            <p:nvPr/>
          </p:nvSpPr>
          <p:spPr bwMode="auto">
            <a:xfrm>
              <a:off x="753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200">
                  <a:latin typeface="Times New Roman" pitchFamily="18" charset="0"/>
                  <a:ea typeface="Batang" charset="-127"/>
                </a:rPr>
                <a:t>Vize</a:t>
              </a:r>
              <a:endParaRPr lang="tr-TR" altLang="tr-TR" sz="1800"/>
            </a:p>
          </p:txBody>
        </p:sp>
        <p:sp>
          <p:nvSpPr>
            <p:cNvPr id="31" name="Text Box 31"/>
            <p:cNvSpPr txBox="1">
              <a:spLocks noChangeArrowheads="1"/>
            </p:cNvSpPr>
            <p:nvPr/>
          </p:nvSpPr>
          <p:spPr bwMode="auto">
            <a:xfrm>
              <a:off x="861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200">
                  <a:latin typeface="Times New Roman" pitchFamily="18" charset="0"/>
                  <a:ea typeface="Batang" charset="-127"/>
                </a:rPr>
                <a:t>Proje</a:t>
              </a:r>
              <a:endParaRPr lang="tr-TR" altLang="tr-TR" sz="1800"/>
            </a:p>
          </p:txBody>
        </p:sp>
        <p:sp>
          <p:nvSpPr>
            <p:cNvPr id="32" name="Text Box 32"/>
            <p:cNvSpPr txBox="1">
              <a:spLocks noChangeArrowheads="1"/>
            </p:cNvSpPr>
            <p:nvPr/>
          </p:nvSpPr>
          <p:spPr bwMode="auto">
            <a:xfrm>
              <a:off x="1077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200">
                  <a:latin typeface="Times New Roman" pitchFamily="18" charset="0"/>
                  <a:ea typeface="Batang" charset="-127"/>
                </a:rPr>
                <a:t>Final</a:t>
              </a:r>
              <a:endParaRPr lang="tr-TR" altLang="tr-TR" sz="1800"/>
            </a:p>
          </p:txBody>
        </p:sp>
        <p:sp>
          <p:nvSpPr>
            <p:cNvPr id="33" name="Text Box 33"/>
            <p:cNvSpPr txBox="1">
              <a:spLocks noChangeArrowheads="1"/>
            </p:cNvSpPr>
            <p:nvPr/>
          </p:nvSpPr>
          <p:spPr bwMode="auto">
            <a:xfrm>
              <a:off x="9697" y="4837"/>
              <a:ext cx="90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Ödev</a:t>
              </a:r>
              <a:endParaRPr lang="tr-TR" altLang="tr-TR" sz="1800"/>
            </a:p>
          </p:txBody>
        </p:sp>
        <p:sp>
          <p:nvSpPr>
            <p:cNvPr id="34" name="Text Box 34"/>
            <p:cNvSpPr txBox="1">
              <a:spLocks noChangeArrowheads="1"/>
            </p:cNvSpPr>
            <p:nvPr/>
          </p:nvSpPr>
          <p:spPr bwMode="auto">
            <a:xfrm>
              <a:off x="7897" y="6277"/>
              <a:ext cx="108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dirty="0">
                  <a:latin typeface="Times New Roman" pitchFamily="18" charset="0"/>
                  <a:ea typeface="Batang" charset="-127"/>
                </a:rPr>
                <a:t>Proje1</a:t>
              </a:r>
              <a:endParaRPr lang="tr-TR" altLang="tr-TR" sz="1800" dirty="0"/>
            </a:p>
          </p:txBody>
        </p:sp>
        <p:sp>
          <p:nvSpPr>
            <p:cNvPr id="35" name="Text Box 35"/>
            <p:cNvSpPr txBox="1">
              <a:spLocks noChangeArrowheads="1"/>
            </p:cNvSpPr>
            <p:nvPr/>
          </p:nvSpPr>
          <p:spPr bwMode="auto">
            <a:xfrm>
              <a:off x="9157" y="6277"/>
              <a:ext cx="108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Proje2</a:t>
              </a:r>
              <a:endParaRPr lang="tr-TR" altLang="tr-TR" sz="1800"/>
            </a:p>
          </p:txBody>
        </p:sp>
        <p:sp>
          <p:nvSpPr>
            <p:cNvPr id="36" name="Line 36"/>
            <p:cNvSpPr>
              <a:spLocks noChangeShapeType="1"/>
            </p:cNvSpPr>
            <p:nvPr/>
          </p:nvSpPr>
          <p:spPr bwMode="auto">
            <a:xfrm flipH="1">
              <a:off x="8617" y="5557"/>
              <a:ext cx="36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7" name="Line 37"/>
            <p:cNvSpPr>
              <a:spLocks noChangeShapeType="1"/>
            </p:cNvSpPr>
            <p:nvPr/>
          </p:nvSpPr>
          <p:spPr bwMode="auto">
            <a:xfrm>
              <a:off x="8977" y="5557"/>
              <a:ext cx="720" cy="7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8" name="Line 38"/>
            <p:cNvSpPr>
              <a:spLocks noChangeShapeType="1"/>
            </p:cNvSpPr>
            <p:nvPr/>
          </p:nvSpPr>
          <p:spPr bwMode="auto">
            <a:xfrm flipH="1">
              <a:off x="8977" y="3937"/>
              <a:ext cx="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9" name="Line 39"/>
            <p:cNvSpPr>
              <a:spLocks noChangeShapeType="1"/>
            </p:cNvSpPr>
            <p:nvPr/>
          </p:nvSpPr>
          <p:spPr bwMode="auto">
            <a:xfrm flipH="1">
              <a:off x="7897" y="3937"/>
              <a:ext cx="108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0" name="Line 40"/>
            <p:cNvSpPr>
              <a:spLocks noChangeShapeType="1"/>
            </p:cNvSpPr>
            <p:nvPr/>
          </p:nvSpPr>
          <p:spPr bwMode="auto">
            <a:xfrm>
              <a:off x="8977" y="3937"/>
              <a:ext cx="90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1" name="Line 41"/>
            <p:cNvSpPr>
              <a:spLocks noChangeShapeType="1"/>
            </p:cNvSpPr>
            <p:nvPr/>
          </p:nvSpPr>
          <p:spPr bwMode="auto">
            <a:xfrm>
              <a:off x="8977" y="3937"/>
              <a:ext cx="23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2" name="Text Box 42"/>
            <p:cNvSpPr txBox="1">
              <a:spLocks noChangeArrowheads="1"/>
            </p:cNvSpPr>
            <p:nvPr/>
          </p:nvSpPr>
          <p:spPr bwMode="auto">
            <a:xfrm>
              <a:off x="5197" y="4837"/>
              <a:ext cx="126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tr-TR" altLang="ko-KR" sz="1100">
                  <a:latin typeface="Times New Roman" pitchFamily="18" charset="0"/>
                  <a:ea typeface="Batang" charset="-127"/>
                </a:rPr>
                <a:t>Seminer1</a:t>
              </a:r>
              <a:endParaRPr lang="tr-TR" altLang="tr-TR" sz="1800"/>
            </a:p>
          </p:txBody>
        </p:sp>
        <p:sp>
          <p:nvSpPr>
            <p:cNvPr id="43" name="Text Box 43"/>
            <p:cNvSpPr txBox="1">
              <a:spLocks noChangeArrowheads="1"/>
            </p:cNvSpPr>
            <p:nvPr/>
          </p:nvSpPr>
          <p:spPr bwMode="auto">
            <a:xfrm>
              <a:off x="6637" y="4837"/>
              <a:ext cx="720" cy="720"/>
            </a:xfrm>
            <a:prstGeom prst="rect">
              <a:avLst/>
            </a:prstGeom>
            <a:solidFill>
              <a:srgbClr val="FFFF00"/>
            </a:solidFill>
            <a:ln w="9525">
              <a:solidFill>
                <a:srgbClr val="FF0000"/>
              </a:solidFill>
              <a:miter lim="800000"/>
              <a:headEnd/>
              <a:tailEnd/>
            </a:ln>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tr-TR" altLang="ko-KR" sz="1200">
                  <a:latin typeface="Times New Roman" pitchFamily="18" charset="0"/>
                  <a:ea typeface="Batang" charset="-127"/>
                </a:rPr>
                <a:t>Tez</a:t>
              </a:r>
              <a:endParaRPr lang="tr-TR" altLang="tr-TR" sz="1800"/>
            </a:p>
          </p:txBody>
        </p:sp>
        <p:sp>
          <p:nvSpPr>
            <p:cNvPr id="44" name="Line 44"/>
            <p:cNvSpPr>
              <a:spLocks noChangeShapeType="1"/>
            </p:cNvSpPr>
            <p:nvPr/>
          </p:nvSpPr>
          <p:spPr bwMode="auto">
            <a:xfrm flipH="1">
              <a:off x="5917" y="3937"/>
              <a:ext cx="5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5" name="Line 45"/>
            <p:cNvSpPr>
              <a:spLocks noChangeShapeType="1"/>
            </p:cNvSpPr>
            <p:nvPr/>
          </p:nvSpPr>
          <p:spPr bwMode="auto">
            <a:xfrm>
              <a:off x="6457" y="3937"/>
              <a:ext cx="540" cy="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spTree>
    <p:extLst>
      <p:ext uri="{BB962C8B-B14F-4D97-AF65-F5344CB8AC3E}">
        <p14:creationId xmlns:p14="http://schemas.microsoft.com/office/powerpoint/2010/main" val="372214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b="1" dirty="0" smtClean="0">
                <a:latin typeface="TimesNewRomanPS-BoldMT"/>
              </a:rPr>
              <a:t>Level </a:t>
            </a:r>
            <a:r>
              <a:rPr lang="tr-TR" altLang="tr-TR" b="1" dirty="0" err="1" smtClean="0">
                <a:latin typeface="TimesNewRomanPS-BoldMT"/>
              </a:rPr>
              <a:t>Order</a:t>
            </a:r>
            <a:r>
              <a:rPr lang="tr-TR" altLang="tr-TR" b="1" dirty="0" smtClean="0">
                <a:latin typeface="TimesNewRomanPS-BoldMT"/>
              </a:rPr>
              <a:t> </a:t>
            </a:r>
            <a:r>
              <a:rPr lang="tr-TR" altLang="tr-TR" b="1" dirty="0" err="1" smtClean="0">
                <a:latin typeface="TimesNewRomanPS-BoldMT"/>
              </a:rPr>
              <a:t>Traversal</a:t>
            </a:r>
            <a:endParaRPr lang="tr-TR" dirty="0"/>
          </a:p>
        </p:txBody>
      </p:sp>
      <p:pic>
        <p:nvPicPr>
          <p:cNvPr id="4"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2580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6"/>
          <p:cNvSpPr>
            <a:spLocks noChangeArrowheads="1"/>
          </p:cNvSpPr>
          <p:nvPr/>
        </p:nvSpPr>
        <p:spPr bwMode="auto">
          <a:xfrm>
            <a:off x="2916238" y="5937250"/>
            <a:ext cx="3275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altLang="tr-TR" b="1">
                <a:latin typeface="Arial-BoldMT"/>
              </a:rPr>
              <a:t>a</a:t>
            </a:r>
            <a:r>
              <a:rPr lang="pt-BR" altLang="tr-TR">
                <a:latin typeface="TimesNewRomanPSMT"/>
              </a:rPr>
              <a:t>, </a:t>
            </a:r>
            <a:r>
              <a:rPr lang="pt-BR" altLang="tr-TR" b="1">
                <a:latin typeface="Arial-BoldMT"/>
              </a:rPr>
              <a:t>b</a:t>
            </a:r>
            <a:r>
              <a:rPr lang="pt-BR" altLang="tr-TR">
                <a:latin typeface="TimesNewRomanPSMT"/>
              </a:rPr>
              <a:t>, </a:t>
            </a:r>
            <a:r>
              <a:rPr lang="pt-BR" altLang="tr-TR" b="1">
                <a:latin typeface="Arial-BoldMT"/>
              </a:rPr>
              <a:t>c</a:t>
            </a:r>
            <a:r>
              <a:rPr lang="pt-BR" altLang="tr-TR">
                <a:latin typeface="TimesNewRomanPSMT"/>
              </a:rPr>
              <a:t>, </a:t>
            </a:r>
            <a:r>
              <a:rPr lang="pt-BR" altLang="tr-TR" b="1">
                <a:latin typeface="Arial-BoldMT"/>
              </a:rPr>
              <a:t>d</a:t>
            </a:r>
            <a:r>
              <a:rPr lang="pt-BR" altLang="tr-TR">
                <a:latin typeface="TimesNewRomanPSMT"/>
              </a:rPr>
              <a:t>, </a:t>
            </a:r>
            <a:r>
              <a:rPr lang="pt-BR" altLang="tr-TR" b="1">
                <a:latin typeface="Arial-BoldMT"/>
              </a:rPr>
              <a:t>e</a:t>
            </a:r>
            <a:r>
              <a:rPr lang="pt-BR" altLang="tr-TR">
                <a:latin typeface="TimesNewRomanPSMT"/>
              </a:rPr>
              <a:t>, </a:t>
            </a:r>
            <a:r>
              <a:rPr lang="pt-BR" altLang="tr-TR" b="1">
                <a:latin typeface="Arial-BoldMT"/>
              </a:rPr>
              <a:t>f</a:t>
            </a:r>
            <a:r>
              <a:rPr lang="pt-BR" altLang="tr-TR">
                <a:latin typeface="TimesNewRomanPSMT"/>
              </a:rPr>
              <a:t>, </a:t>
            </a:r>
            <a:r>
              <a:rPr lang="pt-BR" altLang="tr-TR" b="1">
                <a:latin typeface="Arial-BoldMT"/>
              </a:rPr>
              <a:t>g</a:t>
            </a:r>
            <a:r>
              <a:rPr lang="pt-BR" altLang="tr-TR">
                <a:latin typeface="TimesNewRomanPSMT"/>
              </a:rPr>
              <a:t>, </a:t>
            </a:r>
            <a:r>
              <a:rPr lang="pt-BR" altLang="tr-TR" b="1">
                <a:latin typeface="Arial-BoldMT"/>
              </a:rPr>
              <a:t>h</a:t>
            </a:r>
            <a:r>
              <a:rPr lang="pt-BR" altLang="tr-TR">
                <a:latin typeface="TimesNewRomanPSMT"/>
              </a:rPr>
              <a:t>, </a:t>
            </a:r>
            <a:r>
              <a:rPr lang="pt-BR" altLang="tr-TR" b="1">
                <a:latin typeface="Arial-BoldMT"/>
              </a:rPr>
              <a:t>i</a:t>
            </a:r>
            <a:r>
              <a:rPr lang="pt-BR" altLang="tr-TR">
                <a:latin typeface="TimesNewRomanPSMT"/>
              </a:rPr>
              <a:t>, </a:t>
            </a:r>
            <a:r>
              <a:rPr lang="pt-BR" altLang="tr-TR" b="1">
                <a:latin typeface="Arial-BoldMT"/>
              </a:rPr>
              <a:t>j</a:t>
            </a:r>
            <a:r>
              <a:rPr lang="pt-BR" altLang="tr-TR">
                <a:latin typeface="TimesNewRomanPSMT"/>
              </a:rPr>
              <a:t>, </a:t>
            </a:r>
            <a:r>
              <a:rPr lang="pt-BR" altLang="tr-TR" b="1">
                <a:latin typeface="Arial-BoldMT"/>
              </a:rPr>
              <a:t>k</a:t>
            </a:r>
            <a:r>
              <a:rPr lang="pt-BR" altLang="tr-TR">
                <a:latin typeface="TimesNewRomanPSMT"/>
              </a:rPr>
              <a:t>, </a:t>
            </a:r>
            <a:r>
              <a:rPr lang="pt-BR" altLang="tr-TR" b="1">
                <a:latin typeface="Arial-BoldMT"/>
              </a:rPr>
              <a:t>l</a:t>
            </a:r>
            <a:r>
              <a:rPr lang="pt-BR" altLang="tr-TR">
                <a:latin typeface="TimesNewRomanPSMT"/>
              </a:rPr>
              <a:t>, </a:t>
            </a:r>
            <a:r>
              <a:rPr lang="pt-BR" altLang="tr-TR" b="1">
                <a:latin typeface="Arial-BoldMT"/>
              </a:rPr>
              <a:t>m</a:t>
            </a:r>
            <a:endParaRPr lang="tr-TR" altLang="tr-TR"/>
          </a:p>
        </p:txBody>
      </p:sp>
    </p:spTree>
    <p:extLst>
      <p:ext uri="{BB962C8B-B14F-4D97-AF65-F5344CB8AC3E}">
        <p14:creationId xmlns:p14="http://schemas.microsoft.com/office/powerpoint/2010/main" val="337706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b="1" dirty="0" err="1" smtClean="0">
                <a:latin typeface="TimesNewRomanPS-BoldMT"/>
              </a:rPr>
              <a:t>Preorder</a:t>
            </a:r>
            <a:r>
              <a:rPr lang="tr-TR" altLang="tr-TR" b="1" dirty="0" smtClean="0">
                <a:latin typeface="TimesNewRomanPS-BoldMT"/>
              </a:rPr>
              <a:t> </a:t>
            </a:r>
            <a:r>
              <a:rPr lang="tr-TR" altLang="tr-TR" b="1" dirty="0" err="1" smtClean="0">
                <a:latin typeface="TimesNewRomanPS-BoldMT"/>
              </a:rPr>
              <a:t>Traversal</a:t>
            </a:r>
            <a:endParaRPr lang="tr-TR" dirty="0"/>
          </a:p>
        </p:txBody>
      </p:sp>
      <p:pic>
        <p:nvPicPr>
          <p:cNvPr id="4"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1268413"/>
            <a:ext cx="77057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6"/>
          <p:cNvSpPr>
            <a:spLocks noChangeArrowheads="1"/>
          </p:cNvSpPr>
          <p:nvPr/>
        </p:nvSpPr>
        <p:spPr bwMode="auto">
          <a:xfrm>
            <a:off x="1692275" y="620395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400" b="1">
                <a:latin typeface="Arial-BoldMT"/>
              </a:rPr>
              <a:t>a</a:t>
            </a:r>
            <a:r>
              <a:rPr lang="tr-TR" altLang="tr-TR">
                <a:latin typeface="TimesNewRomanPSMT"/>
              </a:rPr>
              <a:t>, </a:t>
            </a:r>
            <a:r>
              <a:rPr lang="pt-BR" altLang="tr-TR" sz="1400" b="1">
                <a:latin typeface="Arial-BoldMT"/>
              </a:rPr>
              <a:t>b</a:t>
            </a:r>
            <a:r>
              <a:rPr lang="pt-BR" altLang="tr-TR">
                <a:latin typeface="TimesNewRomanPSMT"/>
              </a:rPr>
              <a:t>, </a:t>
            </a:r>
            <a:r>
              <a:rPr lang="pt-BR" altLang="tr-TR" sz="1400" b="1">
                <a:latin typeface="Arial-BoldMT"/>
              </a:rPr>
              <a:t>e</a:t>
            </a:r>
            <a:r>
              <a:rPr lang="pt-BR" altLang="tr-TR">
                <a:latin typeface="TimesNewRomanPSMT"/>
              </a:rPr>
              <a:t>, </a:t>
            </a:r>
            <a:r>
              <a:rPr lang="pt-BR" altLang="tr-TR" sz="1400" b="1">
                <a:latin typeface="Arial-BoldMT"/>
              </a:rPr>
              <a:t>h</a:t>
            </a:r>
            <a:r>
              <a:rPr lang="pt-BR" altLang="tr-TR">
                <a:latin typeface="TimesNewRomanPSMT"/>
              </a:rPr>
              <a:t>, </a:t>
            </a:r>
            <a:r>
              <a:rPr lang="pt-BR" altLang="tr-TR" sz="1400" b="1">
                <a:latin typeface="Arial-BoldMT"/>
              </a:rPr>
              <a:t>i</a:t>
            </a:r>
            <a:r>
              <a:rPr lang="pt-BR" altLang="tr-TR">
                <a:latin typeface="TimesNewRomanPSMT"/>
              </a:rPr>
              <a:t>, </a:t>
            </a:r>
            <a:r>
              <a:rPr lang="pt-BR" altLang="tr-TR" sz="1400" b="1">
                <a:latin typeface="Arial-BoldMT"/>
              </a:rPr>
              <a:t>f</a:t>
            </a:r>
            <a:r>
              <a:rPr lang="pt-BR" altLang="tr-TR">
                <a:latin typeface="TimesNewRomanPSMT"/>
              </a:rPr>
              <a:t>, </a:t>
            </a:r>
            <a:r>
              <a:rPr lang="pt-BR" altLang="tr-TR" sz="1400" b="1">
                <a:latin typeface="Arial-BoldMT"/>
              </a:rPr>
              <a:t>c</a:t>
            </a:r>
            <a:r>
              <a:rPr lang="pt-BR" altLang="tr-TR">
                <a:latin typeface="TimesNewRomanPSMT"/>
              </a:rPr>
              <a:t>, </a:t>
            </a:r>
            <a:r>
              <a:rPr lang="pt-BR" altLang="tr-TR" sz="1400" b="1">
                <a:latin typeface="Arial-BoldMT"/>
              </a:rPr>
              <a:t>d</a:t>
            </a:r>
            <a:r>
              <a:rPr lang="pt-BR" altLang="tr-TR">
                <a:latin typeface="TimesNewRomanPSMT"/>
              </a:rPr>
              <a:t>, </a:t>
            </a:r>
            <a:r>
              <a:rPr lang="pt-BR" altLang="tr-TR" sz="1400" b="1">
                <a:latin typeface="Arial-BoldMT"/>
              </a:rPr>
              <a:t>g</a:t>
            </a:r>
            <a:r>
              <a:rPr lang="pt-BR" altLang="tr-TR">
                <a:latin typeface="TimesNewRomanPSMT"/>
              </a:rPr>
              <a:t>, </a:t>
            </a:r>
            <a:r>
              <a:rPr lang="pt-BR" altLang="tr-TR" sz="1400" b="1">
                <a:latin typeface="Arial-BoldMT"/>
              </a:rPr>
              <a:t>j</a:t>
            </a:r>
            <a:r>
              <a:rPr lang="pt-BR" altLang="tr-TR">
                <a:latin typeface="TimesNewRomanPSMT"/>
              </a:rPr>
              <a:t>, </a:t>
            </a:r>
            <a:r>
              <a:rPr lang="pt-BR" altLang="tr-TR" sz="1400" b="1">
                <a:latin typeface="Arial-BoldMT"/>
              </a:rPr>
              <a:t>k</a:t>
            </a:r>
            <a:r>
              <a:rPr lang="pt-BR" altLang="tr-TR">
                <a:latin typeface="TimesNewRomanPSMT"/>
              </a:rPr>
              <a:t>, </a:t>
            </a:r>
            <a:r>
              <a:rPr lang="pt-BR" altLang="tr-TR" sz="1400" b="1">
                <a:latin typeface="Arial-BoldMT"/>
              </a:rPr>
              <a:t>l</a:t>
            </a:r>
            <a:r>
              <a:rPr lang="pt-BR" altLang="tr-TR">
                <a:latin typeface="TimesNewRomanPSMT"/>
              </a:rPr>
              <a:t>, </a:t>
            </a:r>
            <a:r>
              <a:rPr lang="pt-BR" altLang="tr-TR" sz="1400" b="1">
                <a:latin typeface="Arial-BoldMT"/>
              </a:rPr>
              <a:t>m</a:t>
            </a:r>
            <a:endParaRPr lang="tr-TR" altLang="tr-TR"/>
          </a:p>
        </p:txBody>
      </p:sp>
    </p:spTree>
    <p:extLst>
      <p:ext uri="{BB962C8B-B14F-4D97-AF65-F5344CB8AC3E}">
        <p14:creationId xmlns:p14="http://schemas.microsoft.com/office/powerpoint/2010/main" val="373437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Numarası Yer Tutucusu 4"/>
          <p:cNvSpPr>
            <a:spLocks noGrp="1"/>
          </p:cNvSpPr>
          <p:nvPr>
            <p:ph type="sldNum" sz="quarter" idx="11"/>
          </p:nvPr>
        </p:nvSpPr>
        <p:spPr>
          <a:noFill/>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55908BC-38C5-4200-8303-A6A9898803C5}" type="slidenum">
              <a:rPr lang="en-US" altLang="tr-TR" sz="1400">
                <a:solidFill>
                  <a:schemeClr val="tx1"/>
                </a:solidFill>
              </a:rPr>
              <a:pPr>
                <a:spcBef>
                  <a:spcPct val="0"/>
                </a:spcBef>
                <a:buFontTx/>
                <a:buNone/>
              </a:pPr>
              <a:t>2</a:t>
            </a:fld>
            <a:endParaRPr lang="en-US" altLang="tr-TR" sz="1400">
              <a:solidFill>
                <a:schemeClr val="tx1"/>
              </a:solidFill>
            </a:endParaRPr>
          </a:p>
        </p:txBody>
      </p:sp>
      <p:sp>
        <p:nvSpPr>
          <p:cNvPr id="50179" name="Rectangle 2"/>
          <p:cNvSpPr>
            <a:spLocks noGrp="1" noChangeArrowheads="1"/>
          </p:cNvSpPr>
          <p:nvPr>
            <p:ph type="title"/>
          </p:nvPr>
        </p:nvSpPr>
        <p:spPr/>
        <p:txBody>
          <a:bodyPr/>
          <a:lstStyle/>
          <a:p>
            <a:pPr eaLnBrk="1" hangingPunct="1"/>
            <a:r>
              <a:rPr lang="en-US" altLang="tr-TR" dirty="0" smtClean="0"/>
              <a:t>Bubble Sort</a:t>
            </a:r>
          </a:p>
        </p:txBody>
      </p:sp>
      <p:sp>
        <p:nvSpPr>
          <p:cNvPr id="50180" name="Rectangle 3"/>
          <p:cNvSpPr>
            <a:spLocks noGrp="1" noChangeArrowheads="1"/>
          </p:cNvSpPr>
          <p:nvPr>
            <p:ph type="body" idx="1"/>
          </p:nvPr>
        </p:nvSpPr>
        <p:spPr/>
        <p:txBody>
          <a:bodyPr>
            <a:normAutofit fontScale="92500" lnSpcReduction="10000"/>
          </a:bodyPr>
          <a:lstStyle/>
          <a:p>
            <a:pPr eaLnBrk="1" hangingPunct="1"/>
            <a:r>
              <a:rPr lang="tr-TR" altLang="tr-TR" dirty="0" smtClean="0"/>
              <a:t> İşletim </a:t>
            </a:r>
            <a:r>
              <a:rPr lang="en-US" altLang="tr-TR" dirty="0" smtClean="0"/>
              <a:t>:</a:t>
            </a:r>
          </a:p>
          <a:p>
            <a:pPr lvl="1" eaLnBrk="1" hangingPunct="1"/>
            <a:r>
              <a:rPr lang="tr-TR" altLang="tr-TR" dirty="0" smtClean="0"/>
              <a:t>Tekrar tekrar dizinin elemanları test edilerek dizi taranır.</a:t>
            </a:r>
            <a:endParaRPr lang="en-US" altLang="tr-TR" dirty="0" smtClean="0"/>
          </a:p>
          <a:p>
            <a:pPr lvl="1" eaLnBrk="1" hangingPunct="1"/>
            <a:r>
              <a:rPr lang="tr-TR" altLang="tr-TR" dirty="0" smtClean="0"/>
              <a:t>Büyüklük küçüklük durumuna göre komşu elemanla yer değiştirilir.</a:t>
            </a:r>
            <a:endParaRPr lang="en-US" altLang="tr-TR" dirty="0" smtClean="0"/>
          </a:p>
          <a:p>
            <a:pPr eaLnBrk="1" hangingPunct="1"/>
            <a:endParaRPr lang="en-US" altLang="tr-TR" dirty="0" smtClean="0"/>
          </a:p>
          <a:p>
            <a:pPr eaLnBrk="1" hangingPunct="1"/>
            <a:endParaRPr lang="en-US" altLang="tr-TR" dirty="0" smtClean="0"/>
          </a:p>
          <a:p>
            <a:pPr eaLnBrk="1" hangingPunct="1"/>
            <a:endParaRPr lang="en-US" altLang="tr-TR" dirty="0" smtClean="0"/>
          </a:p>
          <a:p>
            <a:pPr eaLnBrk="1" hangingPunct="1"/>
            <a:r>
              <a:rPr lang="tr-TR" altLang="tr-TR" dirty="0" smtClean="0"/>
              <a:t>İşletimi kolay olmasına rağmen çalışma zamanı kötü                  bir algoritma</a:t>
            </a:r>
            <a:endParaRPr lang="en-US" altLang="tr-TR" dirty="0" smtClean="0"/>
          </a:p>
        </p:txBody>
      </p:sp>
      <p:sp>
        <p:nvSpPr>
          <p:cNvPr id="50181" name="Text Box 4"/>
          <p:cNvSpPr txBox="1">
            <a:spLocks noChangeArrowheads="1"/>
          </p:cNvSpPr>
          <p:nvPr/>
        </p:nvSpPr>
        <p:spPr bwMode="auto">
          <a:xfrm>
            <a:off x="2846785" y="3349626"/>
            <a:ext cx="171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000">
                <a:solidFill>
                  <a:schemeClr val="tx1"/>
                </a:solidFill>
              </a:rPr>
              <a:t>1</a:t>
            </a:r>
          </a:p>
        </p:txBody>
      </p:sp>
      <p:sp>
        <p:nvSpPr>
          <p:cNvPr id="50182" name="Text Box 5"/>
          <p:cNvSpPr txBox="1">
            <a:spLocks noChangeArrowheads="1"/>
          </p:cNvSpPr>
          <p:nvPr/>
        </p:nvSpPr>
        <p:spPr bwMode="auto">
          <a:xfrm>
            <a:off x="3211116" y="3349626"/>
            <a:ext cx="171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000">
                <a:solidFill>
                  <a:schemeClr val="tx1"/>
                </a:solidFill>
              </a:rPr>
              <a:t>2</a:t>
            </a:r>
          </a:p>
        </p:txBody>
      </p:sp>
      <p:sp>
        <p:nvSpPr>
          <p:cNvPr id="50183" name="Text Box 6"/>
          <p:cNvSpPr txBox="1">
            <a:spLocks noChangeArrowheads="1"/>
          </p:cNvSpPr>
          <p:nvPr/>
        </p:nvSpPr>
        <p:spPr bwMode="auto">
          <a:xfrm>
            <a:off x="3527822" y="3349626"/>
            <a:ext cx="171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000">
                <a:solidFill>
                  <a:schemeClr val="tx1"/>
                </a:solidFill>
              </a:rPr>
              <a:t>3</a:t>
            </a:r>
          </a:p>
        </p:txBody>
      </p:sp>
      <p:sp>
        <p:nvSpPr>
          <p:cNvPr id="50184" name="Text Box 7"/>
          <p:cNvSpPr txBox="1">
            <a:spLocks noChangeArrowheads="1"/>
          </p:cNvSpPr>
          <p:nvPr/>
        </p:nvSpPr>
        <p:spPr bwMode="auto">
          <a:xfrm>
            <a:off x="4885135" y="3349626"/>
            <a:ext cx="171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000">
                <a:solidFill>
                  <a:schemeClr val="tx1"/>
                </a:solidFill>
              </a:rPr>
              <a:t>n</a:t>
            </a:r>
          </a:p>
        </p:txBody>
      </p:sp>
      <p:sp>
        <p:nvSpPr>
          <p:cNvPr id="50185" name="Text Box 8"/>
          <p:cNvSpPr txBox="1">
            <a:spLocks noChangeArrowheads="1"/>
          </p:cNvSpPr>
          <p:nvPr/>
        </p:nvSpPr>
        <p:spPr bwMode="auto">
          <a:xfrm>
            <a:off x="2847975" y="3032127"/>
            <a:ext cx="235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800">
                <a:solidFill>
                  <a:schemeClr val="tx1"/>
                </a:solidFill>
              </a:rPr>
              <a:t>i</a:t>
            </a:r>
          </a:p>
        </p:txBody>
      </p:sp>
      <p:sp>
        <p:nvSpPr>
          <p:cNvPr id="50186" name="Line 9"/>
          <p:cNvSpPr>
            <a:spLocks noChangeShapeType="1"/>
          </p:cNvSpPr>
          <p:nvPr/>
        </p:nvSpPr>
        <p:spPr bwMode="auto">
          <a:xfrm>
            <a:off x="3118247" y="3224213"/>
            <a:ext cx="18907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50187" name="Group 10"/>
          <p:cNvGrpSpPr>
            <a:grpSpLocks/>
          </p:cNvGrpSpPr>
          <p:nvPr/>
        </p:nvGrpSpPr>
        <p:grpSpPr bwMode="auto">
          <a:xfrm>
            <a:off x="2807495" y="3630613"/>
            <a:ext cx="2365772" cy="423862"/>
            <a:chOff x="221" y="912"/>
            <a:chExt cx="1987" cy="267"/>
          </a:xfrm>
        </p:grpSpPr>
        <p:sp>
          <p:nvSpPr>
            <p:cNvPr id="50190" name="Rectangle 1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1</a:t>
              </a:r>
            </a:p>
          </p:txBody>
        </p:sp>
        <p:sp>
          <p:nvSpPr>
            <p:cNvPr id="50191" name="Rectangle 1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3</a:t>
              </a:r>
            </a:p>
          </p:txBody>
        </p:sp>
        <p:sp>
          <p:nvSpPr>
            <p:cNvPr id="50192" name="Rectangle 1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2</a:t>
              </a:r>
            </a:p>
          </p:txBody>
        </p:sp>
        <p:sp>
          <p:nvSpPr>
            <p:cNvPr id="50193" name="Rectangle 1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9</a:t>
              </a:r>
            </a:p>
          </p:txBody>
        </p:sp>
        <p:sp>
          <p:nvSpPr>
            <p:cNvPr id="50194" name="Rectangle 1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6</a:t>
              </a:r>
            </a:p>
          </p:txBody>
        </p:sp>
        <p:sp>
          <p:nvSpPr>
            <p:cNvPr id="50195" name="Rectangle 1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4</a:t>
              </a:r>
            </a:p>
          </p:txBody>
        </p:sp>
        <p:sp>
          <p:nvSpPr>
            <p:cNvPr id="50196" name="Rectangle 1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tr-TR" sz="1800"/>
                <a:t>8</a:t>
              </a:r>
            </a:p>
          </p:txBody>
        </p:sp>
        <p:sp>
          <p:nvSpPr>
            <p:cNvPr id="50197" name="Line 1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198" name="Line 1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199" name="Line 2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0" name="Line 2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1" name="Line 2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2" name="Line 2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3" name="Line 2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4" name="Line 2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5" name="Line 2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206" name="Line 2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50188" name="Text Box 28"/>
          <p:cNvSpPr txBox="1">
            <a:spLocks noChangeArrowheads="1"/>
          </p:cNvSpPr>
          <p:nvPr/>
        </p:nvSpPr>
        <p:spPr bwMode="auto">
          <a:xfrm>
            <a:off x="4944666" y="4138613"/>
            <a:ext cx="2295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tr-TR" sz="1600">
                <a:solidFill>
                  <a:schemeClr val="tx1"/>
                </a:solidFill>
              </a:rPr>
              <a:t>j</a:t>
            </a:r>
          </a:p>
        </p:txBody>
      </p:sp>
      <p:sp>
        <p:nvSpPr>
          <p:cNvPr id="50189" name="Line 29"/>
          <p:cNvSpPr>
            <a:spLocks noChangeShapeType="1"/>
          </p:cNvSpPr>
          <p:nvPr/>
        </p:nvSpPr>
        <p:spPr bwMode="auto">
          <a:xfrm flipH="1">
            <a:off x="3287316" y="4291013"/>
            <a:ext cx="165735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2" name="Resim 1"/>
          <p:cNvPicPr>
            <a:picLocks noChangeAspect="1"/>
          </p:cNvPicPr>
          <p:nvPr/>
        </p:nvPicPr>
        <p:blipFill>
          <a:blip r:embed="rId3"/>
          <a:stretch>
            <a:fillRect/>
          </a:stretch>
        </p:blipFill>
        <p:spPr>
          <a:xfrm>
            <a:off x="6573883" y="4491895"/>
            <a:ext cx="785813" cy="581025"/>
          </a:xfrm>
          <a:prstGeom prst="rect">
            <a:avLst/>
          </a:prstGeom>
        </p:spPr>
      </p:pic>
    </p:spTree>
    <p:extLst>
      <p:ext uri="{BB962C8B-B14F-4D97-AF65-F5344CB8AC3E}">
        <p14:creationId xmlns:p14="http://schemas.microsoft.com/office/powerpoint/2010/main" val="2088505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b="1" dirty="0" err="1" smtClean="0">
                <a:latin typeface="TimesNewRomanPS-BoldMT"/>
              </a:rPr>
              <a:t>Postorder</a:t>
            </a:r>
            <a:r>
              <a:rPr lang="tr-TR" altLang="tr-TR" b="1" dirty="0" smtClean="0">
                <a:latin typeface="TimesNewRomanPS-BoldMT"/>
              </a:rPr>
              <a:t> </a:t>
            </a:r>
            <a:r>
              <a:rPr lang="tr-TR" altLang="tr-TR" b="1" dirty="0" err="1" smtClean="0">
                <a:latin typeface="TimesNewRomanPS-BoldMT"/>
              </a:rPr>
              <a:t>Traversal</a:t>
            </a:r>
            <a:endParaRPr lang="tr-TR" dirty="0"/>
          </a:p>
        </p:txBody>
      </p:sp>
      <p:pic>
        <p:nvPicPr>
          <p:cNvPr id="4"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1" y="1412776"/>
            <a:ext cx="58324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6"/>
          <p:cNvSpPr>
            <a:spLocks noChangeArrowheads="1"/>
          </p:cNvSpPr>
          <p:nvPr/>
        </p:nvSpPr>
        <p:spPr bwMode="auto">
          <a:xfrm>
            <a:off x="2916237" y="6185694"/>
            <a:ext cx="3275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altLang="tr-TR" b="1">
                <a:latin typeface="Arial-BoldMT"/>
              </a:rPr>
              <a:t>h</a:t>
            </a:r>
            <a:r>
              <a:rPr lang="pt-BR" altLang="tr-TR">
                <a:latin typeface="TimesNewRomanPSMT"/>
              </a:rPr>
              <a:t>, </a:t>
            </a:r>
            <a:r>
              <a:rPr lang="pt-BR" altLang="tr-TR" b="1">
                <a:latin typeface="Arial-BoldMT"/>
              </a:rPr>
              <a:t>i</a:t>
            </a:r>
            <a:r>
              <a:rPr lang="pt-BR" altLang="tr-TR">
                <a:latin typeface="TimesNewRomanPSMT"/>
              </a:rPr>
              <a:t>, </a:t>
            </a:r>
            <a:r>
              <a:rPr lang="pt-BR" altLang="tr-TR" b="1">
                <a:latin typeface="Arial-BoldMT"/>
              </a:rPr>
              <a:t>e</a:t>
            </a:r>
            <a:r>
              <a:rPr lang="pt-BR" altLang="tr-TR">
                <a:latin typeface="TimesNewRomanPSMT"/>
              </a:rPr>
              <a:t>, </a:t>
            </a:r>
            <a:r>
              <a:rPr lang="pt-BR" altLang="tr-TR" b="1">
                <a:latin typeface="Arial-BoldMT"/>
              </a:rPr>
              <a:t>f</a:t>
            </a:r>
            <a:r>
              <a:rPr lang="pt-BR" altLang="tr-TR">
                <a:latin typeface="TimesNewRomanPSMT"/>
              </a:rPr>
              <a:t>, </a:t>
            </a:r>
            <a:r>
              <a:rPr lang="pt-BR" altLang="tr-TR" b="1">
                <a:latin typeface="Arial-BoldMT"/>
              </a:rPr>
              <a:t>b</a:t>
            </a:r>
            <a:r>
              <a:rPr lang="pt-BR" altLang="tr-TR">
                <a:latin typeface="TimesNewRomanPSMT"/>
              </a:rPr>
              <a:t>, </a:t>
            </a:r>
            <a:r>
              <a:rPr lang="pt-BR" altLang="tr-TR" b="1">
                <a:latin typeface="Arial-BoldMT"/>
              </a:rPr>
              <a:t>c</a:t>
            </a:r>
            <a:r>
              <a:rPr lang="pt-BR" altLang="tr-TR">
                <a:latin typeface="TimesNewRomanPSMT"/>
              </a:rPr>
              <a:t>, </a:t>
            </a:r>
            <a:r>
              <a:rPr lang="pt-BR" altLang="tr-TR" b="1">
                <a:latin typeface="Arial-BoldMT"/>
              </a:rPr>
              <a:t>j</a:t>
            </a:r>
            <a:r>
              <a:rPr lang="pt-BR" altLang="tr-TR">
                <a:latin typeface="TimesNewRomanPSMT"/>
              </a:rPr>
              <a:t>, </a:t>
            </a:r>
            <a:r>
              <a:rPr lang="pt-BR" altLang="tr-TR" b="1">
                <a:latin typeface="Arial-BoldMT"/>
              </a:rPr>
              <a:t>k</a:t>
            </a:r>
            <a:r>
              <a:rPr lang="pt-BR" altLang="tr-TR">
                <a:latin typeface="TimesNewRomanPSMT"/>
              </a:rPr>
              <a:t>, </a:t>
            </a:r>
            <a:r>
              <a:rPr lang="pt-BR" altLang="tr-TR" b="1">
                <a:latin typeface="Arial-BoldMT"/>
              </a:rPr>
              <a:t>l</a:t>
            </a:r>
            <a:r>
              <a:rPr lang="pt-BR" altLang="tr-TR">
                <a:latin typeface="TimesNewRomanPSMT"/>
              </a:rPr>
              <a:t>, </a:t>
            </a:r>
            <a:r>
              <a:rPr lang="pt-BR" altLang="tr-TR" b="1">
                <a:latin typeface="Arial-BoldMT"/>
              </a:rPr>
              <a:t>m</a:t>
            </a:r>
            <a:r>
              <a:rPr lang="pt-BR" altLang="tr-TR">
                <a:latin typeface="TimesNewRomanPSMT"/>
              </a:rPr>
              <a:t>, </a:t>
            </a:r>
            <a:r>
              <a:rPr lang="pt-BR" altLang="tr-TR" b="1">
                <a:latin typeface="Arial-BoldMT"/>
              </a:rPr>
              <a:t>g</a:t>
            </a:r>
            <a:r>
              <a:rPr lang="pt-BR" altLang="tr-TR">
                <a:latin typeface="TimesNewRomanPSMT"/>
              </a:rPr>
              <a:t>, </a:t>
            </a:r>
            <a:r>
              <a:rPr lang="pt-BR" altLang="tr-TR" b="1">
                <a:latin typeface="Arial-BoldMT"/>
              </a:rPr>
              <a:t>d</a:t>
            </a:r>
            <a:r>
              <a:rPr lang="pt-BR" altLang="tr-TR">
                <a:latin typeface="TimesNewRomanPSMT"/>
              </a:rPr>
              <a:t>, </a:t>
            </a:r>
            <a:r>
              <a:rPr lang="pt-BR" altLang="tr-TR" b="1">
                <a:latin typeface="Arial-BoldMT"/>
              </a:rPr>
              <a:t>a</a:t>
            </a:r>
            <a:endParaRPr lang="tr-TR" altLang="tr-TR"/>
          </a:p>
        </p:txBody>
      </p:sp>
    </p:spTree>
    <p:extLst>
      <p:ext uri="{BB962C8B-B14F-4D97-AF65-F5344CB8AC3E}">
        <p14:creationId xmlns:p14="http://schemas.microsoft.com/office/powerpoint/2010/main" val="246119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795338"/>
            <a:ext cx="70104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0" y="5475288"/>
            <a:ext cx="76771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1950" y="5970588"/>
            <a:ext cx="76009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8613" y="6453188"/>
            <a:ext cx="7581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77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ayt Numarası Yer Tutucusu 4"/>
          <p:cNvSpPr>
            <a:spLocks noGrp="1"/>
          </p:cNvSpPr>
          <p:nvPr>
            <p:ph type="sldNum" sz="quarter" idx="11"/>
          </p:nvPr>
        </p:nvSpPr>
        <p:spPr>
          <a:noFill/>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9615CD4-070C-4F3C-89AA-9C1FCC0402CF}" type="slidenum">
              <a:rPr lang="en-US" altLang="tr-TR" sz="1400">
                <a:solidFill>
                  <a:schemeClr val="tx1"/>
                </a:solidFill>
              </a:rPr>
              <a:pPr>
                <a:spcBef>
                  <a:spcPct val="0"/>
                </a:spcBef>
                <a:buFontTx/>
                <a:buNone/>
              </a:pPr>
              <a:t>3</a:t>
            </a:fld>
            <a:endParaRPr lang="en-US" altLang="tr-TR" sz="1400">
              <a:solidFill>
                <a:schemeClr val="tx1"/>
              </a:solidFill>
            </a:endParaRPr>
          </a:p>
        </p:txBody>
      </p:sp>
      <p:sp>
        <p:nvSpPr>
          <p:cNvPr id="58371" name="Rectangle 2"/>
          <p:cNvSpPr>
            <a:spLocks noGrp="1" noChangeArrowheads="1"/>
          </p:cNvSpPr>
          <p:nvPr>
            <p:ph type="title"/>
          </p:nvPr>
        </p:nvSpPr>
        <p:spPr>
          <a:xfrm>
            <a:off x="628650" y="365126"/>
            <a:ext cx="7886700" cy="792163"/>
          </a:xfrm>
        </p:spPr>
        <p:txBody>
          <a:bodyPr/>
          <a:lstStyle/>
          <a:p>
            <a:pPr algn="l" eaLnBrk="1" hangingPunct="1"/>
            <a:r>
              <a:rPr lang="en-US" altLang="tr-TR" dirty="0" smtClean="0"/>
              <a:t>Selection Sort </a:t>
            </a:r>
          </a:p>
        </p:txBody>
      </p:sp>
      <p:sp>
        <p:nvSpPr>
          <p:cNvPr id="58372" name="Rectangle 3"/>
          <p:cNvSpPr>
            <a:spLocks noGrp="1" noChangeArrowheads="1"/>
          </p:cNvSpPr>
          <p:nvPr>
            <p:ph type="body" idx="1"/>
          </p:nvPr>
        </p:nvSpPr>
        <p:spPr>
          <a:xfrm>
            <a:off x="1412082" y="1157288"/>
            <a:ext cx="6255544" cy="5465762"/>
          </a:xfrm>
        </p:spPr>
        <p:txBody>
          <a:bodyPr>
            <a:normAutofit fontScale="92500" lnSpcReduction="10000"/>
          </a:bodyPr>
          <a:lstStyle/>
          <a:p>
            <a:pPr eaLnBrk="1" hangingPunct="1"/>
            <a:r>
              <a:rPr lang="tr-TR" altLang="tr-TR" dirty="0" smtClean="0"/>
              <a:t>İşletim</a:t>
            </a:r>
            <a:r>
              <a:rPr lang="en-US" altLang="tr-TR" dirty="0" smtClean="0"/>
              <a:t>:</a:t>
            </a:r>
          </a:p>
          <a:p>
            <a:pPr lvl="1" eaLnBrk="1" hangingPunct="1"/>
            <a:r>
              <a:rPr lang="tr-TR" altLang="tr-TR" dirty="0" smtClean="0"/>
              <a:t>Dizideki en küçük elemanı bul</a:t>
            </a:r>
            <a:endParaRPr lang="en-US" altLang="tr-TR" dirty="0" smtClean="0"/>
          </a:p>
          <a:p>
            <a:pPr lvl="1" eaLnBrk="1" hangingPunct="1"/>
            <a:r>
              <a:rPr lang="tr-TR" altLang="tr-TR" dirty="0" smtClean="0"/>
              <a:t>En küçük elemanı dizinin ilk elemanı ile yer değiştir.</a:t>
            </a:r>
            <a:endParaRPr lang="en-US" altLang="tr-TR" dirty="0" smtClean="0"/>
          </a:p>
          <a:p>
            <a:pPr lvl="1" eaLnBrk="1" hangingPunct="1"/>
            <a:r>
              <a:rPr lang="tr-TR" altLang="tr-TR" dirty="0" smtClean="0"/>
              <a:t>Dizinin ikinci en küçük elemanını bul ve bunu dizinin ikinci indisindeki elemanla yer değiştir.</a:t>
            </a:r>
            <a:endParaRPr lang="en-US" altLang="tr-TR" dirty="0" smtClean="0"/>
          </a:p>
          <a:p>
            <a:pPr lvl="1" eaLnBrk="1" hangingPunct="1"/>
            <a:r>
              <a:rPr lang="tr-TR" altLang="tr-TR" dirty="0" smtClean="0"/>
              <a:t>Dizi sıralanıncaya kadar bu işlemlere devam et.</a:t>
            </a:r>
            <a:endParaRPr lang="en-US" altLang="tr-TR" dirty="0" smtClean="0"/>
          </a:p>
          <a:p>
            <a:pPr eaLnBrk="1" hangingPunct="1"/>
            <a:r>
              <a:rPr lang="tr-TR" altLang="tr-TR" dirty="0" smtClean="0"/>
              <a:t>Dezavantaj</a:t>
            </a:r>
            <a:r>
              <a:rPr lang="en-US" altLang="tr-TR" dirty="0" smtClean="0"/>
              <a:t>:</a:t>
            </a:r>
          </a:p>
          <a:p>
            <a:pPr lvl="1" eaLnBrk="1" hangingPunct="1"/>
            <a:r>
              <a:rPr lang="tr-TR" altLang="tr-TR" dirty="0" smtClean="0"/>
              <a:t>Çalışma zamanı, dizideki elemanların düzenine çok az bağlı, eleman sayısını artması durumunda çok maliyetli.</a:t>
            </a:r>
            <a:endParaRPr lang="en-US" altLang="tr-TR" dirty="0" smtClean="0"/>
          </a:p>
        </p:txBody>
      </p:sp>
    </p:spTree>
    <p:extLst>
      <p:ext uri="{BB962C8B-B14F-4D97-AF65-F5344CB8AC3E}">
        <p14:creationId xmlns:p14="http://schemas.microsoft.com/office/powerpoint/2010/main" val="2797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ayt Numarası Yer Tutucusu 4"/>
          <p:cNvSpPr>
            <a:spLocks noGrp="1"/>
          </p:cNvSpPr>
          <p:nvPr>
            <p:ph type="sldNum" sz="quarter" idx="11"/>
          </p:nvPr>
        </p:nvSpPr>
        <p:spPr>
          <a:noFill/>
        </p:spPr>
        <p:txBody>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fld id="{B79129F7-A072-443E-9F9D-0C5CFC8CDDFC}" type="slidenum">
              <a:rPr lang="en-US" altLang="tr-TR" sz="1400">
                <a:solidFill>
                  <a:schemeClr val="tx1"/>
                </a:solidFill>
              </a:rPr>
              <a:pPr/>
              <a:t>4</a:t>
            </a:fld>
            <a:endParaRPr lang="en-US" altLang="tr-TR" sz="1400">
              <a:solidFill>
                <a:schemeClr val="tx1"/>
              </a:solidFill>
            </a:endParaRPr>
          </a:p>
        </p:txBody>
      </p:sp>
      <p:sp>
        <p:nvSpPr>
          <p:cNvPr id="15363" name="Rectangle 2"/>
          <p:cNvSpPr>
            <a:spLocks noGrp="1" noChangeArrowheads="1"/>
          </p:cNvSpPr>
          <p:nvPr>
            <p:ph type="title"/>
          </p:nvPr>
        </p:nvSpPr>
        <p:spPr/>
        <p:txBody>
          <a:bodyPr/>
          <a:lstStyle/>
          <a:p>
            <a:pPr eaLnBrk="1" hangingPunct="1"/>
            <a:r>
              <a:rPr lang="en-US" altLang="tr-TR" dirty="0" smtClean="0"/>
              <a:t>Insertion Sort</a:t>
            </a:r>
          </a:p>
        </p:txBody>
      </p:sp>
      <p:pic>
        <p:nvPicPr>
          <p:cNvPr id="15364" name="Picture 4"/>
          <p:cNvPicPr>
            <a:picLocks noChangeAspect="1" noChangeArrowheads="1"/>
          </p:cNvPicPr>
          <p:nvPr>
            <p:ph type="body" idx="1"/>
          </p:nvPr>
        </p:nvPicPr>
        <p:blipFill>
          <a:blip r:embed="rId4">
            <a:extLst>
              <a:ext uri="{28A0092B-C50C-407E-A947-70E740481C1C}">
                <a14:useLocalDpi xmlns:a14="http://schemas.microsoft.com/office/drawing/2010/main" val="0"/>
              </a:ext>
            </a:extLst>
          </a:blip>
          <a:srcRect l="1018" t="4437" r="5267" b="9506"/>
          <a:stretch>
            <a:fillRect/>
          </a:stretch>
        </p:blipFill>
        <p:spPr>
          <a:xfrm>
            <a:off x="501650" y="1552576"/>
            <a:ext cx="4286374" cy="3925260"/>
          </a:xfrm>
          <a:noFill/>
        </p:spPr>
      </p:pic>
      <p:graphicFrame>
        <p:nvGraphicFramePr>
          <p:cNvPr id="279557" name="Object 5"/>
          <p:cNvGraphicFramePr>
            <a:graphicFrameLocks noChangeAspect="1"/>
          </p:cNvGraphicFramePr>
          <p:nvPr/>
        </p:nvGraphicFramePr>
        <p:xfrm>
          <a:off x="5683250" y="1290638"/>
          <a:ext cx="1989138" cy="865187"/>
        </p:xfrm>
        <a:graphic>
          <a:graphicData uri="http://schemas.openxmlformats.org/presentationml/2006/ole">
            <mc:AlternateContent xmlns:mc="http://schemas.openxmlformats.org/markup-compatibility/2006">
              <mc:Choice xmlns:v="urn:schemas-microsoft-com:vml" Requires="v">
                <p:oleObj spid="_x0000_s1476" name="Paint Shop Pro Image" r:id="rId5" imgW="2526829" imgH="1395500" progId="PaintShopPro">
                  <p:embed/>
                </p:oleObj>
              </mc:Choice>
              <mc:Fallback>
                <p:oleObj name="Paint Shop Pro Image" r:id="rId5" imgW="2526829" imgH="1395500" progId="PaintShopPro">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0" y="1290638"/>
                        <a:ext cx="19891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8" name="Object 6"/>
          <p:cNvGraphicFramePr>
            <a:graphicFrameLocks noChangeAspect="1"/>
          </p:cNvGraphicFramePr>
          <p:nvPr/>
        </p:nvGraphicFramePr>
        <p:xfrm>
          <a:off x="5637213" y="2127250"/>
          <a:ext cx="2108200" cy="912813"/>
        </p:xfrm>
        <a:graphic>
          <a:graphicData uri="http://schemas.openxmlformats.org/presentationml/2006/ole">
            <mc:AlternateContent xmlns:mc="http://schemas.openxmlformats.org/markup-compatibility/2006">
              <mc:Choice xmlns:v="urn:schemas-microsoft-com:vml" Requires="v">
                <p:oleObj spid="_x0000_s1477" name="Paint Shop Pro Image" r:id="rId7" imgW="2575610" imgH="1385741" progId="PaintShopPro">
                  <p:embed/>
                </p:oleObj>
              </mc:Choice>
              <mc:Fallback>
                <p:oleObj name="Paint Shop Pro Image" r:id="rId7" imgW="2575610" imgH="1385741" progId="PaintShopPro">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7213" y="2127250"/>
                        <a:ext cx="21082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9" name="Object 7"/>
          <p:cNvGraphicFramePr>
            <a:graphicFrameLocks noChangeAspect="1"/>
          </p:cNvGraphicFramePr>
          <p:nvPr/>
        </p:nvGraphicFramePr>
        <p:xfrm>
          <a:off x="5557838" y="3032125"/>
          <a:ext cx="2138362" cy="974725"/>
        </p:xfrm>
        <a:graphic>
          <a:graphicData uri="http://schemas.openxmlformats.org/presentationml/2006/ole">
            <mc:AlternateContent xmlns:mc="http://schemas.openxmlformats.org/markup-compatibility/2006">
              <mc:Choice xmlns:v="urn:schemas-microsoft-com:vml" Requires="v">
                <p:oleObj spid="_x0000_s1478" name="Paint Shop Pro Image" r:id="rId9" imgW="2526829" imgH="1414634" progId="PaintShopPro">
                  <p:embed/>
                </p:oleObj>
              </mc:Choice>
              <mc:Fallback>
                <p:oleObj name="Paint Shop Pro Image" r:id="rId9" imgW="2526829" imgH="1414634" progId="PaintShopPro">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7838" y="3032125"/>
                        <a:ext cx="21383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0" name="Object 8"/>
          <p:cNvGraphicFramePr>
            <a:graphicFrameLocks noChangeAspect="1"/>
          </p:cNvGraphicFramePr>
          <p:nvPr/>
        </p:nvGraphicFramePr>
        <p:xfrm>
          <a:off x="5526088" y="3976688"/>
          <a:ext cx="2271712" cy="917575"/>
        </p:xfrm>
        <a:graphic>
          <a:graphicData uri="http://schemas.openxmlformats.org/presentationml/2006/ole">
            <mc:AlternateContent xmlns:mc="http://schemas.openxmlformats.org/markup-compatibility/2006">
              <mc:Choice xmlns:v="urn:schemas-microsoft-com:vml" Requires="v">
                <p:oleObj spid="_x0000_s1479" name="Paint Shop Pro Image" r:id="rId11" imgW="2712195" imgH="1453659" progId="PaintShopPro">
                  <p:embed/>
                </p:oleObj>
              </mc:Choice>
              <mc:Fallback>
                <p:oleObj name="Paint Shop Pro Image" r:id="rId11" imgW="2712195" imgH="1453659" progId="PaintShopPro">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088" y="3976688"/>
                        <a:ext cx="227171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1" name="Object 9"/>
          <p:cNvGraphicFramePr>
            <a:graphicFrameLocks noChangeAspect="1"/>
          </p:cNvGraphicFramePr>
          <p:nvPr/>
        </p:nvGraphicFramePr>
        <p:xfrm>
          <a:off x="5603875" y="4879975"/>
          <a:ext cx="2108200" cy="942975"/>
        </p:xfrm>
        <a:graphic>
          <a:graphicData uri="http://schemas.openxmlformats.org/presentationml/2006/ole">
            <mc:AlternateContent xmlns:mc="http://schemas.openxmlformats.org/markup-compatibility/2006">
              <mc:Choice xmlns:v="urn:schemas-microsoft-com:vml" Requires="v">
                <p:oleObj spid="_x0000_s1480" name="Paint Shop Pro Image" r:id="rId13" imgW="2546341" imgH="1424390" progId="PaintShopPro">
                  <p:embed/>
                </p:oleObj>
              </mc:Choice>
              <mc:Fallback>
                <p:oleObj name="Paint Shop Pro Image" r:id="rId13" imgW="2546341" imgH="1424390" progId="PaintShopPro">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3875" y="4879975"/>
                        <a:ext cx="210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0" name="Line 10"/>
          <p:cNvSpPr>
            <a:spLocks noChangeShapeType="1"/>
          </p:cNvSpPr>
          <p:nvPr/>
        </p:nvSpPr>
        <p:spPr bwMode="auto">
          <a:xfrm>
            <a:off x="1298575" y="1325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1" name="Line 11"/>
          <p:cNvSpPr>
            <a:spLocks noChangeShapeType="1"/>
          </p:cNvSpPr>
          <p:nvPr/>
        </p:nvSpPr>
        <p:spPr bwMode="auto">
          <a:xfrm>
            <a:off x="2173288" y="2209800"/>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2" name="Line 12"/>
          <p:cNvSpPr>
            <a:spLocks noChangeShapeType="1"/>
          </p:cNvSpPr>
          <p:nvPr/>
        </p:nvSpPr>
        <p:spPr bwMode="auto">
          <a:xfrm>
            <a:off x="3095625" y="29876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3" name="Line 13"/>
          <p:cNvSpPr>
            <a:spLocks noChangeShapeType="1"/>
          </p:cNvSpPr>
          <p:nvPr/>
        </p:nvSpPr>
        <p:spPr bwMode="auto">
          <a:xfrm>
            <a:off x="3919538" y="38639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4" name="Line 14"/>
          <p:cNvSpPr>
            <a:spLocks noChangeShapeType="1"/>
          </p:cNvSpPr>
          <p:nvPr/>
        </p:nvSpPr>
        <p:spPr bwMode="auto">
          <a:xfrm>
            <a:off x="4714875" y="47148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 name="Dikdörtgen 1"/>
          <p:cNvSpPr/>
          <p:nvPr/>
        </p:nvSpPr>
        <p:spPr>
          <a:xfrm>
            <a:off x="323528" y="5733256"/>
            <a:ext cx="8568952" cy="923330"/>
          </a:xfrm>
          <a:prstGeom prst="rect">
            <a:avLst/>
          </a:prstGeom>
        </p:spPr>
        <p:txBody>
          <a:bodyPr wrap="square">
            <a:spAutoFit/>
          </a:bodyPr>
          <a:lstStyle/>
          <a:p>
            <a:r>
              <a:rPr lang="tr-TR" altLang="tr-TR" dirty="0" smtClean="0"/>
              <a:t>Avantaj: Zaten </a:t>
            </a:r>
            <a:r>
              <a:rPr lang="tr-TR" altLang="tr-TR" dirty="0" err="1" smtClean="0"/>
              <a:t>sırıla</a:t>
            </a:r>
            <a:r>
              <a:rPr lang="tr-TR" altLang="tr-TR" dirty="0" smtClean="0"/>
              <a:t> bir dizi için iyi bir çalışma zamanına sahiptir: </a:t>
            </a:r>
            <a:r>
              <a:rPr lang="en-US" altLang="tr-TR" dirty="0" smtClean="0">
                <a:sym typeface="Symbol" pitchFamily="18" charset="2"/>
              </a:rPr>
              <a:t>(n)</a:t>
            </a:r>
          </a:p>
          <a:p>
            <a:r>
              <a:rPr lang="tr-TR" altLang="tr-TR" dirty="0" smtClean="0">
                <a:sym typeface="Symbol" pitchFamily="18" charset="2"/>
              </a:rPr>
              <a:t>Dezavantaj: </a:t>
            </a:r>
            <a:r>
              <a:rPr lang="tr-TR" altLang="tr-TR" dirty="0" smtClean="0">
                <a:solidFill>
                  <a:srgbClr val="CC0000"/>
                </a:solidFill>
                <a:latin typeface="Comic Sans MS" pitchFamily="66" charset="0"/>
                <a:sym typeface="Symbol" pitchFamily="18" charset="2"/>
              </a:rPr>
              <a:t>Ortalama </a:t>
            </a:r>
            <a:r>
              <a:rPr lang="tr-TR" altLang="tr-TR" dirty="0" smtClean="0">
                <a:latin typeface="Comic Sans MS" pitchFamily="66" charset="0"/>
                <a:sym typeface="Symbol" pitchFamily="18" charset="2"/>
              </a:rPr>
              <a:t>ve</a:t>
            </a:r>
            <a:r>
              <a:rPr lang="tr-TR" altLang="tr-TR" dirty="0" smtClean="0">
                <a:solidFill>
                  <a:srgbClr val="CC0000"/>
                </a:solidFill>
                <a:latin typeface="Comic Sans MS" pitchFamily="66" charset="0"/>
                <a:sym typeface="Symbol" pitchFamily="18" charset="2"/>
              </a:rPr>
              <a:t> en kötü durum</a:t>
            </a:r>
            <a:r>
              <a:rPr lang="tr-TR" altLang="tr-TR" dirty="0" smtClean="0">
                <a:latin typeface="Comic Sans MS" pitchFamily="66" charset="0"/>
                <a:sym typeface="Symbol" pitchFamily="18" charset="2"/>
              </a:rPr>
              <a:t>larda</a:t>
            </a:r>
            <a:r>
              <a:rPr lang="tr-TR" altLang="tr-TR" dirty="0" smtClean="0">
                <a:solidFill>
                  <a:srgbClr val="CC0000"/>
                </a:solidFill>
                <a:latin typeface="Comic Sans MS" pitchFamily="66" charset="0"/>
                <a:sym typeface="Symbol" pitchFamily="18" charset="2"/>
              </a:rPr>
              <a:t> </a:t>
            </a:r>
            <a:r>
              <a:rPr lang="tr-TR" altLang="tr-TR" dirty="0" smtClean="0">
                <a:latin typeface="Comic Sans MS" pitchFamily="66" charset="0"/>
                <a:sym typeface="Symbol" pitchFamily="18" charset="2"/>
              </a:rPr>
              <a:t>çalışma zamanı</a:t>
            </a:r>
            <a:r>
              <a:rPr lang="tr-TR" altLang="tr-TR" dirty="0" smtClean="0">
                <a:solidFill>
                  <a:srgbClr val="CC0000"/>
                </a:solidFill>
                <a:latin typeface="Comic Sans MS" pitchFamily="66" charset="0"/>
                <a:sym typeface="Symbol" pitchFamily="18" charset="2"/>
              </a:rPr>
              <a:t> </a:t>
            </a:r>
            <a:r>
              <a:rPr lang="en-US" altLang="tr-TR" dirty="0" smtClean="0">
                <a:solidFill>
                  <a:srgbClr val="CC0000"/>
                </a:solidFill>
                <a:latin typeface="Comic Sans MS" pitchFamily="66" charset="0"/>
                <a:sym typeface="Symbol" pitchFamily="18" charset="2"/>
              </a:rPr>
              <a:t>(n</a:t>
            </a:r>
            <a:r>
              <a:rPr lang="en-US" altLang="tr-TR" baseline="30000" dirty="0" smtClean="0">
                <a:solidFill>
                  <a:srgbClr val="CC0000"/>
                </a:solidFill>
                <a:latin typeface="Comic Sans MS" pitchFamily="66" charset="0"/>
                <a:sym typeface="Symbol" pitchFamily="18" charset="2"/>
              </a:rPr>
              <a:t>2</a:t>
            </a:r>
            <a:r>
              <a:rPr lang="en-US" altLang="tr-TR" dirty="0" smtClean="0">
                <a:solidFill>
                  <a:srgbClr val="CC0000"/>
                </a:solidFill>
                <a:latin typeface="Comic Sans MS" pitchFamily="66" charset="0"/>
                <a:sym typeface="Symbol" pitchFamily="18" charset="2"/>
              </a:rPr>
              <a:t>)</a:t>
            </a:r>
            <a:r>
              <a:rPr lang="en-US" altLang="tr-TR" dirty="0" smtClean="0">
                <a:sym typeface="Symbol" pitchFamily="18" charset="2"/>
              </a:rPr>
              <a:t> </a:t>
            </a:r>
            <a:r>
              <a:rPr lang="tr-TR" altLang="tr-TR" dirty="0" smtClean="0">
                <a:sym typeface="Symbol" pitchFamily="18" charset="2"/>
              </a:rPr>
              <a:t>olur.</a:t>
            </a:r>
            <a:endParaRPr lang="en-US" altLang="tr-TR" dirty="0" smtClean="0">
              <a:sym typeface="Symbol" pitchFamily="18" charset="2"/>
            </a:endParaRPr>
          </a:p>
          <a:p>
            <a:pPr lvl="1"/>
            <a:r>
              <a:rPr lang="en-US" altLang="tr-TR" dirty="0" smtClean="0">
                <a:solidFill>
                  <a:srgbClr val="CC0000"/>
                </a:solidFill>
                <a:sym typeface="Symbol" pitchFamily="18" charset="2"/>
              </a:rPr>
              <a:t> n</a:t>
            </a:r>
            <a:r>
              <a:rPr lang="en-US" altLang="tr-TR" baseline="30000" dirty="0" smtClean="0">
                <a:solidFill>
                  <a:srgbClr val="CC0000"/>
                </a:solidFill>
                <a:sym typeface="Symbol" pitchFamily="18" charset="2"/>
              </a:rPr>
              <a:t>2</a:t>
            </a:r>
            <a:r>
              <a:rPr lang="en-US" altLang="tr-TR" dirty="0" smtClean="0">
                <a:solidFill>
                  <a:srgbClr val="CC0000"/>
                </a:solidFill>
                <a:sym typeface="Symbol" pitchFamily="18" charset="2"/>
              </a:rPr>
              <a:t>/2</a:t>
            </a:r>
            <a:r>
              <a:rPr lang="en-US" altLang="tr-TR" dirty="0" smtClean="0">
                <a:sym typeface="Symbol" pitchFamily="18" charset="2"/>
              </a:rPr>
              <a:t> </a:t>
            </a:r>
            <a:r>
              <a:rPr lang="tr-TR" altLang="tr-TR" dirty="0" smtClean="0">
                <a:solidFill>
                  <a:srgbClr val="FF0000"/>
                </a:solidFill>
                <a:sym typeface="Symbol" pitchFamily="18" charset="2"/>
              </a:rPr>
              <a:t>karşılaştırma</a:t>
            </a:r>
            <a:r>
              <a:rPr lang="tr-TR" altLang="tr-TR" dirty="0" smtClean="0">
                <a:sym typeface="Symbol" pitchFamily="18" charset="2"/>
              </a:rPr>
              <a:t> ve </a:t>
            </a:r>
            <a:r>
              <a:rPr lang="tr-TR" altLang="tr-TR" dirty="0" smtClean="0">
                <a:solidFill>
                  <a:srgbClr val="FF0000"/>
                </a:solidFill>
                <a:sym typeface="Symbol" pitchFamily="18" charset="2"/>
              </a:rPr>
              <a:t>yer değiştirme</a:t>
            </a:r>
            <a:endParaRPr lang="en-US" altLang="tr-TR" baseline="30000" dirty="0" smtClean="0">
              <a:solidFill>
                <a:srgbClr val="FF0000"/>
              </a:solidFill>
              <a:sym typeface="Symbol" pitchFamily="18" charset="2"/>
            </a:endParaRPr>
          </a:p>
        </p:txBody>
      </p:sp>
    </p:spTree>
    <p:extLst>
      <p:ext uri="{BB962C8B-B14F-4D97-AF65-F5344CB8AC3E}">
        <p14:creationId xmlns:p14="http://schemas.microsoft.com/office/powerpoint/2010/main" val="2473707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9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ayt Numarası Yer Tutucusu 4"/>
          <p:cNvSpPr>
            <a:spLocks noGrp="1"/>
          </p:cNvSpPr>
          <p:nvPr>
            <p:ph type="sldNum" sz="quarter" idx="11"/>
          </p:nvPr>
        </p:nvSpPr>
        <p:spPr>
          <a:noFill/>
        </p:spPr>
        <p:txBody>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fld id="{D3674FFF-D4B3-4C54-A09E-F2121C2EF0C7}" type="slidenum">
              <a:rPr lang="en-US" altLang="tr-TR" sz="1400">
                <a:solidFill>
                  <a:schemeClr val="tx1"/>
                </a:solidFill>
              </a:rPr>
              <a:pPr/>
              <a:t>5</a:t>
            </a:fld>
            <a:endParaRPr lang="en-US" altLang="tr-TR" sz="1400">
              <a:solidFill>
                <a:schemeClr val="tx1"/>
              </a:solidFill>
            </a:endParaRPr>
          </a:p>
        </p:txBody>
      </p:sp>
      <p:sp>
        <p:nvSpPr>
          <p:cNvPr id="39939" name="Rectangle 2"/>
          <p:cNvSpPr>
            <a:spLocks noGrp="1" noChangeArrowheads="1"/>
          </p:cNvSpPr>
          <p:nvPr>
            <p:ph type="title"/>
          </p:nvPr>
        </p:nvSpPr>
        <p:spPr/>
        <p:txBody>
          <a:bodyPr/>
          <a:lstStyle/>
          <a:p>
            <a:pPr eaLnBrk="1" hangingPunct="1"/>
            <a:r>
              <a:rPr lang="en-US" altLang="tr-TR" smtClean="0"/>
              <a:t>Bubble Sort</a:t>
            </a:r>
          </a:p>
        </p:txBody>
      </p:sp>
      <p:sp>
        <p:nvSpPr>
          <p:cNvPr id="39940" name="Rectangle 3"/>
          <p:cNvSpPr>
            <a:spLocks noGrp="1" noChangeArrowheads="1"/>
          </p:cNvSpPr>
          <p:nvPr>
            <p:ph type="body" idx="1"/>
          </p:nvPr>
        </p:nvSpPr>
        <p:spPr/>
        <p:txBody>
          <a:bodyPr>
            <a:normAutofit/>
          </a:bodyPr>
          <a:lstStyle/>
          <a:p>
            <a:pPr eaLnBrk="1" hangingPunct="1"/>
            <a:r>
              <a:rPr lang="tr-TR" altLang="tr-TR" sz="1600" dirty="0" smtClean="0"/>
              <a:t>Algoritma fikri</a:t>
            </a:r>
            <a:r>
              <a:rPr lang="en-US" altLang="tr-TR" sz="1600" dirty="0" smtClean="0"/>
              <a:t>:</a:t>
            </a:r>
          </a:p>
          <a:p>
            <a:pPr lvl="1" eaLnBrk="1" hangingPunct="1"/>
            <a:r>
              <a:rPr lang="tr-TR" altLang="tr-TR" sz="1400" dirty="0" smtClean="0"/>
              <a:t>Dizinin elemanları üzerinden tekrar tekrar geçilir.</a:t>
            </a:r>
            <a:endParaRPr lang="en-US" altLang="tr-TR" sz="1400" dirty="0" smtClean="0"/>
          </a:p>
          <a:p>
            <a:pPr lvl="1" eaLnBrk="1" hangingPunct="1"/>
            <a:r>
              <a:rPr lang="tr-TR" altLang="tr-TR" sz="1400" dirty="0" smtClean="0"/>
              <a:t>Sırasız komşu elemanlar yer değiştirilir</a:t>
            </a:r>
            <a:r>
              <a:rPr lang="tr-TR" altLang="tr-TR" sz="1400" dirty="0" smtClean="0"/>
              <a:t>.</a:t>
            </a:r>
            <a:endParaRPr lang="en-US" altLang="tr-TR" sz="1600" dirty="0" smtClean="0"/>
          </a:p>
          <a:p>
            <a:pPr eaLnBrk="1" hangingPunct="1"/>
            <a:endParaRPr lang="tr-TR" altLang="tr-TR" sz="1600" dirty="0" smtClean="0"/>
          </a:p>
          <a:p>
            <a:pPr eaLnBrk="1" hangingPunct="1"/>
            <a:r>
              <a:rPr lang="tr-TR" altLang="tr-TR" sz="1600" dirty="0" smtClean="0"/>
              <a:t>İşletimi </a:t>
            </a:r>
            <a:r>
              <a:rPr lang="tr-TR" altLang="tr-TR" sz="1600" dirty="0" smtClean="0"/>
              <a:t>kolaydır</a:t>
            </a:r>
            <a:r>
              <a:rPr lang="en-US" altLang="tr-TR" sz="1600" dirty="0" smtClean="0"/>
              <a:t>,</a:t>
            </a:r>
            <a:r>
              <a:rPr lang="tr-TR" altLang="tr-TR" sz="1600" dirty="0" smtClean="0"/>
              <a:t>Fakat </a:t>
            </a:r>
            <a:r>
              <a:rPr lang="en-US" altLang="tr-TR" sz="1600" dirty="0" smtClean="0"/>
              <a:t>Insertion sort</a:t>
            </a:r>
            <a:r>
              <a:rPr lang="tr-TR" altLang="tr-TR" sz="1600" dirty="0" smtClean="0"/>
              <a:t> algoritmasından daha yavaştır</a:t>
            </a:r>
            <a:r>
              <a:rPr lang="tr-TR" altLang="tr-TR" sz="1600" dirty="0" smtClean="0"/>
              <a:t>.</a:t>
            </a:r>
            <a:endParaRPr lang="tr-TR" altLang="tr-TR" sz="1600" dirty="0"/>
          </a:p>
          <a:p>
            <a:pPr marL="0" indent="0" eaLnBrk="1" hangingPunct="1">
              <a:buNone/>
            </a:pPr>
            <a:endParaRPr lang="tr-TR" altLang="tr-TR" sz="1600" dirty="0" smtClean="0"/>
          </a:p>
        </p:txBody>
      </p:sp>
      <p:sp>
        <p:nvSpPr>
          <p:cNvPr id="39941" name="Text Box 4"/>
          <p:cNvSpPr txBox="1">
            <a:spLocks noChangeArrowheads="1"/>
          </p:cNvSpPr>
          <p:nvPr/>
        </p:nvSpPr>
        <p:spPr bwMode="auto">
          <a:xfrm>
            <a:off x="5680174" y="170080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000">
                <a:solidFill>
                  <a:schemeClr val="tx1"/>
                </a:solidFill>
              </a:rPr>
              <a:t>1</a:t>
            </a:r>
          </a:p>
        </p:txBody>
      </p:sp>
      <p:sp>
        <p:nvSpPr>
          <p:cNvPr id="39942" name="Text Box 5"/>
          <p:cNvSpPr txBox="1">
            <a:spLocks noChangeArrowheads="1"/>
          </p:cNvSpPr>
          <p:nvPr/>
        </p:nvSpPr>
        <p:spPr bwMode="auto">
          <a:xfrm>
            <a:off x="6165949" y="170080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000">
                <a:solidFill>
                  <a:schemeClr val="tx1"/>
                </a:solidFill>
              </a:rPr>
              <a:t>2</a:t>
            </a:r>
          </a:p>
        </p:txBody>
      </p:sp>
      <p:sp>
        <p:nvSpPr>
          <p:cNvPr id="39943" name="Text Box 6"/>
          <p:cNvSpPr txBox="1">
            <a:spLocks noChangeArrowheads="1"/>
          </p:cNvSpPr>
          <p:nvPr/>
        </p:nvSpPr>
        <p:spPr bwMode="auto">
          <a:xfrm>
            <a:off x="6588224" y="170080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000">
                <a:solidFill>
                  <a:schemeClr val="tx1"/>
                </a:solidFill>
              </a:rPr>
              <a:t>3</a:t>
            </a:r>
          </a:p>
        </p:txBody>
      </p:sp>
      <p:sp>
        <p:nvSpPr>
          <p:cNvPr id="39944" name="Text Box 7"/>
          <p:cNvSpPr txBox="1">
            <a:spLocks noChangeArrowheads="1"/>
          </p:cNvSpPr>
          <p:nvPr/>
        </p:nvSpPr>
        <p:spPr bwMode="auto">
          <a:xfrm>
            <a:off x="8397974" y="170080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000" dirty="0">
                <a:solidFill>
                  <a:schemeClr val="tx1"/>
                </a:solidFill>
              </a:rPr>
              <a:t>n</a:t>
            </a:r>
          </a:p>
        </p:txBody>
      </p:sp>
      <p:sp>
        <p:nvSpPr>
          <p:cNvPr id="39945" name="Text Box 8"/>
          <p:cNvSpPr txBox="1">
            <a:spLocks noChangeArrowheads="1"/>
          </p:cNvSpPr>
          <p:nvPr/>
        </p:nvSpPr>
        <p:spPr bwMode="auto">
          <a:xfrm>
            <a:off x="5681761" y="1383308"/>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800">
                <a:solidFill>
                  <a:schemeClr val="tx1"/>
                </a:solidFill>
              </a:rPr>
              <a:t>i</a:t>
            </a:r>
          </a:p>
        </p:txBody>
      </p:sp>
      <p:sp>
        <p:nvSpPr>
          <p:cNvPr id="39946" name="Line 9"/>
          <p:cNvSpPr>
            <a:spLocks noChangeShapeType="1"/>
          </p:cNvSpPr>
          <p:nvPr/>
        </p:nvSpPr>
        <p:spPr bwMode="auto">
          <a:xfrm>
            <a:off x="6042124" y="1575396"/>
            <a:ext cx="2520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39947" name="Group 10"/>
          <p:cNvGrpSpPr>
            <a:grpSpLocks/>
          </p:cNvGrpSpPr>
          <p:nvPr/>
        </p:nvGrpSpPr>
        <p:grpSpPr bwMode="auto">
          <a:xfrm>
            <a:off x="5627786" y="1981796"/>
            <a:ext cx="3154363" cy="423862"/>
            <a:chOff x="221" y="912"/>
            <a:chExt cx="1987" cy="267"/>
          </a:xfrm>
        </p:grpSpPr>
        <p:sp>
          <p:nvSpPr>
            <p:cNvPr id="39950" name="Rectangle 1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9951" name="Rectangle 1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9952" name="Rectangle 1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9953" name="Rectangle 1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9954" name="Rectangle 1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39955" name="Rectangle 1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39956" name="Rectangle 1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9957" name="Line 1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58" name="Line 1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59" name="Line 2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0" name="Line 2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1" name="Line 2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2" name="Line 2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3" name="Line 2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4" name="Line 2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5" name="Line 2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966" name="Line 2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9948" name="Text Box 28"/>
          <p:cNvSpPr txBox="1">
            <a:spLocks noChangeArrowheads="1"/>
          </p:cNvSpPr>
          <p:nvPr/>
        </p:nvSpPr>
        <p:spPr bwMode="auto">
          <a:xfrm>
            <a:off x="8477349" y="2489796"/>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39949" name="Line 29"/>
          <p:cNvSpPr>
            <a:spLocks noChangeShapeType="1"/>
          </p:cNvSpPr>
          <p:nvPr/>
        </p:nvSpPr>
        <p:spPr bwMode="auto">
          <a:xfrm flipH="1">
            <a:off x="6267549" y="2642196"/>
            <a:ext cx="22098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31" name="Group 3"/>
          <p:cNvGrpSpPr>
            <a:grpSpLocks/>
          </p:cNvGrpSpPr>
          <p:nvPr/>
        </p:nvGrpSpPr>
        <p:grpSpPr bwMode="auto">
          <a:xfrm>
            <a:off x="548411" y="3049249"/>
            <a:ext cx="2468233" cy="553393"/>
            <a:chOff x="192" y="768"/>
            <a:chExt cx="2016" cy="452"/>
          </a:xfrm>
        </p:grpSpPr>
        <p:grpSp>
          <p:nvGrpSpPr>
            <p:cNvPr id="32" name="Group 4"/>
            <p:cNvGrpSpPr>
              <a:grpSpLocks/>
            </p:cNvGrpSpPr>
            <p:nvPr/>
          </p:nvGrpSpPr>
          <p:grpSpPr bwMode="auto">
            <a:xfrm>
              <a:off x="221" y="768"/>
              <a:ext cx="1987" cy="267"/>
              <a:chOff x="221" y="912"/>
              <a:chExt cx="1987" cy="267"/>
            </a:xfrm>
          </p:grpSpPr>
          <p:sp>
            <p:nvSpPr>
              <p:cNvPr id="36" name="Rectangle 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7" name="Rectangle 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8" name="Rectangle 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9" name="Rectangle 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40" name="Rectangle 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41" name="Rectangle 1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42" name="Rectangle 1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43" name="Line 1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4" name="Line 1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5" name="Line 1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6" name="Line 1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7" name="Line 1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8" name="Line 1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9" name="Line 1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0" name="Line 1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1" name="Line 2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52" name="Line 2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3" name="Text Box 22"/>
            <p:cNvSpPr txBox="1">
              <a:spLocks noChangeArrowheads="1"/>
            </p:cNvSpPr>
            <p:nvPr/>
          </p:nvSpPr>
          <p:spPr bwMode="auto">
            <a:xfrm>
              <a:off x="192" y="100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34" name="Text Box 23"/>
            <p:cNvSpPr txBox="1">
              <a:spLocks noChangeArrowheads="1"/>
            </p:cNvSpPr>
            <p:nvPr/>
          </p:nvSpPr>
          <p:spPr bwMode="auto">
            <a:xfrm>
              <a:off x="2016" y="100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35" name="Line 24"/>
            <p:cNvSpPr>
              <a:spLocks noChangeShapeType="1"/>
            </p:cNvSpPr>
            <p:nvPr/>
          </p:nvSpPr>
          <p:spPr bwMode="auto">
            <a:xfrm flipH="1">
              <a:off x="624" y="1104"/>
              <a:ext cx="1392"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53" name="Group 25"/>
          <p:cNvGrpSpPr>
            <a:grpSpLocks/>
          </p:cNvGrpSpPr>
          <p:nvPr/>
        </p:nvGrpSpPr>
        <p:grpSpPr bwMode="auto">
          <a:xfrm>
            <a:off x="503983" y="3689421"/>
            <a:ext cx="2491496" cy="553393"/>
            <a:chOff x="192" y="1344"/>
            <a:chExt cx="2035" cy="452"/>
          </a:xfrm>
        </p:grpSpPr>
        <p:grpSp>
          <p:nvGrpSpPr>
            <p:cNvPr id="54" name="Group 26"/>
            <p:cNvGrpSpPr>
              <a:grpSpLocks/>
            </p:cNvGrpSpPr>
            <p:nvPr/>
          </p:nvGrpSpPr>
          <p:grpSpPr bwMode="auto">
            <a:xfrm>
              <a:off x="240" y="1344"/>
              <a:ext cx="1987" cy="267"/>
              <a:chOff x="221" y="912"/>
              <a:chExt cx="1987" cy="267"/>
            </a:xfrm>
          </p:grpSpPr>
          <p:sp>
            <p:nvSpPr>
              <p:cNvPr id="58" name="Rectangle 2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59" name="Rectangle 2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60" name="Rectangle 2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61" name="Rectangle 3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62" name="Rectangle 3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63" name="Rectangle 3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64" name="Rectangle 3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65" name="Line 3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66" name="Line 3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67" name="Line 3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68" name="Line 3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69" name="Line 3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70" name="Line 3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71" name="Line 4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72" name="Line 4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73" name="Line 4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74" name="Line 4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55" name="Text Box 44"/>
            <p:cNvSpPr txBox="1">
              <a:spLocks noChangeArrowheads="1"/>
            </p:cNvSpPr>
            <p:nvPr/>
          </p:nvSpPr>
          <p:spPr bwMode="auto">
            <a:xfrm>
              <a:off x="192" y="158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56" name="Text Box 45"/>
            <p:cNvSpPr txBox="1">
              <a:spLocks noChangeArrowheads="1"/>
            </p:cNvSpPr>
            <p:nvPr/>
          </p:nvSpPr>
          <p:spPr bwMode="auto">
            <a:xfrm>
              <a:off x="1728" y="158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57" name="Line 46"/>
            <p:cNvSpPr>
              <a:spLocks noChangeShapeType="1"/>
            </p:cNvSpPr>
            <p:nvPr/>
          </p:nvSpPr>
          <p:spPr bwMode="auto">
            <a:xfrm flipH="1">
              <a:off x="624" y="1680"/>
              <a:ext cx="105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75" name="Group 47"/>
          <p:cNvGrpSpPr>
            <a:grpSpLocks/>
          </p:cNvGrpSpPr>
          <p:nvPr/>
        </p:nvGrpSpPr>
        <p:grpSpPr bwMode="auto">
          <a:xfrm>
            <a:off x="478013" y="4259930"/>
            <a:ext cx="2491496" cy="577880"/>
            <a:chOff x="192" y="1900"/>
            <a:chExt cx="2035" cy="472"/>
          </a:xfrm>
        </p:grpSpPr>
        <p:grpSp>
          <p:nvGrpSpPr>
            <p:cNvPr id="76" name="Group 48"/>
            <p:cNvGrpSpPr>
              <a:grpSpLocks/>
            </p:cNvGrpSpPr>
            <p:nvPr/>
          </p:nvGrpSpPr>
          <p:grpSpPr bwMode="auto">
            <a:xfrm>
              <a:off x="240" y="1900"/>
              <a:ext cx="1987" cy="267"/>
              <a:chOff x="221" y="912"/>
              <a:chExt cx="1987" cy="267"/>
            </a:xfrm>
          </p:grpSpPr>
          <p:sp>
            <p:nvSpPr>
              <p:cNvPr id="80" name="Rectangle 4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81" name="Rectangle 5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82" name="Rectangle 5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83" name="Rectangle 5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84" name="Rectangle 5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85" name="Rectangle 5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86" name="Rectangle 5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87" name="Line 5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88" name="Line 5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89" name="Line 5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0" name="Line 5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1" name="Line 6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2" name="Line 6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3" name="Line 6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4" name="Line 6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5" name="Line 6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6" name="Line 6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77" name="Text Box 66"/>
            <p:cNvSpPr txBox="1">
              <a:spLocks noChangeArrowheads="1"/>
            </p:cNvSpPr>
            <p:nvPr/>
          </p:nvSpPr>
          <p:spPr bwMode="auto">
            <a:xfrm>
              <a:off x="192" y="216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78" name="Text Box 67"/>
            <p:cNvSpPr txBox="1">
              <a:spLocks noChangeArrowheads="1"/>
            </p:cNvSpPr>
            <p:nvPr/>
          </p:nvSpPr>
          <p:spPr bwMode="auto">
            <a:xfrm>
              <a:off x="1440" y="21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79" name="Line 68"/>
            <p:cNvSpPr>
              <a:spLocks noChangeShapeType="1"/>
            </p:cNvSpPr>
            <p:nvPr/>
          </p:nvSpPr>
          <p:spPr bwMode="auto">
            <a:xfrm flipH="1">
              <a:off x="624" y="2256"/>
              <a:ext cx="80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97" name="Group 69"/>
          <p:cNvGrpSpPr>
            <a:grpSpLocks/>
          </p:cNvGrpSpPr>
          <p:nvPr/>
        </p:nvGrpSpPr>
        <p:grpSpPr bwMode="auto">
          <a:xfrm>
            <a:off x="503983" y="4911604"/>
            <a:ext cx="2491496" cy="553393"/>
            <a:chOff x="192" y="2304"/>
            <a:chExt cx="2035" cy="452"/>
          </a:xfrm>
        </p:grpSpPr>
        <p:grpSp>
          <p:nvGrpSpPr>
            <p:cNvPr id="98" name="Group 70"/>
            <p:cNvGrpSpPr>
              <a:grpSpLocks/>
            </p:cNvGrpSpPr>
            <p:nvPr/>
          </p:nvGrpSpPr>
          <p:grpSpPr bwMode="auto">
            <a:xfrm>
              <a:off x="240" y="2304"/>
              <a:ext cx="1987" cy="267"/>
              <a:chOff x="221" y="912"/>
              <a:chExt cx="1987" cy="267"/>
            </a:xfrm>
          </p:grpSpPr>
          <p:sp>
            <p:nvSpPr>
              <p:cNvPr id="102" name="Rectangle 7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03" name="Rectangle 7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04" name="Rectangle 7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05" name="Rectangle 7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06" name="Rectangle 7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dirty="0">
                    <a:solidFill>
                      <a:schemeClr val="accent2"/>
                    </a:solidFill>
                  </a:rPr>
                  <a:t>6</a:t>
                </a:r>
              </a:p>
            </p:txBody>
          </p:sp>
          <p:sp>
            <p:nvSpPr>
              <p:cNvPr id="107" name="Rectangle 7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08" name="Rectangle 7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09" name="Line 7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0" name="Line 7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1" name="Line 8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2" name="Line 8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3" name="Line 8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4" name="Line 8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5" name="Line 8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6" name="Line 8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7" name="Line 8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8" name="Line 8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99" name="Text Box 88"/>
            <p:cNvSpPr txBox="1">
              <a:spLocks noChangeArrowheads="1"/>
            </p:cNvSpPr>
            <p:nvPr/>
          </p:nvSpPr>
          <p:spPr bwMode="auto">
            <a:xfrm>
              <a:off x="192" y="254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100" name="Text Box 89"/>
            <p:cNvSpPr txBox="1">
              <a:spLocks noChangeArrowheads="1"/>
            </p:cNvSpPr>
            <p:nvPr/>
          </p:nvSpPr>
          <p:spPr bwMode="auto">
            <a:xfrm>
              <a:off x="1152" y="254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101" name="Line 90"/>
            <p:cNvSpPr>
              <a:spLocks noChangeShapeType="1"/>
            </p:cNvSpPr>
            <p:nvPr/>
          </p:nvSpPr>
          <p:spPr bwMode="auto">
            <a:xfrm flipH="1">
              <a:off x="624" y="2640"/>
              <a:ext cx="51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119" name="Group 91"/>
          <p:cNvGrpSpPr>
            <a:grpSpLocks/>
          </p:cNvGrpSpPr>
          <p:nvPr/>
        </p:nvGrpSpPr>
        <p:grpSpPr bwMode="auto">
          <a:xfrm>
            <a:off x="502654" y="5524231"/>
            <a:ext cx="2491496" cy="553393"/>
            <a:chOff x="192" y="2832"/>
            <a:chExt cx="2035" cy="452"/>
          </a:xfrm>
        </p:grpSpPr>
        <p:grpSp>
          <p:nvGrpSpPr>
            <p:cNvPr id="120" name="Group 92"/>
            <p:cNvGrpSpPr>
              <a:grpSpLocks/>
            </p:cNvGrpSpPr>
            <p:nvPr/>
          </p:nvGrpSpPr>
          <p:grpSpPr bwMode="auto">
            <a:xfrm>
              <a:off x="240" y="2832"/>
              <a:ext cx="1987" cy="267"/>
              <a:chOff x="221" y="912"/>
              <a:chExt cx="1987" cy="267"/>
            </a:xfrm>
          </p:grpSpPr>
          <p:sp>
            <p:nvSpPr>
              <p:cNvPr id="124" name="Rectangle 93"/>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25" name="Rectangle 94"/>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26" name="Rectangle 95"/>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27" name="Rectangle 96"/>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28" name="Rectangle 97"/>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29" name="Rectangle 98"/>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30" name="Rectangle 99"/>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31" name="Line 100"/>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2" name="Line 101"/>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3" name="Line 102"/>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4" name="Line 103"/>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5" name="Line 104"/>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6" name="Line 105"/>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7" name="Line 106"/>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8" name="Line 107"/>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9" name="Line 108"/>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40" name="Line 109"/>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21" name="Text Box 110"/>
            <p:cNvSpPr txBox="1">
              <a:spLocks noChangeArrowheads="1"/>
            </p:cNvSpPr>
            <p:nvPr/>
          </p:nvSpPr>
          <p:spPr bwMode="auto">
            <a:xfrm>
              <a:off x="192" y="3072"/>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122" name="Text Box 111"/>
            <p:cNvSpPr txBox="1">
              <a:spLocks noChangeArrowheads="1"/>
            </p:cNvSpPr>
            <p:nvPr/>
          </p:nvSpPr>
          <p:spPr bwMode="auto">
            <a:xfrm>
              <a:off x="912" y="30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sp>
          <p:nvSpPr>
            <p:cNvPr id="123" name="Line 112"/>
            <p:cNvSpPr>
              <a:spLocks noChangeShapeType="1"/>
            </p:cNvSpPr>
            <p:nvPr/>
          </p:nvSpPr>
          <p:spPr bwMode="auto">
            <a:xfrm flipH="1">
              <a:off x="624" y="3168"/>
              <a:ext cx="28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141" name="Group 113"/>
          <p:cNvGrpSpPr>
            <a:grpSpLocks/>
          </p:cNvGrpSpPr>
          <p:nvPr/>
        </p:nvGrpSpPr>
        <p:grpSpPr bwMode="auto">
          <a:xfrm>
            <a:off x="483030" y="6111373"/>
            <a:ext cx="2491496" cy="577880"/>
            <a:chOff x="192" y="3340"/>
            <a:chExt cx="2035" cy="472"/>
          </a:xfrm>
        </p:grpSpPr>
        <p:grpSp>
          <p:nvGrpSpPr>
            <p:cNvPr id="142" name="Group 114"/>
            <p:cNvGrpSpPr>
              <a:grpSpLocks/>
            </p:cNvGrpSpPr>
            <p:nvPr/>
          </p:nvGrpSpPr>
          <p:grpSpPr bwMode="auto">
            <a:xfrm>
              <a:off x="240" y="3340"/>
              <a:ext cx="1987" cy="267"/>
              <a:chOff x="221" y="912"/>
              <a:chExt cx="1987" cy="267"/>
            </a:xfrm>
          </p:grpSpPr>
          <p:sp>
            <p:nvSpPr>
              <p:cNvPr id="145" name="Rectangle 11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46" name="Rectangle 11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47" name="Rectangle 11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48" name="Rectangle 11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49" name="Rectangle 11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50" name="Rectangle 12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51" name="Rectangle 12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52" name="Line 12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3" name="Line 12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4" name="Line 12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5" name="Line 12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6" name="Line 12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7" name="Line 12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8" name="Line 12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9" name="Line 12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0" name="Line 13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1" name="Line 13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43" name="Text Box 132"/>
            <p:cNvSpPr txBox="1">
              <a:spLocks noChangeArrowheads="1"/>
            </p:cNvSpPr>
            <p:nvPr/>
          </p:nvSpPr>
          <p:spPr bwMode="auto">
            <a:xfrm>
              <a:off x="192"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144" name="Text Box 133"/>
            <p:cNvSpPr txBox="1">
              <a:spLocks noChangeArrowheads="1"/>
            </p:cNvSpPr>
            <p:nvPr/>
          </p:nvSpPr>
          <p:spPr bwMode="auto">
            <a:xfrm>
              <a:off x="576" y="360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162" name="Group 134"/>
          <p:cNvGrpSpPr>
            <a:grpSpLocks/>
          </p:cNvGrpSpPr>
          <p:nvPr/>
        </p:nvGrpSpPr>
        <p:grpSpPr bwMode="auto">
          <a:xfrm>
            <a:off x="3550628" y="2980579"/>
            <a:ext cx="2491496" cy="577880"/>
            <a:chOff x="192" y="3340"/>
            <a:chExt cx="2035" cy="472"/>
          </a:xfrm>
        </p:grpSpPr>
        <p:grpSp>
          <p:nvGrpSpPr>
            <p:cNvPr id="163" name="Group 135"/>
            <p:cNvGrpSpPr>
              <a:grpSpLocks/>
            </p:cNvGrpSpPr>
            <p:nvPr/>
          </p:nvGrpSpPr>
          <p:grpSpPr bwMode="auto">
            <a:xfrm>
              <a:off x="240" y="3340"/>
              <a:ext cx="1987" cy="267"/>
              <a:chOff x="221" y="912"/>
              <a:chExt cx="1987" cy="267"/>
            </a:xfrm>
          </p:grpSpPr>
          <p:sp>
            <p:nvSpPr>
              <p:cNvPr id="166" name="Rectangle 136"/>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67" name="Rectangle 137"/>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68" name="Rectangle 138"/>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69" name="Rectangle 139"/>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70" name="Rectangle 140"/>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71" name="Rectangle 141"/>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72" name="Rectangle 142"/>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73" name="Line 143"/>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4" name="Line 144"/>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5" name="Line 145"/>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6" name="Line 146"/>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7" name="Line 147"/>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8" name="Line 148"/>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9" name="Line 149"/>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0" name="Line 150"/>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1" name="Line 151"/>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2" name="Line 152"/>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64" name="Text Box 153"/>
            <p:cNvSpPr txBox="1">
              <a:spLocks noChangeArrowheads="1"/>
            </p:cNvSpPr>
            <p:nvPr/>
          </p:nvSpPr>
          <p:spPr bwMode="auto">
            <a:xfrm>
              <a:off x="192"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1</a:t>
              </a:r>
            </a:p>
          </p:txBody>
        </p:sp>
        <p:sp>
          <p:nvSpPr>
            <p:cNvPr id="165" name="Text Box 154"/>
            <p:cNvSpPr txBox="1">
              <a:spLocks noChangeArrowheads="1"/>
            </p:cNvSpPr>
            <p:nvPr/>
          </p:nvSpPr>
          <p:spPr bwMode="auto">
            <a:xfrm>
              <a:off x="576" y="360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309" name="Group 155"/>
          <p:cNvGrpSpPr>
            <a:grpSpLocks/>
          </p:cNvGrpSpPr>
          <p:nvPr/>
        </p:nvGrpSpPr>
        <p:grpSpPr bwMode="auto">
          <a:xfrm>
            <a:off x="3609395" y="3639224"/>
            <a:ext cx="2170168" cy="515511"/>
            <a:chOff x="3101" y="768"/>
            <a:chExt cx="1987" cy="472"/>
          </a:xfrm>
        </p:grpSpPr>
        <p:grpSp>
          <p:nvGrpSpPr>
            <p:cNvPr id="310" name="Group 156"/>
            <p:cNvGrpSpPr>
              <a:grpSpLocks/>
            </p:cNvGrpSpPr>
            <p:nvPr/>
          </p:nvGrpSpPr>
          <p:grpSpPr bwMode="auto">
            <a:xfrm>
              <a:off x="3101" y="768"/>
              <a:ext cx="1987" cy="267"/>
              <a:chOff x="221" y="912"/>
              <a:chExt cx="1987" cy="267"/>
            </a:xfrm>
          </p:grpSpPr>
          <p:sp>
            <p:nvSpPr>
              <p:cNvPr id="313" name="Rectangle 15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14" name="Rectangle 15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15" name="Rectangle 15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16" name="Rectangle 16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317" name="Rectangle 16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318" name="Rectangle 16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19" name="Rectangle 16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20" name="Line 16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1" name="Line 16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2" name="Line 16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3" name="Line 16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4" name="Line 16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5" name="Line 16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6" name="Line 17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7" name="Line 17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8" name="Line 17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29" name="Line 17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11" name="Text Box 174"/>
            <p:cNvSpPr txBox="1">
              <a:spLocks noChangeArrowheads="1"/>
            </p:cNvSpPr>
            <p:nvPr/>
          </p:nvSpPr>
          <p:spPr bwMode="auto">
            <a:xfrm>
              <a:off x="3334" y="102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2</a:t>
              </a:r>
            </a:p>
          </p:txBody>
        </p:sp>
        <p:sp>
          <p:nvSpPr>
            <p:cNvPr id="312" name="Text Box 175"/>
            <p:cNvSpPr txBox="1">
              <a:spLocks noChangeArrowheads="1"/>
            </p:cNvSpPr>
            <p:nvPr/>
          </p:nvSpPr>
          <p:spPr bwMode="auto">
            <a:xfrm>
              <a:off x="4896" y="10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330" name="Group 176"/>
          <p:cNvGrpSpPr>
            <a:grpSpLocks/>
          </p:cNvGrpSpPr>
          <p:nvPr/>
        </p:nvGrpSpPr>
        <p:grpSpPr bwMode="auto">
          <a:xfrm>
            <a:off x="3586210" y="4175593"/>
            <a:ext cx="2170168" cy="515511"/>
            <a:chOff x="3101" y="1400"/>
            <a:chExt cx="1987" cy="472"/>
          </a:xfrm>
        </p:grpSpPr>
        <p:grpSp>
          <p:nvGrpSpPr>
            <p:cNvPr id="331" name="Group 177"/>
            <p:cNvGrpSpPr>
              <a:grpSpLocks/>
            </p:cNvGrpSpPr>
            <p:nvPr/>
          </p:nvGrpSpPr>
          <p:grpSpPr bwMode="auto">
            <a:xfrm>
              <a:off x="3101" y="1400"/>
              <a:ext cx="1987" cy="267"/>
              <a:chOff x="221" y="912"/>
              <a:chExt cx="1987" cy="267"/>
            </a:xfrm>
          </p:grpSpPr>
          <p:sp>
            <p:nvSpPr>
              <p:cNvPr id="334" name="Rectangle 178"/>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35" name="Rectangle 179"/>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36" name="Rectangle 180"/>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337" name="Rectangle 181"/>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338" name="Rectangle 182"/>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39" name="Rectangle 183"/>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40" name="Rectangle 184"/>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41" name="Line 185"/>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2" name="Line 186"/>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3" name="Line 187"/>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4" name="Line 188"/>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5" name="Line 189"/>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6" name="Line 190"/>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7" name="Line 191"/>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8" name="Line 192"/>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49" name="Line 193"/>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50" name="Line 194"/>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32" name="Text Box 195"/>
            <p:cNvSpPr txBox="1">
              <a:spLocks noChangeArrowheads="1"/>
            </p:cNvSpPr>
            <p:nvPr/>
          </p:nvSpPr>
          <p:spPr bwMode="auto">
            <a:xfrm>
              <a:off x="3622" y="166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3</a:t>
              </a:r>
            </a:p>
          </p:txBody>
        </p:sp>
        <p:sp>
          <p:nvSpPr>
            <p:cNvPr id="333" name="Text Box 196"/>
            <p:cNvSpPr txBox="1">
              <a:spLocks noChangeArrowheads="1"/>
            </p:cNvSpPr>
            <p:nvPr/>
          </p:nvSpPr>
          <p:spPr bwMode="auto">
            <a:xfrm>
              <a:off x="4896" y="16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351" name="Group 197"/>
          <p:cNvGrpSpPr>
            <a:grpSpLocks/>
          </p:cNvGrpSpPr>
          <p:nvPr/>
        </p:nvGrpSpPr>
        <p:grpSpPr bwMode="auto">
          <a:xfrm>
            <a:off x="3586210" y="4770470"/>
            <a:ext cx="2170168" cy="515511"/>
            <a:chOff x="3101" y="2024"/>
            <a:chExt cx="1987" cy="472"/>
          </a:xfrm>
        </p:grpSpPr>
        <p:grpSp>
          <p:nvGrpSpPr>
            <p:cNvPr id="352" name="Group 198"/>
            <p:cNvGrpSpPr>
              <a:grpSpLocks/>
            </p:cNvGrpSpPr>
            <p:nvPr/>
          </p:nvGrpSpPr>
          <p:grpSpPr bwMode="auto">
            <a:xfrm>
              <a:off x="3101" y="2024"/>
              <a:ext cx="1987" cy="267"/>
              <a:chOff x="221" y="912"/>
              <a:chExt cx="1987" cy="267"/>
            </a:xfrm>
          </p:grpSpPr>
          <p:sp>
            <p:nvSpPr>
              <p:cNvPr id="355" name="Rectangle 19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56" name="Rectangle 20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357" name="Rectangle 20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358" name="Rectangle 20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59" name="Rectangle 20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60" name="Rectangle 20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61" name="Rectangle 20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62" name="Line 20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3" name="Line 20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4" name="Line 20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5" name="Line 20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6" name="Line 21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7" name="Line 21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8" name="Line 21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69" name="Line 21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70" name="Line 21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71" name="Line 21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53" name="Text Box 216"/>
            <p:cNvSpPr txBox="1">
              <a:spLocks noChangeArrowheads="1"/>
            </p:cNvSpPr>
            <p:nvPr/>
          </p:nvSpPr>
          <p:spPr bwMode="auto">
            <a:xfrm>
              <a:off x="3910" y="228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4</a:t>
              </a:r>
            </a:p>
          </p:txBody>
        </p:sp>
        <p:sp>
          <p:nvSpPr>
            <p:cNvPr id="354" name="Text Box 217"/>
            <p:cNvSpPr txBox="1">
              <a:spLocks noChangeArrowheads="1"/>
            </p:cNvSpPr>
            <p:nvPr/>
          </p:nvSpPr>
          <p:spPr bwMode="auto">
            <a:xfrm>
              <a:off x="4896" y="228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372" name="Group 218"/>
          <p:cNvGrpSpPr>
            <a:grpSpLocks/>
          </p:cNvGrpSpPr>
          <p:nvPr/>
        </p:nvGrpSpPr>
        <p:grpSpPr bwMode="auto">
          <a:xfrm>
            <a:off x="3581554" y="5285981"/>
            <a:ext cx="2170168" cy="515511"/>
            <a:chOff x="3101" y="2688"/>
            <a:chExt cx="1987" cy="472"/>
          </a:xfrm>
        </p:grpSpPr>
        <p:grpSp>
          <p:nvGrpSpPr>
            <p:cNvPr id="373" name="Group 219"/>
            <p:cNvGrpSpPr>
              <a:grpSpLocks/>
            </p:cNvGrpSpPr>
            <p:nvPr/>
          </p:nvGrpSpPr>
          <p:grpSpPr bwMode="auto">
            <a:xfrm>
              <a:off x="3101" y="2688"/>
              <a:ext cx="1987" cy="267"/>
              <a:chOff x="221" y="912"/>
              <a:chExt cx="1987" cy="267"/>
            </a:xfrm>
          </p:grpSpPr>
          <p:sp>
            <p:nvSpPr>
              <p:cNvPr id="376" name="Rectangle 22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77" name="Rectangle 22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378" name="Rectangle 222"/>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79" name="Rectangle 223"/>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380" name="Rectangle 224"/>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381" name="Rectangle 225"/>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382" name="Rectangle 226"/>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383" name="Line 227"/>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4" name="Line 228"/>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5" name="Line 229"/>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6" name="Line 230"/>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7" name="Line 231"/>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8" name="Line 232"/>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89" name="Line 233"/>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0" name="Line 234"/>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1" name="Line 235"/>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392" name="Line 236"/>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74" name="Text Box 237"/>
            <p:cNvSpPr txBox="1">
              <a:spLocks noChangeArrowheads="1"/>
            </p:cNvSpPr>
            <p:nvPr/>
          </p:nvSpPr>
          <p:spPr bwMode="auto">
            <a:xfrm>
              <a:off x="4198" y="294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5</a:t>
              </a:r>
            </a:p>
          </p:txBody>
        </p:sp>
        <p:sp>
          <p:nvSpPr>
            <p:cNvPr id="375" name="Text Box 238"/>
            <p:cNvSpPr txBox="1">
              <a:spLocks noChangeArrowheads="1"/>
            </p:cNvSpPr>
            <p:nvPr/>
          </p:nvSpPr>
          <p:spPr bwMode="auto">
            <a:xfrm>
              <a:off x="4896" y="294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393" name="Group 239"/>
          <p:cNvGrpSpPr>
            <a:grpSpLocks/>
          </p:cNvGrpSpPr>
          <p:nvPr/>
        </p:nvGrpSpPr>
        <p:grpSpPr bwMode="auto">
          <a:xfrm>
            <a:off x="3586210" y="5851125"/>
            <a:ext cx="2170168" cy="515511"/>
            <a:chOff x="3101" y="3312"/>
            <a:chExt cx="1987" cy="472"/>
          </a:xfrm>
        </p:grpSpPr>
        <p:grpSp>
          <p:nvGrpSpPr>
            <p:cNvPr id="394" name="Group 240"/>
            <p:cNvGrpSpPr>
              <a:grpSpLocks/>
            </p:cNvGrpSpPr>
            <p:nvPr/>
          </p:nvGrpSpPr>
          <p:grpSpPr bwMode="auto">
            <a:xfrm>
              <a:off x="3101" y="3312"/>
              <a:ext cx="1987" cy="267"/>
              <a:chOff x="221" y="912"/>
              <a:chExt cx="1987" cy="267"/>
            </a:xfrm>
          </p:grpSpPr>
          <p:sp>
            <p:nvSpPr>
              <p:cNvPr id="397" name="Rectangle 24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398" name="Rectangle 24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399" name="Rectangle 24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400" name="Rectangle 24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401" name="Rectangle 24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402" name="Rectangle 24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403" name="Rectangle 24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404" name="Line 24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05" name="Line 24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06" name="Line 25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07" name="Line 25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08" name="Line 25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09" name="Line 25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10" name="Line 25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11" name="Line 25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12" name="Line 25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13" name="Line 25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395" name="Text Box 258"/>
            <p:cNvSpPr txBox="1">
              <a:spLocks noChangeArrowheads="1"/>
            </p:cNvSpPr>
            <p:nvPr/>
          </p:nvSpPr>
          <p:spPr bwMode="auto">
            <a:xfrm>
              <a:off x="4486" y="3572"/>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6</a:t>
              </a:r>
            </a:p>
          </p:txBody>
        </p:sp>
        <p:sp>
          <p:nvSpPr>
            <p:cNvPr id="396" name="Text Box 259"/>
            <p:cNvSpPr txBox="1">
              <a:spLocks noChangeArrowheads="1"/>
            </p:cNvSpPr>
            <p:nvPr/>
          </p:nvSpPr>
          <p:spPr bwMode="auto">
            <a:xfrm>
              <a:off x="4896" y="35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grpSp>
        <p:nvGrpSpPr>
          <p:cNvPr id="414" name="Group 260"/>
          <p:cNvGrpSpPr>
            <a:grpSpLocks/>
          </p:cNvGrpSpPr>
          <p:nvPr/>
        </p:nvGrpSpPr>
        <p:grpSpPr bwMode="auto">
          <a:xfrm>
            <a:off x="6488585" y="3250959"/>
            <a:ext cx="2222592" cy="703366"/>
            <a:chOff x="3101" y="3340"/>
            <a:chExt cx="2035" cy="644"/>
          </a:xfrm>
        </p:grpSpPr>
        <p:grpSp>
          <p:nvGrpSpPr>
            <p:cNvPr id="415" name="Group 261"/>
            <p:cNvGrpSpPr>
              <a:grpSpLocks/>
            </p:cNvGrpSpPr>
            <p:nvPr/>
          </p:nvGrpSpPr>
          <p:grpSpPr bwMode="auto">
            <a:xfrm>
              <a:off x="3101" y="3340"/>
              <a:ext cx="1987" cy="267"/>
              <a:chOff x="221" y="912"/>
              <a:chExt cx="1987" cy="267"/>
            </a:xfrm>
          </p:grpSpPr>
          <p:sp>
            <p:nvSpPr>
              <p:cNvPr id="418" name="Rectangle 262"/>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419" name="Rectangle 263"/>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420" name="Rectangle 264"/>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421" name="Rectangle 265"/>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422" name="Rectangle 266"/>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423" name="Rectangle 267"/>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424" name="Rectangle 268"/>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425" name="Line 269"/>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26" name="Line 270"/>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27" name="Line 271"/>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28" name="Line 272"/>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29" name="Line 273"/>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30" name="Line 274"/>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31" name="Line 275"/>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32" name="Line 276"/>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33" name="Line 277"/>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434" name="Line 278"/>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416" name="Text Box 279"/>
            <p:cNvSpPr txBox="1">
              <a:spLocks noChangeArrowheads="1"/>
            </p:cNvSpPr>
            <p:nvPr/>
          </p:nvSpPr>
          <p:spPr bwMode="auto">
            <a:xfrm>
              <a:off x="4774"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i = 7</a:t>
              </a:r>
            </a:p>
          </p:txBody>
        </p:sp>
        <p:sp>
          <p:nvSpPr>
            <p:cNvPr id="417" name="Text Box 280"/>
            <p:cNvSpPr txBox="1">
              <a:spLocks noChangeArrowheads="1"/>
            </p:cNvSpPr>
            <p:nvPr/>
          </p:nvSpPr>
          <p:spPr bwMode="auto">
            <a:xfrm>
              <a:off x="4848" y="37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pPr eaLnBrk="1" hangingPunct="1"/>
              <a:r>
                <a:rPr lang="en-US" altLang="tr-TR" sz="1600">
                  <a:solidFill>
                    <a:schemeClr val="tx1"/>
                  </a:solidFill>
                </a:rPr>
                <a:t>j</a:t>
              </a:r>
            </a:p>
          </p:txBody>
        </p:sp>
      </p:grpSp>
    </p:spTree>
    <p:extLst>
      <p:ext uri="{BB962C8B-B14F-4D97-AF65-F5344CB8AC3E}">
        <p14:creationId xmlns:p14="http://schemas.microsoft.com/office/powerpoint/2010/main" val="344299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ayt Numarası Yer Tutucusu 4"/>
          <p:cNvSpPr>
            <a:spLocks noGrp="1"/>
          </p:cNvSpPr>
          <p:nvPr>
            <p:ph type="sldNum" sz="quarter" idx="11"/>
          </p:nvPr>
        </p:nvSpPr>
        <p:spPr>
          <a:noFill/>
        </p:spPr>
        <p:txBody>
          <a:bodyPr/>
          <a:lstStyle>
            <a:lvl1pPr>
              <a:defRPr sz="2800">
                <a:solidFill>
                  <a:schemeClr val="accent2"/>
                </a:solidFill>
                <a:latin typeface="Arial" pitchFamily="34" charset="0"/>
              </a:defRPr>
            </a:lvl1pPr>
            <a:lvl2pPr>
              <a:defRPr sz="2400">
                <a:solidFill>
                  <a:schemeClr val="tx1"/>
                </a:solidFill>
                <a:latin typeface="Arial" pitchFamily="34" charset="0"/>
              </a:defRPr>
            </a:lvl2pPr>
            <a:lvl3pPr>
              <a:defRPr sz="2000">
                <a:solidFill>
                  <a:schemeClr val="accent2"/>
                </a:solidFill>
                <a:latin typeface="Arial" pitchFamily="34" charset="0"/>
              </a:defRPr>
            </a:lvl3pPr>
            <a:lvl4pPr>
              <a:defRPr>
                <a:solidFill>
                  <a:schemeClr val="tx1"/>
                </a:solidFill>
                <a:latin typeface="Arial" pitchFamily="34" charset="0"/>
              </a:defRPr>
            </a:lvl4pPr>
            <a:lvl5pPr>
              <a:defRPr sz="1600">
                <a:solidFill>
                  <a:schemeClr val="tx1"/>
                </a:solidFill>
                <a:latin typeface="Arial" pitchFamily="34" charset="0"/>
              </a:defRPr>
            </a:lvl5pPr>
            <a:lvl6pPr eaLnBrk="0" fontAlgn="base" hangingPunct="0">
              <a:spcBef>
                <a:spcPct val="20000"/>
              </a:spcBef>
              <a:spcAft>
                <a:spcPct val="0"/>
              </a:spcAft>
              <a:buChar char="»"/>
              <a:defRPr sz="1600">
                <a:solidFill>
                  <a:schemeClr val="tx1"/>
                </a:solidFill>
                <a:latin typeface="Arial" pitchFamily="34" charset="0"/>
              </a:defRPr>
            </a:lvl6pPr>
            <a:lvl7pPr eaLnBrk="0" fontAlgn="base" hangingPunct="0">
              <a:spcBef>
                <a:spcPct val="20000"/>
              </a:spcBef>
              <a:spcAft>
                <a:spcPct val="0"/>
              </a:spcAft>
              <a:buChar char="»"/>
              <a:defRPr sz="1600">
                <a:solidFill>
                  <a:schemeClr val="tx1"/>
                </a:solidFill>
                <a:latin typeface="Arial" pitchFamily="34" charset="0"/>
              </a:defRPr>
            </a:lvl7pPr>
            <a:lvl8pPr eaLnBrk="0" fontAlgn="base" hangingPunct="0">
              <a:spcBef>
                <a:spcPct val="20000"/>
              </a:spcBef>
              <a:spcAft>
                <a:spcPct val="0"/>
              </a:spcAft>
              <a:buChar char="»"/>
              <a:defRPr sz="1600">
                <a:solidFill>
                  <a:schemeClr val="tx1"/>
                </a:solidFill>
                <a:latin typeface="Arial" pitchFamily="34" charset="0"/>
              </a:defRPr>
            </a:lvl8pPr>
            <a:lvl9pPr eaLnBrk="0" fontAlgn="base" hangingPunct="0">
              <a:spcBef>
                <a:spcPct val="20000"/>
              </a:spcBef>
              <a:spcAft>
                <a:spcPct val="0"/>
              </a:spcAft>
              <a:buChar char="»"/>
              <a:defRPr sz="1600">
                <a:solidFill>
                  <a:schemeClr val="tx1"/>
                </a:solidFill>
                <a:latin typeface="Arial" pitchFamily="34" charset="0"/>
              </a:defRPr>
            </a:lvl9pPr>
          </a:lstStyle>
          <a:p>
            <a:fld id="{18EBD07C-8E04-483A-9908-61220EACB75F}" type="slidenum">
              <a:rPr lang="en-US" altLang="tr-TR" sz="1400">
                <a:solidFill>
                  <a:schemeClr val="tx1"/>
                </a:solidFill>
              </a:rPr>
              <a:pPr/>
              <a:t>6</a:t>
            </a:fld>
            <a:endParaRPr lang="en-US" altLang="tr-TR" sz="1400">
              <a:solidFill>
                <a:schemeClr val="tx1"/>
              </a:solidFill>
            </a:endParaRPr>
          </a:p>
        </p:txBody>
      </p:sp>
      <p:sp>
        <p:nvSpPr>
          <p:cNvPr id="48131" name="Rectangle 2"/>
          <p:cNvSpPr>
            <a:spLocks noGrp="1" noChangeArrowheads="1"/>
          </p:cNvSpPr>
          <p:nvPr>
            <p:ph type="title"/>
          </p:nvPr>
        </p:nvSpPr>
        <p:spPr/>
        <p:txBody>
          <a:bodyPr/>
          <a:lstStyle/>
          <a:p>
            <a:pPr algn="l" eaLnBrk="1" hangingPunct="1"/>
            <a:r>
              <a:rPr lang="en-US" altLang="tr-TR" smtClean="0"/>
              <a:t>Selection Sort </a:t>
            </a:r>
          </a:p>
        </p:txBody>
      </p:sp>
      <p:sp>
        <p:nvSpPr>
          <p:cNvPr id="48132" name="Rectangle 3"/>
          <p:cNvSpPr>
            <a:spLocks noGrp="1" noChangeArrowheads="1"/>
          </p:cNvSpPr>
          <p:nvPr>
            <p:ph type="body" idx="1"/>
          </p:nvPr>
        </p:nvSpPr>
        <p:spPr>
          <a:xfrm>
            <a:off x="358775" y="1157288"/>
            <a:ext cx="8340725" cy="5465762"/>
          </a:xfrm>
        </p:spPr>
        <p:txBody>
          <a:bodyPr>
            <a:normAutofit/>
          </a:bodyPr>
          <a:lstStyle/>
          <a:p>
            <a:pPr eaLnBrk="1" hangingPunct="1"/>
            <a:r>
              <a:rPr lang="tr-TR" altLang="tr-TR" sz="1800" dirty="0" smtClean="0"/>
              <a:t>Algoritmanın çalışması</a:t>
            </a:r>
            <a:r>
              <a:rPr lang="en-US" altLang="tr-TR" sz="1800" dirty="0" smtClean="0"/>
              <a:t>:</a:t>
            </a:r>
          </a:p>
          <a:p>
            <a:pPr lvl="1" eaLnBrk="1" hangingPunct="1"/>
            <a:r>
              <a:rPr lang="tr-TR" altLang="tr-TR" sz="1600" dirty="0" smtClean="0"/>
              <a:t>Dizinin en küçük elemanını bul</a:t>
            </a:r>
            <a:endParaRPr lang="en-US" altLang="tr-TR" sz="1600" dirty="0" smtClean="0"/>
          </a:p>
          <a:p>
            <a:pPr lvl="1" eaLnBrk="1" hangingPunct="1"/>
            <a:r>
              <a:rPr lang="tr-TR" altLang="tr-TR" sz="1600" dirty="0" smtClean="0"/>
              <a:t>Bu en küçük elemanı birinci pozisyondaki elemanla yer değiştir.</a:t>
            </a:r>
            <a:endParaRPr lang="en-US" altLang="tr-TR" sz="1600" dirty="0" smtClean="0"/>
          </a:p>
          <a:p>
            <a:pPr lvl="1" eaLnBrk="1" hangingPunct="1"/>
            <a:r>
              <a:rPr lang="tr-TR" altLang="tr-TR" sz="1600" dirty="0" smtClean="0"/>
              <a:t>İkinci en küçük elemanı bul ve bunu ikinci pozisyondaki elemanla yer değiştir.</a:t>
            </a:r>
            <a:endParaRPr lang="en-US" altLang="tr-TR" sz="1600" dirty="0" smtClean="0"/>
          </a:p>
          <a:p>
            <a:pPr lvl="1" eaLnBrk="1" hangingPunct="1"/>
            <a:r>
              <a:rPr lang="tr-TR" altLang="tr-TR" sz="1600" dirty="0" smtClean="0"/>
              <a:t>Dizi sıralanıncaya kadar bu işlemlere devam et.</a:t>
            </a:r>
            <a:endParaRPr lang="en-US" altLang="tr-TR" sz="1600" dirty="0" smtClean="0"/>
          </a:p>
          <a:p>
            <a:pPr eaLnBrk="1" hangingPunct="1"/>
            <a:r>
              <a:rPr lang="tr-TR" altLang="tr-TR" sz="1800" dirty="0" smtClean="0"/>
              <a:t>Dezavantaj</a:t>
            </a:r>
            <a:r>
              <a:rPr lang="en-US" altLang="tr-TR" sz="1800" dirty="0" smtClean="0"/>
              <a:t>:</a:t>
            </a:r>
          </a:p>
          <a:p>
            <a:pPr lvl="1" eaLnBrk="1" hangingPunct="1"/>
            <a:r>
              <a:rPr lang="tr-TR" altLang="tr-TR" sz="1600" dirty="0" smtClean="0"/>
              <a:t>Çalışma zamanı dizinin düzenine çok az bağlı. Eleman sayısı arttıkça her durumda çalışma zamanı hızlı bir artış gösterecektir</a:t>
            </a:r>
            <a:r>
              <a:rPr lang="tr-TR" altLang="tr-TR" sz="1600" dirty="0" smtClean="0"/>
              <a:t>.</a:t>
            </a:r>
            <a:endParaRPr lang="tr-TR" altLang="tr-TR" sz="1600" dirty="0"/>
          </a:p>
          <a:p>
            <a:pPr marL="457200" lvl="1" indent="0" eaLnBrk="1" hangingPunct="1">
              <a:buNone/>
            </a:pPr>
            <a:endParaRPr lang="tr-TR" altLang="tr-TR" sz="1600" dirty="0" smtClean="0"/>
          </a:p>
        </p:txBody>
      </p:sp>
      <p:grpSp>
        <p:nvGrpSpPr>
          <p:cNvPr id="81" name="Group 3"/>
          <p:cNvGrpSpPr>
            <a:grpSpLocks/>
          </p:cNvGrpSpPr>
          <p:nvPr/>
        </p:nvGrpSpPr>
        <p:grpSpPr bwMode="auto">
          <a:xfrm>
            <a:off x="539552" y="3961730"/>
            <a:ext cx="3154363" cy="423862"/>
            <a:chOff x="221" y="912"/>
            <a:chExt cx="1987" cy="267"/>
          </a:xfrm>
        </p:grpSpPr>
        <p:sp>
          <p:nvSpPr>
            <p:cNvPr id="82" name="Rectangle 4"/>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83" name="Rectangle 5"/>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84" name="Rectangle 6"/>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85" name="Rectangle 7"/>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86" name="Rectangle 8"/>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dirty="0">
                  <a:solidFill>
                    <a:schemeClr val="accent2"/>
                  </a:solidFill>
                </a:rPr>
                <a:t>6</a:t>
              </a:r>
            </a:p>
          </p:txBody>
        </p:sp>
        <p:sp>
          <p:nvSpPr>
            <p:cNvPr id="87" name="Rectangle 9"/>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88" name="Rectangle 10"/>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89" name="Line 11"/>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0" name="Line 12"/>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1" name="Line 13"/>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2" name="Line 14"/>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3" name="Line 15"/>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4" name="Line 16"/>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5" name="Line 17"/>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6" name="Line 18"/>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7" name="Line 19"/>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98" name="Line 20"/>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99" name="Oval 21"/>
          <p:cNvSpPr>
            <a:spLocks noChangeArrowheads="1"/>
          </p:cNvSpPr>
          <p:nvPr/>
        </p:nvSpPr>
        <p:spPr bwMode="auto">
          <a:xfrm>
            <a:off x="3255765" y="3964905"/>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100" name="Group 22"/>
          <p:cNvGrpSpPr>
            <a:grpSpLocks/>
          </p:cNvGrpSpPr>
          <p:nvPr/>
        </p:nvGrpSpPr>
        <p:grpSpPr bwMode="auto">
          <a:xfrm>
            <a:off x="539552" y="4614192"/>
            <a:ext cx="3154363" cy="423863"/>
            <a:chOff x="221" y="912"/>
            <a:chExt cx="1987" cy="267"/>
          </a:xfrm>
        </p:grpSpPr>
        <p:sp>
          <p:nvSpPr>
            <p:cNvPr id="101" name="Rectangle 23"/>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02" name="Rectangle 24"/>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03" name="Rectangle 25"/>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04" name="Rectangle 26"/>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05" name="Rectangle 27"/>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06" name="Rectangle 28"/>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07" name="Rectangle 29"/>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08" name="Line 30"/>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09" name="Line 31"/>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0" name="Line 32"/>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1" name="Line 33"/>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2" name="Line 34"/>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3" name="Line 35"/>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4" name="Line 36"/>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5" name="Line 37"/>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6" name="Line 38"/>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17" name="Line 39"/>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18" name="Oval 40"/>
          <p:cNvSpPr>
            <a:spLocks noChangeArrowheads="1"/>
          </p:cNvSpPr>
          <p:nvPr/>
        </p:nvSpPr>
        <p:spPr bwMode="auto">
          <a:xfrm>
            <a:off x="2344540" y="4626892"/>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119" name="Group 41"/>
          <p:cNvGrpSpPr>
            <a:grpSpLocks/>
          </p:cNvGrpSpPr>
          <p:nvPr/>
        </p:nvGrpSpPr>
        <p:grpSpPr bwMode="auto">
          <a:xfrm>
            <a:off x="539552" y="5276180"/>
            <a:ext cx="3154363" cy="423862"/>
            <a:chOff x="221" y="912"/>
            <a:chExt cx="1987" cy="267"/>
          </a:xfrm>
        </p:grpSpPr>
        <p:sp>
          <p:nvSpPr>
            <p:cNvPr id="120" name="Rectangle 42"/>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21" name="Rectangle 43"/>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22" name="Rectangle 44"/>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23" name="Rectangle 45"/>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24" name="Rectangle 46"/>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25" name="Rectangle 47"/>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26" name="Rectangle 48"/>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27" name="Line 49"/>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28" name="Line 50"/>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29" name="Line 51"/>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0" name="Line 52"/>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1" name="Line 53"/>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2" name="Line 54"/>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3" name="Line 55"/>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4" name="Line 56"/>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5" name="Line 57"/>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36" name="Line 58"/>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37" name="Oval 59"/>
          <p:cNvSpPr>
            <a:spLocks noChangeArrowheads="1"/>
          </p:cNvSpPr>
          <p:nvPr/>
        </p:nvSpPr>
        <p:spPr bwMode="auto">
          <a:xfrm>
            <a:off x="2800152" y="5282530"/>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138" name="Group 60"/>
          <p:cNvGrpSpPr>
            <a:grpSpLocks/>
          </p:cNvGrpSpPr>
          <p:nvPr/>
        </p:nvGrpSpPr>
        <p:grpSpPr bwMode="auto">
          <a:xfrm>
            <a:off x="539552" y="5949280"/>
            <a:ext cx="3154363" cy="423862"/>
            <a:chOff x="221" y="912"/>
            <a:chExt cx="1987" cy="267"/>
          </a:xfrm>
        </p:grpSpPr>
        <p:sp>
          <p:nvSpPr>
            <p:cNvPr id="139" name="Rectangle 6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40" name="Rectangle 6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41" name="Rectangle 6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42" name="Rectangle 6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43" name="Rectangle 65"/>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44" name="Rectangle 66"/>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45" name="Rectangle 67"/>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46" name="Line 6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47" name="Line 6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48" name="Line 7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49" name="Line 7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0" name="Line 7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1" name="Line 7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2" name="Line 7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3" name="Line 7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4" name="Line 7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55" name="Line 7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56" name="Oval 78"/>
          <p:cNvSpPr>
            <a:spLocks noChangeArrowheads="1"/>
          </p:cNvSpPr>
          <p:nvPr/>
        </p:nvSpPr>
        <p:spPr bwMode="auto">
          <a:xfrm>
            <a:off x="2347715" y="5954042"/>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157" name="Group 79"/>
          <p:cNvGrpSpPr>
            <a:grpSpLocks/>
          </p:cNvGrpSpPr>
          <p:nvPr/>
        </p:nvGrpSpPr>
        <p:grpSpPr bwMode="auto">
          <a:xfrm>
            <a:off x="4932040" y="4603873"/>
            <a:ext cx="3154362" cy="423863"/>
            <a:chOff x="221" y="912"/>
            <a:chExt cx="1987" cy="267"/>
          </a:xfrm>
        </p:grpSpPr>
        <p:sp>
          <p:nvSpPr>
            <p:cNvPr id="158" name="Rectangle 8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59" name="Rectangle 8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60" name="Rectangle 82"/>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61" name="Rectangle 83"/>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62" name="Rectangle 84"/>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63" name="Rectangle 85"/>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64" name="Rectangle 86"/>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65" name="Line 87"/>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6" name="Line 88"/>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7" name="Line 89"/>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8" name="Line 90"/>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69" name="Line 91"/>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0" name="Line 92"/>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1" name="Line 93"/>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2" name="Line 94"/>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3" name="Line 95"/>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74" name="Line 96"/>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175" name="Oval 97"/>
          <p:cNvSpPr>
            <a:spLocks noChangeArrowheads="1"/>
          </p:cNvSpPr>
          <p:nvPr/>
        </p:nvSpPr>
        <p:spPr bwMode="auto">
          <a:xfrm>
            <a:off x="7191052" y="3959348"/>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sp>
        <p:nvSpPr>
          <p:cNvPr id="176" name="Oval 98"/>
          <p:cNvSpPr>
            <a:spLocks noChangeArrowheads="1"/>
          </p:cNvSpPr>
          <p:nvPr/>
        </p:nvSpPr>
        <p:spPr bwMode="auto">
          <a:xfrm>
            <a:off x="7659365" y="4627686"/>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177" name="Group 99"/>
          <p:cNvGrpSpPr>
            <a:grpSpLocks/>
          </p:cNvGrpSpPr>
          <p:nvPr/>
        </p:nvGrpSpPr>
        <p:grpSpPr bwMode="auto">
          <a:xfrm>
            <a:off x="4932040" y="3951411"/>
            <a:ext cx="3154362" cy="423862"/>
            <a:chOff x="221" y="912"/>
            <a:chExt cx="1987" cy="267"/>
          </a:xfrm>
        </p:grpSpPr>
        <p:sp>
          <p:nvSpPr>
            <p:cNvPr id="178" name="Rectangle 10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79" name="Rectangle 10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80" name="Rectangle 102"/>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81" name="Rectangle 103"/>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182" name="Rectangle 104"/>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183" name="Rectangle 105"/>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184" name="Rectangle 106"/>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185" name="Line 107"/>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6" name="Line 108"/>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7" name="Line 109"/>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8" name="Line 110"/>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89" name="Line 111"/>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90" name="Line 112"/>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91" name="Line 113"/>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92" name="Line 114"/>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93" name="Line 115"/>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194" name="Line 116"/>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grpSp>
        <p:nvGrpSpPr>
          <p:cNvPr id="195" name="Group 117"/>
          <p:cNvGrpSpPr>
            <a:grpSpLocks/>
          </p:cNvGrpSpPr>
          <p:nvPr/>
        </p:nvGrpSpPr>
        <p:grpSpPr bwMode="auto">
          <a:xfrm>
            <a:off x="4932040" y="5265861"/>
            <a:ext cx="3154362" cy="423862"/>
            <a:chOff x="221" y="912"/>
            <a:chExt cx="1987" cy="267"/>
          </a:xfrm>
        </p:grpSpPr>
        <p:sp>
          <p:nvSpPr>
            <p:cNvPr id="196" name="Rectangle 118"/>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197" name="Rectangle 119"/>
            <p:cNvSpPr>
              <a:spLocks noChangeArrowheads="1"/>
            </p:cNvSpPr>
            <p:nvPr/>
          </p:nvSpPr>
          <p:spPr bwMode="auto">
            <a:xfrm>
              <a:off x="1641"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198" name="Rectangle 120"/>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199" name="Rectangle 121"/>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200" name="Rectangle 122"/>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201" name="Rectangle 123"/>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202" name="Rectangle 124"/>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203" name="Line 125"/>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4" name="Line 126"/>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5" name="Line 127"/>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6" name="Line 128"/>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7" name="Line 129"/>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8" name="Line 130"/>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09" name="Line 131"/>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10" name="Line 132"/>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11" name="Line 133"/>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12" name="Line 134"/>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
        <p:nvSpPr>
          <p:cNvPr id="213" name="Oval 135"/>
          <p:cNvSpPr>
            <a:spLocks noChangeArrowheads="1"/>
          </p:cNvSpPr>
          <p:nvPr/>
        </p:nvSpPr>
        <p:spPr bwMode="auto">
          <a:xfrm>
            <a:off x="7645077" y="5278561"/>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tr-TR" altLang="tr-TR"/>
          </a:p>
        </p:txBody>
      </p:sp>
      <p:grpSp>
        <p:nvGrpSpPr>
          <p:cNvPr id="214" name="Group 136"/>
          <p:cNvGrpSpPr>
            <a:grpSpLocks/>
          </p:cNvGrpSpPr>
          <p:nvPr/>
        </p:nvGrpSpPr>
        <p:grpSpPr bwMode="auto">
          <a:xfrm>
            <a:off x="4932040" y="5938961"/>
            <a:ext cx="3154362" cy="423862"/>
            <a:chOff x="221" y="912"/>
            <a:chExt cx="1987" cy="267"/>
          </a:xfrm>
        </p:grpSpPr>
        <p:sp>
          <p:nvSpPr>
            <p:cNvPr id="215" name="Rectangle 137"/>
            <p:cNvSpPr>
              <a:spLocks noChangeArrowheads="1"/>
            </p:cNvSpPr>
            <p:nvPr/>
          </p:nvSpPr>
          <p:spPr bwMode="auto">
            <a:xfrm>
              <a:off x="1924"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9</a:t>
              </a:r>
            </a:p>
          </p:txBody>
        </p:sp>
        <p:sp>
          <p:nvSpPr>
            <p:cNvPr id="216" name="Rectangle 138"/>
            <p:cNvSpPr>
              <a:spLocks noChangeArrowheads="1"/>
            </p:cNvSpPr>
            <p:nvPr/>
          </p:nvSpPr>
          <p:spPr bwMode="auto">
            <a:xfrm>
              <a:off x="1641"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8</a:t>
              </a:r>
            </a:p>
          </p:txBody>
        </p:sp>
        <p:sp>
          <p:nvSpPr>
            <p:cNvPr id="217" name="Rectangle 139"/>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6</a:t>
              </a:r>
            </a:p>
          </p:txBody>
        </p:sp>
        <p:sp>
          <p:nvSpPr>
            <p:cNvPr id="218" name="Rectangle 140"/>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4</a:t>
              </a:r>
            </a:p>
          </p:txBody>
        </p:sp>
        <p:sp>
          <p:nvSpPr>
            <p:cNvPr id="219" name="Rectangle 141"/>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3</a:t>
              </a:r>
            </a:p>
          </p:txBody>
        </p:sp>
        <p:sp>
          <p:nvSpPr>
            <p:cNvPr id="220" name="Rectangle 142"/>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2</a:t>
              </a:r>
            </a:p>
          </p:txBody>
        </p:sp>
        <p:sp>
          <p:nvSpPr>
            <p:cNvPr id="221" name="Rectangle 143"/>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eaLnBrk="1" hangingPunct="1">
                <a:spcBef>
                  <a:spcPct val="20000"/>
                </a:spcBef>
              </a:pPr>
              <a:r>
                <a:rPr lang="en-US" altLang="tr-TR">
                  <a:solidFill>
                    <a:schemeClr val="accent2"/>
                  </a:solidFill>
                </a:rPr>
                <a:t>1</a:t>
              </a:r>
            </a:p>
          </p:txBody>
        </p:sp>
        <p:sp>
          <p:nvSpPr>
            <p:cNvPr id="222" name="Line 14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3" name="Line 14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4" name="Line 14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5" name="Line 14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6" name="Line 14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7" name="Line 14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8" name="Line 15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29" name="Line 15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30" name="Line 15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sp>
          <p:nvSpPr>
            <p:cNvPr id="231" name="Line 15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tr-TR"/>
            </a:p>
          </p:txBody>
        </p:sp>
      </p:grpSp>
    </p:spTree>
    <p:extLst>
      <p:ext uri="{BB962C8B-B14F-4D97-AF65-F5344CB8AC3E}">
        <p14:creationId xmlns:p14="http://schemas.microsoft.com/office/powerpoint/2010/main" val="306294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18" grpId="0" animBg="1"/>
      <p:bldP spid="137" grpId="0" animBg="1"/>
      <p:bldP spid="156" grpId="0" animBg="1"/>
      <p:bldP spid="175" grpId="0" animBg="1"/>
      <p:bldP spid="176" grpId="0" animBg="1"/>
      <p:bldP spid="2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ayt Numarası Yer Tutucusu 5"/>
          <p:cNvSpPr>
            <a:spLocks noGrp="1"/>
          </p:cNvSpPr>
          <p:nvPr>
            <p:ph type="sldNum" sz="quarter" idx="12"/>
          </p:nvPr>
        </p:nvSpPr>
        <p:spPr>
          <a:noFill/>
        </p:spPr>
        <p:txBody>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fontAlgn="base" hangingPunct="0">
              <a:spcBef>
                <a:spcPct val="20000"/>
              </a:spcBef>
              <a:spcAft>
                <a:spcPct val="0"/>
              </a:spcAft>
              <a:buChar char="»"/>
              <a:defRPr sz="2200">
                <a:solidFill>
                  <a:schemeClr val="tx1"/>
                </a:solidFill>
                <a:latin typeface="Arial" pitchFamily="34" charset="0"/>
              </a:defRPr>
            </a:lvl6pPr>
            <a:lvl7pPr eaLnBrk="0" fontAlgn="base" hangingPunct="0">
              <a:spcBef>
                <a:spcPct val="20000"/>
              </a:spcBef>
              <a:spcAft>
                <a:spcPct val="0"/>
              </a:spcAft>
              <a:buChar char="»"/>
              <a:defRPr sz="2200">
                <a:solidFill>
                  <a:schemeClr val="tx1"/>
                </a:solidFill>
                <a:latin typeface="Arial" pitchFamily="34" charset="0"/>
              </a:defRPr>
            </a:lvl7pPr>
            <a:lvl8pPr eaLnBrk="0" fontAlgn="base" hangingPunct="0">
              <a:spcBef>
                <a:spcPct val="20000"/>
              </a:spcBef>
              <a:spcAft>
                <a:spcPct val="0"/>
              </a:spcAft>
              <a:buChar char="»"/>
              <a:defRPr sz="2200">
                <a:solidFill>
                  <a:schemeClr val="tx1"/>
                </a:solidFill>
                <a:latin typeface="Arial" pitchFamily="34" charset="0"/>
              </a:defRPr>
            </a:lvl8pPr>
            <a:lvl9pPr eaLnBrk="0" fontAlgn="base" hangingPunct="0">
              <a:spcBef>
                <a:spcPct val="20000"/>
              </a:spcBef>
              <a:spcAft>
                <a:spcPct val="0"/>
              </a:spcAft>
              <a:buChar char="»"/>
              <a:defRPr sz="2200">
                <a:solidFill>
                  <a:schemeClr val="tx1"/>
                </a:solidFill>
                <a:latin typeface="Arial" pitchFamily="34" charset="0"/>
              </a:defRPr>
            </a:lvl9pPr>
          </a:lstStyle>
          <a:p>
            <a:fld id="{B49D2890-991C-45CC-BF16-3F9E636C80D3}" type="slidenum">
              <a:rPr lang="en-US" altLang="tr-TR" sz="1200"/>
              <a:pPr/>
              <a:t>7</a:t>
            </a:fld>
            <a:endParaRPr lang="en-US" altLang="tr-TR" sz="1200"/>
          </a:p>
        </p:txBody>
      </p:sp>
      <p:sp>
        <p:nvSpPr>
          <p:cNvPr id="5123" name="Rectangle 2"/>
          <p:cNvSpPr>
            <a:spLocks noGrp="1" noChangeArrowheads="1"/>
          </p:cNvSpPr>
          <p:nvPr>
            <p:ph type="title"/>
          </p:nvPr>
        </p:nvSpPr>
        <p:spPr/>
        <p:txBody>
          <a:bodyPr>
            <a:normAutofit fontScale="90000"/>
          </a:bodyPr>
          <a:lstStyle/>
          <a:p>
            <a:pPr eaLnBrk="1" hangingPunct="1"/>
            <a:r>
              <a:rPr lang="tr-TR" altLang="tr-TR" smtClean="0"/>
              <a:t>Hızlı sıralama (</a:t>
            </a:r>
            <a:r>
              <a:rPr lang="en-US" altLang="tr-TR" smtClean="0"/>
              <a:t>Quicksort</a:t>
            </a:r>
            <a:r>
              <a:rPr lang="tr-TR" altLang="tr-TR" smtClean="0"/>
              <a:t>)</a:t>
            </a:r>
            <a:r>
              <a:rPr lang="en-US" altLang="tr-TR" smtClean="0"/>
              <a:t> Algorit</a:t>
            </a:r>
            <a:r>
              <a:rPr lang="tr-TR" altLang="tr-TR" smtClean="0"/>
              <a:t>ması</a:t>
            </a:r>
            <a:endParaRPr lang="en-US" altLang="tr-TR" smtClean="0"/>
          </a:p>
        </p:txBody>
      </p:sp>
      <p:sp>
        <p:nvSpPr>
          <p:cNvPr id="5124" name="Rectangle 3"/>
          <p:cNvSpPr>
            <a:spLocks noGrp="1" noChangeArrowheads="1"/>
          </p:cNvSpPr>
          <p:nvPr>
            <p:ph type="body" idx="1"/>
          </p:nvPr>
        </p:nvSpPr>
        <p:spPr/>
        <p:txBody>
          <a:bodyPr>
            <a:normAutofit fontScale="70000" lnSpcReduction="20000"/>
          </a:bodyPr>
          <a:lstStyle/>
          <a:p>
            <a:pPr eaLnBrk="1" hangingPunct="1">
              <a:buFontTx/>
              <a:buNone/>
            </a:pPr>
            <a:r>
              <a:rPr lang="tr-TR" altLang="tr-TR" dirty="0" smtClean="0"/>
              <a:t>Tamsayılardan oluşan n elemanlı bir dizi verilmiş olsun.</a:t>
            </a:r>
            <a:endParaRPr lang="en-US" altLang="tr-TR" dirty="0" smtClean="0"/>
          </a:p>
          <a:p>
            <a:pPr eaLnBrk="1" hangingPunct="1"/>
            <a:r>
              <a:rPr lang="tr-TR" altLang="tr-TR" dirty="0" err="1" smtClean="0"/>
              <a:t>If</a:t>
            </a:r>
            <a:r>
              <a:rPr lang="tr-TR" altLang="tr-TR" dirty="0" smtClean="0"/>
              <a:t> {dizi sadece bir elemandan oluşuyorsa} </a:t>
            </a:r>
            <a:r>
              <a:rPr lang="en-US" altLang="tr-TR" dirty="0" smtClean="0"/>
              <a:t>, return</a:t>
            </a:r>
          </a:p>
          <a:p>
            <a:pPr eaLnBrk="1" hangingPunct="1"/>
            <a:r>
              <a:rPr lang="en-US" altLang="tr-TR" dirty="0" smtClean="0"/>
              <a:t>Else</a:t>
            </a:r>
          </a:p>
          <a:p>
            <a:pPr lvl="1" eaLnBrk="1" hangingPunct="1"/>
            <a:r>
              <a:rPr lang="en-US" altLang="tr-TR" i="1" dirty="0" smtClean="0"/>
              <a:t>pivot</a:t>
            </a:r>
            <a:r>
              <a:rPr lang="tr-TR" altLang="tr-TR" i="1" dirty="0" smtClean="0"/>
              <a:t> </a:t>
            </a:r>
            <a:r>
              <a:rPr lang="tr-TR" altLang="tr-TR" dirty="0" smtClean="0"/>
              <a:t>olarak kullanmak için bir eleman seç</a:t>
            </a:r>
            <a:endParaRPr lang="en-US" altLang="tr-TR" dirty="0" smtClean="0"/>
          </a:p>
          <a:p>
            <a:pPr lvl="1" eaLnBrk="1" hangingPunct="1"/>
            <a:r>
              <a:rPr lang="tr-TR" altLang="tr-TR" dirty="0" smtClean="0"/>
              <a:t>Diziyi aşağıdaki gibi iki alt dizi halinde böl</a:t>
            </a:r>
            <a:r>
              <a:rPr lang="en-US" altLang="tr-TR" dirty="0" smtClean="0"/>
              <a:t>:</a:t>
            </a:r>
          </a:p>
          <a:p>
            <a:pPr lvl="2" eaLnBrk="1" hangingPunct="1"/>
            <a:r>
              <a:rPr lang="tr-TR" altLang="tr-TR" i="1" dirty="0" err="1" smtClean="0"/>
              <a:t>Pivot</a:t>
            </a:r>
            <a:r>
              <a:rPr lang="tr-TR" altLang="tr-TR" dirty="0" err="1" smtClean="0"/>
              <a:t>’a</a:t>
            </a:r>
            <a:r>
              <a:rPr lang="tr-TR" altLang="tr-TR" dirty="0" smtClean="0"/>
              <a:t> eşit yada pivottan küçük olanlar</a:t>
            </a:r>
            <a:endParaRPr lang="en-US" altLang="tr-TR" dirty="0" smtClean="0"/>
          </a:p>
          <a:p>
            <a:pPr lvl="2" eaLnBrk="1" hangingPunct="1"/>
            <a:r>
              <a:rPr lang="tr-TR" altLang="tr-TR" i="1" dirty="0" smtClean="0"/>
              <a:t>Pivot</a:t>
            </a:r>
            <a:r>
              <a:rPr lang="tr-TR" altLang="tr-TR" dirty="0" smtClean="0"/>
              <a:t>tan büyük olanlar</a:t>
            </a:r>
            <a:endParaRPr lang="en-US" altLang="tr-TR" dirty="0" smtClean="0"/>
          </a:p>
          <a:p>
            <a:pPr lvl="1" eaLnBrk="1" hangingPunct="1"/>
            <a:r>
              <a:rPr lang="tr-TR" altLang="tr-TR" dirty="0" smtClean="0"/>
              <a:t>İki alt diziyi Hızlı sırala</a:t>
            </a:r>
            <a:endParaRPr lang="en-US" altLang="tr-TR" dirty="0" smtClean="0"/>
          </a:p>
          <a:p>
            <a:pPr lvl="1" eaLnBrk="1" hangingPunct="1"/>
            <a:r>
              <a:rPr lang="en-US" altLang="tr-TR" dirty="0" smtClean="0"/>
              <a:t>Return </a:t>
            </a:r>
            <a:r>
              <a:rPr lang="tr-TR" altLang="tr-TR" dirty="0" smtClean="0"/>
              <a:t>sonuç </a:t>
            </a:r>
            <a:r>
              <a:rPr lang="tr-TR" altLang="tr-TR" dirty="0" smtClean="0"/>
              <a:t>dizi</a:t>
            </a:r>
          </a:p>
          <a:p>
            <a:pPr marL="457200" lvl="1" indent="0" eaLnBrk="1" hangingPunct="1">
              <a:buNone/>
            </a:pPr>
            <a:endParaRPr lang="tr-TR" altLang="tr-TR" dirty="0"/>
          </a:p>
          <a:p>
            <a:pPr marL="609600" indent="-609600"/>
            <a:r>
              <a:rPr lang="en-US" altLang="tr-TR" b="1" dirty="0" smtClean="0"/>
              <a:t>Best</a:t>
            </a:r>
            <a:r>
              <a:rPr lang="en-US" altLang="tr-TR" dirty="0" smtClean="0"/>
              <a:t> case </a:t>
            </a:r>
            <a:r>
              <a:rPr lang="tr-TR" altLang="tr-TR" dirty="0" smtClean="0"/>
              <a:t>	</a:t>
            </a:r>
            <a:r>
              <a:rPr lang="en-US" altLang="tr-TR" dirty="0" smtClean="0"/>
              <a:t>: </a:t>
            </a:r>
            <a:r>
              <a:rPr lang="en-US" altLang="tr-TR" b="1" dirty="0" smtClean="0"/>
              <a:t>O(n log</a:t>
            </a:r>
            <a:r>
              <a:rPr lang="en-US" altLang="tr-TR" b="1" baseline="-25000" dirty="0" smtClean="0"/>
              <a:t>2</a:t>
            </a:r>
            <a:r>
              <a:rPr lang="en-US" altLang="tr-TR" b="1" dirty="0" smtClean="0"/>
              <a:t>n)</a:t>
            </a:r>
          </a:p>
          <a:p>
            <a:pPr marL="609600" indent="-609600"/>
            <a:r>
              <a:rPr lang="en-US" altLang="tr-TR" b="1" dirty="0" smtClean="0"/>
              <a:t>Worst</a:t>
            </a:r>
            <a:r>
              <a:rPr lang="en-US" altLang="tr-TR" dirty="0" smtClean="0"/>
              <a:t> case </a:t>
            </a:r>
            <a:r>
              <a:rPr lang="tr-TR" altLang="tr-TR" dirty="0" smtClean="0"/>
              <a:t>	</a:t>
            </a:r>
            <a:r>
              <a:rPr lang="en-US" altLang="tr-TR" dirty="0" smtClean="0"/>
              <a:t>: </a:t>
            </a:r>
            <a:r>
              <a:rPr lang="en-US" altLang="tr-TR" b="1" dirty="0" smtClean="0"/>
              <a:t>O(n</a:t>
            </a:r>
            <a:r>
              <a:rPr lang="en-US" altLang="tr-TR" b="1" baseline="30000" dirty="0" smtClean="0"/>
              <a:t>2</a:t>
            </a:r>
            <a:r>
              <a:rPr lang="en-US" altLang="tr-TR" b="1" dirty="0" smtClean="0"/>
              <a:t>)</a:t>
            </a:r>
          </a:p>
          <a:p>
            <a:pPr marL="609600" indent="-609600"/>
            <a:r>
              <a:rPr lang="en-US" altLang="tr-TR" b="1" dirty="0" smtClean="0"/>
              <a:t>Average</a:t>
            </a:r>
            <a:r>
              <a:rPr lang="en-US" altLang="tr-TR" dirty="0" smtClean="0"/>
              <a:t> case</a:t>
            </a:r>
            <a:r>
              <a:rPr lang="tr-TR" altLang="tr-TR" dirty="0" smtClean="0"/>
              <a:t>	:</a:t>
            </a:r>
            <a:r>
              <a:rPr lang="en-US" altLang="tr-TR" dirty="0" smtClean="0"/>
              <a:t> </a:t>
            </a:r>
            <a:r>
              <a:rPr lang="en-US" altLang="tr-TR" b="1" dirty="0" smtClean="0"/>
              <a:t>O(n log</a:t>
            </a:r>
            <a:r>
              <a:rPr lang="en-US" altLang="tr-TR" b="1" baseline="-25000" dirty="0" smtClean="0"/>
              <a:t>2</a:t>
            </a:r>
            <a:r>
              <a:rPr lang="en-US" altLang="tr-TR" b="1" dirty="0" smtClean="0"/>
              <a:t>n)</a:t>
            </a:r>
          </a:p>
          <a:p>
            <a:pPr marL="457200" lvl="1" indent="0" eaLnBrk="1" hangingPunct="1">
              <a:buNone/>
            </a:pPr>
            <a:endParaRPr lang="tr-TR" altLang="tr-TR" dirty="0" smtClean="0"/>
          </a:p>
        </p:txBody>
      </p:sp>
    </p:spTree>
    <p:extLst>
      <p:ext uri="{BB962C8B-B14F-4D97-AF65-F5344CB8AC3E}">
        <p14:creationId xmlns:p14="http://schemas.microsoft.com/office/powerpoint/2010/main" val="1723297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fld id="{2F9D055A-C9C1-403D-A38B-974EB140CB9C}" type="slidenum">
              <a:rPr lang="en-US" altLang="tr-TR" sz="1200"/>
              <a:pPr/>
              <a:t>8</a:t>
            </a:fld>
            <a:endParaRPr lang="en-US" altLang="tr-TR" sz="1200"/>
          </a:p>
        </p:txBody>
      </p:sp>
      <p:sp>
        <p:nvSpPr>
          <p:cNvPr id="5123" name="Rectangle 2"/>
          <p:cNvSpPr>
            <a:spLocks noGrp="1" noChangeArrowheads="1"/>
          </p:cNvSpPr>
          <p:nvPr>
            <p:ph type="title"/>
          </p:nvPr>
        </p:nvSpPr>
        <p:spPr>
          <a:xfrm>
            <a:off x="1143000" y="274638"/>
            <a:ext cx="7543800" cy="685800"/>
          </a:xfrm>
        </p:spPr>
        <p:txBody>
          <a:bodyPr>
            <a:normAutofit fontScale="90000"/>
          </a:bodyPr>
          <a:lstStyle/>
          <a:p>
            <a:pPr eaLnBrk="1" hangingPunct="1"/>
            <a:r>
              <a:rPr lang="tr-TR" altLang="tr-TR" dirty="0" smtClean="0"/>
              <a:t>Birleştirmeli </a:t>
            </a:r>
            <a:r>
              <a:rPr lang="tr-TR" altLang="tr-TR" dirty="0" smtClean="0"/>
              <a:t>Sıralama </a:t>
            </a:r>
            <a:r>
              <a:rPr lang="tr-TR" altLang="tr-TR" dirty="0" smtClean="0"/>
              <a:t>(</a:t>
            </a:r>
            <a:r>
              <a:rPr lang="en-US" altLang="tr-TR" dirty="0" smtClean="0"/>
              <a:t>Merge</a:t>
            </a:r>
            <a:r>
              <a:rPr lang="tr-TR" altLang="tr-TR" dirty="0" smtClean="0"/>
              <a:t> S</a:t>
            </a:r>
            <a:r>
              <a:rPr lang="en-US" altLang="tr-TR" dirty="0" smtClean="0"/>
              <a:t>ort</a:t>
            </a:r>
            <a:r>
              <a:rPr lang="tr-TR" altLang="tr-TR" dirty="0" smtClean="0"/>
              <a:t>)</a:t>
            </a:r>
            <a:endParaRPr lang="en-US" altLang="tr-TR" dirty="0" smtClean="0"/>
          </a:p>
        </p:txBody>
      </p:sp>
      <p:sp>
        <p:nvSpPr>
          <p:cNvPr id="5124" name="Rectangle 3"/>
          <p:cNvSpPr>
            <a:spLocks noGrp="1" noChangeArrowheads="1"/>
          </p:cNvSpPr>
          <p:nvPr>
            <p:ph type="body" idx="1"/>
          </p:nvPr>
        </p:nvSpPr>
        <p:spPr>
          <a:xfrm>
            <a:off x="685800" y="1371600"/>
            <a:ext cx="7772400" cy="4114800"/>
          </a:xfrm>
        </p:spPr>
        <p:txBody>
          <a:bodyPr>
            <a:normAutofit lnSpcReduction="10000"/>
          </a:bodyPr>
          <a:lstStyle/>
          <a:p>
            <a:pPr eaLnBrk="1" hangingPunct="1"/>
            <a:r>
              <a:rPr lang="tr-TR" altLang="tr-TR" dirty="0" smtClean="0"/>
              <a:t>Böl-Yönet yaklaşımlı sıralama</a:t>
            </a:r>
            <a:endParaRPr lang="en-US" altLang="tr-TR" dirty="0" smtClean="0"/>
          </a:p>
          <a:p>
            <a:pPr eaLnBrk="1" hangingPunct="1"/>
            <a:r>
              <a:rPr lang="tr-TR" altLang="tr-TR" dirty="0" smtClean="0"/>
              <a:t>Her bir </a:t>
            </a:r>
            <a:r>
              <a:rPr lang="tr-TR" altLang="tr-TR" dirty="0" err="1" smtClean="0"/>
              <a:t>altdizide</a:t>
            </a:r>
            <a:r>
              <a:rPr lang="tr-TR" altLang="tr-TR" dirty="0" smtClean="0"/>
              <a:t> bir eleman kalıncaya kadar sırasız diziyi ikiye böl</a:t>
            </a:r>
            <a:endParaRPr lang="en-US" altLang="tr-TR" dirty="0" smtClean="0"/>
          </a:p>
          <a:p>
            <a:pPr eaLnBrk="1" hangingPunct="1"/>
            <a:r>
              <a:rPr lang="tr-TR" altLang="tr-TR" dirty="0" smtClean="0"/>
              <a:t>Alt problem çözümlerini birleştir:</a:t>
            </a:r>
            <a:endParaRPr lang="en-US" altLang="tr-TR" dirty="0" smtClean="0"/>
          </a:p>
          <a:p>
            <a:pPr lvl="1" eaLnBrk="1" hangingPunct="1"/>
            <a:r>
              <a:rPr lang="tr-TR" altLang="tr-TR" dirty="0" err="1" smtClean="0"/>
              <a:t>Altdizilerin</a:t>
            </a:r>
            <a:r>
              <a:rPr lang="tr-TR" altLang="tr-TR" dirty="0" smtClean="0"/>
              <a:t> ilk elemanlarını karşılaştır.</a:t>
            </a:r>
            <a:endParaRPr lang="en-US" altLang="tr-TR" dirty="0" smtClean="0"/>
          </a:p>
          <a:p>
            <a:pPr lvl="1" eaLnBrk="1" hangingPunct="1"/>
            <a:r>
              <a:rPr lang="tr-TR" altLang="tr-TR" dirty="0" smtClean="0"/>
              <a:t>En küçük elemanı kaldır ve sonuç diziye koy</a:t>
            </a:r>
            <a:endParaRPr lang="en-US" altLang="tr-TR" dirty="0" smtClean="0"/>
          </a:p>
          <a:p>
            <a:pPr lvl="1" eaLnBrk="1" hangingPunct="1"/>
            <a:r>
              <a:rPr lang="tr-TR" altLang="tr-TR" dirty="0" smtClean="0"/>
              <a:t>Bütün elemanlar sonuç diziye konuncaya kadar işlemleri tekrarla</a:t>
            </a:r>
            <a:endParaRPr lang="en-US" altLang="tr-TR" dirty="0" smtClean="0"/>
          </a:p>
        </p:txBody>
      </p:sp>
      <p:sp>
        <p:nvSpPr>
          <p:cNvPr id="5125" name="Rectangle 4"/>
          <p:cNvSpPr>
            <a:spLocks noChangeArrowheads="1"/>
          </p:cNvSpPr>
          <p:nvPr/>
        </p:nvSpPr>
        <p:spPr bwMode="auto">
          <a:xfrm>
            <a:off x="990600" y="609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endParaRPr lang="tr-TR" altLang="tr-TR"/>
          </a:p>
        </p:txBody>
      </p:sp>
      <p:grpSp>
        <p:nvGrpSpPr>
          <p:cNvPr id="5126" name="Group 5"/>
          <p:cNvGrpSpPr>
            <a:grpSpLocks/>
          </p:cNvGrpSpPr>
          <p:nvPr/>
        </p:nvGrpSpPr>
        <p:grpSpPr bwMode="auto">
          <a:xfrm>
            <a:off x="762000" y="5334000"/>
            <a:ext cx="7131050" cy="598488"/>
            <a:chOff x="502" y="3523"/>
            <a:chExt cx="3363" cy="502"/>
          </a:xfrm>
        </p:grpSpPr>
        <p:sp>
          <p:nvSpPr>
            <p:cNvPr id="5128" name="Rectangle 6"/>
            <p:cNvSpPr>
              <a:spLocks noChangeArrowheads="1"/>
            </p:cNvSpPr>
            <p:nvPr/>
          </p:nvSpPr>
          <p:spPr bwMode="auto">
            <a:xfrm>
              <a:off x="502" y="3527"/>
              <a:ext cx="3363" cy="48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tr-TR" altLang="tr-TR"/>
            </a:p>
          </p:txBody>
        </p:sp>
        <p:sp>
          <p:nvSpPr>
            <p:cNvPr id="5129" name="Line 7"/>
            <p:cNvSpPr>
              <a:spLocks noChangeShapeType="1"/>
            </p:cNvSpPr>
            <p:nvPr/>
          </p:nvSpPr>
          <p:spPr bwMode="auto">
            <a:xfrm>
              <a:off x="2119" y="3523"/>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0" name="Line 8"/>
            <p:cNvSpPr>
              <a:spLocks noChangeShapeType="1"/>
            </p:cNvSpPr>
            <p:nvPr/>
          </p:nvSpPr>
          <p:spPr bwMode="auto">
            <a:xfrm>
              <a:off x="2514" y="3545"/>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1" name="Line 9"/>
            <p:cNvSpPr>
              <a:spLocks noChangeShapeType="1"/>
            </p:cNvSpPr>
            <p:nvPr/>
          </p:nvSpPr>
          <p:spPr bwMode="auto">
            <a:xfrm>
              <a:off x="3399" y="3523"/>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2" name="Line 10"/>
            <p:cNvSpPr>
              <a:spLocks noChangeShapeType="1"/>
            </p:cNvSpPr>
            <p:nvPr/>
          </p:nvSpPr>
          <p:spPr bwMode="auto">
            <a:xfrm>
              <a:off x="2951" y="3534"/>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3" name="Line 11"/>
            <p:cNvSpPr>
              <a:spLocks noChangeShapeType="1"/>
            </p:cNvSpPr>
            <p:nvPr/>
          </p:nvSpPr>
          <p:spPr bwMode="auto">
            <a:xfrm>
              <a:off x="1714" y="3534"/>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4" name="Line 12"/>
            <p:cNvSpPr>
              <a:spLocks noChangeShapeType="1"/>
            </p:cNvSpPr>
            <p:nvPr/>
          </p:nvSpPr>
          <p:spPr bwMode="auto">
            <a:xfrm>
              <a:off x="903" y="3523"/>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5" name="Line 13"/>
            <p:cNvSpPr>
              <a:spLocks noChangeShapeType="1"/>
            </p:cNvSpPr>
            <p:nvPr/>
          </p:nvSpPr>
          <p:spPr bwMode="auto">
            <a:xfrm>
              <a:off x="1298" y="3534"/>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136" name="Rectangle 14"/>
            <p:cNvSpPr>
              <a:spLocks noChangeArrowheads="1"/>
            </p:cNvSpPr>
            <p:nvPr/>
          </p:nvSpPr>
          <p:spPr bwMode="auto">
            <a:xfrm>
              <a:off x="557" y="3610"/>
              <a:ext cx="20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37</a:t>
              </a:r>
              <a:endParaRPr lang="en-US" altLang="tr-TR"/>
            </a:p>
          </p:txBody>
        </p:sp>
        <p:sp>
          <p:nvSpPr>
            <p:cNvPr id="5137" name="Rectangle 15"/>
            <p:cNvSpPr>
              <a:spLocks noChangeArrowheads="1"/>
            </p:cNvSpPr>
            <p:nvPr/>
          </p:nvSpPr>
          <p:spPr bwMode="auto">
            <a:xfrm>
              <a:off x="973" y="3610"/>
              <a:ext cx="2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23</a:t>
              </a:r>
              <a:endParaRPr lang="en-US" altLang="tr-TR"/>
            </a:p>
          </p:txBody>
        </p:sp>
        <p:sp>
          <p:nvSpPr>
            <p:cNvPr id="5138" name="Rectangle 16"/>
            <p:cNvSpPr>
              <a:spLocks noChangeArrowheads="1"/>
            </p:cNvSpPr>
            <p:nvPr/>
          </p:nvSpPr>
          <p:spPr bwMode="auto">
            <a:xfrm>
              <a:off x="1400" y="3599"/>
              <a:ext cx="14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6</a:t>
              </a:r>
              <a:endParaRPr lang="en-US" altLang="tr-TR"/>
            </a:p>
          </p:txBody>
        </p:sp>
        <p:sp>
          <p:nvSpPr>
            <p:cNvPr id="5139" name="Rectangle 17"/>
            <p:cNvSpPr>
              <a:spLocks noChangeArrowheads="1"/>
            </p:cNvSpPr>
            <p:nvPr/>
          </p:nvSpPr>
          <p:spPr bwMode="auto">
            <a:xfrm>
              <a:off x="1784" y="3620"/>
              <a:ext cx="20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89</a:t>
              </a:r>
            </a:p>
          </p:txBody>
        </p:sp>
        <p:sp>
          <p:nvSpPr>
            <p:cNvPr id="5140" name="Rectangle 18"/>
            <p:cNvSpPr>
              <a:spLocks noChangeArrowheads="1"/>
            </p:cNvSpPr>
            <p:nvPr/>
          </p:nvSpPr>
          <p:spPr bwMode="auto">
            <a:xfrm>
              <a:off x="2157" y="3620"/>
              <a:ext cx="20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15</a:t>
              </a:r>
              <a:endParaRPr lang="en-US" altLang="tr-TR"/>
            </a:p>
          </p:txBody>
        </p:sp>
        <p:sp>
          <p:nvSpPr>
            <p:cNvPr id="5141" name="Rectangle 19"/>
            <p:cNvSpPr>
              <a:spLocks noChangeArrowheads="1"/>
            </p:cNvSpPr>
            <p:nvPr/>
          </p:nvSpPr>
          <p:spPr bwMode="auto">
            <a:xfrm>
              <a:off x="2552" y="3630"/>
              <a:ext cx="20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12</a:t>
              </a:r>
            </a:p>
          </p:txBody>
        </p:sp>
        <p:sp>
          <p:nvSpPr>
            <p:cNvPr id="5142" name="Rectangle 20"/>
            <p:cNvSpPr>
              <a:spLocks noChangeArrowheads="1"/>
            </p:cNvSpPr>
            <p:nvPr/>
          </p:nvSpPr>
          <p:spPr bwMode="auto">
            <a:xfrm>
              <a:off x="3053" y="3620"/>
              <a:ext cx="14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2</a:t>
              </a:r>
              <a:endParaRPr lang="en-US" altLang="tr-TR"/>
            </a:p>
          </p:txBody>
        </p:sp>
        <p:sp>
          <p:nvSpPr>
            <p:cNvPr id="5143" name="Rectangle 21"/>
            <p:cNvSpPr>
              <a:spLocks noChangeArrowheads="1"/>
            </p:cNvSpPr>
            <p:nvPr/>
          </p:nvSpPr>
          <p:spPr bwMode="auto">
            <a:xfrm>
              <a:off x="3491" y="3610"/>
              <a:ext cx="20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p>
              <a:r>
                <a:rPr lang="en-US" altLang="tr-TR" b="1"/>
                <a:t>19</a:t>
              </a:r>
              <a:endParaRPr lang="en-US" altLang="tr-TR"/>
            </a:p>
          </p:txBody>
        </p:sp>
      </p:grpSp>
      <p:sp>
        <p:nvSpPr>
          <p:cNvPr id="5127" name="Rectangle 22"/>
          <p:cNvSpPr>
            <a:spLocks noChangeArrowheads="1"/>
          </p:cNvSpPr>
          <p:nvPr/>
        </p:nvSpPr>
        <p:spPr bwMode="auto">
          <a:xfrm>
            <a:off x="1433513" y="5100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endParaRPr lang="tr-TR" altLang="tr-TR"/>
          </a:p>
        </p:txBody>
      </p:sp>
    </p:spTree>
    <p:extLst>
      <p:ext uri="{BB962C8B-B14F-4D97-AF65-F5344CB8AC3E}">
        <p14:creationId xmlns:p14="http://schemas.microsoft.com/office/powerpoint/2010/main" val="25957098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fld id="{56718733-A2D8-4F75-84A0-560209C4CAAC}" type="slidenum">
              <a:rPr lang="en-US" altLang="tr-TR" sz="1200"/>
              <a:pPr/>
              <a:t>9</a:t>
            </a:fld>
            <a:endParaRPr lang="en-US" altLang="tr-TR" sz="1200"/>
          </a:p>
        </p:txBody>
      </p:sp>
      <p:sp>
        <p:nvSpPr>
          <p:cNvPr id="89091" name="Text Box 2"/>
          <p:cNvSpPr txBox="1">
            <a:spLocks noChangeArrowheads="1"/>
          </p:cNvSpPr>
          <p:nvPr/>
        </p:nvSpPr>
        <p:spPr bwMode="auto">
          <a:xfrm>
            <a:off x="5160963"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092" name="Text Box 3"/>
          <p:cNvSpPr txBox="1">
            <a:spLocks noChangeArrowheads="1"/>
          </p:cNvSpPr>
          <p:nvPr/>
        </p:nvSpPr>
        <p:spPr bwMode="auto">
          <a:xfrm>
            <a:off x="3398838"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093" name="Text Box 4"/>
          <p:cNvSpPr txBox="1">
            <a:spLocks noChangeArrowheads="1"/>
          </p:cNvSpPr>
          <p:nvPr/>
        </p:nvSpPr>
        <p:spPr bwMode="auto">
          <a:xfrm>
            <a:off x="2811463"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094" name="Text Box 5"/>
          <p:cNvSpPr txBox="1">
            <a:spLocks noChangeArrowheads="1"/>
          </p:cNvSpPr>
          <p:nvPr/>
        </p:nvSpPr>
        <p:spPr bwMode="auto">
          <a:xfrm>
            <a:off x="3986213"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095" name="Text Box 6"/>
          <p:cNvSpPr txBox="1">
            <a:spLocks noChangeArrowheads="1"/>
          </p:cNvSpPr>
          <p:nvPr/>
        </p:nvSpPr>
        <p:spPr bwMode="auto">
          <a:xfrm>
            <a:off x="4573588"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096" name="Text Box 7"/>
          <p:cNvSpPr txBox="1">
            <a:spLocks noChangeArrowheads="1"/>
          </p:cNvSpPr>
          <p:nvPr/>
        </p:nvSpPr>
        <p:spPr bwMode="auto">
          <a:xfrm>
            <a:off x="5748338"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097" name="Text Box 8"/>
          <p:cNvSpPr txBox="1">
            <a:spLocks noChangeArrowheads="1"/>
          </p:cNvSpPr>
          <p:nvPr/>
        </p:nvSpPr>
        <p:spPr bwMode="auto">
          <a:xfrm>
            <a:off x="2224088"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098" name="Text Box 9"/>
          <p:cNvSpPr txBox="1">
            <a:spLocks noChangeArrowheads="1"/>
          </p:cNvSpPr>
          <p:nvPr/>
        </p:nvSpPr>
        <p:spPr bwMode="auto">
          <a:xfrm>
            <a:off x="6335713" y="600075"/>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099" name="Text Box 10"/>
          <p:cNvSpPr txBox="1">
            <a:spLocks noChangeArrowheads="1"/>
          </p:cNvSpPr>
          <p:nvPr/>
        </p:nvSpPr>
        <p:spPr bwMode="auto">
          <a:xfrm>
            <a:off x="5486400"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00" name="Text Box 11"/>
          <p:cNvSpPr txBox="1">
            <a:spLocks noChangeArrowheads="1"/>
          </p:cNvSpPr>
          <p:nvPr/>
        </p:nvSpPr>
        <p:spPr bwMode="auto">
          <a:xfrm>
            <a:off x="3089275"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01" name="Text Box 12"/>
          <p:cNvSpPr txBox="1">
            <a:spLocks noChangeArrowheads="1"/>
          </p:cNvSpPr>
          <p:nvPr/>
        </p:nvSpPr>
        <p:spPr bwMode="auto">
          <a:xfrm>
            <a:off x="2501900"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02" name="Text Box 13"/>
          <p:cNvSpPr txBox="1">
            <a:spLocks noChangeArrowheads="1"/>
          </p:cNvSpPr>
          <p:nvPr/>
        </p:nvSpPr>
        <p:spPr bwMode="auto">
          <a:xfrm>
            <a:off x="3676650"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03" name="Text Box 14"/>
          <p:cNvSpPr txBox="1">
            <a:spLocks noChangeArrowheads="1"/>
          </p:cNvSpPr>
          <p:nvPr/>
        </p:nvSpPr>
        <p:spPr bwMode="auto">
          <a:xfrm>
            <a:off x="4899025"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04" name="Text Box 15"/>
          <p:cNvSpPr txBox="1">
            <a:spLocks noChangeArrowheads="1"/>
          </p:cNvSpPr>
          <p:nvPr/>
        </p:nvSpPr>
        <p:spPr bwMode="auto">
          <a:xfrm>
            <a:off x="6073775"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05" name="Text Box 16"/>
          <p:cNvSpPr txBox="1">
            <a:spLocks noChangeArrowheads="1"/>
          </p:cNvSpPr>
          <p:nvPr/>
        </p:nvSpPr>
        <p:spPr bwMode="auto">
          <a:xfrm>
            <a:off x="1914525"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06" name="Text Box 17"/>
          <p:cNvSpPr txBox="1">
            <a:spLocks noChangeArrowheads="1"/>
          </p:cNvSpPr>
          <p:nvPr/>
        </p:nvSpPr>
        <p:spPr bwMode="auto">
          <a:xfrm>
            <a:off x="6661150" y="11430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07" name="Text Box 18"/>
          <p:cNvSpPr txBox="1">
            <a:spLocks noChangeArrowheads="1"/>
          </p:cNvSpPr>
          <p:nvPr/>
        </p:nvSpPr>
        <p:spPr bwMode="auto">
          <a:xfrm>
            <a:off x="3222625"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08" name="Text Box 19"/>
          <p:cNvSpPr txBox="1">
            <a:spLocks noChangeArrowheads="1"/>
          </p:cNvSpPr>
          <p:nvPr/>
        </p:nvSpPr>
        <p:spPr bwMode="auto">
          <a:xfrm>
            <a:off x="2209800"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09" name="Text Box 20"/>
          <p:cNvSpPr txBox="1">
            <a:spLocks noChangeArrowheads="1"/>
          </p:cNvSpPr>
          <p:nvPr/>
        </p:nvSpPr>
        <p:spPr bwMode="auto">
          <a:xfrm>
            <a:off x="3810000"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10" name="Text Box 21"/>
          <p:cNvSpPr txBox="1">
            <a:spLocks noChangeArrowheads="1"/>
          </p:cNvSpPr>
          <p:nvPr/>
        </p:nvSpPr>
        <p:spPr bwMode="auto">
          <a:xfrm>
            <a:off x="1622425"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11" name="Text Box 22"/>
          <p:cNvSpPr txBox="1">
            <a:spLocks noChangeArrowheads="1"/>
          </p:cNvSpPr>
          <p:nvPr/>
        </p:nvSpPr>
        <p:spPr bwMode="auto">
          <a:xfrm>
            <a:off x="2284413"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12" name="Text Box 23"/>
          <p:cNvSpPr txBox="1">
            <a:spLocks noChangeArrowheads="1"/>
          </p:cNvSpPr>
          <p:nvPr/>
        </p:nvSpPr>
        <p:spPr bwMode="auto">
          <a:xfrm>
            <a:off x="1500188"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13" name="Text Box 24"/>
          <p:cNvSpPr txBox="1">
            <a:spLocks noChangeArrowheads="1"/>
          </p:cNvSpPr>
          <p:nvPr/>
        </p:nvSpPr>
        <p:spPr bwMode="auto">
          <a:xfrm>
            <a:off x="3100388"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14" name="Text Box 25"/>
          <p:cNvSpPr txBox="1">
            <a:spLocks noChangeArrowheads="1"/>
          </p:cNvSpPr>
          <p:nvPr/>
        </p:nvSpPr>
        <p:spPr bwMode="auto">
          <a:xfrm>
            <a:off x="3960813"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15" name="Text Box 26"/>
          <p:cNvSpPr txBox="1">
            <a:spLocks noChangeArrowheads="1"/>
          </p:cNvSpPr>
          <p:nvPr/>
        </p:nvSpPr>
        <p:spPr bwMode="auto">
          <a:xfrm>
            <a:off x="5410200"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16" name="Text Box 27"/>
          <p:cNvSpPr txBox="1">
            <a:spLocks noChangeArrowheads="1"/>
          </p:cNvSpPr>
          <p:nvPr/>
        </p:nvSpPr>
        <p:spPr bwMode="auto">
          <a:xfrm>
            <a:off x="4822825"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17" name="Text Box 28"/>
          <p:cNvSpPr txBox="1">
            <a:spLocks noChangeArrowheads="1"/>
          </p:cNvSpPr>
          <p:nvPr/>
        </p:nvSpPr>
        <p:spPr bwMode="auto">
          <a:xfrm>
            <a:off x="6423025"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18" name="Text Box 29"/>
          <p:cNvSpPr txBox="1">
            <a:spLocks noChangeArrowheads="1"/>
          </p:cNvSpPr>
          <p:nvPr/>
        </p:nvSpPr>
        <p:spPr bwMode="auto">
          <a:xfrm>
            <a:off x="7010400" y="1676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19" name="Text Box 30"/>
          <p:cNvSpPr txBox="1">
            <a:spLocks noChangeArrowheads="1"/>
          </p:cNvSpPr>
          <p:nvPr/>
        </p:nvSpPr>
        <p:spPr bwMode="auto">
          <a:xfrm>
            <a:off x="5561013"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20" name="Text Box 31"/>
          <p:cNvSpPr txBox="1">
            <a:spLocks noChangeArrowheads="1"/>
          </p:cNvSpPr>
          <p:nvPr/>
        </p:nvSpPr>
        <p:spPr bwMode="auto">
          <a:xfrm>
            <a:off x="4799013"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21" name="Text Box 32"/>
          <p:cNvSpPr txBox="1">
            <a:spLocks noChangeArrowheads="1"/>
          </p:cNvSpPr>
          <p:nvPr/>
        </p:nvSpPr>
        <p:spPr bwMode="auto">
          <a:xfrm>
            <a:off x="6453188"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22" name="Text Box 33"/>
          <p:cNvSpPr txBox="1">
            <a:spLocks noChangeArrowheads="1"/>
          </p:cNvSpPr>
          <p:nvPr/>
        </p:nvSpPr>
        <p:spPr bwMode="auto">
          <a:xfrm>
            <a:off x="7291388" y="21971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23" name="Text Box 34"/>
          <p:cNvSpPr txBox="1">
            <a:spLocks noChangeArrowheads="1"/>
          </p:cNvSpPr>
          <p:nvPr/>
        </p:nvSpPr>
        <p:spPr bwMode="auto">
          <a:xfrm>
            <a:off x="1692275" y="4826000"/>
            <a:ext cx="5889625" cy="495300"/>
          </a:xfrm>
          <a:prstGeom prst="rect">
            <a:avLst/>
          </a:prstGeom>
          <a:noFill/>
          <a:ln w="38100">
            <a:solidFill>
              <a:srgbClr val="FF0033"/>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solidFill>
                  <a:srgbClr val="FF0033"/>
                </a:solidFill>
              </a:rPr>
              <a:t>Merge</a:t>
            </a:r>
          </a:p>
        </p:txBody>
      </p:sp>
      <p:sp>
        <p:nvSpPr>
          <p:cNvPr id="89124" name="Text Box 35"/>
          <p:cNvSpPr txBox="1">
            <a:spLocks noChangeArrowheads="1"/>
          </p:cNvSpPr>
          <p:nvPr/>
        </p:nvSpPr>
        <p:spPr bwMode="auto">
          <a:xfrm>
            <a:off x="1622425"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25" name="Text Box 36"/>
          <p:cNvSpPr txBox="1">
            <a:spLocks noChangeArrowheads="1"/>
          </p:cNvSpPr>
          <p:nvPr/>
        </p:nvSpPr>
        <p:spPr bwMode="auto">
          <a:xfrm>
            <a:off x="2209800"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26" name="Text Box 37"/>
          <p:cNvSpPr txBox="1">
            <a:spLocks noChangeArrowheads="1"/>
          </p:cNvSpPr>
          <p:nvPr/>
        </p:nvSpPr>
        <p:spPr bwMode="auto">
          <a:xfrm>
            <a:off x="3810000"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27" name="Text Box 38"/>
          <p:cNvSpPr txBox="1">
            <a:spLocks noChangeArrowheads="1"/>
          </p:cNvSpPr>
          <p:nvPr/>
        </p:nvSpPr>
        <p:spPr bwMode="auto">
          <a:xfrm>
            <a:off x="3222625"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28" name="Text Box 39"/>
          <p:cNvSpPr txBox="1">
            <a:spLocks noChangeArrowheads="1"/>
          </p:cNvSpPr>
          <p:nvPr/>
        </p:nvSpPr>
        <p:spPr bwMode="auto">
          <a:xfrm>
            <a:off x="5486400"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29" name="Text Box 40"/>
          <p:cNvSpPr txBox="1">
            <a:spLocks noChangeArrowheads="1"/>
          </p:cNvSpPr>
          <p:nvPr/>
        </p:nvSpPr>
        <p:spPr bwMode="auto">
          <a:xfrm>
            <a:off x="4899025"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30" name="Text Box 41"/>
          <p:cNvSpPr txBox="1">
            <a:spLocks noChangeArrowheads="1"/>
          </p:cNvSpPr>
          <p:nvPr/>
        </p:nvSpPr>
        <p:spPr bwMode="auto">
          <a:xfrm>
            <a:off x="7162800"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31" name="Text Box 42"/>
          <p:cNvSpPr txBox="1">
            <a:spLocks noChangeArrowheads="1"/>
          </p:cNvSpPr>
          <p:nvPr/>
        </p:nvSpPr>
        <p:spPr bwMode="auto">
          <a:xfrm>
            <a:off x="6575425" y="27432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32" name="Text Box 43"/>
          <p:cNvSpPr txBox="1">
            <a:spLocks noChangeArrowheads="1"/>
          </p:cNvSpPr>
          <p:nvPr/>
        </p:nvSpPr>
        <p:spPr bwMode="auto">
          <a:xfrm>
            <a:off x="1774825" y="32893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33" name="Text Box 44"/>
          <p:cNvSpPr txBox="1">
            <a:spLocks noChangeArrowheads="1"/>
          </p:cNvSpPr>
          <p:nvPr/>
        </p:nvSpPr>
        <p:spPr bwMode="auto">
          <a:xfrm>
            <a:off x="2362200" y="32893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34" name="Text Box 45"/>
          <p:cNvSpPr txBox="1">
            <a:spLocks noChangeArrowheads="1"/>
          </p:cNvSpPr>
          <p:nvPr/>
        </p:nvSpPr>
        <p:spPr bwMode="auto">
          <a:xfrm>
            <a:off x="2946400" y="32893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35" name="Text Box 46"/>
          <p:cNvSpPr txBox="1">
            <a:spLocks noChangeArrowheads="1"/>
          </p:cNvSpPr>
          <p:nvPr/>
        </p:nvSpPr>
        <p:spPr bwMode="auto">
          <a:xfrm>
            <a:off x="3543300" y="32893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36" name="Text Box 47"/>
          <p:cNvSpPr txBox="1">
            <a:spLocks noChangeArrowheads="1"/>
          </p:cNvSpPr>
          <p:nvPr/>
        </p:nvSpPr>
        <p:spPr bwMode="auto">
          <a:xfrm>
            <a:off x="4987925" y="32766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37" name="Text Box 48"/>
          <p:cNvSpPr txBox="1">
            <a:spLocks noChangeArrowheads="1"/>
          </p:cNvSpPr>
          <p:nvPr/>
        </p:nvSpPr>
        <p:spPr bwMode="auto">
          <a:xfrm>
            <a:off x="5575300" y="32766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38" name="Text Box 49"/>
          <p:cNvSpPr txBox="1">
            <a:spLocks noChangeArrowheads="1"/>
          </p:cNvSpPr>
          <p:nvPr/>
        </p:nvSpPr>
        <p:spPr bwMode="auto">
          <a:xfrm>
            <a:off x="6162675" y="32766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39" name="Text Box 50"/>
          <p:cNvSpPr txBox="1">
            <a:spLocks noChangeArrowheads="1"/>
          </p:cNvSpPr>
          <p:nvPr/>
        </p:nvSpPr>
        <p:spPr bwMode="auto">
          <a:xfrm>
            <a:off x="6750050" y="32766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40" name="Text Box 51"/>
          <p:cNvSpPr txBox="1">
            <a:spLocks noChangeArrowheads="1"/>
          </p:cNvSpPr>
          <p:nvPr/>
        </p:nvSpPr>
        <p:spPr bwMode="auto">
          <a:xfrm>
            <a:off x="2232025"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a:r>
              <a:rPr lang="en-US" altLang="tr-TR" sz="2400" b="1">
                <a:latin typeface="Courier New" pitchFamily="49" charset="0"/>
              </a:rPr>
              <a:t>6</a:t>
            </a:r>
          </a:p>
        </p:txBody>
      </p:sp>
      <p:sp>
        <p:nvSpPr>
          <p:cNvPr id="89141" name="Text Box 52"/>
          <p:cNvSpPr txBox="1">
            <a:spLocks noChangeArrowheads="1"/>
          </p:cNvSpPr>
          <p:nvPr/>
        </p:nvSpPr>
        <p:spPr bwMode="auto">
          <a:xfrm>
            <a:off x="2822575"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14</a:t>
            </a:r>
          </a:p>
        </p:txBody>
      </p:sp>
      <p:sp>
        <p:nvSpPr>
          <p:cNvPr id="89142" name="Text Box 53"/>
          <p:cNvSpPr txBox="1">
            <a:spLocks noChangeArrowheads="1"/>
          </p:cNvSpPr>
          <p:nvPr/>
        </p:nvSpPr>
        <p:spPr bwMode="auto">
          <a:xfrm>
            <a:off x="3409950"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23</a:t>
            </a:r>
          </a:p>
        </p:txBody>
      </p:sp>
      <p:sp>
        <p:nvSpPr>
          <p:cNvPr id="89143" name="Text Box 54"/>
          <p:cNvSpPr txBox="1">
            <a:spLocks noChangeArrowheads="1"/>
          </p:cNvSpPr>
          <p:nvPr/>
        </p:nvSpPr>
        <p:spPr bwMode="auto">
          <a:xfrm>
            <a:off x="3997325"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33</a:t>
            </a:r>
          </a:p>
        </p:txBody>
      </p:sp>
      <p:sp>
        <p:nvSpPr>
          <p:cNvPr id="89144" name="Text Box 55"/>
          <p:cNvSpPr txBox="1">
            <a:spLocks noChangeArrowheads="1"/>
          </p:cNvSpPr>
          <p:nvPr/>
        </p:nvSpPr>
        <p:spPr bwMode="auto">
          <a:xfrm>
            <a:off x="4584700"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42</a:t>
            </a:r>
          </a:p>
        </p:txBody>
      </p:sp>
      <p:sp>
        <p:nvSpPr>
          <p:cNvPr id="89145" name="Text Box 56"/>
          <p:cNvSpPr txBox="1">
            <a:spLocks noChangeArrowheads="1"/>
          </p:cNvSpPr>
          <p:nvPr/>
        </p:nvSpPr>
        <p:spPr bwMode="auto">
          <a:xfrm>
            <a:off x="5173663"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45</a:t>
            </a:r>
          </a:p>
        </p:txBody>
      </p:sp>
      <p:sp>
        <p:nvSpPr>
          <p:cNvPr id="89146" name="Text Box 57"/>
          <p:cNvSpPr txBox="1">
            <a:spLocks noChangeArrowheads="1"/>
          </p:cNvSpPr>
          <p:nvPr/>
        </p:nvSpPr>
        <p:spPr bwMode="auto">
          <a:xfrm>
            <a:off x="5761038"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67</a:t>
            </a:r>
          </a:p>
        </p:txBody>
      </p:sp>
      <p:sp>
        <p:nvSpPr>
          <p:cNvPr id="89147" name="Text Box 58"/>
          <p:cNvSpPr txBox="1">
            <a:spLocks noChangeArrowheads="1"/>
          </p:cNvSpPr>
          <p:nvPr/>
        </p:nvSpPr>
        <p:spPr bwMode="auto">
          <a:xfrm>
            <a:off x="6348413" y="3962400"/>
            <a:ext cx="587375" cy="4191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r>
              <a:rPr lang="en-US" altLang="tr-TR" sz="2400" b="1">
                <a:latin typeface="Courier New" pitchFamily="49" charset="0"/>
              </a:rPr>
              <a:t>98</a:t>
            </a:r>
          </a:p>
        </p:txBody>
      </p:sp>
      <p:sp>
        <p:nvSpPr>
          <p:cNvPr id="89148" name="Text Box 59"/>
          <p:cNvSpPr txBox="1">
            <a:spLocks noChangeArrowheads="1"/>
          </p:cNvSpPr>
          <p:nvPr/>
        </p:nvSpPr>
        <p:spPr bwMode="auto">
          <a:xfrm>
            <a:off x="4013200" y="365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itchFamily="34" charset="0"/>
              </a:defRPr>
            </a:lvl1pPr>
            <a:lvl2pPr>
              <a:defRPr sz="2200">
                <a:solidFill>
                  <a:schemeClr val="tx1"/>
                </a:solidFill>
                <a:latin typeface="Arial" pitchFamily="34" charset="0"/>
              </a:defRPr>
            </a:lvl2pPr>
            <a:lvl3pPr>
              <a:defRPr sz="2200">
                <a:solidFill>
                  <a:schemeClr val="tx1"/>
                </a:solidFill>
                <a:latin typeface="Arial" pitchFamily="34" charset="0"/>
              </a:defRPr>
            </a:lvl3pPr>
            <a:lvl4pPr>
              <a:defRPr sz="2200">
                <a:solidFill>
                  <a:schemeClr val="tx1"/>
                </a:solidFill>
                <a:latin typeface="Arial" pitchFamily="34" charset="0"/>
              </a:defRPr>
            </a:lvl4pPr>
            <a:lvl5pPr>
              <a:defRPr sz="2200">
                <a:solidFill>
                  <a:schemeClr val="tx1"/>
                </a:solidFill>
                <a:latin typeface="Arial" pitchFamily="34" charset="0"/>
              </a:defRPr>
            </a:lvl5pPr>
            <a:lvl6pPr eaLnBrk="0" hangingPunct="0">
              <a:defRPr sz="2200">
                <a:solidFill>
                  <a:schemeClr val="tx1"/>
                </a:solidFill>
                <a:latin typeface="Arial" pitchFamily="34" charset="0"/>
              </a:defRPr>
            </a:lvl6pPr>
            <a:lvl7pPr eaLnBrk="0" hangingPunct="0">
              <a:defRPr sz="2200">
                <a:solidFill>
                  <a:schemeClr val="tx1"/>
                </a:solidFill>
                <a:latin typeface="Arial" pitchFamily="34" charset="0"/>
              </a:defRPr>
            </a:lvl7pPr>
            <a:lvl8pPr eaLnBrk="0" hangingPunct="0">
              <a:defRPr sz="2200">
                <a:solidFill>
                  <a:schemeClr val="tx1"/>
                </a:solidFill>
                <a:latin typeface="Arial" pitchFamily="34" charset="0"/>
              </a:defRPr>
            </a:lvl8pPr>
            <a:lvl9pPr eaLnBrk="0" hangingPunct="0">
              <a:defRPr sz="2200">
                <a:solidFill>
                  <a:schemeClr val="tx1"/>
                </a:solidFill>
                <a:latin typeface="Arial" pitchFamily="34" charset="0"/>
              </a:defRPr>
            </a:lvl9pPr>
          </a:lstStyle>
          <a:p>
            <a:pPr algn="ctr" eaLnBrk="1" hangingPunct="1"/>
            <a:r>
              <a:rPr lang="tr-TR" altLang="tr-TR" sz="1800" b="1"/>
              <a:t>Örnek</a:t>
            </a:r>
            <a:endParaRPr lang="en-US" altLang="tr-TR" sz="1800" b="1"/>
          </a:p>
        </p:txBody>
      </p:sp>
    </p:spTree>
    <p:extLst>
      <p:ext uri="{BB962C8B-B14F-4D97-AF65-F5344CB8AC3E}">
        <p14:creationId xmlns:p14="http://schemas.microsoft.com/office/powerpoint/2010/main" val="2730605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1391</Words>
  <Application>Microsoft Office PowerPoint</Application>
  <PresentationFormat>Ekran Gösterisi (4:3)</PresentationFormat>
  <Paragraphs>429</Paragraphs>
  <Slides>21</Slides>
  <Notes>9</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21</vt:i4>
      </vt:variant>
    </vt:vector>
  </HeadingPairs>
  <TitlesOfParts>
    <vt:vector size="24" baseType="lpstr">
      <vt:lpstr>Ofis Teması</vt:lpstr>
      <vt:lpstr>Paint Shop Pro Image</vt:lpstr>
      <vt:lpstr>Adobe PhotoDeluxe Business Edition Image</vt:lpstr>
      <vt:lpstr>Büyüme hızı fonksiyonları</vt:lpstr>
      <vt:lpstr>Bubble Sort</vt:lpstr>
      <vt:lpstr>Selection Sort </vt:lpstr>
      <vt:lpstr>Insertion Sort</vt:lpstr>
      <vt:lpstr>Bubble Sort</vt:lpstr>
      <vt:lpstr>Selection Sort </vt:lpstr>
      <vt:lpstr>Hızlı sıralama (Quicksort) Algoritması</vt:lpstr>
      <vt:lpstr>Birleştirmeli Sıralama (Merge Sort)</vt:lpstr>
      <vt:lpstr>PowerPoint Sunusu</vt:lpstr>
      <vt:lpstr>PowerPoint Sunusu</vt:lpstr>
      <vt:lpstr>PowerPoint Sunusu</vt:lpstr>
      <vt:lpstr>DİZİ VERİ YAPISI</vt:lpstr>
      <vt:lpstr>YIĞIT VERİ YAPISI</vt:lpstr>
      <vt:lpstr>Infix, Prefix, Postfix</vt:lpstr>
      <vt:lpstr>KUYRUK (QUEUE)</vt:lpstr>
      <vt:lpstr> BAĞLI LİSTE</vt:lpstr>
      <vt:lpstr>AĞAÇ VERİ YAPISI</vt:lpstr>
      <vt:lpstr>Level Order Traversal</vt:lpstr>
      <vt:lpstr>Preorder Traversal</vt:lpstr>
      <vt:lpstr>Postorder Traversal</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Büyüme hızı fonksiyonları</dc:title>
  <dc:creator>Sedat OZTURK</dc:creator>
  <cp:lastModifiedBy>Sedat OZTURK</cp:lastModifiedBy>
  <cp:revision>55</cp:revision>
  <dcterms:created xsi:type="dcterms:W3CDTF">2024-05-24T07:13:09Z</dcterms:created>
  <dcterms:modified xsi:type="dcterms:W3CDTF">2024-05-24T08:25:36Z</dcterms:modified>
</cp:coreProperties>
</file>