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5"/>
  </p:notesMasterIdLst>
  <p:handoutMasterIdLst>
    <p:handoutMasterId r:id="rId36"/>
  </p:handoutMasterIdLst>
  <p:sldIdLst>
    <p:sldId id="493" r:id="rId2"/>
    <p:sldId id="502" r:id="rId3"/>
    <p:sldId id="395" r:id="rId4"/>
    <p:sldId id="475" r:id="rId5"/>
    <p:sldId id="476" r:id="rId6"/>
    <p:sldId id="477" r:id="rId7"/>
    <p:sldId id="479" r:id="rId8"/>
    <p:sldId id="480" r:id="rId9"/>
    <p:sldId id="488" r:id="rId10"/>
    <p:sldId id="489" r:id="rId11"/>
    <p:sldId id="490" r:id="rId12"/>
    <p:sldId id="504" r:id="rId13"/>
    <p:sldId id="505" r:id="rId14"/>
    <p:sldId id="506" r:id="rId15"/>
    <p:sldId id="509" r:id="rId16"/>
    <p:sldId id="511" r:id="rId17"/>
    <p:sldId id="512" r:id="rId18"/>
    <p:sldId id="517" r:id="rId19"/>
    <p:sldId id="518" r:id="rId20"/>
    <p:sldId id="519" r:id="rId21"/>
    <p:sldId id="520" r:id="rId22"/>
    <p:sldId id="521" r:id="rId23"/>
    <p:sldId id="522" r:id="rId24"/>
    <p:sldId id="523" r:id="rId25"/>
    <p:sldId id="524" r:id="rId26"/>
    <p:sldId id="525" r:id="rId27"/>
    <p:sldId id="526" r:id="rId28"/>
    <p:sldId id="529" r:id="rId29"/>
    <p:sldId id="530" r:id="rId30"/>
    <p:sldId id="531" r:id="rId31"/>
    <p:sldId id="534" r:id="rId32"/>
    <p:sldId id="536" r:id="rId33"/>
    <p:sldId id="537" r:id="rId34"/>
  </p:sldIdLst>
  <p:sldSz cx="9144000" cy="6858000" type="screen4x3"/>
  <p:notesSz cx="7099300" cy="10234613"/>
  <p:defaultTextStyle>
    <a:defPPr>
      <a:defRPr lang="tr-TR"/>
    </a:defPPr>
    <a:lvl1pPr algn="l" rtl="0" fontAlgn="base">
      <a:spcBef>
        <a:spcPct val="0"/>
      </a:spcBef>
      <a:spcAft>
        <a:spcPct val="0"/>
      </a:spcAft>
      <a:defRPr sz="2600" b="1" kern="1200">
        <a:solidFill>
          <a:schemeClr val="tx2"/>
        </a:solidFill>
        <a:latin typeface="Arial Narrow" pitchFamily="34" charset="0"/>
        <a:ea typeface="+mn-ea"/>
        <a:cs typeface="Arial" charset="0"/>
      </a:defRPr>
    </a:lvl1pPr>
    <a:lvl2pPr marL="457200" algn="l" rtl="0" fontAlgn="base">
      <a:spcBef>
        <a:spcPct val="0"/>
      </a:spcBef>
      <a:spcAft>
        <a:spcPct val="0"/>
      </a:spcAft>
      <a:defRPr sz="2600" b="1" kern="1200">
        <a:solidFill>
          <a:schemeClr val="tx2"/>
        </a:solidFill>
        <a:latin typeface="Arial Narrow" pitchFamily="34" charset="0"/>
        <a:ea typeface="+mn-ea"/>
        <a:cs typeface="Arial" charset="0"/>
      </a:defRPr>
    </a:lvl2pPr>
    <a:lvl3pPr marL="914400" algn="l" rtl="0" fontAlgn="base">
      <a:spcBef>
        <a:spcPct val="0"/>
      </a:spcBef>
      <a:spcAft>
        <a:spcPct val="0"/>
      </a:spcAft>
      <a:defRPr sz="2600" b="1" kern="1200">
        <a:solidFill>
          <a:schemeClr val="tx2"/>
        </a:solidFill>
        <a:latin typeface="Arial Narrow" pitchFamily="34" charset="0"/>
        <a:ea typeface="+mn-ea"/>
        <a:cs typeface="Arial" charset="0"/>
      </a:defRPr>
    </a:lvl3pPr>
    <a:lvl4pPr marL="1371600" algn="l" rtl="0" fontAlgn="base">
      <a:spcBef>
        <a:spcPct val="0"/>
      </a:spcBef>
      <a:spcAft>
        <a:spcPct val="0"/>
      </a:spcAft>
      <a:defRPr sz="2600" b="1" kern="1200">
        <a:solidFill>
          <a:schemeClr val="tx2"/>
        </a:solidFill>
        <a:latin typeface="Arial Narrow" pitchFamily="34" charset="0"/>
        <a:ea typeface="+mn-ea"/>
        <a:cs typeface="Arial" charset="0"/>
      </a:defRPr>
    </a:lvl4pPr>
    <a:lvl5pPr marL="1828800" algn="l" rtl="0" fontAlgn="base">
      <a:spcBef>
        <a:spcPct val="0"/>
      </a:spcBef>
      <a:spcAft>
        <a:spcPct val="0"/>
      </a:spcAft>
      <a:defRPr sz="2600" b="1" kern="1200">
        <a:solidFill>
          <a:schemeClr val="tx2"/>
        </a:solidFill>
        <a:latin typeface="Arial Narrow" pitchFamily="34" charset="0"/>
        <a:ea typeface="+mn-ea"/>
        <a:cs typeface="Arial" charset="0"/>
      </a:defRPr>
    </a:lvl5pPr>
    <a:lvl6pPr marL="2286000" algn="l" defTabSz="914400" rtl="0" eaLnBrk="1" latinLnBrk="0" hangingPunct="1">
      <a:defRPr sz="2600" b="1" kern="1200">
        <a:solidFill>
          <a:schemeClr val="tx2"/>
        </a:solidFill>
        <a:latin typeface="Arial Narrow" pitchFamily="34" charset="0"/>
        <a:ea typeface="+mn-ea"/>
        <a:cs typeface="Arial" charset="0"/>
      </a:defRPr>
    </a:lvl6pPr>
    <a:lvl7pPr marL="2743200" algn="l" defTabSz="914400" rtl="0" eaLnBrk="1" latinLnBrk="0" hangingPunct="1">
      <a:defRPr sz="2600" b="1" kern="1200">
        <a:solidFill>
          <a:schemeClr val="tx2"/>
        </a:solidFill>
        <a:latin typeface="Arial Narrow" pitchFamily="34" charset="0"/>
        <a:ea typeface="+mn-ea"/>
        <a:cs typeface="Arial" charset="0"/>
      </a:defRPr>
    </a:lvl7pPr>
    <a:lvl8pPr marL="3200400" algn="l" defTabSz="914400" rtl="0" eaLnBrk="1" latinLnBrk="0" hangingPunct="1">
      <a:defRPr sz="2600" b="1" kern="1200">
        <a:solidFill>
          <a:schemeClr val="tx2"/>
        </a:solidFill>
        <a:latin typeface="Arial Narrow" pitchFamily="34" charset="0"/>
        <a:ea typeface="+mn-ea"/>
        <a:cs typeface="Arial" charset="0"/>
      </a:defRPr>
    </a:lvl8pPr>
    <a:lvl9pPr marL="3657600" algn="l" defTabSz="914400" rtl="0" eaLnBrk="1" latinLnBrk="0" hangingPunct="1">
      <a:defRPr sz="2600" b="1" kern="1200">
        <a:solidFill>
          <a:schemeClr val="tx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99"/>
    <a:srgbClr val="99FF3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1904" y="17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14166"/>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9.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b="0">
                <a:solidFill>
                  <a:schemeClr val="tx1"/>
                </a:solidFill>
                <a:latin typeface="Times New Roman" pitchFamily="18" charset="0"/>
                <a:cs typeface="+mn-cs"/>
              </a:defRPr>
            </a:lvl1pPr>
          </a:lstStyle>
          <a:p>
            <a:pPr>
              <a:defRPr/>
            </a:pPr>
            <a:endParaRPr lang="tr-TR"/>
          </a:p>
        </p:txBody>
      </p:sp>
      <p:sp>
        <p:nvSpPr>
          <p:cNvPr id="276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solidFill>
                  <a:schemeClr val="tx1"/>
                </a:solidFill>
                <a:latin typeface="Times New Roman" pitchFamily="18" charset="0"/>
                <a:cs typeface="+mn-cs"/>
              </a:defRPr>
            </a:lvl1pPr>
          </a:lstStyle>
          <a:p>
            <a:pPr>
              <a:defRPr/>
            </a:pPr>
            <a:endParaRPr lang="tr-TR"/>
          </a:p>
        </p:txBody>
      </p:sp>
      <p:sp>
        <p:nvSpPr>
          <p:cNvPr id="276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b="0">
                <a:solidFill>
                  <a:schemeClr val="tx1"/>
                </a:solidFill>
                <a:latin typeface="Times New Roman" pitchFamily="18" charset="0"/>
                <a:cs typeface="+mn-cs"/>
              </a:defRPr>
            </a:lvl1pPr>
          </a:lstStyle>
          <a:p>
            <a:pPr>
              <a:defRPr/>
            </a:pPr>
            <a:endParaRPr lang="tr-TR"/>
          </a:p>
        </p:txBody>
      </p:sp>
      <p:sp>
        <p:nvSpPr>
          <p:cNvPr id="276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solidFill>
                  <a:schemeClr val="tx1"/>
                </a:solidFill>
                <a:latin typeface="Times New Roman" pitchFamily="18" charset="0"/>
                <a:cs typeface="+mn-cs"/>
              </a:defRPr>
            </a:lvl1pPr>
          </a:lstStyle>
          <a:p>
            <a:pPr>
              <a:defRPr/>
            </a:pPr>
            <a:fld id="{7B40BD00-C214-4164-8A29-22D4766F6930}" type="slidenum">
              <a:rPr lang="tr-TR"/>
              <a:pPr>
                <a:defRPr/>
              </a:pPr>
              <a:t>‹#›</a:t>
            </a:fld>
            <a:endParaRPr lang="tr-TR"/>
          </a:p>
        </p:txBody>
      </p:sp>
    </p:spTree>
    <p:extLst>
      <p:ext uri="{BB962C8B-B14F-4D97-AF65-F5344CB8AC3E}">
        <p14:creationId xmlns:p14="http://schemas.microsoft.com/office/powerpoint/2010/main" val="1508954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b="0">
                <a:solidFill>
                  <a:schemeClr val="tx1"/>
                </a:solidFill>
                <a:latin typeface="Times New Roman" pitchFamily="18" charset="0"/>
                <a:cs typeface="+mn-cs"/>
              </a:defRPr>
            </a:lvl1pPr>
          </a:lstStyle>
          <a:p>
            <a:pPr>
              <a:defRPr/>
            </a:pPr>
            <a:endParaRPr lang="tr-TR"/>
          </a:p>
        </p:txBody>
      </p:sp>
      <p:sp>
        <p:nvSpPr>
          <p:cNvPr id="2662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solidFill>
                  <a:schemeClr val="tx1"/>
                </a:solidFill>
                <a:latin typeface="Times New Roman" pitchFamily="18" charset="0"/>
                <a:cs typeface="+mn-cs"/>
              </a:defRPr>
            </a:lvl1pPr>
          </a:lstStyle>
          <a:p>
            <a:pPr>
              <a:defRPr/>
            </a:pPr>
            <a:endParaRPr lang="tr-TR"/>
          </a:p>
        </p:txBody>
      </p:sp>
      <p:sp>
        <p:nvSpPr>
          <p:cNvPr id="9728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tr-TR" noProof="0"/>
              <a:t>Asıl metin stillerini düzenlemek için tıklatın</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2663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b="0">
                <a:solidFill>
                  <a:schemeClr val="tx1"/>
                </a:solidFill>
                <a:latin typeface="Times New Roman" pitchFamily="18" charset="0"/>
                <a:cs typeface="+mn-cs"/>
              </a:defRPr>
            </a:lvl1pPr>
          </a:lstStyle>
          <a:p>
            <a:pPr>
              <a:defRPr/>
            </a:pPr>
            <a:endParaRPr lang="tr-TR"/>
          </a:p>
        </p:txBody>
      </p:sp>
      <p:sp>
        <p:nvSpPr>
          <p:cNvPr id="2663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solidFill>
                  <a:schemeClr val="tx1"/>
                </a:solidFill>
                <a:latin typeface="Times New Roman" pitchFamily="18" charset="0"/>
                <a:cs typeface="+mn-cs"/>
              </a:defRPr>
            </a:lvl1pPr>
          </a:lstStyle>
          <a:p>
            <a:pPr>
              <a:defRPr/>
            </a:pPr>
            <a:fld id="{8E69EE79-733E-4596-96F0-7A54E22614FC}" type="slidenum">
              <a:rPr lang="tr-TR"/>
              <a:pPr>
                <a:defRPr/>
              </a:pPr>
              <a:t>‹#›</a:t>
            </a:fld>
            <a:endParaRPr lang="tr-TR"/>
          </a:p>
        </p:txBody>
      </p:sp>
    </p:spTree>
    <p:extLst>
      <p:ext uri="{BB962C8B-B14F-4D97-AF65-F5344CB8AC3E}">
        <p14:creationId xmlns:p14="http://schemas.microsoft.com/office/powerpoint/2010/main" val="2961118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992188" y="768350"/>
            <a:ext cx="5114925" cy="3836988"/>
          </a:xfrm>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pPr>
              <a:defRPr/>
            </a:pPr>
            <a:fld id="{8E69EE79-733E-4596-96F0-7A54E22614FC}" type="slidenum">
              <a:rPr lang="tr-TR" smtClean="0"/>
              <a:pPr>
                <a:defRPr/>
              </a:pPr>
              <a:t>2</a:t>
            </a:fld>
            <a:endParaRPr lang="tr-TR"/>
          </a:p>
        </p:txBody>
      </p:sp>
    </p:spTree>
    <p:extLst>
      <p:ext uri="{BB962C8B-B14F-4D97-AF65-F5344CB8AC3E}">
        <p14:creationId xmlns:p14="http://schemas.microsoft.com/office/powerpoint/2010/main" val="3013455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468313" y="549275"/>
            <a:ext cx="8351837" cy="5622925"/>
          </a:xfrm>
          <a:prstGeom prst="rect">
            <a:avLst/>
          </a:prstGeom>
          <a:solidFill>
            <a:srgbClr val="CCECFF"/>
          </a:solidFill>
          <a:ln w="9525">
            <a:solidFill>
              <a:srgbClr val="CC3399"/>
            </a:solidFill>
            <a:miter lim="800000"/>
            <a:headEnd/>
            <a:tailEnd/>
          </a:ln>
          <a:effectLst>
            <a:outerShdw dist="107763" dir="2700000" algn="ctr" rotWithShape="0">
              <a:schemeClr val="bg2"/>
            </a:outerShdw>
          </a:effectLst>
        </p:spPr>
        <p:txBody>
          <a:bodyPr wrap="none" anchor="ctr"/>
          <a:lstStyle/>
          <a:p>
            <a:pPr algn="ctr">
              <a:defRPr/>
            </a:pPr>
            <a:endParaRPr lang="tr-TR" sz="2400" b="0">
              <a:solidFill>
                <a:schemeClr val="tx1"/>
              </a:solidFill>
              <a:cs typeface="+mn-cs"/>
            </a:endParaRPr>
          </a:p>
        </p:txBody>
      </p:sp>
      <p:grpSp>
        <p:nvGrpSpPr>
          <p:cNvPr id="5" name="Group 2"/>
          <p:cNvGrpSpPr>
            <a:grpSpLocks/>
          </p:cNvGrpSpPr>
          <p:nvPr/>
        </p:nvGrpSpPr>
        <p:grpSpPr bwMode="auto">
          <a:xfrm>
            <a:off x="468313" y="2492375"/>
            <a:ext cx="8351837" cy="1052513"/>
            <a:chOff x="0" y="1536"/>
            <a:chExt cx="5675" cy="663"/>
          </a:xfrm>
        </p:grpSpPr>
        <p:grpSp>
          <p:nvGrpSpPr>
            <p:cNvPr id="6" name="Group 3"/>
            <p:cNvGrpSpPr>
              <a:grpSpLocks/>
            </p:cNvGrpSpPr>
            <p:nvPr/>
          </p:nvGrpSpPr>
          <p:grpSpPr bwMode="auto">
            <a:xfrm>
              <a:off x="186" y="1604"/>
              <a:ext cx="450" cy="299"/>
              <a:chOff x="720" y="336"/>
              <a:chExt cx="626" cy="432"/>
            </a:xfrm>
          </p:grpSpPr>
          <p:sp>
            <p:nvSpPr>
              <p:cNvPr id="13"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just">
                  <a:defRPr/>
                </a:pPr>
                <a:endParaRPr lang="tr-TR">
                  <a:cs typeface="+mn-cs"/>
                </a:endParaRPr>
              </a:p>
            </p:txBody>
          </p:sp>
          <p:sp>
            <p:nvSpPr>
              <p:cNvPr id="14" name="Rectangle 5"/>
              <p:cNvSpPr>
                <a:spLocks noChangeArrowheads="1"/>
              </p:cNvSpPr>
              <p:nvPr/>
            </p:nvSpPr>
            <p:spPr bwMode="auto">
              <a:xfrm>
                <a:off x="1058"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just">
                  <a:defRPr/>
                </a:pPr>
                <a:endParaRPr lang="tr-TR">
                  <a:cs typeface="+mn-cs"/>
                </a:endParaRPr>
              </a:p>
            </p:txBody>
          </p:sp>
        </p:grpSp>
        <p:grpSp>
          <p:nvGrpSpPr>
            <p:cNvPr id="7" name="Group 6"/>
            <p:cNvGrpSpPr>
              <a:grpSpLocks/>
            </p:cNvGrpSpPr>
            <p:nvPr/>
          </p:nvGrpSpPr>
          <p:grpSpPr bwMode="auto">
            <a:xfrm>
              <a:off x="263" y="1870"/>
              <a:ext cx="466" cy="299"/>
              <a:chOff x="912" y="2640"/>
              <a:chExt cx="672" cy="432"/>
            </a:xfrm>
          </p:grpSpPr>
          <p:sp>
            <p:nvSpPr>
              <p:cNvPr id="1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just">
                  <a:defRPr/>
                </a:pPr>
                <a:endParaRPr lang="tr-TR">
                  <a:cs typeface="+mn-cs"/>
                </a:endParaRPr>
              </a:p>
            </p:txBody>
          </p:sp>
          <p:sp>
            <p:nvSpPr>
              <p:cNvPr id="1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just">
                  <a:defRPr/>
                </a:pPr>
                <a:endParaRPr lang="tr-TR">
                  <a:cs typeface="+mn-cs"/>
                </a:endParaRPr>
              </a:p>
            </p:txBody>
          </p:sp>
        </p:grpSp>
        <p:sp>
          <p:nvSpPr>
            <p:cNvPr id="8"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just">
                <a:defRPr/>
              </a:pPr>
              <a:endParaRPr lang="tr-TR">
                <a:cs typeface="+mn-cs"/>
              </a:endParaRPr>
            </a:p>
          </p:txBody>
        </p:sp>
        <p:sp>
          <p:nvSpPr>
            <p:cNvPr id="9" name="Rectangle 10"/>
            <p:cNvSpPr>
              <a:spLocks noChangeArrowheads="1"/>
            </p:cNvSpPr>
            <p:nvPr/>
          </p:nvSpPr>
          <p:spPr bwMode="auto">
            <a:xfrm>
              <a:off x="400" y="1536"/>
              <a:ext cx="18" cy="663"/>
            </a:xfrm>
            <a:prstGeom prst="rect">
              <a:avLst/>
            </a:prstGeom>
            <a:solidFill>
              <a:schemeClr val="bg2"/>
            </a:solidFill>
            <a:ln w="9525">
              <a:noFill/>
              <a:miter lim="800000"/>
              <a:headEnd/>
              <a:tailEnd/>
            </a:ln>
            <a:effectLst/>
          </p:spPr>
          <p:txBody>
            <a:bodyPr wrap="none" anchor="ctr"/>
            <a:lstStyle/>
            <a:p>
              <a:pPr algn="just">
                <a:defRPr/>
              </a:pPr>
              <a:endParaRPr lang="tr-TR">
                <a:cs typeface="+mn-cs"/>
              </a:endParaRPr>
            </a:p>
          </p:txBody>
        </p:sp>
        <p:sp>
          <p:nvSpPr>
            <p:cNvPr id="10" name="Rectangle 11"/>
            <p:cNvSpPr>
              <a:spLocks noChangeArrowheads="1"/>
            </p:cNvSpPr>
            <p:nvPr/>
          </p:nvSpPr>
          <p:spPr bwMode="auto">
            <a:xfrm flipV="1">
              <a:off x="198" y="2054"/>
              <a:ext cx="5477"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just">
                <a:defRPr/>
              </a:pPr>
              <a:endParaRPr lang="tr-TR">
                <a:cs typeface="+mn-cs"/>
              </a:endParaRPr>
            </a:p>
          </p:txBody>
        </p:sp>
      </p:grpSp>
      <p:sp>
        <p:nvSpPr>
          <p:cNvPr id="31756" name="Rectangle 12"/>
          <p:cNvSpPr>
            <a:spLocks noGrp="1" noChangeArrowheads="1"/>
          </p:cNvSpPr>
          <p:nvPr>
            <p:ph type="ctrTitle"/>
          </p:nvPr>
        </p:nvSpPr>
        <p:spPr>
          <a:xfrm>
            <a:off x="990600" y="1676400"/>
            <a:ext cx="7772400" cy="1462088"/>
          </a:xfrm>
        </p:spPr>
        <p:txBody>
          <a:bodyPr/>
          <a:lstStyle>
            <a:lvl1pPr>
              <a:defRPr/>
            </a:lvl1pPr>
          </a:lstStyle>
          <a:p>
            <a:r>
              <a:rPr lang="tr-TR"/>
              <a:t>Asıl başlık stili için tıklatın</a:t>
            </a:r>
          </a:p>
        </p:txBody>
      </p:sp>
      <p:sp>
        <p:nvSpPr>
          <p:cNvPr id="317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tr-TR"/>
              <a:t>Asıl alt başlık stilini düzenlemek için tıklatın</a:t>
            </a:r>
          </a:p>
        </p:txBody>
      </p:sp>
      <p:sp>
        <p:nvSpPr>
          <p:cNvPr id="1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tr-TR"/>
              <a:t>Prof.Dr.İbrahim ÖZÇELİK</a:t>
            </a:r>
          </a:p>
        </p:txBody>
      </p:sp>
      <p:sp>
        <p:nvSpPr>
          <p:cNvPr id="16"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tr-TR"/>
              <a:t>Ağ Modeli, Sinyaller ve Kanal Kapasitesi</a:t>
            </a:r>
          </a:p>
        </p:txBody>
      </p:sp>
      <p:sp>
        <p:nvSpPr>
          <p:cNvPr id="1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3B0DE883-F119-4FC2-B1BE-7B1368A43EFE}"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11"/>
          <p:cNvSpPr>
            <a:spLocks noGrp="1" noChangeArrowheads="1"/>
          </p:cNvSpPr>
          <p:nvPr>
            <p:ph type="dt" sz="half" idx="10"/>
          </p:nvPr>
        </p:nvSpPr>
        <p:spPr>
          <a:ln/>
        </p:spPr>
        <p:txBody>
          <a:bodyPr/>
          <a:lstStyle>
            <a:lvl1pPr>
              <a:defRPr/>
            </a:lvl1pPr>
          </a:lstStyle>
          <a:p>
            <a:pPr>
              <a:defRPr/>
            </a:pPr>
            <a:r>
              <a:rPr lang="tr-TR"/>
              <a:t>Prof.Dr.İbrahim ÖZÇELİK</a:t>
            </a:r>
          </a:p>
        </p:txBody>
      </p:sp>
      <p:sp>
        <p:nvSpPr>
          <p:cNvPr id="5" name="Rectangle 12"/>
          <p:cNvSpPr>
            <a:spLocks noGrp="1" noChangeArrowheads="1"/>
          </p:cNvSpPr>
          <p:nvPr>
            <p:ph type="ftr" sz="quarter" idx="11"/>
          </p:nvPr>
        </p:nvSpPr>
        <p:spPr>
          <a:ln/>
        </p:spPr>
        <p:txBody>
          <a:bodyPr/>
          <a:lstStyle>
            <a:lvl1pPr>
              <a:defRPr/>
            </a:lvl1pPr>
          </a:lstStyle>
          <a:p>
            <a:pPr>
              <a:defRPr/>
            </a:pPr>
            <a:r>
              <a:rPr lang="tr-TR"/>
              <a:t>Ağ Modeli, Sinyaller ve Kanal Kapasitesi</a:t>
            </a:r>
          </a:p>
        </p:txBody>
      </p:sp>
      <p:sp>
        <p:nvSpPr>
          <p:cNvPr id="6" name="Rectangle 13"/>
          <p:cNvSpPr>
            <a:spLocks noGrp="1" noChangeArrowheads="1"/>
          </p:cNvSpPr>
          <p:nvPr>
            <p:ph type="sldNum" sz="quarter" idx="12"/>
          </p:nvPr>
        </p:nvSpPr>
        <p:spPr>
          <a:ln/>
        </p:spPr>
        <p:txBody>
          <a:bodyPr/>
          <a:lstStyle>
            <a:lvl1pPr>
              <a:defRPr/>
            </a:lvl1pPr>
          </a:lstStyle>
          <a:p>
            <a:pPr>
              <a:defRPr/>
            </a:pPr>
            <a:fld id="{7D2A2D2C-C235-49E7-A765-481E21E323A0}"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23075" y="584200"/>
            <a:ext cx="1962150" cy="5548313"/>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935038" y="584200"/>
            <a:ext cx="5735637" cy="5548313"/>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11"/>
          <p:cNvSpPr>
            <a:spLocks noGrp="1" noChangeArrowheads="1"/>
          </p:cNvSpPr>
          <p:nvPr>
            <p:ph type="dt" sz="half" idx="10"/>
          </p:nvPr>
        </p:nvSpPr>
        <p:spPr>
          <a:ln/>
        </p:spPr>
        <p:txBody>
          <a:bodyPr/>
          <a:lstStyle>
            <a:lvl1pPr>
              <a:defRPr/>
            </a:lvl1pPr>
          </a:lstStyle>
          <a:p>
            <a:pPr>
              <a:defRPr/>
            </a:pPr>
            <a:r>
              <a:rPr lang="tr-TR"/>
              <a:t>Prof.Dr.İbrahim ÖZÇELİK</a:t>
            </a:r>
          </a:p>
        </p:txBody>
      </p:sp>
      <p:sp>
        <p:nvSpPr>
          <p:cNvPr id="5" name="Rectangle 12"/>
          <p:cNvSpPr>
            <a:spLocks noGrp="1" noChangeArrowheads="1"/>
          </p:cNvSpPr>
          <p:nvPr>
            <p:ph type="ftr" sz="quarter" idx="11"/>
          </p:nvPr>
        </p:nvSpPr>
        <p:spPr>
          <a:ln/>
        </p:spPr>
        <p:txBody>
          <a:bodyPr/>
          <a:lstStyle>
            <a:lvl1pPr>
              <a:defRPr/>
            </a:lvl1pPr>
          </a:lstStyle>
          <a:p>
            <a:pPr>
              <a:defRPr/>
            </a:pPr>
            <a:r>
              <a:rPr lang="tr-TR"/>
              <a:t>Ağ Modeli, Sinyaller ve Kanal Kapasitesi</a:t>
            </a:r>
          </a:p>
        </p:txBody>
      </p:sp>
      <p:sp>
        <p:nvSpPr>
          <p:cNvPr id="6" name="Rectangle 13"/>
          <p:cNvSpPr>
            <a:spLocks noGrp="1" noChangeArrowheads="1"/>
          </p:cNvSpPr>
          <p:nvPr>
            <p:ph type="sldNum" sz="quarter" idx="12"/>
          </p:nvPr>
        </p:nvSpPr>
        <p:spPr>
          <a:ln/>
        </p:spPr>
        <p:txBody>
          <a:bodyPr/>
          <a:lstStyle>
            <a:lvl1pPr>
              <a:defRPr/>
            </a:lvl1pPr>
          </a:lstStyle>
          <a:p>
            <a:pPr>
              <a:defRPr/>
            </a:pPr>
            <a:fld id="{80A9CD38-5A34-4EC1-A94E-6CCBD15C32AC}"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511300" y="584200"/>
            <a:ext cx="7273925" cy="612775"/>
          </a:xfrm>
        </p:spPr>
        <p:txBody>
          <a:bodyPr/>
          <a:lstStyle/>
          <a:p>
            <a:r>
              <a:rPr lang="tr-TR"/>
              <a:t>Asıl başlık stili için tıklatın</a:t>
            </a:r>
          </a:p>
        </p:txBody>
      </p:sp>
      <p:sp>
        <p:nvSpPr>
          <p:cNvPr id="3" name="2 Metin Yer Tutucusu"/>
          <p:cNvSpPr>
            <a:spLocks noGrp="1"/>
          </p:cNvSpPr>
          <p:nvPr>
            <p:ph type="body" sz="half" idx="1"/>
          </p:nvPr>
        </p:nvSpPr>
        <p:spPr>
          <a:xfrm>
            <a:off x="935038" y="1773238"/>
            <a:ext cx="3848100" cy="4359275"/>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935538" y="1773238"/>
            <a:ext cx="3849687" cy="4359275"/>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11"/>
          <p:cNvSpPr>
            <a:spLocks noGrp="1" noChangeArrowheads="1"/>
          </p:cNvSpPr>
          <p:nvPr>
            <p:ph type="dt" sz="half" idx="10"/>
          </p:nvPr>
        </p:nvSpPr>
        <p:spPr>
          <a:ln/>
        </p:spPr>
        <p:txBody>
          <a:bodyPr/>
          <a:lstStyle>
            <a:lvl1pPr>
              <a:defRPr/>
            </a:lvl1pPr>
          </a:lstStyle>
          <a:p>
            <a:pPr>
              <a:defRPr/>
            </a:pPr>
            <a:r>
              <a:rPr lang="tr-TR"/>
              <a:t>Prof.Dr.İbrahim ÖZÇELİK</a:t>
            </a:r>
          </a:p>
        </p:txBody>
      </p:sp>
      <p:sp>
        <p:nvSpPr>
          <p:cNvPr id="6" name="Rectangle 12"/>
          <p:cNvSpPr>
            <a:spLocks noGrp="1" noChangeArrowheads="1"/>
          </p:cNvSpPr>
          <p:nvPr>
            <p:ph type="ftr" sz="quarter" idx="11"/>
          </p:nvPr>
        </p:nvSpPr>
        <p:spPr>
          <a:ln/>
        </p:spPr>
        <p:txBody>
          <a:bodyPr/>
          <a:lstStyle>
            <a:lvl1pPr>
              <a:defRPr/>
            </a:lvl1pPr>
          </a:lstStyle>
          <a:p>
            <a:pPr>
              <a:defRPr/>
            </a:pPr>
            <a:r>
              <a:rPr lang="tr-TR"/>
              <a:t>Ağ Modeli, Sinyaller ve Kanal Kapasitesi</a:t>
            </a:r>
          </a:p>
        </p:txBody>
      </p:sp>
      <p:sp>
        <p:nvSpPr>
          <p:cNvPr id="7" name="Rectangle 13"/>
          <p:cNvSpPr>
            <a:spLocks noGrp="1" noChangeArrowheads="1"/>
          </p:cNvSpPr>
          <p:nvPr>
            <p:ph type="sldNum" sz="quarter" idx="12"/>
          </p:nvPr>
        </p:nvSpPr>
        <p:spPr>
          <a:ln/>
        </p:spPr>
        <p:txBody>
          <a:bodyPr/>
          <a:lstStyle>
            <a:lvl1pPr>
              <a:defRPr/>
            </a:lvl1pPr>
          </a:lstStyle>
          <a:p>
            <a:pPr>
              <a:defRPr/>
            </a:pPr>
            <a:fld id="{C9A81123-0674-4E52-8F61-7153ADA780CF}" type="slidenum">
              <a:rPr lang="tr-TR"/>
              <a:pPr>
                <a:defRPr/>
              </a:pP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511300" y="584200"/>
            <a:ext cx="7273925" cy="612775"/>
          </a:xfrm>
        </p:spPr>
        <p:txBody>
          <a:bodyPr/>
          <a:lstStyle/>
          <a:p>
            <a:r>
              <a:rPr lang="tr-TR"/>
              <a:t>Asıl başlık stili için tıklatın</a:t>
            </a:r>
          </a:p>
        </p:txBody>
      </p:sp>
      <p:sp>
        <p:nvSpPr>
          <p:cNvPr id="3" name="2 Metin Yer Tutucusu"/>
          <p:cNvSpPr>
            <a:spLocks noGrp="1"/>
          </p:cNvSpPr>
          <p:nvPr>
            <p:ph type="body" sz="half" idx="1"/>
          </p:nvPr>
        </p:nvSpPr>
        <p:spPr>
          <a:xfrm>
            <a:off x="935038" y="1773238"/>
            <a:ext cx="3848100" cy="4359275"/>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quarter" idx="2"/>
          </p:nvPr>
        </p:nvSpPr>
        <p:spPr>
          <a:xfrm>
            <a:off x="4935538" y="1773238"/>
            <a:ext cx="3849687" cy="2103437"/>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İçerik Yer Tutucusu"/>
          <p:cNvSpPr>
            <a:spLocks noGrp="1"/>
          </p:cNvSpPr>
          <p:nvPr>
            <p:ph sz="quarter" idx="3"/>
          </p:nvPr>
        </p:nvSpPr>
        <p:spPr>
          <a:xfrm>
            <a:off x="4935538" y="4029075"/>
            <a:ext cx="3849687" cy="21034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Rectangle 11"/>
          <p:cNvSpPr>
            <a:spLocks noGrp="1" noChangeArrowheads="1"/>
          </p:cNvSpPr>
          <p:nvPr>
            <p:ph type="dt" sz="half" idx="10"/>
          </p:nvPr>
        </p:nvSpPr>
        <p:spPr>
          <a:ln/>
        </p:spPr>
        <p:txBody>
          <a:bodyPr/>
          <a:lstStyle>
            <a:lvl1pPr>
              <a:defRPr/>
            </a:lvl1pPr>
          </a:lstStyle>
          <a:p>
            <a:pPr>
              <a:defRPr/>
            </a:pPr>
            <a:r>
              <a:rPr lang="tr-TR"/>
              <a:t>Prof.Dr.İbrahim ÖZÇELİK</a:t>
            </a:r>
          </a:p>
        </p:txBody>
      </p:sp>
      <p:sp>
        <p:nvSpPr>
          <p:cNvPr id="7" name="Rectangle 12"/>
          <p:cNvSpPr>
            <a:spLocks noGrp="1" noChangeArrowheads="1"/>
          </p:cNvSpPr>
          <p:nvPr>
            <p:ph type="ftr" sz="quarter" idx="11"/>
          </p:nvPr>
        </p:nvSpPr>
        <p:spPr>
          <a:ln/>
        </p:spPr>
        <p:txBody>
          <a:bodyPr/>
          <a:lstStyle>
            <a:lvl1pPr>
              <a:defRPr/>
            </a:lvl1pPr>
          </a:lstStyle>
          <a:p>
            <a:pPr>
              <a:defRPr/>
            </a:pPr>
            <a:r>
              <a:rPr lang="tr-TR"/>
              <a:t>Ağ Modeli, Sinyaller ve Kanal Kapasitesi</a:t>
            </a:r>
          </a:p>
        </p:txBody>
      </p:sp>
      <p:sp>
        <p:nvSpPr>
          <p:cNvPr id="8" name="Rectangle 13"/>
          <p:cNvSpPr>
            <a:spLocks noGrp="1" noChangeArrowheads="1"/>
          </p:cNvSpPr>
          <p:nvPr>
            <p:ph type="sldNum" sz="quarter" idx="12"/>
          </p:nvPr>
        </p:nvSpPr>
        <p:spPr>
          <a:ln/>
        </p:spPr>
        <p:txBody>
          <a:bodyPr/>
          <a:lstStyle>
            <a:lvl1pPr>
              <a:defRPr/>
            </a:lvl1pPr>
          </a:lstStyle>
          <a:p>
            <a:pPr>
              <a:defRPr/>
            </a:pPr>
            <a:fld id="{E7F24DF5-149E-4B7F-A070-239F81264942}"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11"/>
          <p:cNvSpPr>
            <a:spLocks noGrp="1" noChangeArrowheads="1"/>
          </p:cNvSpPr>
          <p:nvPr>
            <p:ph type="dt" sz="half" idx="10"/>
          </p:nvPr>
        </p:nvSpPr>
        <p:spPr>
          <a:ln/>
        </p:spPr>
        <p:txBody>
          <a:bodyPr/>
          <a:lstStyle>
            <a:lvl1pPr>
              <a:defRPr/>
            </a:lvl1pPr>
          </a:lstStyle>
          <a:p>
            <a:pPr>
              <a:defRPr/>
            </a:pPr>
            <a:r>
              <a:rPr lang="tr-TR"/>
              <a:t>Prof.Dr.İbrahim ÖZÇELİK</a:t>
            </a:r>
          </a:p>
        </p:txBody>
      </p:sp>
      <p:sp>
        <p:nvSpPr>
          <p:cNvPr id="5" name="Rectangle 12"/>
          <p:cNvSpPr>
            <a:spLocks noGrp="1" noChangeArrowheads="1"/>
          </p:cNvSpPr>
          <p:nvPr>
            <p:ph type="ftr" sz="quarter" idx="11"/>
          </p:nvPr>
        </p:nvSpPr>
        <p:spPr>
          <a:xfrm>
            <a:off x="3111479" y="6243638"/>
            <a:ext cx="4272022" cy="457200"/>
          </a:xfrm>
          <a:ln/>
        </p:spPr>
        <p:txBody>
          <a:bodyPr/>
          <a:lstStyle>
            <a:lvl1pPr>
              <a:defRPr/>
            </a:lvl1pPr>
          </a:lstStyle>
          <a:p>
            <a:pPr>
              <a:defRPr/>
            </a:pPr>
            <a:r>
              <a:rPr lang="tr-TR" dirty="0"/>
              <a:t>Ağ Modeli, Sinyaller ve Kanal Kapasitesi</a:t>
            </a:r>
          </a:p>
        </p:txBody>
      </p:sp>
      <p:sp>
        <p:nvSpPr>
          <p:cNvPr id="6" name="Rectangle 13"/>
          <p:cNvSpPr>
            <a:spLocks noGrp="1" noChangeArrowheads="1"/>
          </p:cNvSpPr>
          <p:nvPr>
            <p:ph type="sldNum" sz="quarter" idx="12"/>
          </p:nvPr>
        </p:nvSpPr>
        <p:spPr>
          <a:xfrm>
            <a:off x="7529552" y="6243638"/>
            <a:ext cx="1417597" cy="457200"/>
          </a:xfrm>
          <a:ln/>
        </p:spPr>
        <p:txBody>
          <a:bodyPr/>
          <a:lstStyle>
            <a:lvl1pPr>
              <a:defRPr/>
            </a:lvl1pPr>
          </a:lstStyle>
          <a:p>
            <a:pPr>
              <a:defRPr/>
            </a:pPr>
            <a:fld id="{5CED9789-2B48-4093-9535-5A4FAACF3D18}"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pPr>
              <a:defRPr/>
            </a:pPr>
            <a:r>
              <a:rPr lang="tr-TR"/>
              <a:t>Prof.Dr.İbrahim ÖZÇELİK</a:t>
            </a:r>
          </a:p>
        </p:txBody>
      </p:sp>
      <p:sp>
        <p:nvSpPr>
          <p:cNvPr id="5" name="Rectangle 12"/>
          <p:cNvSpPr>
            <a:spLocks noGrp="1" noChangeArrowheads="1"/>
          </p:cNvSpPr>
          <p:nvPr>
            <p:ph type="ftr" sz="quarter" idx="11"/>
          </p:nvPr>
        </p:nvSpPr>
        <p:spPr>
          <a:ln/>
        </p:spPr>
        <p:txBody>
          <a:bodyPr/>
          <a:lstStyle>
            <a:lvl1pPr>
              <a:defRPr/>
            </a:lvl1pPr>
          </a:lstStyle>
          <a:p>
            <a:pPr>
              <a:defRPr/>
            </a:pPr>
            <a:r>
              <a:rPr lang="tr-TR"/>
              <a:t>Ağ Modeli, Sinyaller ve Kanal Kapasitesi</a:t>
            </a:r>
          </a:p>
        </p:txBody>
      </p:sp>
      <p:sp>
        <p:nvSpPr>
          <p:cNvPr id="6" name="Rectangle 13"/>
          <p:cNvSpPr>
            <a:spLocks noGrp="1" noChangeArrowheads="1"/>
          </p:cNvSpPr>
          <p:nvPr>
            <p:ph type="sldNum" sz="quarter" idx="12"/>
          </p:nvPr>
        </p:nvSpPr>
        <p:spPr>
          <a:ln/>
        </p:spPr>
        <p:txBody>
          <a:bodyPr/>
          <a:lstStyle>
            <a:lvl1pPr>
              <a:defRPr/>
            </a:lvl1pPr>
          </a:lstStyle>
          <a:p>
            <a:pPr>
              <a:defRPr/>
            </a:pPr>
            <a:fld id="{B0F9BA4C-C251-4BCE-9E65-C6DCFA27FA83}"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935038" y="1773238"/>
            <a:ext cx="3848100" cy="4359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935538" y="1773238"/>
            <a:ext cx="3849687" cy="4359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11"/>
          <p:cNvSpPr>
            <a:spLocks noGrp="1" noChangeArrowheads="1"/>
          </p:cNvSpPr>
          <p:nvPr>
            <p:ph type="dt" sz="half" idx="10"/>
          </p:nvPr>
        </p:nvSpPr>
        <p:spPr>
          <a:ln/>
        </p:spPr>
        <p:txBody>
          <a:bodyPr/>
          <a:lstStyle>
            <a:lvl1pPr>
              <a:defRPr/>
            </a:lvl1pPr>
          </a:lstStyle>
          <a:p>
            <a:pPr>
              <a:defRPr/>
            </a:pPr>
            <a:r>
              <a:rPr lang="tr-TR"/>
              <a:t>Prof.Dr.İbrahim ÖZÇELİK</a:t>
            </a:r>
          </a:p>
        </p:txBody>
      </p:sp>
      <p:sp>
        <p:nvSpPr>
          <p:cNvPr id="6" name="Rectangle 12"/>
          <p:cNvSpPr>
            <a:spLocks noGrp="1" noChangeArrowheads="1"/>
          </p:cNvSpPr>
          <p:nvPr>
            <p:ph type="ftr" sz="quarter" idx="11"/>
          </p:nvPr>
        </p:nvSpPr>
        <p:spPr>
          <a:ln/>
        </p:spPr>
        <p:txBody>
          <a:bodyPr/>
          <a:lstStyle>
            <a:lvl1pPr>
              <a:defRPr/>
            </a:lvl1pPr>
          </a:lstStyle>
          <a:p>
            <a:pPr>
              <a:defRPr/>
            </a:pPr>
            <a:r>
              <a:rPr lang="tr-TR"/>
              <a:t>Ağ Modeli, Sinyaller ve Kanal Kapasitesi</a:t>
            </a:r>
          </a:p>
        </p:txBody>
      </p:sp>
      <p:sp>
        <p:nvSpPr>
          <p:cNvPr id="7" name="Rectangle 13"/>
          <p:cNvSpPr>
            <a:spLocks noGrp="1" noChangeArrowheads="1"/>
          </p:cNvSpPr>
          <p:nvPr>
            <p:ph type="sldNum" sz="quarter" idx="12"/>
          </p:nvPr>
        </p:nvSpPr>
        <p:spPr>
          <a:ln/>
        </p:spPr>
        <p:txBody>
          <a:bodyPr/>
          <a:lstStyle>
            <a:lvl1pPr>
              <a:defRPr/>
            </a:lvl1pPr>
          </a:lstStyle>
          <a:p>
            <a:pPr>
              <a:defRPr/>
            </a:pPr>
            <a:fld id="{50078844-9660-4673-9458-E693DFCF726A}"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11"/>
          <p:cNvSpPr>
            <a:spLocks noGrp="1" noChangeArrowheads="1"/>
          </p:cNvSpPr>
          <p:nvPr>
            <p:ph type="dt" sz="half" idx="10"/>
          </p:nvPr>
        </p:nvSpPr>
        <p:spPr>
          <a:ln/>
        </p:spPr>
        <p:txBody>
          <a:bodyPr/>
          <a:lstStyle>
            <a:lvl1pPr>
              <a:defRPr/>
            </a:lvl1pPr>
          </a:lstStyle>
          <a:p>
            <a:pPr>
              <a:defRPr/>
            </a:pPr>
            <a:r>
              <a:rPr lang="tr-TR"/>
              <a:t>Prof.Dr.İbrahim ÖZÇELİK</a:t>
            </a:r>
          </a:p>
        </p:txBody>
      </p:sp>
      <p:sp>
        <p:nvSpPr>
          <p:cNvPr id="8" name="Rectangle 12"/>
          <p:cNvSpPr>
            <a:spLocks noGrp="1" noChangeArrowheads="1"/>
          </p:cNvSpPr>
          <p:nvPr>
            <p:ph type="ftr" sz="quarter" idx="11"/>
          </p:nvPr>
        </p:nvSpPr>
        <p:spPr>
          <a:ln/>
        </p:spPr>
        <p:txBody>
          <a:bodyPr/>
          <a:lstStyle>
            <a:lvl1pPr>
              <a:defRPr/>
            </a:lvl1pPr>
          </a:lstStyle>
          <a:p>
            <a:pPr>
              <a:defRPr/>
            </a:pPr>
            <a:r>
              <a:rPr lang="tr-TR"/>
              <a:t>Ağ Modeli, Sinyaller ve Kanal Kapasitesi</a:t>
            </a:r>
          </a:p>
        </p:txBody>
      </p:sp>
      <p:sp>
        <p:nvSpPr>
          <p:cNvPr id="9" name="Rectangle 13"/>
          <p:cNvSpPr>
            <a:spLocks noGrp="1" noChangeArrowheads="1"/>
          </p:cNvSpPr>
          <p:nvPr>
            <p:ph type="sldNum" sz="quarter" idx="12"/>
          </p:nvPr>
        </p:nvSpPr>
        <p:spPr>
          <a:ln/>
        </p:spPr>
        <p:txBody>
          <a:bodyPr/>
          <a:lstStyle>
            <a:lvl1pPr>
              <a:defRPr/>
            </a:lvl1pPr>
          </a:lstStyle>
          <a:p>
            <a:pPr>
              <a:defRPr/>
            </a:pPr>
            <a:fld id="{99440AEC-176F-481D-B572-79A981A0C5C3}"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11"/>
          <p:cNvSpPr>
            <a:spLocks noGrp="1" noChangeArrowheads="1"/>
          </p:cNvSpPr>
          <p:nvPr>
            <p:ph type="dt" sz="half" idx="10"/>
          </p:nvPr>
        </p:nvSpPr>
        <p:spPr>
          <a:ln/>
        </p:spPr>
        <p:txBody>
          <a:bodyPr/>
          <a:lstStyle>
            <a:lvl1pPr>
              <a:defRPr/>
            </a:lvl1pPr>
          </a:lstStyle>
          <a:p>
            <a:pPr>
              <a:defRPr/>
            </a:pPr>
            <a:r>
              <a:rPr lang="tr-TR"/>
              <a:t>Prof.Dr.İbrahim ÖZÇELİK</a:t>
            </a:r>
          </a:p>
        </p:txBody>
      </p:sp>
      <p:sp>
        <p:nvSpPr>
          <p:cNvPr id="4" name="Rectangle 12"/>
          <p:cNvSpPr>
            <a:spLocks noGrp="1" noChangeArrowheads="1"/>
          </p:cNvSpPr>
          <p:nvPr>
            <p:ph type="ftr" sz="quarter" idx="11"/>
          </p:nvPr>
        </p:nvSpPr>
        <p:spPr>
          <a:ln/>
        </p:spPr>
        <p:txBody>
          <a:bodyPr/>
          <a:lstStyle>
            <a:lvl1pPr>
              <a:defRPr/>
            </a:lvl1pPr>
          </a:lstStyle>
          <a:p>
            <a:pPr>
              <a:defRPr/>
            </a:pPr>
            <a:r>
              <a:rPr lang="tr-TR"/>
              <a:t>Ağ Modeli, Sinyaller ve Kanal Kapasitesi</a:t>
            </a:r>
          </a:p>
        </p:txBody>
      </p:sp>
      <p:sp>
        <p:nvSpPr>
          <p:cNvPr id="5" name="Rectangle 13"/>
          <p:cNvSpPr>
            <a:spLocks noGrp="1" noChangeArrowheads="1"/>
          </p:cNvSpPr>
          <p:nvPr>
            <p:ph type="sldNum" sz="quarter" idx="12"/>
          </p:nvPr>
        </p:nvSpPr>
        <p:spPr>
          <a:ln/>
        </p:spPr>
        <p:txBody>
          <a:bodyPr/>
          <a:lstStyle>
            <a:lvl1pPr>
              <a:defRPr/>
            </a:lvl1pPr>
          </a:lstStyle>
          <a:p>
            <a:pPr>
              <a:defRPr/>
            </a:pPr>
            <a:fld id="{0FCBD0EC-8FF4-4AA8-BE8C-757F784D34A3}"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tr-TR"/>
              <a:t>Prof.Dr.İbrahim ÖZÇELİK</a:t>
            </a:r>
          </a:p>
        </p:txBody>
      </p:sp>
      <p:sp>
        <p:nvSpPr>
          <p:cNvPr id="3" name="Rectangle 12"/>
          <p:cNvSpPr>
            <a:spLocks noGrp="1" noChangeArrowheads="1"/>
          </p:cNvSpPr>
          <p:nvPr>
            <p:ph type="ftr" sz="quarter" idx="11"/>
          </p:nvPr>
        </p:nvSpPr>
        <p:spPr>
          <a:ln/>
        </p:spPr>
        <p:txBody>
          <a:bodyPr/>
          <a:lstStyle>
            <a:lvl1pPr>
              <a:defRPr/>
            </a:lvl1pPr>
          </a:lstStyle>
          <a:p>
            <a:pPr>
              <a:defRPr/>
            </a:pPr>
            <a:r>
              <a:rPr lang="tr-TR"/>
              <a:t>Ağ Modeli, Sinyaller ve Kanal Kapasitesi</a:t>
            </a:r>
          </a:p>
        </p:txBody>
      </p:sp>
      <p:sp>
        <p:nvSpPr>
          <p:cNvPr id="4" name="Rectangle 13"/>
          <p:cNvSpPr>
            <a:spLocks noGrp="1" noChangeArrowheads="1"/>
          </p:cNvSpPr>
          <p:nvPr>
            <p:ph type="sldNum" sz="quarter" idx="12"/>
          </p:nvPr>
        </p:nvSpPr>
        <p:spPr>
          <a:ln/>
        </p:spPr>
        <p:txBody>
          <a:bodyPr/>
          <a:lstStyle>
            <a:lvl1pPr>
              <a:defRPr/>
            </a:lvl1pPr>
          </a:lstStyle>
          <a:p>
            <a:pPr>
              <a:defRPr/>
            </a:pPr>
            <a:fld id="{E74D358F-CFBB-4EE5-9841-55A6678FA7A8}"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r>
              <a:rPr lang="tr-TR"/>
              <a:t>Prof.Dr.İbrahim ÖZÇELİK</a:t>
            </a:r>
          </a:p>
        </p:txBody>
      </p:sp>
      <p:sp>
        <p:nvSpPr>
          <p:cNvPr id="6" name="Rectangle 12"/>
          <p:cNvSpPr>
            <a:spLocks noGrp="1" noChangeArrowheads="1"/>
          </p:cNvSpPr>
          <p:nvPr>
            <p:ph type="ftr" sz="quarter" idx="11"/>
          </p:nvPr>
        </p:nvSpPr>
        <p:spPr>
          <a:ln/>
        </p:spPr>
        <p:txBody>
          <a:bodyPr/>
          <a:lstStyle>
            <a:lvl1pPr>
              <a:defRPr/>
            </a:lvl1pPr>
          </a:lstStyle>
          <a:p>
            <a:pPr>
              <a:defRPr/>
            </a:pPr>
            <a:r>
              <a:rPr lang="tr-TR"/>
              <a:t>Ağ Modeli, Sinyaller ve Kanal Kapasitesi</a:t>
            </a:r>
          </a:p>
        </p:txBody>
      </p:sp>
      <p:sp>
        <p:nvSpPr>
          <p:cNvPr id="7" name="Rectangle 13"/>
          <p:cNvSpPr>
            <a:spLocks noGrp="1" noChangeArrowheads="1"/>
          </p:cNvSpPr>
          <p:nvPr>
            <p:ph type="sldNum" sz="quarter" idx="12"/>
          </p:nvPr>
        </p:nvSpPr>
        <p:spPr>
          <a:ln/>
        </p:spPr>
        <p:txBody>
          <a:bodyPr/>
          <a:lstStyle>
            <a:lvl1pPr>
              <a:defRPr/>
            </a:lvl1pPr>
          </a:lstStyle>
          <a:p>
            <a:pPr>
              <a:defRPr/>
            </a:pPr>
            <a:fld id="{9987F457-EDA7-4C8D-BA1D-77A490C8F7F7}"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r>
              <a:rPr lang="tr-TR"/>
              <a:t>Prof.Dr.İbrahim ÖZÇELİK</a:t>
            </a:r>
          </a:p>
        </p:txBody>
      </p:sp>
      <p:sp>
        <p:nvSpPr>
          <p:cNvPr id="6" name="Rectangle 12"/>
          <p:cNvSpPr>
            <a:spLocks noGrp="1" noChangeArrowheads="1"/>
          </p:cNvSpPr>
          <p:nvPr>
            <p:ph type="ftr" sz="quarter" idx="11"/>
          </p:nvPr>
        </p:nvSpPr>
        <p:spPr>
          <a:ln/>
        </p:spPr>
        <p:txBody>
          <a:bodyPr/>
          <a:lstStyle>
            <a:lvl1pPr>
              <a:defRPr/>
            </a:lvl1pPr>
          </a:lstStyle>
          <a:p>
            <a:pPr>
              <a:defRPr/>
            </a:pPr>
            <a:r>
              <a:rPr lang="tr-TR"/>
              <a:t>Ağ Modeli, Sinyaller ve Kanal Kapasitesi</a:t>
            </a:r>
          </a:p>
        </p:txBody>
      </p:sp>
      <p:sp>
        <p:nvSpPr>
          <p:cNvPr id="7" name="Rectangle 13"/>
          <p:cNvSpPr>
            <a:spLocks noGrp="1" noChangeArrowheads="1"/>
          </p:cNvSpPr>
          <p:nvPr>
            <p:ph type="sldNum" sz="quarter" idx="12"/>
          </p:nvPr>
        </p:nvSpPr>
        <p:spPr>
          <a:ln/>
        </p:spPr>
        <p:txBody>
          <a:bodyPr/>
          <a:lstStyle>
            <a:lvl1pPr>
              <a:defRPr/>
            </a:lvl1pPr>
          </a:lstStyle>
          <a:p>
            <a:pPr>
              <a:defRPr/>
            </a:pPr>
            <a:fld id="{080C0232-5458-40B5-B762-7846AD7CDC09}"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4" name="Rectangle 14"/>
          <p:cNvSpPr>
            <a:spLocks noChangeArrowheads="1"/>
          </p:cNvSpPr>
          <p:nvPr userDrawn="1"/>
        </p:nvSpPr>
        <p:spPr bwMode="auto">
          <a:xfrm>
            <a:off x="468313" y="549275"/>
            <a:ext cx="8351837" cy="5622925"/>
          </a:xfrm>
          <a:prstGeom prst="rect">
            <a:avLst/>
          </a:prstGeom>
          <a:solidFill>
            <a:srgbClr val="CCECFF"/>
          </a:solidFill>
          <a:ln w="9525">
            <a:solidFill>
              <a:srgbClr val="CC3399"/>
            </a:solidFill>
            <a:miter lim="800000"/>
            <a:headEnd/>
            <a:tailEnd/>
          </a:ln>
          <a:effectLst>
            <a:outerShdw dist="107763" dir="2700000" algn="ctr" rotWithShape="0">
              <a:schemeClr val="bg2"/>
            </a:outerShdw>
          </a:effectLst>
        </p:spPr>
        <p:txBody>
          <a:bodyPr wrap="none" anchor="ctr"/>
          <a:lstStyle/>
          <a:p>
            <a:pPr algn="ctr">
              <a:defRPr/>
            </a:pPr>
            <a:endParaRPr lang="tr-TR" sz="2400" b="0">
              <a:solidFill>
                <a:schemeClr val="tx1"/>
              </a:solidFill>
              <a:cs typeface="+mn-cs"/>
            </a:endParaRPr>
          </a:p>
        </p:txBody>
      </p:sp>
      <p:sp>
        <p:nvSpPr>
          <p:cNvPr id="20483" name="Rectangle 9"/>
          <p:cNvSpPr>
            <a:spLocks noGrp="1" noChangeArrowheads="1"/>
          </p:cNvSpPr>
          <p:nvPr>
            <p:ph type="title"/>
          </p:nvPr>
        </p:nvSpPr>
        <p:spPr bwMode="auto">
          <a:xfrm>
            <a:off x="1511300" y="584200"/>
            <a:ext cx="7273925" cy="6127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tr-TR"/>
              <a:t>Asıl başlık stili için tıklatın</a:t>
            </a:r>
          </a:p>
        </p:txBody>
      </p:sp>
      <p:sp>
        <p:nvSpPr>
          <p:cNvPr id="20484" name="Rectangle 10"/>
          <p:cNvSpPr>
            <a:spLocks noGrp="1" noChangeArrowheads="1"/>
          </p:cNvSpPr>
          <p:nvPr>
            <p:ph type="body" idx="1"/>
          </p:nvPr>
        </p:nvSpPr>
        <p:spPr bwMode="auto">
          <a:xfrm>
            <a:off x="935038" y="1773238"/>
            <a:ext cx="7850187" cy="435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30731" name="Rectangle 11"/>
          <p:cNvSpPr>
            <a:spLocks noGrp="1" noChangeArrowheads="1"/>
          </p:cNvSpPr>
          <p:nvPr>
            <p:ph type="dt" sz="half" idx="2"/>
          </p:nvPr>
        </p:nvSpPr>
        <p:spPr bwMode="auto">
          <a:xfrm>
            <a:off x="503238" y="6243638"/>
            <a:ext cx="256381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b="0">
                <a:solidFill>
                  <a:schemeClr val="tx1"/>
                </a:solidFill>
                <a:latin typeface="Tahoma" charset="0"/>
                <a:cs typeface="+mn-cs"/>
              </a:defRPr>
            </a:lvl1pPr>
          </a:lstStyle>
          <a:p>
            <a:pPr>
              <a:defRPr/>
            </a:pPr>
            <a:r>
              <a:rPr lang="tr-TR"/>
              <a:t>Prof.Dr.İbrahim ÖZÇELİK</a:t>
            </a:r>
          </a:p>
        </p:txBody>
      </p:sp>
      <p:sp>
        <p:nvSpPr>
          <p:cNvPr id="3073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0">
                <a:solidFill>
                  <a:schemeClr val="tx1"/>
                </a:solidFill>
                <a:latin typeface="Tahoma" charset="0"/>
                <a:cs typeface="+mn-cs"/>
              </a:defRPr>
            </a:lvl1pPr>
          </a:lstStyle>
          <a:p>
            <a:pPr>
              <a:defRPr/>
            </a:pPr>
            <a:r>
              <a:rPr lang="tr-TR"/>
              <a:t>Ağ Modeli, Sinyaller ve Kanal Kapasitesi</a:t>
            </a:r>
          </a:p>
        </p:txBody>
      </p:sp>
      <p:sp>
        <p:nvSpPr>
          <p:cNvPr id="307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solidFill>
                  <a:schemeClr val="tx1"/>
                </a:solidFill>
                <a:latin typeface="Tahoma" charset="0"/>
                <a:cs typeface="+mn-cs"/>
              </a:defRPr>
            </a:lvl1pPr>
          </a:lstStyle>
          <a:p>
            <a:pPr>
              <a:defRPr/>
            </a:pPr>
            <a:fld id="{C6968AD6-DFE2-4BC1-946C-44AE45A41C11}" type="slidenum">
              <a:rPr lang="tr-TR"/>
              <a:pPr>
                <a:defRPr/>
              </a:pPr>
              <a:t>‹#›</a:t>
            </a:fld>
            <a:endParaRPr lang="tr-TR"/>
          </a:p>
        </p:txBody>
      </p:sp>
      <p:grpSp>
        <p:nvGrpSpPr>
          <p:cNvPr id="20488" name="Group 15"/>
          <p:cNvGrpSpPr>
            <a:grpSpLocks/>
          </p:cNvGrpSpPr>
          <p:nvPr userDrawn="1"/>
        </p:nvGrpSpPr>
        <p:grpSpPr bwMode="auto">
          <a:xfrm>
            <a:off x="503238" y="620713"/>
            <a:ext cx="8316912" cy="1079500"/>
            <a:chOff x="295" y="335"/>
            <a:chExt cx="5261" cy="490"/>
          </a:xfrm>
        </p:grpSpPr>
        <p:sp>
          <p:nvSpPr>
            <p:cNvPr id="30722" name="Rectangle 2"/>
            <p:cNvSpPr>
              <a:spLocks noChangeArrowheads="1"/>
            </p:cNvSpPr>
            <p:nvPr/>
          </p:nvSpPr>
          <p:spPr bwMode="ltGray">
            <a:xfrm>
              <a:off x="475" y="335"/>
              <a:ext cx="258" cy="194"/>
            </a:xfrm>
            <a:prstGeom prst="rect">
              <a:avLst/>
            </a:prstGeom>
            <a:solidFill>
              <a:schemeClr val="accent2"/>
            </a:solidFill>
            <a:ln w="9525">
              <a:noFill/>
              <a:miter lim="800000"/>
              <a:headEnd/>
              <a:tailEnd/>
            </a:ln>
            <a:effectLst/>
          </p:spPr>
          <p:txBody>
            <a:bodyPr wrap="none" anchor="ctr"/>
            <a:lstStyle/>
            <a:p>
              <a:pPr algn="ctr">
                <a:defRPr/>
              </a:pPr>
              <a:endParaRPr kumimoji="1" lang="tr-TR" sz="2400" b="0">
                <a:solidFill>
                  <a:schemeClr val="tx1"/>
                </a:solidFill>
                <a:latin typeface="Tahoma" charset="0"/>
                <a:cs typeface="+mn-cs"/>
              </a:endParaRPr>
            </a:p>
          </p:txBody>
        </p:sp>
        <p:sp>
          <p:nvSpPr>
            <p:cNvPr id="30723" name="Rectangle 3"/>
            <p:cNvSpPr>
              <a:spLocks noChangeArrowheads="1"/>
            </p:cNvSpPr>
            <p:nvPr/>
          </p:nvSpPr>
          <p:spPr bwMode="ltGray">
            <a:xfrm>
              <a:off x="712" y="335"/>
              <a:ext cx="194" cy="194"/>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tr-TR" sz="2400" b="0">
                <a:solidFill>
                  <a:schemeClr val="tx1"/>
                </a:solidFill>
                <a:latin typeface="Tahoma" charset="0"/>
                <a:cs typeface="+mn-cs"/>
              </a:endParaRPr>
            </a:p>
          </p:txBody>
        </p:sp>
        <p:sp>
          <p:nvSpPr>
            <p:cNvPr id="30724" name="Rectangle 4"/>
            <p:cNvSpPr>
              <a:spLocks noChangeArrowheads="1"/>
            </p:cNvSpPr>
            <p:nvPr/>
          </p:nvSpPr>
          <p:spPr bwMode="ltGray">
            <a:xfrm>
              <a:off x="552" y="601"/>
              <a:ext cx="249" cy="194"/>
            </a:xfrm>
            <a:prstGeom prst="rect">
              <a:avLst/>
            </a:prstGeom>
            <a:solidFill>
              <a:schemeClr val="folHlink"/>
            </a:solidFill>
            <a:ln w="9525">
              <a:noFill/>
              <a:miter lim="800000"/>
              <a:headEnd/>
              <a:tailEnd/>
            </a:ln>
            <a:effectLst/>
          </p:spPr>
          <p:txBody>
            <a:bodyPr wrap="none" anchor="ctr"/>
            <a:lstStyle/>
            <a:p>
              <a:pPr algn="ctr">
                <a:defRPr/>
              </a:pPr>
              <a:endParaRPr kumimoji="1" lang="tr-TR" sz="2400" b="0">
                <a:solidFill>
                  <a:schemeClr val="tx1"/>
                </a:solidFill>
                <a:latin typeface="Tahoma" charset="0"/>
                <a:cs typeface="+mn-cs"/>
              </a:endParaRPr>
            </a:p>
          </p:txBody>
        </p:sp>
        <p:sp>
          <p:nvSpPr>
            <p:cNvPr id="30725" name="Rectangle 5"/>
            <p:cNvSpPr>
              <a:spLocks noChangeArrowheads="1"/>
            </p:cNvSpPr>
            <p:nvPr/>
          </p:nvSpPr>
          <p:spPr bwMode="ltGray">
            <a:xfrm>
              <a:off x="783" y="601"/>
              <a:ext cx="217" cy="194"/>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tr-TR" sz="2400" b="0">
                <a:solidFill>
                  <a:schemeClr val="tx1"/>
                </a:solidFill>
                <a:latin typeface="Tahoma" charset="0"/>
                <a:cs typeface="+mn-cs"/>
              </a:endParaRPr>
            </a:p>
          </p:txBody>
        </p:sp>
        <p:sp>
          <p:nvSpPr>
            <p:cNvPr id="30726" name="Rectangle 6"/>
            <p:cNvSpPr>
              <a:spLocks noChangeArrowheads="1"/>
            </p:cNvSpPr>
            <p:nvPr/>
          </p:nvSpPr>
          <p:spPr bwMode="ltGray">
            <a:xfrm>
              <a:off x="295" y="543"/>
              <a:ext cx="330" cy="173"/>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tr-TR" sz="2400" b="0">
                <a:solidFill>
                  <a:schemeClr val="tx1"/>
                </a:solidFill>
                <a:latin typeface="Tahoma" charset="0"/>
                <a:cs typeface="+mn-cs"/>
              </a:endParaRPr>
            </a:p>
          </p:txBody>
        </p:sp>
        <p:sp>
          <p:nvSpPr>
            <p:cNvPr id="30727" name="Rectangle 7"/>
            <p:cNvSpPr>
              <a:spLocks noChangeArrowheads="1"/>
            </p:cNvSpPr>
            <p:nvPr/>
          </p:nvSpPr>
          <p:spPr bwMode="gray">
            <a:xfrm>
              <a:off x="679" y="394"/>
              <a:ext cx="45" cy="431"/>
            </a:xfrm>
            <a:prstGeom prst="rect">
              <a:avLst/>
            </a:prstGeom>
            <a:solidFill>
              <a:schemeClr val="bg2"/>
            </a:solidFill>
            <a:ln w="9525">
              <a:noFill/>
              <a:miter lim="800000"/>
              <a:headEnd/>
              <a:tailEnd/>
            </a:ln>
            <a:effectLst/>
          </p:spPr>
          <p:txBody>
            <a:bodyPr wrap="none" anchor="ctr"/>
            <a:lstStyle/>
            <a:p>
              <a:pPr algn="ctr">
                <a:defRPr/>
              </a:pPr>
              <a:endParaRPr kumimoji="1" lang="tr-TR" sz="2400" b="0">
                <a:solidFill>
                  <a:schemeClr val="tx1"/>
                </a:solidFill>
                <a:latin typeface="Tahoma" charset="0"/>
                <a:cs typeface="+mn-cs"/>
              </a:endParaRPr>
            </a:p>
          </p:txBody>
        </p:sp>
        <p:sp>
          <p:nvSpPr>
            <p:cNvPr id="30728" name="Rectangle 8"/>
            <p:cNvSpPr>
              <a:spLocks noChangeArrowheads="1"/>
            </p:cNvSpPr>
            <p:nvPr/>
          </p:nvSpPr>
          <p:spPr bwMode="gray">
            <a:xfrm>
              <a:off x="713" y="618"/>
              <a:ext cx="4843" cy="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tr-TR" sz="2400" b="0">
                <a:solidFill>
                  <a:schemeClr val="tx1"/>
                </a:solidFill>
                <a:latin typeface="Tahoma" charset="0"/>
                <a:cs typeface="+mn-cs"/>
              </a:endParaRPr>
            </a:p>
          </p:txBody>
        </p:sp>
      </p:grpSp>
    </p:spTree>
  </p:cSld>
  <p:clrMap bg1="lt1" tx1="dk1" bg2="lt2" tx2="dk2" accent1="accent1" accent2="accent2" accent3="accent3" accent4="accent4" accent5="accent5" accent6="accent6" hlink="hlink" folHlink="folHlink"/>
  <p:sldLayoutIdLst>
    <p:sldLayoutId id="2147483718"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Narrow" pitchFamily="34" charset="0"/>
        </a:defRPr>
      </a:lvl2pPr>
      <a:lvl3pPr algn="l" rtl="0" eaLnBrk="0" fontAlgn="base" hangingPunct="0">
        <a:spcBef>
          <a:spcPct val="0"/>
        </a:spcBef>
        <a:spcAft>
          <a:spcPct val="0"/>
        </a:spcAft>
        <a:defRPr sz="3000">
          <a:solidFill>
            <a:schemeClr val="tx2"/>
          </a:solidFill>
          <a:latin typeface="Arial Narrow" pitchFamily="34" charset="0"/>
        </a:defRPr>
      </a:lvl3pPr>
      <a:lvl4pPr algn="l" rtl="0" eaLnBrk="0" fontAlgn="base" hangingPunct="0">
        <a:spcBef>
          <a:spcPct val="0"/>
        </a:spcBef>
        <a:spcAft>
          <a:spcPct val="0"/>
        </a:spcAft>
        <a:defRPr sz="3000">
          <a:solidFill>
            <a:schemeClr val="tx2"/>
          </a:solidFill>
          <a:latin typeface="Arial Narrow" pitchFamily="34" charset="0"/>
        </a:defRPr>
      </a:lvl4pPr>
      <a:lvl5pPr algn="l" rtl="0" eaLnBrk="0" fontAlgn="base" hangingPunct="0">
        <a:spcBef>
          <a:spcPct val="0"/>
        </a:spcBef>
        <a:spcAft>
          <a:spcPct val="0"/>
        </a:spcAft>
        <a:defRPr sz="3000">
          <a:solidFill>
            <a:schemeClr val="tx2"/>
          </a:solidFill>
          <a:latin typeface="Arial Narrow" pitchFamily="34" charset="0"/>
        </a:defRPr>
      </a:lvl5pPr>
      <a:lvl6pPr marL="457200" algn="l" rtl="0" fontAlgn="base">
        <a:spcBef>
          <a:spcPct val="0"/>
        </a:spcBef>
        <a:spcAft>
          <a:spcPct val="0"/>
        </a:spcAft>
        <a:defRPr sz="3000">
          <a:solidFill>
            <a:schemeClr val="tx2"/>
          </a:solidFill>
          <a:latin typeface="Arial Narrow" pitchFamily="34" charset="0"/>
        </a:defRPr>
      </a:lvl6pPr>
      <a:lvl7pPr marL="914400" algn="l" rtl="0" fontAlgn="base">
        <a:spcBef>
          <a:spcPct val="0"/>
        </a:spcBef>
        <a:spcAft>
          <a:spcPct val="0"/>
        </a:spcAft>
        <a:defRPr sz="3000">
          <a:solidFill>
            <a:schemeClr val="tx2"/>
          </a:solidFill>
          <a:latin typeface="Arial Narrow" pitchFamily="34" charset="0"/>
        </a:defRPr>
      </a:lvl7pPr>
      <a:lvl8pPr marL="1371600" algn="l" rtl="0" fontAlgn="base">
        <a:spcBef>
          <a:spcPct val="0"/>
        </a:spcBef>
        <a:spcAft>
          <a:spcPct val="0"/>
        </a:spcAft>
        <a:defRPr sz="3000">
          <a:solidFill>
            <a:schemeClr val="tx2"/>
          </a:solidFill>
          <a:latin typeface="Arial Narrow" pitchFamily="34" charset="0"/>
        </a:defRPr>
      </a:lvl8pPr>
      <a:lvl9pPr marL="1828800" algn="l" rtl="0" fontAlgn="base">
        <a:spcBef>
          <a:spcPct val="0"/>
        </a:spcBef>
        <a:spcAft>
          <a:spcPct val="0"/>
        </a:spcAft>
        <a:defRPr sz="3000">
          <a:solidFill>
            <a:schemeClr val="tx2"/>
          </a:solidFill>
          <a:latin typeface="Arial Narrow"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4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zcelik.sakarya.edu.tr/" TargetMode="External"/><Relationship Id="rId2" Type="http://schemas.openxmlformats.org/officeDocument/2006/relationships/hyperlink" Target="mailto:ozcelik@sakarya.edu.t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1504950" y="2260584"/>
            <a:ext cx="7448550" cy="1643085"/>
          </a:xfrm>
        </p:spPr>
        <p:txBody>
          <a:bodyPr/>
          <a:lstStyle/>
          <a:p>
            <a:pPr eaLnBrk="1" hangingPunct="1"/>
            <a:r>
              <a:rPr lang="tr-TR" sz="3400" b="1" dirty="0"/>
              <a:t>AĞ MODELİ, SİNYALLER VE </a:t>
            </a:r>
            <a:br>
              <a:rPr lang="tr-TR" sz="3400" b="1" dirty="0"/>
            </a:br>
            <a:r>
              <a:rPr lang="tr-TR" sz="3400" b="1" dirty="0"/>
              <a:t>KANAL KAPASİTESİ</a:t>
            </a:r>
            <a:endParaRPr lang="tr-TR" sz="3400" b="1" dirty="0">
              <a:latin typeface="Times New Roman" charset="0"/>
            </a:endParaRPr>
          </a:p>
        </p:txBody>
      </p:sp>
      <p:sp>
        <p:nvSpPr>
          <p:cNvPr id="26627" name="Rectangle 4"/>
          <p:cNvSpPr>
            <a:spLocks noChangeArrowheads="1"/>
          </p:cNvSpPr>
          <p:nvPr/>
        </p:nvSpPr>
        <p:spPr bwMode="auto">
          <a:xfrm>
            <a:off x="336550" y="-5394325"/>
            <a:ext cx="9144000" cy="0"/>
          </a:xfrm>
          <a:prstGeom prst="rect">
            <a:avLst/>
          </a:prstGeom>
          <a:noFill/>
          <a:ln w="25400">
            <a:noFill/>
            <a:miter lim="800000"/>
            <a:headEnd/>
            <a:tailEnd/>
          </a:ln>
        </p:spPr>
        <p:txBody>
          <a:bodyPr lIns="90000" tIns="46800" rIns="90000" bIns="46800">
            <a:spAutoFit/>
          </a:bodyPr>
          <a:lstStyle/>
          <a:p>
            <a:pPr algn="just"/>
            <a:endParaRPr lang="tr-TR"/>
          </a:p>
        </p:txBody>
      </p:sp>
      <p:sp>
        <p:nvSpPr>
          <p:cNvPr id="26628" name="Text Box 6"/>
          <p:cNvSpPr txBox="1">
            <a:spLocks noChangeArrowheads="1"/>
          </p:cNvSpPr>
          <p:nvPr/>
        </p:nvSpPr>
        <p:spPr bwMode="auto">
          <a:xfrm>
            <a:off x="468313" y="584200"/>
            <a:ext cx="6088526" cy="369332"/>
          </a:xfrm>
          <a:prstGeom prst="rect">
            <a:avLst/>
          </a:prstGeom>
          <a:noFill/>
          <a:ln w="9525">
            <a:noFill/>
            <a:miter lim="800000"/>
            <a:headEnd/>
            <a:tailEnd/>
          </a:ln>
        </p:spPr>
        <p:txBody>
          <a:bodyPr wrap="none">
            <a:spAutoFit/>
          </a:bodyPr>
          <a:lstStyle/>
          <a:p>
            <a:r>
              <a:rPr lang="tr-TR" sz="1800" dirty="0">
                <a:solidFill>
                  <a:schemeClr val="tx1"/>
                </a:solidFill>
                <a:latin typeface="Tahoma" pitchFamily="34" charset="0"/>
              </a:rPr>
              <a:t>EBT521 – VERİ İLETİŞİMİ VE BİLGİSAYAR AĞLARI</a:t>
            </a:r>
          </a:p>
        </p:txBody>
      </p:sp>
      <p:sp>
        <p:nvSpPr>
          <p:cNvPr id="26629" name="Text Box 7"/>
          <p:cNvSpPr txBox="1">
            <a:spLocks noChangeArrowheads="1"/>
          </p:cNvSpPr>
          <p:nvPr/>
        </p:nvSpPr>
        <p:spPr bwMode="auto">
          <a:xfrm>
            <a:off x="4145448" y="4938713"/>
            <a:ext cx="4690578" cy="1200329"/>
          </a:xfrm>
          <a:prstGeom prst="rect">
            <a:avLst/>
          </a:prstGeom>
          <a:noFill/>
          <a:ln w="9525">
            <a:noFill/>
            <a:miter lim="800000"/>
            <a:headEnd/>
            <a:tailEnd/>
          </a:ln>
        </p:spPr>
        <p:txBody>
          <a:bodyPr wrap="none">
            <a:spAutoFit/>
          </a:bodyPr>
          <a:lstStyle/>
          <a:p>
            <a:pPr algn="r"/>
            <a:r>
              <a:rPr lang="tr-TR" sz="1800" b="0" dirty="0" err="1">
                <a:solidFill>
                  <a:schemeClr val="tx1"/>
                </a:solidFill>
                <a:latin typeface="Tahoma" pitchFamily="34" charset="0"/>
              </a:rPr>
              <a:t>Prof.Dr</a:t>
            </a:r>
            <a:r>
              <a:rPr lang="tr-TR" sz="1800" b="0" dirty="0">
                <a:solidFill>
                  <a:schemeClr val="tx1"/>
                </a:solidFill>
                <a:latin typeface="Tahoma" pitchFamily="34" charset="0"/>
              </a:rPr>
              <a:t>. İbrahim ÖZÇELİK</a:t>
            </a:r>
          </a:p>
          <a:p>
            <a:pPr algn="r"/>
            <a:r>
              <a:rPr lang="tr-TR" sz="1800" b="0" dirty="0" err="1">
                <a:solidFill>
                  <a:schemeClr val="tx1"/>
                </a:solidFill>
                <a:latin typeface="Tahoma" pitchFamily="34" charset="0"/>
                <a:hlinkClick r:id="rId2"/>
              </a:rPr>
              <a:t>ozcelik</a:t>
            </a:r>
            <a:r>
              <a:rPr lang="tr-TR" sz="1800" b="0" dirty="0">
                <a:solidFill>
                  <a:schemeClr val="tx1"/>
                </a:solidFill>
                <a:latin typeface="Tahoma" pitchFamily="34" charset="0"/>
                <a:hlinkClick r:id="rId2"/>
              </a:rPr>
              <a:t>@</a:t>
            </a:r>
            <a:r>
              <a:rPr lang="tr-TR" sz="1800" b="0" dirty="0" err="1">
                <a:solidFill>
                  <a:schemeClr val="tx1"/>
                </a:solidFill>
                <a:latin typeface="Tahoma" pitchFamily="34" charset="0"/>
                <a:hlinkClick r:id="rId2"/>
              </a:rPr>
              <a:t>sakarya</a:t>
            </a:r>
            <a:r>
              <a:rPr lang="tr-TR" sz="1800" b="0" dirty="0">
                <a:solidFill>
                  <a:schemeClr val="tx1"/>
                </a:solidFill>
                <a:latin typeface="Tahoma" pitchFamily="34" charset="0"/>
                <a:hlinkClick r:id="rId2"/>
              </a:rPr>
              <a:t>.edu.tr</a:t>
            </a:r>
            <a:endParaRPr lang="tr-TR" sz="1800" b="0" dirty="0">
              <a:solidFill>
                <a:schemeClr val="tx1"/>
              </a:solidFill>
              <a:latin typeface="Tahoma" pitchFamily="34" charset="0"/>
            </a:endParaRPr>
          </a:p>
          <a:p>
            <a:pPr algn="r"/>
            <a:r>
              <a:rPr lang="tr-TR" sz="1800" b="0" dirty="0">
                <a:solidFill>
                  <a:schemeClr val="tx1"/>
                </a:solidFill>
                <a:latin typeface="Tahoma" pitchFamily="34" charset="0"/>
                <a:hlinkClick r:id="rId3"/>
              </a:rPr>
              <a:t>http://www.</a:t>
            </a:r>
            <a:r>
              <a:rPr lang="tr-TR" sz="1800" b="0" dirty="0" err="1">
                <a:solidFill>
                  <a:schemeClr val="tx1"/>
                </a:solidFill>
                <a:latin typeface="Tahoma" pitchFamily="34" charset="0"/>
                <a:hlinkClick r:id="rId3"/>
              </a:rPr>
              <a:t>ozcelik</a:t>
            </a:r>
            <a:r>
              <a:rPr lang="tr-TR" sz="1800" b="0" dirty="0">
                <a:solidFill>
                  <a:schemeClr val="tx1"/>
                </a:solidFill>
                <a:latin typeface="Tahoma" pitchFamily="34" charset="0"/>
                <a:hlinkClick r:id="rId3"/>
              </a:rPr>
              <a:t>.</a:t>
            </a:r>
            <a:r>
              <a:rPr lang="tr-TR" sz="1800" b="0" dirty="0" err="1">
                <a:solidFill>
                  <a:schemeClr val="tx1"/>
                </a:solidFill>
                <a:latin typeface="Tahoma" pitchFamily="34" charset="0"/>
                <a:hlinkClick r:id="rId3"/>
              </a:rPr>
              <a:t>sakarya</a:t>
            </a:r>
            <a:r>
              <a:rPr lang="tr-TR" sz="1800" b="0" dirty="0">
                <a:solidFill>
                  <a:schemeClr val="tx1"/>
                </a:solidFill>
                <a:latin typeface="Tahoma" pitchFamily="34" charset="0"/>
                <a:hlinkClick r:id="rId3"/>
              </a:rPr>
              <a:t>.edu.tr/</a:t>
            </a:r>
            <a:endParaRPr lang="tr-TR" sz="1800" b="0" dirty="0">
              <a:solidFill>
                <a:schemeClr val="tx1"/>
              </a:solidFill>
              <a:latin typeface="Tahoma" pitchFamily="34" charset="0"/>
            </a:endParaRPr>
          </a:p>
          <a:p>
            <a:pPr algn="r"/>
            <a:r>
              <a:rPr lang="tr-TR" sz="1800" b="0" dirty="0">
                <a:solidFill>
                  <a:schemeClr val="tx1"/>
                </a:solidFill>
                <a:latin typeface="Tahoma" pitchFamily="34" charset="0"/>
              </a:rPr>
              <a:t>Sakarya Üniversitesi Bilgisayar Mühendisliği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3 Veri Yer Tutucusu"/>
          <p:cNvSpPr>
            <a:spLocks noGrp="1"/>
          </p:cNvSpPr>
          <p:nvPr>
            <p:ph type="dt" sz="quarter" idx="10"/>
          </p:nvPr>
        </p:nvSpPr>
        <p:spPr/>
        <p:txBody>
          <a:bodyPr/>
          <a:lstStyle/>
          <a:p>
            <a:pPr>
              <a:defRPr/>
            </a:pPr>
            <a:r>
              <a:rPr lang="tr-TR">
                <a:latin typeface="Tahoma" pitchFamily="34" charset="0"/>
              </a:rPr>
              <a:t>Prof.Dr.İbrahim ÖZÇELİK</a:t>
            </a:r>
          </a:p>
        </p:txBody>
      </p:sp>
      <p:sp>
        <p:nvSpPr>
          <p:cNvPr id="94211" name="4 Altbilgi Yer Tutucusu"/>
          <p:cNvSpPr>
            <a:spLocks noGrp="1"/>
          </p:cNvSpPr>
          <p:nvPr>
            <p:ph type="ftr" sz="quarter" idx="11"/>
          </p:nvPr>
        </p:nvSpPr>
        <p:spPr/>
        <p:txBody>
          <a:bodyPr/>
          <a:lstStyle/>
          <a:p>
            <a:pPr>
              <a:defRPr/>
            </a:pPr>
            <a:r>
              <a:rPr lang="tr-TR">
                <a:latin typeface="Tahoma" pitchFamily="34" charset="0"/>
              </a:rPr>
              <a:t>Ağ Modeli, Sinyaller ve Kanal Kapasitesi</a:t>
            </a:r>
          </a:p>
        </p:txBody>
      </p:sp>
      <p:sp>
        <p:nvSpPr>
          <p:cNvPr id="94212" name="5 Slayt Numarası Yer Tutucusu"/>
          <p:cNvSpPr>
            <a:spLocks noGrp="1"/>
          </p:cNvSpPr>
          <p:nvPr>
            <p:ph type="sldNum" sz="quarter" idx="12"/>
          </p:nvPr>
        </p:nvSpPr>
        <p:spPr/>
        <p:txBody>
          <a:bodyPr/>
          <a:lstStyle/>
          <a:p>
            <a:pPr>
              <a:defRPr/>
            </a:pPr>
            <a:fld id="{3DBFA4BB-4ADB-41ED-8C76-D4BB92C8FC62}" type="slidenum">
              <a:rPr lang="tr-TR" smtClean="0">
                <a:latin typeface="Tahoma" pitchFamily="34" charset="0"/>
              </a:rPr>
              <a:pPr>
                <a:defRPr/>
              </a:pPr>
              <a:t>10</a:t>
            </a:fld>
            <a:endParaRPr lang="tr-TR">
              <a:latin typeface="Tahoma" pitchFamily="34" charset="0"/>
            </a:endParaRPr>
          </a:p>
        </p:txBody>
      </p:sp>
      <p:sp>
        <p:nvSpPr>
          <p:cNvPr id="95237" name="Rectangle 6"/>
          <p:cNvSpPr>
            <a:spLocks noGrp="1" noChangeArrowheads="1"/>
          </p:cNvSpPr>
          <p:nvPr>
            <p:ph type="title"/>
          </p:nvPr>
        </p:nvSpPr>
        <p:spPr/>
        <p:txBody>
          <a:bodyPr/>
          <a:lstStyle/>
          <a:p>
            <a:pPr eaLnBrk="1" hangingPunct="1"/>
            <a:r>
              <a:rPr lang="tr-TR"/>
              <a:t>Kapsülleme (Encapsulation)</a:t>
            </a:r>
          </a:p>
        </p:txBody>
      </p:sp>
      <p:grpSp>
        <p:nvGrpSpPr>
          <p:cNvPr id="95238" name="Group 96"/>
          <p:cNvGrpSpPr>
            <a:grpSpLocks/>
          </p:cNvGrpSpPr>
          <p:nvPr/>
        </p:nvGrpSpPr>
        <p:grpSpPr bwMode="auto">
          <a:xfrm>
            <a:off x="1236663" y="1628775"/>
            <a:ext cx="7367587" cy="4429125"/>
            <a:chOff x="543" y="665"/>
            <a:chExt cx="4641" cy="3223"/>
          </a:xfrm>
        </p:grpSpPr>
        <p:grpSp>
          <p:nvGrpSpPr>
            <p:cNvPr id="95239" name="Group 2"/>
            <p:cNvGrpSpPr>
              <a:grpSpLocks/>
            </p:cNvGrpSpPr>
            <p:nvPr/>
          </p:nvGrpSpPr>
          <p:grpSpPr bwMode="auto">
            <a:xfrm>
              <a:off x="904" y="2976"/>
              <a:ext cx="3944" cy="712"/>
              <a:chOff x="904" y="2832"/>
              <a:chExt cx="3944" cy="712"/>
            </a:xfrm>
          </p:grpSpPr>
          <p:sp>
            <p:nvSpPr>
              <p:cNvPr id="95329" name="Rectangle 3"/>
              <p:cNvSpPr>
                <a:spLocks noChangeArrowheads="1"/>
              </p:cNvSpPr>
              <p:nvPr/>
            </p:nvSpPr>
            <p:spPr bwMode="auto">
              <a:xfrm>
                <a:off x="929" y="3497"/>
                <a:ext cx="3903" cy="47"/>
              </a:xfrm>
              <a:prstGeom prst="rect">
                <a:avLst/>
              </a:prstGeom>
              <a:gradFill rotWithShape="0">
                <a:gsLst>
                  <a:gs pos="0">
                    <a:srgbClr val="CC0099"/>
                  </a:gs>
                  <a:gs pos="50000">
                    <a:srgbClr val="F4C9E9"/>
                  </a:gs>
                  <a:gs pos="100000">
                    <a:srgbClr val="CC0099"/>
                  </a:gs>
                </a:gsLst>
                <a:lin ang="5400000" scaled="1"/>
              </a:gradFill>
              <a:ln w="9525">
                <a:noFill/>
                <a:miter lim="800000"/>
                <a:headEnd/>
                <a:tailEnd/>
              </a:ln>
            </p:spPr>
            <p:txBody>
              <a:bodyPr wrap="none" anchor="ctr"/>
              <a:lstStyle/>
              <a:p>
                <a:pPr algn="just"/>
                <a:endParaRPr lang="tr-TR"/>
              </a:p>
            </p:txBody>
          </p:sp>
          <p:sp>
            <p:nvSpPr>
              <p:cNvPr id="95330" name="AutoShape 4"/>
              <p:cNvSpPr>
                <a:spLocks noChangeArrowheads="1"/>
              </p:cNvSpPr>
              <p:nvPr/>
            </p:nvSpPr>
            <p:spPr bwMode="auto">
              <a:xfrm rot="5400000" flipV="1">
                <a:off x="589" y="3147"/>
                <a:ext cx="687" cy="58"/>
              </a:xfrm>
              <a:prstGeom prst="homePlate">
                <a:avLst>
                  <a:gd name="adj" fmla="val 37289"/>
                </a:avLst>
              </a:prstGeom>
              <a:gradFill rotWithShape="0">
                <a:gsLst>
                  <a:gs pos="0">
                    <a:srgbClr val="CC0099"/>
                  </a:gs>
                  <a:gs pos="50000">
                    <a:srgbClr val="F4C9E9"/>
                  </a:gs>
                  <a:gs pos="100000">
                    <a:srgbClr val="CC0099"/>
                  </a:gs>
                </a:gsLst>
                <a:lin ang="0" scaled="1"/>
              </a:gradFill>
              <a:ln w="9525">
                <a:noFill/>
                <a:miter lim="800000"/>
                <a:headEnd/>
                <a:tailEnd/>
              </a:ln>
            </p:spPr>
            <p:txBody>
              <a:bodyPr wrap="none" anchor="ctr"/>
              <a:lstStyle/>
              <a:p>
                <a:pPr algn="just"/>
                <a:endParaRPr lang="tr-TR"/>
              </a:p>
            </p:txBody>
          </p:sp>
          <p:sp>
            <p:nvSpPr>
              <p:cNvPr id="95331" name="AutoShape 5"/>
              <p:cNvSpPr>
                <a:spLocks noChangeArrowheads="1"/>
              </p:cNvSpPr>
              <p:nvPr/>
            </p:nvSpPr>
            <p:spPr bwMode="auto">
              <a:xfrm rot="5400000" flipV="1">
                <a:off x="4475" y="3147"/>
                <a:ext cx="687" cy="58"/>
              </a:xfrm>
              <a:prstGeom prst="homePlate">
                <a:avLst>
                  <a:gd name="adj" fmla="val 37289"/>
                </a:avLst>
              </a:prstGeom>
              <a:gradFill rotWithShape="0">
                <a:gsLst>
                  <a:gs pos="0">
                    <a:srgbClr val="CC0099"/>
                  </a:gs>
                  <a:gs pos="50000">
                    <a:srgbClr val="F4C9E9"/>
                  </a:gs>
                  <a:gs pos="100000">
                    <a:srgbClr val="CC0099"/>
                  </a:gs>
                </a:gsLst>
                <a:lin ang="0" scaled="1"/>
              </a:gradFill>
              <a:ln w="9525">
                <a:noFill/>
                <a:miter lim="800000"/>
                <a:headEnd/>
                <a:tailEnd/>
              </a:ln>
            </p:spPr>
            <p:txBody>
              <a:bodyPr wrap="none" anchor="ctr"/>
              <a:lstStyle/>
              <a:p>
                <a:pPr algn="just"/>
                <a:endParaRPr lang="tr-TR"/>
              </a:p>
            </p:txBody>
          </p:sp>
        </p:grpSp>
        <p:grpSp>
          <p:nvGrpSpPr>
            <p:cNvPr id="95240" name="Group 7"/>
            <p:cNvGrpSpPr>
              <a:grpSpLocks/>
            </p:cNvGrpSpPr>
            <p:nvPr/>
          </p:nvGrpSpPr>
          <p:grpSpPr bwMode="auto">
            <a:xfrm>
              <a:off x="544" y="1110"/>
              <a:ext cx="768" cy="1985"/>
              <a:chOff x="4080" y="892"/>
              <a:chExt cx="922" cy="1985"/>
            </a:xfrm>
          </p:grpSpPr>
          <p:sp>
            <p:nvSpPr>
              <p:cNvPr id="95322" name="AutoShape 8"/>
              <p:cNvSpPr>
                <a:spLocks noChangeArrowheads="1"/>
              </p:cNvSpPr>
              <p:nvPr/>
            </p:nvSpPr>
            <p:spPr bwMode="auto">
              <a:xfrm>
                <a:off x="4080" y="892"/>
                <a:ext cx="922" cy="323"/>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Uygulama</a:t>
                </a:r>
              </a:p>
            </p:txBody>
          </p:sp>
          <p:sp>
            <p:nvSpPr>
              <p:cNvPr id="95323" name="AutoShape 9"/>
              <p:cNvSpPr>
                <a:spLocks noChangeArrowheads="1"/>
              </p:cNvSpPr>
              <p:nvPr/>
            </p:nvSpPr>
            <p:spPr bwMode="auto">
              <a:xfrm>
                <a:off x="4085" y="1168"/>
                <a:ext cx="912" cy="323"/>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Sunum</a:t>
                </a:r>
              </a:p>
            </p:txBody>
          </p:sp>
          <p:sp>
            <p:nvSpPr>
              <p:cNvPr id="95324" name="AutoShape 10"/>
              <p:cNvSpPr>
                <a:spLocks noChangeArrowheads="1"/>
              </p:cNvSpPr>
              <p:nvPr/>
            </p:nvSpPr>
            <p:spPr bwMode="auto">
              <a:xfrm>
                <a:off x="4085" y="1445"/>
                <a:ext cx="912" cy="323"/>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Oturum</a:t>
                </a:r>
              </a:p>
            </p:txBody>
          </p:sp>
          <p:sp>
            <p:nvSpPr>
              <p:cNvPr id="95325" name="AutoShape 11"/>
              <p:cNvSpPr>
                <a:spLocks noChangeArrowheads="1"/>
              </p:cNvSpPr>
              <p:nvPr/>
            </p:nvSpPr>
            <p:spPr bwMode="auto">
              <a:xfrm>
                <a:off x="4085" y="1722"/>
                <a:ext cx="912" cy="323"/>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 Taşıma</a:t>
                </a:r>
              </a:p>
            </p:txBody>
          </p:sp>
          <p:sp>
            <p:nvSpPr>
              <p:cNvPr id="95326" name="AutoShape 12"/>
              <p:cNvSpPr>
                <a:spLocks noChangeArrowheads="1"/>
              </p:cNvSpPr>
              <p:nvPr/>
            </p:nvSpPr>
            <p:spPr bwMode="auto">
              <a:xfrm>
                <a:off x="4085" y="1998"/>
                <a:ext cx="912" cy="323"/>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Ağ</a:t>
                </a:r>
              </a:p>
            </p:txBody>
          </p:sp>
          <p:sp>
            <p:nvSpPr>
              <p:cNvPr id="95327" name="AutoShape 13"/>
              <p:cNvSpPr>
                <a:spLocks noChangeArrowheads="1"/>
              </p:cNvSpPr>
              <p:nvPr/>
            </p:nvSpPr>
            <p:spPr bwMode="auto">
              <a:xfrm>
                <a:off x="4085" y="2275"/>
                <a:ext cx="912" cy="324"/>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Veri bağı</a:t>
                </a:r>
              </a:p>
            </p:txBody>
          </p:sp>
          <p:sp>
            <p:nvSpPr>
              <p:cNvPr id="95328" name="AutoShape 14"/>
              <p:cNvSpPr>
                <a:spLocks noChangeArrowheads="1"/>
              </p:cNvSpPr>
              <p:nvPr/>
            </p:nvSpPr>
            <p:spPr bwMode="auto">
              <a:xfrm>
                <a:off x="4085" y="2553"/>
                <a:ext cx="912" cy="324"/>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Fiziksel</a:t>
                </a:r>
              </a:p>
            </p:txBody>
          </p:sp>
        </p:grpSp>
        <p:sp>
          <p:nvSpPr>
            <p:cNvPr id="423951" name="Rectangle 15"/>
            <p:cNvSpPr>
              <a:spLocks noChangeArrowheads="1"/>
            </p:cNvSpPr>
            <p:nvPr/>
          </p:nvSpPr>
          <p:spPr bwMode="auto">
            <a:xfrm>
              <a:off x="543" y="760"/>
              <a:ext cx="737" cy="187"/>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Kaynak</a:t>
              </a:r>
              <a:endParaRPr lang="en-US" sz="1400">
                <a:solidFill>
                  <a:schemeClr val="bg1"/>
                </a:solidFill>
                <a:effectLst>
                  <a:outerShdw blurRad="38100" dist="38100" dir="2700000" algn="tl">
                    <a:srgbClr val="000000"/>
                  </a:outerShdw>
                </a:effectLst>
                <a:cs typeface="+mn-cs"/>
              </a:endParaRPr>
            </a:p>
          </p:txBody>
        </p:sp>
        <p:sp>
          <p:nvSpPr>
            <p:cNvPr id="423952" name="Rectangle 16"/>
            <p:cNvSpPr>
              <a:spLocks noChangeArrowheads="1"/>
            </p:cNvSpPr>
            <p:nvPr/>
          </p:nvSpPr>
          <p:spPr bwMode="auto">
            <a:xfrm>
              <a:off x="4416" y="768"/>
              <a:ext cx="720" cy="187"/>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Hedef</a:t>
              </a:r>
              <a:endParaRPr lang="en-US" sz="1400">
                <a:solidFill>
                  <a:schemeClr val="bg1"/>
                </a:solidFill>
                <a:effectLst>
                  <a:outerShdw blurRad="38100" dist="38100" dir="2700000" algn="tl">
                    <a:srgbClr val="000000"/>
                  </a:outerShdw>
                </a:effectLst>
                <a:cs typeface="+mn-cs"/>
              </a:endParaRPr>
            </a:p>
          </p:txBody>
        </p:sp>
        <p:sp>
          <p:nvSpPr>
            <p:cNvPr id="423953" name="Rectangle 17"/>
            <p:cNvSpPr>
              <a:spLocks noChangeArrowheads="1"/>
            </p:cNvSpPr>
            <p:nvPr/>
          </p:nvSpPr>
          <p:spPr bwMode="auto">
            <a:xfrm>
              <a:off x="2304" y="3701"/>
              <a:ext cx="943" cy="187"/>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İletim ortamı</a:t>
              </a:r>
              <a:endParaRPr lang="en-US" sz="1400">
                <a:solidFill>
                  <a:schemeClr val="bg1"/>
                </a:solidFill>
                <a:effectLst>
                  <a:outerShdw blurRad="38100" dist="38100" dir="2700000" algn="tl">
                    <a:srgbClr val="000000"/>
                  </a:outerShdw>
                </a:effectLst>
                <a:cs typeface="+mn-cs"/>
              </a:endParaRPr>
            </a:p>
          </p:txBody>
        </p:sp>
        <p:sp>
          <p:nvSpPr>
            <p:cNvPr id="95244" name="Rectangle 18"/>
            <p:cNvSpPr>
              <a:spLocks noChangeArrowheads="1"/>
            </p:cNvSpPr>
            <p:nvPr/>
          </p:nvSpPr>
          <p:spPr bwMode="auto">
            <a:xfrm>
              <a:off x="1296" y="2797"/>
              <a:ext cx="1434" cy="267"/>
            </a:xfrm>
            <a:prstGeom prst="rect">
              <a:avLst/>
            </a:prstGeom>
            <a:noFill/>
            <a:ln w="25400">
              <a:noFill/>
              <a:miter lim="800000"/>
              <a:headEnd/>
              <a:tailEnd/>
            </a:ln>
          </p:spPr>
          <p:txBody>
            <a:bodyPr wrap="none" lIns="90000" tIns="46800" rIns="90000" bIns="46800" anchor="ctr">
              <a:spAutoFit/>
            </a:bodyPr>
            <a:lstStyle/>
            <a:p>
              <a:pPr algn="ctr" eaLnBrk="0" hangingPunct="0"/>
              <a:r>
                <a:rPr lang="tr-TR" sz="1800" b="0"/>
                <a:t>11010011000011110010</a:t>
              </a:r>
            </a:p>
          </p:txBody>
        </p:sp>
        <p:grpSp>
          <p:nvGrpSpPr>
            <p:cNvPr id="95245" name="Group 19"/>
            <p:cNvGrpSpPr>
              <a:grpSpLocks/>
            </p:cNvGrpSpPr>
            <p:nvPr/>
          </p:nvGrpSpPr>
          <p:grpSpPr bwMode="auto">
            <a:xfrm>
              <a:off x="3351" y="2227"/>
              <a:ext cx="608" cy="283"/>
              <a:chOff x="1736" y="2104"/>
              <a:chExt cx="608" cy="283"/>
            </a:xfrm>
          </p:grpSpPr>
          <p:sp>
            <p:nvSpPr>
              <p:cNvPr id="95319" name="Rectangle 20"/>
              <p:cNvSpPr>
                <a:spLocks noChangeArrowheads="1"/>
              </p:cNvSpPr>
              <p:nvPr/>
            </p:nvSpPr>
            <p:spPr bwMode="auto">
              <a:xfrm>
                <a:off x="1768" y="2104"/>
                <a:ext cx="576" cy="283"/>
              </a:xfrm>
              <a:prstGeom prst="rect">
                <a:avLst/>
              </a:prstGeom>
              <a:solidFill>
                <a:schemeClr val="bg1"/>
              </a:solidFill>
              <a:ln w="25400">
                <a:solidFill>
                  <a:schemeClr val="tx1"/>
                </a:solidFill>
                <a:miter lim="800000"/>
                <a:headEnd/>
                <a:tailEnd/>
              </a:ln>
            </p:spPr>
            <p:txBody>
              <a:bodyPr lIns="0" tIns="0" rIns="0" bIns="0" anchor="ctr">
                <a:spAutoFit/>
              </a:bodyPr>
              <a:lstStyle/>
              <a:p>
                <a:pPr eaLnBrk="0" hangingPunct="0"/>
                <a:endParaRPr lang="tr-TR" sz="2400" b="0">
                  <a:solidFill>
                    <a:schemeClr val="tx1"/>
                  </a:solidFill>
                </a:endParaRPr>
              </a:p>
            </p:txBody>
          </p:sp>
          <p:sp>
            <p:nvSpPr>
              <p:cNvPr id="95320" name="Rectangle 21"/>
              <p:cNvSpPr>
                <a:spLocks noChangeArrowheads="1"/>
              </p:cNvSpPr>
              <p:nvPr/>
            </p:nvSpPr>
            <p:spPr bwMode="auto">
              <a:xfrm>
                <a:off x="2056" y="2144"/>
                <a:ext cx="260" cy="207"/>
              </a:xfrm>
              <a:prstGeom prst="rect">
                <a:avLst/>
              </a:prstGeom>
              <a:solidFill>
                <a:srgbClr val="FFCCCC"/>
              </a:solidFill>
              <a:ln w="9525">
                <a:solidFill>
                  <a:schemeClr val="tx1"/>
                </a:solidFill>
                <a:miter lim="800000"/>
                <a:headEnd/>
                <a:tailEnd/>
              </a:ln>
            </p:spPr>
            <p:txBody>
              <a:bodyPr wrap="none" lIns="90000" tIns="46800" rIns="90000" bIns="46800" anchor="ctr">
                <a:spAutoFit/>
              </a:bodyPr>
              <a:lstStyle/>
              <a:p>
                <a:pPr algn="ctr" eaLnBrk="0" hangingPunct="0"/>
                <a:r>
                  <a:rPr lang="tr-TR" sz="1200" b="0">
                    <a:solidFill>
                      <a:srgbClr val="FF0000"/>
                    </a:solidFill>
                  </a:rPr>
                  <a:t>Veri</a:t>
                </a:r>
              </a:p>
            </p:txBody>
          </p:sp>
          <p:sp>
            <p:nvSpPr>
              <p:cNvPr id="95321" name="Text Box 22"/>
              <p:cNvSpPr txBox="1">
                <a:spLocks noChangeArrowheads="1"/>
              </p:cNvSpPr>
              <p:nvPr/>
            </p:nvSpPr>
            <p:spPr bwMode="auto">
              <a:xfrm>
                <a:off x="1736" y="2168"/>
                <a:ext cx="480" cy="215"/>
              </a:xfrm>
              <a:prstGeom prst="rect">
                <a:avLst/>
              </a:prstGeom>
              <a:noFill/>
              <a:ln w="25400">
                <a:noFill/>
                <a:miter lim="800000"/>
                <a:headEnd/>
                <a:tailEnd/>
              </a:ln>
            </p:spPr>
            <p:txBody>
              <a:bodyPr lIns="90000" tIns="46800" rIns="90000" bIns="46800">
                <a:spAutoFit/>
              </a:bodyPr>
              <a:lstStyle/>
              <a:p>
                <a:pPr eaLnBrk="0" hangingPunct="0">
                  <a:lnSpc>
                    <a:spcPct val="30000"/>
                  </a:lnSpc>
                  <a:spcBef>
                    <a:spcPct val="50000"/>
                  </a:spcBef>
                </a:pPr>
                <a:r>
                  <a:rPr lang="tr-TR" sz="1200" b="0">
                    <a:solidFill>
                      <a:srgbClr val="0000FF"/>
                    </a:solidFill>
                  </a:rPr>
                  <a:t>Ağ</a:t>
                </a:r>
              </a:p>
              <a:p>
                <a:pPr eaLnBrk="0" hangingPunct="0">
                  <a:lnSpc>
                    <a:spcPct val="30000"/>
                  </a:lnSpc>
                  <a:spcBef>
                    <a:spcPct val="50000"/>
                  </a:spcBef>
                </a:pPr>
                <a:r>
                  <a:rPr lang="tr-TR" sz="1200" b="0">
                    <a:solidFill>
                      <a:srgbClr val="0000FF"/>
                    </a:solidFill>
                  </a:rPr>
                  <a:t>Başlığı</a:t>
                </a:r>
              </a:p>
            </p:txBody>
          </p:sp>
        </p:grpSp>
        <p:grpSp>
          <p:nvGrpSpPr>
            <p:cNvPr id="95246" name="Group 23"/>
            <p:cNvGrpSpPr>
              <a:grpSpLocks/>
            </p:cNvGrpSpPr>
            <p:nvPr/>
          </p:nvGrpSpPr>
          <p:grpSpPr bwMode="auto">
            <a:xfrm>
              <a:off x="3007" y="2504"/>
              <a:ext cx="1392" cy="285"/>
              <a:chOff x="3007" y="2504"/>
              <a:chExt cx="1392" cy="285"/>
            </a:xfrm>
          </p:grpSpPr>
          <p:grpSp>
            <p:nvGrpSpPr>
              <p:cNvPr id="95309" name="Group 24"/>
              <p:cNvGrpSpPr>
                <a:grpSpLocks/>
              </p:cNvGrpSpPr>
              <p:nvPr/>
            </p:nvGrpSpPr>
            <p:grpSpPr bwMode="auto">
              <a:xfrm>
                <a:off x="3359" y="2506"/>
                <a:ext cx="608" cy="282"/>
                <a:chOff x="1600" y="2105"/>
                <a:chExt cx="608" cy="282"/>
              </a:xfrm>
            </p:grpSpPr>
            <p:sp>
              <p:nvSpPr>
                <p:cNvPr id="95316" name="Rectangle 25"/>
                <p:cNvSpPr>
                  <a:spLocks noChangeArrowheads="1"/>
                </p:cNvSpPr>
                <p:nvPr/>
              </p:nvSpPr>
              <p:spPr bwMode="auto">
                <a:xfrm>
                  <a:off x="1632" y="2105"/>
                  <a:ext cx="576" cy="282"/>
                </a:xfrm>
                <a:prstGeom prst="rect">
                  <a:avLst/>
                </a:prstGeom>
                <a:solidFill>
                  <a:schemeClr val="bg1"/>
                </a:solidFill>
                <a:ln w="25400">
                  <a:solidFill>
                    <a:schemeClr val="tx1"/>
                  </a:solidFill>
                  <a:miter lim="800000"/>
                  <a:headEnd/>
                  <a:tailEnd/>
                </a:ln>
              </p:spPr>
              <p:txBody>
                <a:bodyPr lIns="0" tIns="0" rIns="0" bIns="0" anchor="ctr">
                  <a:spAutoFit/>
                </a:bodyPr>
                <a:lstStyle/>
                <a:p>
                  <a:pPr eaLnBrk="0" hangingPunct="0"/>
                  <a:endParaRPr lang="tr-TR" sz="2400" b="0">
                    <a:solidFill>
                      <a:schemeClr val="tx1"/>
                    </a:solidFill>
                  </a:endParaRPr>
                </a:p>
              </p:txBody>
            </p:sp>
            <p:sp>
              <p:nvSpPr>
                <p:cNvPr id="95317" name="Rectangle 26"/>
                <p:cNvSpPr>
                  <a:spLocks noChangeArrowheads="1"/>
                </p:cNvSpPr>
                <p:nvPr/>
              </p:nvSpPr>
              <p:spPr bwMode="auto">
                <a:xfrm>
                  <a:off x="1920" y="2145"/>
                  <a:ext cx="260" cy="206"/>
                </a:xfrm>
                <a:prstGeom prst="rect">
                  <a:avLst/>
                </a:prstGeom>
                <a:solidFill>
                  <a:srgbClr val="FFCCCC"/>
                </a:solidFill>
                <a:ln w="9525">
                  <a:solidFill>
                    <a:schemeClr val="tx1"/>
                  </a:solidFill>
                  <a:miter lim="800000"/>
                  <a:headEnd/>
                  <a:tailEnd/>
                </a:ln>
              </p:spPr>
              <p:txBody>
                <a:bodyPr wrap="none" lIns="90000" tIns="46800" rIns="90000" bIns="46800" anchor="ctr">
                  <a:spAutoFit/>
                </a:bodyPr>
                <a:lstStyle/>
                <a:p>
                  <a:pPr algn="ctr" eaLnBrk="0" hangingPunct="0"/>
                  <a:r>
                    <a:rPr lang="tr-TR" sz="1200" b="0">
                      <a:solidFill>
                        <a:srgbClr val="FF0000"/>
                      </a:solidFill>
                    </a:rPr>
                    <a:t>Veri</a:t>
                  </a:r>
                </a:p>
              </p:txBody>
            </p:sp>
            <p:sp>
              <p:nvSpPr>
                <p:cNvPr id="95318" name="Text Box 27"/>
                <p:cNvSpPr txBox="1">
                  <a:spLocks noChangeArrowheads="1"/>
                </p:cNvSpPr>
                <p:nvPr/>
              </p:nvSpPr>
              <p:spPr bwMode="auto">
                <a:xfrm>
                  <a:off x="1600" y="2168"/>
                  <a:ext cx="480" cy="214"/>
                </a:xfrm>
                <a:prstGeom prst="rect">
                  <a:avLst/>
                </a:prstGeom>
                <a:noFill/>
                <a:ln w="25400">
                  <a:noFill/>
                  <a:miter lim="800000"/>
                  <a:headEnd/>
                  <a:tailEnd/>
                </a:ln>
              </p:spPr>
              <p:txBody>
                <a:bodyPr lIns="90000" tIns="46800" rIns="90000" bIns="46800">
                  <a:spAutoFit/>
                </a:bodyPr>
                <a:lstStyle/>
                <a:p>
                  <a:pPr eaLnBrk="0" hangingPunct="0">
                    <a:lnSpc>
                      <a:spcPct val="30000"/>
                    </a:lnSpc>
                    <a:spcBef>
                      <a:spcPct val="50000"/>
                    </a:spcBef>
                  </a:pPr>
                  <a:r>
                    <a:rPr lang="tr-TR" sz="1200" b="0">
                      <a:solidFill>
                        <a:srgbClr val="0000FF"/>
                      </a:solidFill>
                    </a:rPr>
                    <a:t>Ağ</a:t>
                  </a:r>
                </a:p>
                <a:p>
                  <a:pPr eaLnBrk="0" hangingPunct="0">
                    <a:lnSpc>
                      <a:spcPct val="30000"/>
                    </a:lnSpc>
                    <a:spcBef>
                      <a:spcPct val="50000"/>
                    </a:spcBef>
                  </a:pPr>
                  <a:r>
                    <a:rPr lang="tr-TR" sz="1200" b="0">
                      <a:solidFill>
                        <a:srgbClr val="0000FF"/>
                      </a:solidFill>
                    </a:rPr>
                    <a:t>Başlığı</a:t>
                  </a:r>
                </a:p>
              </p:txBody>
            </p:sp>
          </p:grpSp>
          <p:grpSp>
            <p:nvGrpSpPr>
              <p:cNvPr id="95310" name="Group 28"/>
              <p:cNvGrpSpPr>
                <a:grpSpLocks/>
              </p:cNvGrpSpPr>
              <p:nvPr/>
            </p:nvGrpSpPr>
            <p:grpSpPr bwMode="auto">
              <a:xfrm>
                <a:off x="3007" y="2504"/>
                <a:ext cx="432" cy="284"/>
                <a:chOff x="1376" y="2381"/>
                <a:chExt cx="432" cy="284"/>
              </a:xfrm>
            </p:grpSpPr>
            <p:sp>
              <p:nvSpPr>
                <p:cNvPr id="95314" name="Rectangle 29"/>
                <p:cNvSpPr>
                  <a:spLocks noChangeArrowheads="1"/>
                </p:cNvSpPr>
                <p:nvPr/>
              </p:nvSpPr>
              <p:spPr bwMode="auto">
                <a:xfrm>
                  <a:off x="1401" y="2381"/>
                  <a:ext cx="359" cy="284"/>
                </a:xfrm>
                <a:prstGeom prst="rect">
                  <a:avLst/>
                </a:prstGeom>
                <a:solidFill>
                  <a:schemeClr val="bg1"/>
                </a:solidFill>
                <a:ln w="25400">
                  <a:solidFill>
                    <a:schemeClr val="tx1"/>
                  </a:solidFill>
                  <a:miter lim="800000"/>
                  <a:headEnd/>
                  <a:tailEnd/>
                </a:ln>
              </p:spPr>
              <p:txBody>
                <a:bodyPr lIns="0" tIns="0" rIns="0" bIns="0" anchor="ctr">
                  <a:spAutoFit/>
                </a:bodyPr>
                <a:lstStyle/>
                <a:p>
                  <a:pPr eaLnBrk="0" hangingPunct="0"/>
                  <a:endParaRPr lang="tr-TR" sz="2400" b="0">
                    <a:solidFill>
                      <a:schemeClr val="tx1"/>
                    </a:solidFill>
                  </a:endParaRPr>
                </a:p>
              </p:txBody>
            </p:sp>
            <p:sp>
              <p:nvSpPr>
                <p:cNvPr id="95315" name="Text Box 30"/>
                <p:cNvSpPr txBox="1">
                  <a:spLocks noChangeArrowheads="1"/>
                </p:cNvSpPr>
                <p:nvPr/>
              </p:nvSpPr>
              <p:spPr bwMode="auto">
                <a:xfrm>
                  <a:off x="1376" y="2424"/>
                  <a:ext cx="432" cy="240"/>
                </a:xfrm>
                <a:prstGeom prst="rect">
                  <a:avLst/>
                </a:prstGeom>
                <a:noFill/>
                <a:ln w="25400">
                  <a:noFill/>
                  <a:miter lim="800000"/>
                  <a:headEnd/>
                  <a:tailEnd/>
                </a:ln>
              </p:spPr>
              <p:txBody>
                <a:bodyPr lIns="90000" tIns="46800" rIns="90000" bIns="46800">
                  <a:spAutoFit/>
                </a:bodyPr>
                <a:lstStyle/>
                <a:p>
                  <a:pPr eaLnBrk="0" hangingPunct="0">
                    <a:lnSpc>
                      <a:spcPct val="40000"/>
                    </a:lnSpc>
                    <a:spcBef>
                      <a:spcPct val="50000"/>
                    </a:spcBef>
                  </a:pPr>
                  <a:r>
                    <a:rPr lang="tr-TR" sz="1200" b="0">
                      <a:solidFill>
                        <a:srgbClr val="990099"/>
                      </a:solidFill>
                    </a:rPr>
                    <a:t>Çerçeve</a:t>
                  </a:r>
                </a:p>
                <a:p>
                  <a:pPr eaLnBrk="0" hangingPunct="0">
                    <a:lnSpc>
                      <a:spcPct val="40000"/>
                    </a:lnSpc>
                    <a:spcBef>
                      <a:spcPct val="50000"/>
                    </a:spcBef>
                  </a:pPr>
                  <a:r>
                    <a:rPr lang="tr-TR" sz="1200" b="0">
                      <a:solidFill>
                        <a:srgbClr val="990099"/>
                      </a:solidFill>
                    </a:rPr>
                    <a:t>Başlığı</a:t>
                  </a:r>
                </a:p>
              </p:txBody>
            </p:sp>
          </p:grpSp>
          <p:grpSp>
            <p:nvGrpSpPr>
              <p:cNvPr id="95311" name="Group 31"/>
              <p:cNvGrpSpPr>
                <a:grpSpLocks/>
              </p:cNvGrpSpPr>
              <p:nvPr/>
            </p:nvGrpSpPr>
            <p:grpSpPr bwMode="auto">
              <a:xfrm>
                <a:off x="3943" y="2504"/>
                <a:ext cx="456" cy="285"/>
                <a:chOff x="1376" y="2381"/>
                <a:chExt cx="432" cy="285"/>
              </a:xfrm>
            </p:grpSpPr>
            <p:sp>
              <p:nvSpPr>
                <p:cNvPr id="95312" name="Rectangle 32"/>
                <p:cNvSpPr>
                  <a:spLocks noChangeArrowheads="1"/>
                </p:cNvSpPr>
                <p:nvPr/>
              </p:nvSpPr>
              <p:spPr bwMode="auto">
                <a:xfrm>
                  <a:off x="1401" y="2381"/>
                  <a:ext cx="359" cy="284"/>
                </a:xfrm>
                <a:prstGeom prst="rect">
                  <a:avLst/>
                </a:prstGeom>
                <a:solidFill>
                  <a:schemeClr val="bg1"/>
                </a:solidFill>
                <a:ln w="25400">
                  <a:solidFill>
                    <a:schemeClr val="tx1"/>
                  </a:solidFill>
                  <a:miter lim="800000"/>
                  <a:headEnd/>
                  <a:tailEnd/>
                </a:ln>
              </p:spPr>
              <p:txBody>
                <a:bodyPr lIns="0" tIns="0" rIns="0" bIns="0" anchor="ctr">
                  <a:spAutoFit/>
                </a:bodyPr>
                <a:lstStyle/>
                <a:p>
                  <a:pPr eaLnBrk="0" hangingPunct="0"/>
                  <a:endParaRPr lang="tr-TR" sz="2400" b="0">
                    <a:solidFill>
                      <a:schemeClr val="tx1"/>
                    </a:solidFill>
                  </a:endParaRPr>
                </a:p>
              </p:txBody>
            </p:sp>
            <p:sp>
              <p:nvSpPr>
                <p:cNvPr id="95313" name="Text Box 33"/>
                <p:cNvSpPr txBox="1">
                  <a:spLocks noChangeArrowheads="1"/>
                </p:cNvSpPr>
                <p:nvPr/>
              </p:nvSpPr>
              <p:spPr bwMode="auto">
                <a:xfrm>
                  <a:off x="1376" y="2425"/>
                  <a:ext cx="432" cy="241"/>
                </a:xfrm>
                <a:prstGeom prst="rect">
                  <a:avLst/>
                </a:prstGeom>
                <a:noFill/>
                <a:ln w="25400">
                  <a:noFill/>
                  <a:miter lim="800000"/>
                  <a:headEnd/>
                  <a:tailEnd/>
                </a:ln>
              </p:spPr>
              <p:txBody>
                <a:bodyPr lIns="90000" tIns="46800" rIns="90000" bIns="46800">
                  <a:spAutoFit/>
                </a:bodyPr>
                <a:lstStyle/>
                <a:p>
                  <a:pPr eaLnBrk="0" hangingPunct="0">
                    <a:lnSpc>
                      <a:spcPct val="40000"/>
                    </a:lnSpc>
                    <a:spcBef>
                      <a:spcPct val="50000"/>
                    </a:spcBef>
                  </a:pPr>
                  <a:r>
                    <a:rPr lang="tr-TR" sz="1200" b="0">
                      <a:solidFill>
                        <a:srgbClr val="990099"/>
                      </a:solidFill>
                    </a:rPr>
                    <a:t>Çerçeve</a:t>
                  </a:r>
                </a:p>
                <a:p>
                  <a:pPr eaLnBrk="0" hangingPunct="0">
                    <a:lnSpc>
                      <a:spcPct val="40000"/>
                    </a:lnSpc>
                    <a:spcBef>
                      <a:spcPct val="50000"/>
                    </a:spcBef>
                  </a:pPr>
                  <a:r>
                    <a:rPr lang="tr-TR" sz="1200" b="0">
                      <a:solidFill>
                        <a:srgbClr val="990099"/>
                      </a:solidFill>
                    </a:rPr>
                    <a:t>sonu</a:t>
                  </a:r>
                </a:p>
              </p:txBody>
            </p:sp>
          </p:grpSp>
        </p:grpSp>
        <p:sp>
          <p:nvSpPr>
            <p:cNvPr id="95247" name="Rectangle 34"/>
            <p:cNvSpPr>
              <a:spLocks noChangeArrowheads="1"/>
            </p:cNvSpPr>
            <p:nvPr/>
          </p:nvSpPr>
          <p:spPr bwMode="auto">
            <a:xfrm>
              <a:off x="2998" y="2794"/>
              <a:ext cx="1434" cy="267"/>
            </a:xfrm>
            <a:prstGeom prst="rect">
              <a:avLst/>
            </a:prstGeom>
            <a:noFill/>
            <a:ln w="25400">
              <a:noFill/>
              <a:miter lim="800000"/>
              <a:headEnd/>
              <a:tailEnd/>
            </a:ln>
          </p:spPr>
          <p:txBody>
            <a:bodyPr wrap="none" lIns="90000" tIns="46800" rIns="90000" bIns="46800" anchor="ctr">
              <a:spAutoFit/>
            </a:bodyPr>
            <a:lstStyle/>
            <a:p>
              <a:pPr algn="ctr" eaLnBrk="0" hangingPunct="0"/>
              <a:r>
                <a:rPr lang="tr-TR" sz="1800" b="0"/>
                <a:t>11010011000011110010</a:t>
              </a:r>
            </a:p>
          </p:txBody>
        </p:sp>
        <p:sp>
          <p:nvSpPr>
            <p:cNvPr id="95248" name="Freeform 35"/>
            <p:cNvSpPr>
              <a:spLocks/>
            </p:cNvSpPr>
            <p:nvPr/>
          </p:nvSpPr>
          <p:spPr bwMode="auto">
            <a:xfrm>
              <a:off x="2159" y="3456"/>
              <a:ext cx="1264" cy="137"/>
            </a:xfrm>
            <a:custGeom>
              <a:avLst/>
              <a:gdLst>
                <a:gd name="T0" fmla="*/ 0 w 1264"/>
                <a:gd name="T1" fmla="*/ 29 h 99"/>
                <a:gd name="T2" fmla="*/ 149 w 1264"/>
                <a:gd name="T3" fmla="*/ 29 h 99"/>
                <a:gd name="T4" fmla="*/ 149 w 1264"/>
                <a:gd name="T5" fmla="*/ 678 h 99"/>
                <a:gd name="T6" fmla="*/ 300 w 1264"/>
                <a:gd name="T7" fmla="*/ 678 h 99"/>
                <a:gd name="T8" fmla="*/ 300 w 1264"/>
                <a:gd name="T9" fmla="*/ 50 h 99"/>
                <a:gd name="T10" fmla="*/ 434 w 1264"/>
                <a:gd name="T11" fmla="*/ 50 h 99"/>
                <a:gd name="T12" fmla="*/ 435 w 1264"/>
                <a:gd name="T13" fmla="*/ 697 h 99"/>
                <a:gd name="T14" fmla="*/ 603 w 1264"/>
                <a:gd name="T15" fmla="*/ 697 h 99"/>
                <a:gd name="T16" fmla="*/ 603 w 1264"/>
                <a:gd name="T17" fmla="*/ 29 h 99"/>
                <a:gd name="T18" fmla="*/ 765 w 1264"/>
                <a:gd name="T19" fmla="*/ 29 h 99"/>
                <a:gd name="T20" fmla="*/ 764 w 1264"/>
                <a:gd name="T21" fmla="*/ 697 h 99"/>
                <a:gd name="T22" fmla="*/ 938 w 1264"/>
                <a:gd name="T23" fmla="*/ 697 h 99"/>
                <a:gd name="T24" fmla="*/ 939 w 1264"/>
                <a:gd name="T25" fmla="*/ 0 h 99"/>
                <a:gd name="T26" fmla="*/ 1116 w 1264"/>
                <a:gd name="T27" fmla="*/ 0 h 99"/>
                <a:gd name="T28" fmla="*/ 1116 w 1264"/>
                <a:gd name="T29" fmla="*/ 678 h 99"/>
                <a:gd name="T30" fmla="*/ 1264 w 1264"/>
                <a:gd name="T31" fmla="*/ 678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64"/>
                <a:gd name="T49" fmla="*/ 0 h 99"/>
                <a:gd name="T50" fmla="*/ 1264 w 1264"/>
                <a:gd name="T51" fmla="*/ 99 h 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64" h="99">
                  <a:moveTo>
                    <a:pt x="0" y="4"/>
                  </a:moveTo>
                  <a:lnTo>
                    <a:pt x="149" y="4"/>
                  </a:lnTo>
                  <a:lnTo>
                    <a:pt x="149" y="97"/>
                  </a:lnTo>
                  <a:lnTo>
                    <a:pt x="300" y="97"/>
                  </a:lnTo>
                  <a:lnTo>
                    <a:pt x="300" y="7"/>
                  </a:lnTo>
                  <a:lnTo>
                    <a:pt x="434" y="7"/>
                  </a:lnTo>
                  <a:lnTo>
                    <a:pt x="435" y="99"/>
                  </a:lnTo>
                  <a:lnTo>
                    <a:pt x="603" y="99"/>
                  </a:lnTo>
                  <a:lnTo>
                    <a:pt x="603" y="4"/>
                  </a:lnTo>
                  <a:lnTo>
                    <a:pt x="765" y="4"/>
                  </a:lnTo>
                  <a:lnTo>
                    <a:pt x="764" y="99"/>
                  </a:lnTo>
                  <a:lnTo>
                    <a:pt x="938" y="99"/>
                  </a:lnTo>
                  <a:lnTo>
                    <a:pt x="939" y="0"/>
                  </a:lnTo>
                  <a:lnTo>
                    <a:pt x="1116" y="0"/>
                  </a:lnTo>
                  <a:lnTo>
                    <a:pt x="1116" y="97"/>
                  </a:lnTo>
                  <a:lnTo>
                    <a:pt x="1264" y="97"/>
                  </a:lnTo>
                </a:path>
              </a:pathLst>
            </a:custGeom>
            <a:noFill/>
            <a:ln w="19050">
              <a:solidFill>
                <a:schemeClr val="accent2"/>
              </a:solidFill>
              <a:round/>
              <a:headEnd/>
              <a:tailEnd/>
            </a:ln>
          </p:spPr>
          <p:txBody>
            <a:bodyPr lIns="90000" tIns="46800" rIns="90000" bIns="46800" anchor="ctr">
              <a:spAutoFit/>
            </a:bodyPr>
            <a:lstStyle/>
            <a:p>
              <a:pPr algn="just"/>
              <a:endParaRPr lang="tr-TR"/>
            </a:p>
          </p:txBody>
        </p:sp>
        <p:grpSp>
          <p:nvGrpSpPr>
            <p:cNvPr id="95249" name="Group 36"/>
            <p:cNvGrpSpPr>
              <a:grpSpLocks/>
            </p:cNvGrpSpPr>
            <p:nvPr/>
          </p:nvGrpSpPr>
          <p:grpSpPr bwMode="auto">
            <a:xfrm>
              <a:off x="4416" y="1100"/>
              <a:ext cx="768" cy="1985"/>
              <a:chOff x="4080" y="892"/>
              <a:chExt cx="922" cy="1985"/>
            </a:xfrm>
          </p:grpSpPr>
          <p:sp>
            <p:nvSpPr>
              <p:cNvPr id="95302" name="AutoShape 37"/>
              <p:cNvSpPr>
                <a:spLocks noChangeArrowheads="1"/>
              </p:cNvSpPr>
              <p:nvPr/>
            </p:nvSpPr>
            <p:spPr bwMode="auto">
              <a:xfrm>
                <a:off x="4080" y="892"/>
                <a:ext cx="922" cy="323"/>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Uygulama</a:t>
                </a:r>
              </a:p>
            </p:txBody>
          </p:sp>
          <p:sp>
            <p:nvSpPr>
              <p:cNvPr id="95303" name="AutoShape 38"/>
              <p:cNvSpPr>
                <a:spLocks noChangeArrowheads="1"/>
              </p:cNvSpPr>
              <p:nvPr/>
            </p:nvSpPr>
            <p:spPr bwMode="auto">
              <a:xfrm>
                <a:off x="4085" y="1169"/>
                <a:ext cx="912" cy="323"/>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Sunum</a:t>
                </a:r>
              </a:p>
            </p:txBody>
          </p:sp>
          <p:sp>
            <p:nvSpPr>
              <p:cNvPr id="95304" name="AutoShape 39"/>
              <p:cNvSpPr>
                <a:spLocks noChangeArrowheads="1"/>
              </p:cNvSpPr>
              <p:nvPr/>
            </p:nvSpPr>
            <p:spPr bwMode="auto">
              <a:xfrm>
                <a:off x="4085" y="1445"/>
                <a:ext cx="912" cy="323"/>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Oturum</a:t>
                </a:r>
              </a:p>
            </p:txBody>
          </p:sp>
          <p:sp>
            <p:nvSpPr>
              <p:cNvPr id="95305" name="AutoShape 40"/>
              <p:cNvSpPr>
                <a:spLocks noChangeArrowheads="1"/>
              </p:cNvSpPr>
              <p:nvPr/>
            </p:nvSpPr>
            <p:spPr bwMode="auto">
              <a:xfrm>
                <a:off x="4085" y="1722"/>
                <a:ext cx="912" cy="323"/>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 Taşıma</a:t>
                </a:r>
              </a:p>
            </p:txBody>
          </p:sp>
          <p:sp>
            <p:nvSpPr>
              <p:cNvPr id="95306" name="AutoShape 41"/>
              <p:cNvSpPr>
                <a:spLocks noChangeArrowheads="1"/>
              </p:cNvSpPr>
              <p:nvPr/>
            </p:nvSpPr>
            <p:spPr bwMode="auto">
              <a:xfrm>
                <a:off x="4085" y="1999"/>
                <a:ext cx="912" cy="324"/>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Ağ</a:t>
                </a:r>
              </a:p>
            </p:txBody>
          </p:sp>
          <p:sp>
            <p:nvSpPr>
              <p:cNvPr id="95307" name="AutoShape 42"/>
              <p:cNvSpPr>
                <a:spLocks noChangeArrowheads="1"/>
              </p:cNvSpPr>
              <p:nvPr/>
            </p:nvSpPr>
            <p:spPr bwMode="auto">
              <a:xfrm>
                <a:off x="4085" y="2276"/>
                <a:ext cx="912" cy="324"/>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Veri bağı</a:t>
                </a:r>
              </a:p>
            </p:txBody>
          </p:sp>
          <p:sp>
            <p:nvSpPr>
              <p:cNvPr id="95308" name="AutoShape 43"/>
              <p:cNvSpPr>
                <a:spLocks noChangeArrowheads="1"/>
              </p:cNvSpPr>
              <p:nvPr/>
            </p:nvSpPr>
            <p:spPr bwMode="auto">
              <a:xfrm>
                <a:off x="4085" y="2553"/>
                <a:ext cx="912" cy="324"/>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Fiziksel</a:t>
                </a:r>
              </a:p>
            </p:txBody>
          </p:sp>
        </p:grpSp>
        <p:grpSp>
          <p:nvGrpSpPr>
            <p:cNvPr id="95250" name="Group 44"/>
            <p:cNvGrpSpPr>
              <a:grpSpLocks/>
            </p:cNvGrpSpPr>
            <p:nvPr/>
          </p:nvGrpSpPr>
          <p:grpSpPr bwMode="auto">
            <a:xfrm>
              <a:off x="1697" y="2240"/>
              <a:ext cx="655" cy="283"/>
              <a:chOff x="1736" y="2104"/>
              <a:chExt cx="608" cy="283"/>
            </a:xfrm>
          </p:grpSpPr>
          <p:sp>
            <p:nvSpPr>
              <p:cNvPr id="95299" name="Rectangle 45"/>
              <p:cNvSpPr>
                <a:spLocks noChangeArrowheads="1"/>
              </p:cNvSpPr>
              <p:nvPr/>
            </p:nvSpPr>
            <p:spPr bwMode="auto">
              <a:xfrm>
                <a:off x="1768" y="2104"/>
                <a:ext cx="576" cy="283"/>
              </a:xfrm>
              <a:prstGeom prst="rect">
                <a:avLst/>
              </a:prstGeom>
              <a:solidFill>
                <a:schemeClr val="bg1"/>
              </a:solidFill>
              <a:ln w="25400">
                <a:solidFill>
                  <a:schemeClr val="tx1"/>
                </a:solidFill>
                <a:miter lim="800000"/>
                <a:headEnd/>
                <a:tailEnd/>
              </a:ln>
            </p:spPr>
            <p:txBody>
              <a:bodyPr lIns="0" tIns="0" rIns="0" bIns="0" anchor="ctr">
                <a:spAutoFit/>
              </a:bodyPr>
              <a:lstStyle/>
              <a:p>
                <a:pPr eaLnBrk="0" hangingPunct="0"/>
                <a:endParaRPr lang="tr-TR" sz="2400" b="0">
                  <a:solidFill>
                    <a:schemeClr val="tx1"/>
                  </a:solidFill>
                </a:endParaRPr>
              </a:p>
            </p:txBody>
          </p:sp>
          <p:sp>
            <p:nvSpPr>
              <p:cNvPr id="95300" name="Rectangle 46"/>
              <p:cNvSpPr>
                <a:spLocks noChangeArrowheads="1"/>
              </p:cNvSpPr>
              <p:nvPr/>
            </p:nvSpPr>
            <p:spPr bwMode="auto">
              <a:xfrm>
                <a:off x="2066" y="2144"/>
                <a:ext cx="242" cy="207"/>
              </a:xfrm>
              <a:prstGeom prst="rect">
                <a:avLst/>
              </a:prstGeom>
              <a:solidFill>
                <a:srgbClr val="FFCCCC"/>
              </a:solidFill>
              <a:ln w="9525">
                <a:solidFill>
                  <a:schemeClr val="tx1"/>
                </a:solidFill>
                <a:miter lim="800000"/>
                <a:headEnd/>
                <a:tailEnd/>
              </a:ln>
            </p:spPr>
            <p:txBody>
              <a:bodyPr wrap="none" lIns="90000" tIns="46800" rIns="90000" bIns="46800" anchor="ctr">
                <a:spAutoFit/>
              </a:bodyPr>
              <a:lstStyle/>
              <a:p>
                <a:pPr algn="ctr" eaLnBrk="0" hangingPunct="0"/>
                <a:r>
                  <a:rPr lang="tr-TR" sz="1200" b="0">
                    <a:solidFill>
                      <a:srgbClr val="FF0000"/>
                    </a:solidFill>
                  </a:rPr>
                  <a:t>Veri</a:t>
                </a:r>
              </a:p>
            </p:txBody>
          </p:sp>
          <p:sp>
            <p:nvSpPr>
              <p:cNvPr id="95301" name="Text Box 47"/>
              <p:cNvSpPr txBox="1">
                <a:spLocks noChangeArrowheads="1"/>
              </p:cNvSpPr>
              <p:nvPr/>
            </p:nvSpPr>
            <p:spPr bwMode="auto">
              <a:xfrm>
                <a:off x="1736" y="2168"/>
                <a:ext cx="480" cy="215"/>
              </a:xfrm>
              <a:prstGeom prst="rect">
                <a:avLst/>
              </a:prstGeom>
              <a:noFill/>
              <a:ln w="25400">
                <a:noFill/>
                <a:miter lim="800000"/>
                <a:headEnd/>
                <a:tailEnd/>
              </a:ln>
            </p:spPr>
            <p:txBody>
              <a:bodyPr lIns="90000" tIns="46800" rIns="90000" bIns="46800">
                <a:spAutoFit/>
              </a:bodyPr>
              <a:lstStyle/>
              <a:p>
                <a:pPr eaLnBrk="0" hangingPunct="0">
                  <a:lnSpc>
                    <a:spcPct val="30000"/>
                  </a:lnSpc>
                  <a:spcBef>
                    <a:spcPct val="50000"/>
                  </a:spcBef>
                </a:pPr>
                <a:r>
                  <a:rPr lang="tr-TR" sz="1200" b="0">
                    <a:solidFill>
                      <a:srgbClr val="0000FF"/>
                    </a:solidFill>
                  </a:rPr>
                  <a:t>Ağ</a:t>
                </a:r>
              </a:p>
              <a:p>
                <a:pPr eaLnBrk="0" hangingPunct="0">
                  <a:lnSpc>
                    <a:spcPct val="30000"/>
                  </a:lnSpc>
                  <a:spcBef>
                    <a:spcPct val="50000"/>
                  </a:spcBef>
                </a:pPr>
                <a:r>
                  <a:rPr lang="tr-TR" sz="1200" b="0">
                    <a:solidFill>
                      <a:srgbClr val="0000FF"/>
                    </a:solidFill>
                  </a:rPr>
                  <a:t>Başlığı</a:t>
                </a:r>
              </a:p>
            </p:txBody>
          </p:sp>
        </p:grpSp>
        <p:grpSp>
          <p:nvGrpSpPr>
            <p:cNvPr id="95251" name="Group 48"/>
            <p:cNvGrpSpPr>
              <a:grpSpLocks/>
            </p:cNvGrpSpPr>
            <p:nvPr/>
          </p:nvGrpSpPr>
          <p:grpSpPr bwMode="auto">
            <a:xfrm>
              <a:off x="1344" y="672"/>
              <a:ext cx="1056" cy="1571"/>
              <a:chOff x="1344" y="672"/>
              <a:chExt cx="1056" cy="1571"/>
            </a:xfrm>
          </p:grpSpPr>
          <p:sp>
            <p:nvSpPr>
              <p:cNvPr id="95283" name="Rectangle 49"/>
              <p:cNvSpPr>
                <a:spLocks noChangeArrowheads="1"/>
              </p:cNvSpPr>
              <p:nvPr/>
            </p:nvSpPr>
            <p:spPr bwMode="auto">
              <a:xfrm>
                <a:off x="1536" y="672"/>
                <a:ext cx="624" cy="432"/>
              </a:xfrm>
              <a:prstGeom prst="rect">
                <a:avLst/>
              </a:prstGeom>
              <a:noFill/>
              <a:ln w="0">
                <a:noFill/>
                <a:miter lim="800000"/>
                <a:headEnd/>
                <a:tailEnd/>
              </a:ln>
            </p:spPr>
            <p:txBody>
              <a:bodyPr lIns="90000" tIns="46800" rIns="90000" bIns="46800" anchor="ctr">
                <a:spAutoFit/>
              </a:bodyPr>
              <a:lstStyle/>
              <a:p>
                <a:pPr algn="just"/>
                <a:endParaRPr lang="tr-TR"/>
              </a:p>
            </p:txBody>
          </p:sp>
          <p:sp>
            <p:nvSpPr>
              <p:cNvPr id="95284" name="Rectangle 50"/>
              <p:cNvSpPr>
                <a:spLocks noChangeArrowheads="1"/>
              </p:cNvSpPr>
              <p:nvPr/>
            </p:nvSpPr>
            <p:spPr bwMode="auto">
              <a:xfrm>
                <a:off x="1385" y="1114"/>
                <a:ext cx="960" cy="285"/>
              </a:xfrm>
              <a:prstGeom prst="rect">
                <a:avLst/>
              </a:prstGeom>
              <a:solidFill>
                <a:schemeClr val="bg1"/>
              </a:solidFill>
              <a:ln w="25400">
                <a:solidFill>
                  <a:schemeClr val="tx1"/>
                </a:solidFill>
                <a:miter lim="800000"/>
                <a:headEnd/>
                <a:tailEnd/>
              </a:ln>
            </p:spPr>
            <p:txBody>
              <a:bodyPr lIns="0" tIns="0" rIns="0" bIns="0" anchor="ctr">
                <a:spAutoFit/>
              </a:bodyPr>
              <a:lstStyle/>
              <a:p>
                <a:pPr algn="ctr" eaLnBrk="0" hangingPunct="0"/>
                <a:r>
                  <a:rPr lang="tr-TR" sz="2400" b="0">
                    <a:solidFill>
                      <a:srgbClr val="FF0000"/>
                    </a:solidFill>
                  </a:rPr>
                  <a:t>Veri bloku</a:t>
                </a:r>
              </a:p>
            </p:txBody>
          </p:sp>
          <p:sp>
            <p:nvSpPr>
              <p:cNvPr id="95285" name="Rectangle 51"/>
              <p:cNvSpPr>
                <a:spLocks noChangeArrowheads="1"/>
              </p:cNvSpPr>
              <p:nvPr/>
            </p:nvSpPr>
            <p:spPr bwMode="auto">
              <a:xfrm>
                <a:off x="1385" y="1400"/>
                <a:ext cx="960" cy="284"/>
              </a:xfrm>
              <a:prstGeom prst="rect">
                <a:avLst/>
              </a:prstGeom>
              <a:solidFill>
                <a:schemeClr val="bg1"/>
              </a:solidFill>
              <a:ln w="25400">
                <a:solidFill>
                  <a:schemeClr val="tx1"/>
                </a:solidFill>
                <a:miter lim="800000"/>
                <a:headEnd/>
                <a:tailEnd/>
              </a:ln>
            </p:spPr>
            <p:txBody>
              <a:bodyPr lIns="0" tIns="0" rIns="0" bIns="0" anchor="ctr">
                <a:spAutoFit/>
              </a:bodyPr>
              <a:lstStyle/>
              <a:p>
                <a:pPr algn="ctr" eaLnBrk="0" hangingPunct="0"/>
                <a:r>
                  <a:rPr lang="tr-TR" sz="2400" b="0">
                    <a:solidFill>
                      <a:srgbClr val="FF0000"/>
                    </a:solidFill>
                  </a:rPr>
                  <a:t>Veri bloku</a:t>
                </a:r>
              </a:p>
            </p:txBody>
          </p:sp>
          <p:sp>
            <p:nvSpPr>
              <p:cNvPr id="95286" name="Rectangle 52"/>
              <p:cNvSpPr>
                <a:spLocks noChangeArrowheads="1"/>
              </p:cNvSpPr>
              <p:nvPr/>
            </p:nvSpPr>
            <p:spPr bwMode="auto">
              <a:xfrm>
                <a:off x="1385" y="1679"/>
                <a:ext cx="960" cy="284"/>
              </a:xfrm>
              <a:prstGeom prst="rect">
                <a:avLst/>
              </a:prstGeom>
              <a:solidFill>
                <a:schemeClr val="bg1"/>
              </a:solidFill>
              <a:ln w="25400">
                <a:solidFill>
                  <a:schemeClr val="tx1"/>
                </a:solidFill>
                <a:miter lim="800000"/>
                <a:headEnd/>
                <a:tailEnd/>
              </a:ln>
            </p:spPr>
            <p:txBody>
              <a:bodyPr lIns="0" tIns="0" rIns="0" bIns="0" anchor="ctr">
                <a:spAutoFit/>
              </a:bodyPr>
              <a:lstStyle/>
              <a:p>
                <a:pPr algn="ctr" eaLnBrk="0" hangingPunct="0"/>
                <a:r>
                  <a:rPr lang="tr-TR" sz="2400" b="0">
                    <a:solidFill>
                      <a:srgbClr val="FF0000"/>
                    </a:solidFill>
                  </a:rPr>
                  <a:t>Veri bloku</a:t>
                </a:r>
              </a:p>
            </p:txBody>
          </p:sp>
          <p:grpSp>
            <p:nvGrpSpPr>
              <p:cNvPr id="95287" name="Group 53"/>
              <p:cNvGrpSpPr>
                <a:grpSpLocks/>
              </p:cNvGrpSpPr>
              <p:nvPr/>
            </p:nvGrpSpPr>
            <p:grpSpPr bwMode="auto">
              <a:xfrm>
                <a:off x="1385" y="1960"/>
                <a:ext cx="960" cy="283"/>
                <a:chOff x="1385" y="1816"/>
                <a:chExt cx="960" cy="283"/>
              </a:xfrm>
            </p:grpSpPr>
            <p:sp>
              <p:nvSpPr>
                <p:cNvPr id="95295" name="Rectangle 54"/>
                <p:cNvSpPr>
                  <a:spLocks noChangeArrowheads="1"/>
                </p:cNvSpPr>
                <p:nvPr/>
              </p:nvSpPr>
              <p:spPr bwMode="auto">
                <a:xfrm>
                  <a:off x="1385" y="1816"/>
                  <a:ext cx="960" cy="283"/>
                </a:xfrm>
                <a:prstGeom prst="rect">
                  <a:avLst/>
                </a:prstGeom>
                <a:solidFill>
                  <a:schemeClr val="bg1"/>
                </a:solidFill>
                <a:ln w="25400">
                  <a:solidFill>
                    <a:schemeClr val="tx1"/>
                  </a:solidFill>
                  <a:miter lim="800000"/>
                  <a:headEnd/>
                  <a:tailEnd/>
                </a:ln>
              </p:spPr>
              <p:txBody>
                <a:bodyPr lIns="0" tIns="0" rIns="0" bIns="0" anchor="ctr">
                  <a:spAutoFit/>
                </a:bodyPr>
                <a:lstStyle/>
                <a:p>
                  <a:pPr algn="ctr" eaLnBrk="0" hangingPunct="0"/>
                  <a:endParaRPr lang="tr-TR" sz="2400" b="0">
                    <a:solidFill>
                      <a:schemeClr val="tx1"/>
                    </a:solidFill>
                  </a:endParaRPr>
                </a:p>
              </p:txBody>
            </p:sp>
            <p:sp>
              <p:nvSpPr>
                <p:cNvPr id="95296" name="Rectangle 55"/>
                <p:cNvSpPr>
                  <a:spLocks noChangeArrowheads="1"/>
                </p:cNvSpPr>
                <p:nvPr/>
              </p:nvSpPr>
              <p:spPr bwMode="auto">
                <a:xfrm>
                  <a:off x="1431" y="1849"/>
                  <a:ext cx="260" cy="207"/>
                </a:xfrm>
                <a:prstGeom prst="rect">
                  <a:avLst/>
                </a:prstGeom>
                <a:solidFill>
                  <a:srgbClr val="FFCCCC"/>
                </a:solidFill>
                <a:ln w="9525">
                  <a:solidFill>
                    <a:schemeClr val="tx1"/>
                  </a:solidFill>
                  <a:miter lim="800000"/>
                  <a:headEnd/>
                  <a:tailEnd/>
                </a:ln>
              </p:spPr>
              <p:txBody>
                <a:bodyPr wrap="none" lIns="90000" tIns="46800" rIns="90000" bIns="46800" anchor="ctr">
                  <a:spAutoFit/>
                </a:bodyPr>
                <a:lstStyle/>
                <a:p>
                  <a:pPr algn="ctr" eaLnBrk="0" hangingPunct="0"/>
                  <a:r>
                    <a:rPr lang="tr-TR" sz="1200" b="0">
                      <a:solidFill>
                        <a:srgbClr val="FF0000"/>
                      </a:solidFill>
                    </a:rPr>
                    <a:t>Veri</a:t>
                  </a:r>
                </a:p>
              </p:txBody>
            </p:sp>
            <p:sp>
              <p:nvSpPr>
                <p:cNvPr id="95297" name="Rectangle 56"/>
                <p:cNvSpPr>
                  <a:spLocks noChangeArrowheads="1"/>
                </p:cNvSpPr>
                <p:nvPr/>
              </p:nvSpPr>
              <p:spPr bwMode="auto">
                <a:xfrm>
                  <a:off x="1733" y="1850"/>
                  <a:ext cx="260" cy="207"/>
                </a:xfrm>
                <a:prstGeom prst="rect">
                  <a:avLst/>
                </a:prstGeom>
                <a:solidFill>
                  <a:srgbClr val="FFCCCC"/>
                </a:solidFill>
                <a:ln w="9525">
                  <a:solidFill>
                    <a:schemeClr val="tx1"/>
                  </a:solidFill>
                  <a:miter lim="800000"/>
                  <a:headEnd/>
                  <a:tailEnd/>
                </a:ln>
              </p:spPr>
              <p:txBody>
                <a:bodyPr wrap="none" lIns="90000" tIns="46800" rIns="90000" bIns="46800" anchor="ctr">
                  <a:spAutoFit/>
                </a:bodyPr>
                <a:lstStyle/>
                <a:p>
                  <a:pPr algn="ctr" eaLnBrk="0" hangingPunct="0"/>
                  <a:r>
                    <a:rPr lang="tr-TR" sz="1200" b="0">
                      <a:solidFill>
                        <a:srgbClr val="FF0000"/>
                      </a:solidFill>
                    </a:rPr>
                    <a:t>Veri</a:t>
                  </a:r>
                </a:p>
              </p:txBody>
            </p:sp>
            <p:sp>
              <p:nvSpPr>
                <p:cNvPr id="95298" name="Rectangle 57"/>
                <p:cNvSpPr>
                  <a:spLocks noChangeArrowheads="1"/>
                </p:cNvSpPr>
                <p:nvPr/>
              </p:nvSpPr>
              <p:spPr bwMode="auto">
                <a:xfrm>
                  <a:off x="2033" y="1850"/>
                  <a:ext cx="260" cy="207"/>
                </a:xfrm>
                <a:prstGeom prst="rect">
                  <a:avLst/>
                </a:prstGeom>
                <a:solidFill>
                  <a:srgbClr val="FFCCCC"/>
                </a:solidFill>
                <a:ln w="9525">
                  <a:solidFill>
                    <a:schemeClr val="tx1"/>
                  </a:solidFill>
                  <a:miter lim="800000"/>
                  <a:headEnd/>
                  <a:tailEnd/>
                </a:ln>
              </p:spPr>
              <p:txBody>
                <a:bodyPr wrap="none" lIns="90000" tIns="46800" rIns="90000" bIns="46800" anchor="ctr">
                  <a:spAutoFit/>
                </a:bodyPr>
                <a:lstStyle/>
                <a:p>
                  <a:pPr algn="ctr" eaLnBrk="0" hangingPunct="0"/>
                  <a:r>
                    <a:rPr lang="tr-TR" sz="1200" b="0">
                      <a:solidFill>
                        <a:srgbClr val="FF0000"/>
                      </a:solidFill>
                    </a:rPr>
                    <a:t>Veri</a:t>
                  </a:r>
                </a:p>
              </p:txBody>
            </p:sp>
          </p:grpSp>
          <p:grpSp>
            <p:nvGrpSpPr>
              <p:cNvPr id="95288" name="Group 58"/>
              <p:cNvGrpSpPr>
                <a:grpSpLocks/>
              </p:cNvGrpSpPr>
              <p:nvPr/>
            </p:nvGrpSpPr>
            <p:grpSpPr bwMode="auto">
              <a:xfrm>
                <a:off x="1592" y="720"/>
                <a:ext cx="528" cy="336"/>
                <a:chOff x="1734" y="3024"/>
                <a:chExt cx="528" cy="336"/>
              </a:xfrm>
            </p:grpSpPr>
            <p:grpSp>
              <p:nvGrpSpPr>
                <p:cNvPr id="95291" name="Group 59"/>
                <p:cNvGrpSpPr>
                  <a:grpSpLocks/>
                </p:cNvGrpSpPr>
                <p:nvPr/>
              </p:nvGrpSpPr>
              <p:grpSpPr bwMode="auto">
                <a:xfrm>
                  <a:off x="1734" y="3024"/>
                  <a:ext cx="528" cy="336"/>
                  <a:chOff x="2619" y="1215"/>
                  <a:chExt cx="268" cy="131"/>
                </a:xfrm>
              </p:grpSpPr>
              <p:sp>
                <p:nvSpPr>
                  <p:cNvPr id="95293" name="Rectangle 60"/>
                  <p:cNvSpPr>
                    <a:spLocks noChangeArrowheads="1"/>
                  </p:cNvSpPr>
                  <p:nvPr/>
                </p:nvSpPr>
                <p:spPr bwMode="auto">
                  <a:xfrm>
                    <a:off x="2619" y="1216"/>
                    <a:ext cx="268" cy="130"/>
                  </a:xfrm>
                  <a:prstGeom prst="rect">
                    <a:avLst/>
                  </a:prstGeom>
                  <a:noFill/>
                  <a:ln w="19050">
                    <a:solidFill>
                      <a:schemeClr val="tx1"/>
                    </a:solidFill>
                    <a:miter lim="800000"/>
                    <a:headEnd/>
                    <a:tailEnd/>
                  </a:ln>
                </p:spPr>
                <p:txBody>
                  <a:bodyPr wrap="none" lIns="90000" tIns="46800" rIns="90000" bIns="46800" anchor="ctr">
                    <a:spAutoFit/>
                  </a:bodyPr>
                  <a:lstStyle/>
                  <a:p>
                    <a:pPr algn="just"/>
                    <a:endParaRPr lang="tr-TR"/>
                  </a:p>
                </p:txBody>
              </p:sp>
              <p:sp>
                <p:nvSpPr>
                  <p:cNvPr id="95294" name="Freeform 61"/>
                  <p:cNvSpPr>
                    <a:spLocks/>
                  </p:cNvSpPr>
                  <p:nvPr/>
                </p:nvSpPr>
                <p:spPr bwMode="auto">
                  <a:xfrm>
                    <a:off x="2622" y="1215"/>
                    <a:ext cx="263" cy="77"/>
                  </a:xfrm>
                  <a:custGeom>
                    <a:avLst/>
                    <a:gdLst>
                      <a:gd name="T0" fmla="*/ 0 w 263"/>
                      <a:gd name="T1" fmla="*/ 0 h 77"/>
                      <a:gd name="T2" fmla="*/ 129 w 263"/>
                      <a:gd name="T3" fmla="*/ 77 h 77"/>
                      <a:gd name="T4" fmla="*/ 263 w 263"/>
                      <a:gd name="T5" fmla="*/ 3 h 77"/>
                      <a:gd name="T6" fmla="*/ 0 60000 65536"/>
                      <a:gd name="T7" fmla="*/ 0 60000 65536"/>
                      <a:gd name="T8" fmla="*/ 0 60000 65536"/>
                      <a:gd name="T9" fmla="*/ 0 w 263"/>
                      <a:gd name="T10" fmla="*/ 0 h 77"/>
                      <a:gd name="T11" fmla="*/ 263 w 263"/>
                      <a:gd name="T12" fmla="*/ 77 h 77"/>
                    </a:gdLst>
                    <a:ahLst/>
                    <a:cxnLst>
                      <a:cxn ang="T6">
                        <a:pos x="T0" y="T1"/>
                      </a:cxn>
                      <a:cxn ang="T7">
                        <a:pos x="T2" y="T3"/>
                      </a:cxn>
                      <a:cxn ang="T8">
                        <a:pos x="T4" y="T5"/>
                      </a:cxn>
                    </a:cxnLst>
                    <a:rect l="T9" t="T10" r="T11" b="T12"/>
                    <a:pathLst>
                      <a:path w="263" h="77">
                        <a:moveTo>
                          <a:pt x="0" y="0"/>
                        </a:moveTo>
                        <a:lnTo>
                          <a:pt x="129" y="77"/>
                        </a:lnTo>
                        <a:lnTo>
                          <a:pt x="263" y="3"/>
                        </a:lnTo>
                      </a:path>
                    </a:pathLst>
                  </a:custGeom>
                  <a:noFill/>
                  <a:ln w="19050">
                    <a:solidFill>
                      <a:schemeClr val="tx1"/>
                    </a:solidFill>
                    <a:round/>
                    <a:headEnd/>
                    <a:tailEnd/>
                  </a:ln>
                </p:spPr>
                <p:txBody>
                  <a:bodyPr wrap="none" lIns="90000" tIns="46800" rIns="90000" bIns="46800" anchor="ctr">
                    <a:spAutoFit/>
                  </a:bodyPr>
                  <a:lstStyle/>
                  <a:p>
                    <a:pPr algn="just"/>
                    <a:endParaRPr lang="tr-TR"/>
                  </a:p>
                </p:txBody>
              </p:sp>
            </p:grpSp>
            <p:sp>
              <p:nvSpPr>
                <p:cNvPr id="423998" name="Rectangle 62"/>
                <p:cNvSpPr>
                  <a:spLocks noChangeArrowheads="1"/>
                </p:cNvSpPr>
                <p:nvPr/>
              </p:nvSpPr>
              <p:spPr bwMode="auto">
                <a:xfrm>
                  <a:off x="1770" y="3216"/>
                  <a:ext cx="480" cy="139"/>
                </a:xfrm>
                <a:prstGeom prst="rect">
                  <a:avLst/>
                </a:prstGeom>
                <a:noFill/>
                <a:ln w="9525">
                  <a:noFill/>
                  <a:miter lim="800000"/>
                  <a:headEnd/>
                  <a:tailEnd/>
                </a:ln>
                <a:effectLst>
                  <a:outerShdw dist="17961" dir="2700000" algn="ctr" rotWithShape="0">
                    <a:srgbClr val="C0C0C0"/>
                  </a:outerShdw>
                </a:effectLst>
              </p:spPr>
              <p:txBody>
                <a:bodyPr wrap="none" anchor="ctr"/>
                <a:lstStyle/>
                <a:p>
                  <a:pPr algn="ctr" eaLnBrk="0" hangingPunct="0">
                    <a:defRPr/>
                  </a:pPr>
                  <a:r>
                    <a:rPr lang="tr-TR" sz="1400">
                      <a:solidFill>
                        <a:schemeClr val="tx1"/>
                      </a:solidFill>
                      <a:effectLst>
                        <a:outerShdw blurRad="38100" dist="38100" dir="2700000" algn="tl">
                          <a:srgbClr val="C0C0C0"/>
                        </a:outerShdw>
                      </a:effectLst>
                      <a:cs typeface="+mn-cs"/>
                    </a:rPr>
                    <a:t>E-posta</a:t>
                  </a:r>
                  <a:endParaRPr lang="en-US" sz="1400">
                    <a:solidFill>
                      <a:schemeClr val="tx1"/>
                    </a:solidFill>
                    <a:effectLst>
                      <a:outerShdw blurRad="38100" dist="38100" dir="2700000" algn="tl">
                        <a:srgbClr val="C0C0C0"/>
                      </a:outerShdw>
                    </a:effectLst>
                    <a:cs typeface="+mn-cs"/>
                  </a:endParaRPr>
                </a:p>
              </p:txBody>
            </p:sp>
          </p:grpSp>
          <p:sp>
            <p:nvSpPr>
              <p:cNvPr id="95289" name="Rectangle 63"/>
              <p:cNvSpPr>
                <a:spLocks noChangeArrowheads="1"/>
              </p:cNvSpPr>
              <p:nvPr/>
            </p:nvSpPr>
            <p:spPr bwMode="auto">
              <a:xfrm>
                <a:off x="1344" y="1104"/>
                <a:ext cx="1056" cy="864"/>
              </a:xfrm>
              <a:prstGeom prst="rect">
                <a:avLst/>
              </a:prstGeom>
              <a:noFill/>
              <a:ln w="0">
                <a:noFill/>
                <a:miter lim="800000"/>
                <a:headEnd/>
                <a:tailEnd/>
              </a:ln>
            </p:spPr>
            <p:txBody>
              <a:bodyPr lIns="90000" tIns="46800" rIns="90000" bIns="46800" anchor="ctr">
                <a:spAutoFit/>
              </a:bodyPr>
              <a:lstStyle/>
              <a:p>
                <a:pPr algn="just"/>
                <a:endParaRPr lang="tr-TR"/>
              </a:p>
            </p:txBody>
          </p:sp>
          <p:sp>
            <p:nvSpPr>
              <p:cNvPr id="95290" name="Rectangle 64"/>
              <p:cNvSpPr>
                <a:spLocks noChangeArrowheads="1"/>
              </p:cNvSpPr>
              <p:nvPr/>
            </p:nvSpPr>
            <p:spPr bwMode="auto">
              <a:xfrm>
                <a:off x="1344" y="1952"/>
                <a:ext cx="1056" cy="288"/>
              </a:xfrm>
              <a:prstGeom prst="rect">
                <a:avLst/>
              </a:prstGeom>
              <a:noFill/>
              <a:ln w="0">
                <a:noFill/>
                <a:miter lim="800000"/>
                <a:headEnd/>
                <a:tailEnd/>
              </a:ln>
            </p:spPr>
            <p:txBody>
              <a:bodyPr lIns="90000" tIns="46800" rIns="90000" bIns="46800" anchor="ctr">
                <a:spAutoFit/>
              </a:bodyPr>
              <a:lstStyle/>
              <a:p>
                <a:pPr algn="just"/>
                <a:endParaRPr lang="tr-TR"/>
              </a:p>
            </p:txBody>
          </p:sp>
        </p:grpSp>
        <p:sp>
          <p:nvSpPr>
            <p:cNvPr id="95252" name="Rectangle 65"/>
            <p:cNvSpPr>
              <a:spLocks noChangeArrowheads="1"/>
            </p:cNvSpPr>
            <p:nvPr/>
          </p:nvSpPr>
          <p:spPr bwMode="auto">
            <a:xfrm>
              <a:off x="1728" y="2232"/>
              <a:ext cx="672" cy="288"/>
            </a:xfrm>
            <a:prstGeom prst="rect">
              <a:avLst/>
            </a:prstGeom>
            <a:noFill/>
            <a:ln w="0">
              <a:noFill/>
              <a:miter lim="800000"/>
              <a:headEnd/>
              <a:tailEnd/>
            </a:ln>
          </p:spPr>
          <p:txBody>
            <a:bodyPr lIns="90000" tIns="46800" rIns="90000" bIns="46800" anchor="ctr">
              <a:spAutoFit/>
            </a:bodyPr>
            <a:lstStyle/>
            <a:p>
              <a:pPr algn="just"/>
              <a:endParaRPr lang="tr-TR"/>
            </a:p>
          </p:txBody>
        </p:sp>
        <p:grpSp>
          <p:nvGrpSpPr>
            <p:cNvPr id="95253" name="Group 66"/>
            <p:cNvGrpSpPr>
              <a:grpSpLocks/>
            </p:cNvGrpSpPr>
            <p:nvPr/>
          </p:nvGrpSpPr>
          <p:grpSpPr bwMode="auto">
            <a:xfrm>
              <a:off x="1344" y="2512"/>
              <a:ext cx="1416" cy="290"/>
              <a:chOff x="1344" y="2512"/>
              <a:chExt cx="1416" cy="290"/>
            </a:xfrm>
          </p:grpSpPr>
          <p:grpSp>
            <p:nvGrpSpPr>
              <p:cNvPr id="95272" name="Group 67"/>
              <p:cNvGrpSpPr>
                <a:grpSpLocks/>
              </p:cNvGrpSpPr>
              <p:nvPr/>
            </p:nvGrpSpPr>
            <p:grpSpPr bwMode="auto">
              <a:xfrm>
                <a:off x="1697" y="2518"/>
                <a:ext cx="655" cy="283"/>
                <a:chOff x="1600" y="2104"/>
                <a:chExt cx="608" cy="283"/>
              </a:xfrm>
            </p:grpSpPr>
            <p:sp>
              <p:nvSpPr>
                <p:cNvPr id="95280" name="Rectangle 68"/>
                <p:cNvSpPr>
                  <a:spLocks noChangeArrowheads="1"/>
                </p:cNvSpPr>
                <p:nvPr/>
              </p:nvSpPr>
              <p:spPr bwMode="auto">
                <a:xfrm>
                  <a:off x="1632" y="2104"/>
                  <a:ext cx="576" cy="283"/>
                </a:xfrm>
                <a:prstGeom prst="rect">
                  <a:avLst/>
                </a:prstGeom>
                <a:solidFill>
                  <a:schemeClr val="bg1"/>
                </a:solidFill>
                <a:ln w="25400">
                  <a:solidFill>
                    <a:schemeClr val="tx1"/>
                  </a:solidFill>
                  <a:miter lim="800000"/>
                  <a:headEnd/>
                  <a:tailEnd/>
                </a:ln>
              </p:spPr>
              <p:txBody>
                <a:bodyPr lIns="0" tIns="0" rIns="0" bIns="0" anchor="ctr">
                  <a:spAutoFit/>
                </a:bodyPr>
                <a:lstStyle/>
                <a:p>
                  <a:pPr eaLnBrk="0" hangingPunct="0"/>
                  <a:endParaRPr lang="tr-TR" sz="2400" b="0">
                    <a:solidFill>
                      <a:schemeClr val="tx1"/>
                    </a:solidFill>
                  </a:endParaRPr>
                </a:p>
              </p:txBody>
            </p:sp>
            <p:sp>
              <p:nvSpPr>
                <p:cNvPr id="95281" name="Rectangle 69"/>
                <p:cNvSpPr>
                  <a:spLocks noChangeArrowheads="1"/>
                </p:cNvSpPr>
                <p:nvPr/>
              </p:nvSpPr>
              <p:spPr bwMode="auto">
                <a:xfrm>
                  <a:off x="1930" y="2145"/>
                  <a:ext cx="242" cy="207"/>
                </a:xfrm>
                <a:prstGeom prst="rect">
                  <a:avLst/>
                </a:prstGeom>
                <a:solidFill>
                  <a:srgbClr val="FFCCCC"/>
                </a:solidFill>
                <a:ln w="9525">
                  <a:solidFill>
                    <a:schemeClr val="tx1"/>
                  </a:solidFill>
                  <a:miter lim="800000"/>
                  <a:headEnd/>
                  <a:tailEnd/>
                </a:ln>
              </p:spPr>
              <p:txBody>
                <a:bodyPr wrap="none" lIns="90000" tIns="46800" rIns="90000" bIns="46800" anchor="ctr">
                  <a:spAutoFit/>
                </a:bodyPr>
                <a:lstStyle/>
                <a:p>
                  <a:pPr algn="ctr" eaLnBrk="0" hangingPunct="0"/>
                  <a:r>
                    <a:rPr lang="tr-TR" sz="1200" b="0">
                      <a:solidFill>
                        <a:srgbClr val="FF0000"/>
                      </a:solidFill>
                    </a:rPr>
                    <a:t>Veri</a:t>
                  </a:r>
                </a:p>
              </p:txBody>
            </p:sp>
            <p:sp>
              <p:nvSpPr>
                <p:cNvPr id="95282" name="Text Box 70"/>
                <p:cNvSpPr txBox="1">
                  <a:spLocks noChangeArrowheads="1"/>
                </p:cNvSpPr>
                <p:nvPr/>
              </p:nvSpPr>
              <p:spPr bwMode="auto">
                <a:xfrm>
                  <a:off x="1600" y="2168"/>
                  <a:ext cx="480" cy="215"/>
                </a:xfrm>
                <a:prstGeom prst="rect">
                  <a:avLst/>
                </a:prstGeom>
                <a:noFill/>
                <a:ln w="25400">
                  <a:noFill/>
                  <a:miter lim="800000"/>
                  <a:headEnd/>
                  <a:tailEnd/>
                </a:ln>
              </p:spPr>
              <p:txBody>
                <a:bodyPr lIns="90000" tIns="46800" rIns="90000" bIns="46800">
                  <a:spAutoFit/>
                </a:bodyPr>
                <a:lstStyle/>
                <a:p>
                  <a:pPr eaLnBrk="0" hangingPunct="0">
                    <a:lnSpc>
                      <a:spcPct val="30000"/>
                    </a:lnSpc>
                    <a:spcBef>
                      <a:spcPct val="50000"/>
                    </a:spcBef>
                  </a:pPr>
                  <a:r>
                    <a:rPr lang="tr-TR" sz="1200" b="0">
                      <a:solidFill>
                        <a:srgbClr val="0000FF"/>
                      </a:solidFill>
                    </a:rPr>
                    <a:t>Ağ</a:t>
                  </a:r>
                </a:p>
                <a:p>
                  <a:pPr eaLnBrk="0" hangingPunct="0">
                    <a:lnSpc>
                      <a:spcPct val="30000"/>
                    </a:lnSpc>
                    <a:spcBef>
                      <a:spcPct val="50000"/>
                    </a:spcBef>
                  </a:pPr>
                  <a:r>
                    <a:rPr lang="tr-TR" sz="1200" b="0">
                      <a:solidFill>
                        <a:srgbClr val="0000FF"/>
                      </a:solidFill>
                    </a:rPr>
                    <a:t>Başlığı</a:t>
                  </a:r>
                </a:p>
              </p:txBody>
            </p:sp>
          </p:grpSp>
          <p:grpSp>
            <p:nvGrpSpPr>
              <p:cNvPr id="95273" name="Group 71"/>
              <p:cNvGrpSpPr>
                <a:grpSpLocks/>
              </p:cNvGrpSpPr>
              <p:nvPr/>
            </p:nvGrpSpPr>
            <p:grpSpPr bwMode="auto">
              <a:xfrm>
                <a:off x="1345" y="2516"/>
                <a:ext cx="432" cy="285"/>
                <a:chOff x="1376" y="2380"/>
                <a:chExt cx="432" cy="285"/>
              </a:xfrm>
            </p:grpSpPr>
            <p:sp>
              <p:nvSpPr>
                <p:cNvPr id="95278" name="Rectangle 72"/>
                <p:cNvSpPr>
                  <a:spLocks noChangeArrowheads="1"/>
                </p:cNvSpPr>
                <p:nvPr/>
              </p:nvSpPr>
              <p:spPr bwMode="auto">
                <a:xfrm>
                  <a:off x="1401" y="2380"/>
                  <a:ext cx="359" cy="285"/>
                </a:xfrm>
                <a:prstGeom prst="rect">
                  <a:avLst/>
                </a:prstGeom>
                <a:solidFill>
                  <a:schemeClr val="bg1"/>
                </a:solidFill>
                <a:ln w="25400">
                  <a:solidFill>
                    <a:schemeClr val="tx1"/>
                  </a:solidFill>
                  <a:miter lim="800000"/>
                  <a:headEnd/>
                  <a:tailEnd/>
                </a:ln>
              </p:spPr>
              <p:txBody>
                <a:bodyPr lIns="0" tIns="0" rIns="0" bIns="0" anchor="ctr">
                  <a:spAutoFit/>
                </a:bodyPr>
                <a:lstStyle/>
                <a:p>
                  <a:pPr eaLnBrk="0" hangingPunct="0"/>
                  <a:endParaRPr lang="tr-TR" sz="2400" b="0">
                    <a:solidFill>
                      <a:schemeClr val="tx1"/>
                    </a:solidFill>
                  </a:endParaRPr>
                </a:p>
              </p:txBody>
            </p:sp>
            <p:sp>
              <p:nvSpPr>
                <p:cNvPr id="95279" name="Text Box 73"/>
                <p:cNvSpPr txBox="1">
                  <a:spLocks noChangeArrowheads="1"/>
                </p:cNvSpPr>
                <p:nvPr/>
              </p:nvSpPr>
              <p:spPr bwMode="auto">
                <a:xfrm>
                  <a:off x="1376" y="2424"/>
                  <a:ext cx="432" cy="240"/>
                </a:xfrm>
                <a:prstGeom prst="rect">
                  <a:avLst/>
                </a:prstGeom>
                <a:noFill/>
                <a:ln w="25400">
                  <a:noFill/>
                  <a:miter lim="800000"/>
                  <a:headEnd/>
                  <a:tailEnd/>
                </a:ln>
              </p:spPr>
              <p:txBody>
                <a:bodyPr lIns="90000" tIns="46800" rIns="90000" bIns="46800">
                  <a:spAutoFit/>
                </a:bodyPr>
                <a:lstStyle/>
                <a:p>
                  <a:pPr eaLnBrk="0" hangingPunct="0">
                    <a:lnSpc>
                      <a:spcPct val="40000"/>
                    </a:lnSpc>
                    <a:spcBef>
                      <a:spcPct val="50000"/>
                    </a:spcBef>
                  </a:pPr>
                  <a:r>
                    <a:rPr lang="tr-TR" sz="1200" b="0">
                      <a:solidFill>
                        <a:srgbClr val="990099"/>
                      </a:solidFill>
                    </a:rPr>
                    <a:t>Çerçeve</a:t>
                  </a:r>
                </a:p>
                <a:p>
                  <a:pPr eaLnBrk="0" hangingPunct="0">
                    <a:lnSpc>
                      <a:spcPct val="40000"/>
                    </a:lnSpc>
                    <a:spcBef>
                      <a:spcPct val="50000"/>
                    </a:spcBef>
                  </a:pPr>
                  <a:r>
                    <a:rPr lang="tr-TR" sz="1200" b="0">
                      <a:solidFill>
                        <a:srgbClr val="990099"/>
                      </a:solidFill>
                    </a:rPr>
                    <a:t>Başlığı</a:t>
                  </a:r>
                </a:p>
              </p:txBody>
            </p:sp>
          </p:grpSp>
          <p:grpSp>
            <p:nvGrpSpPr>
              <p:cNvPr id="95274" name="Group 74"/>
              <p:cNvGrpSpPr>
                <a:grpSpLocks/>
              </p:cNvGrpSpPr>
              <p:nvPr/>
            </p:nvGrpSpPr>
            <p:grpSpPr bwMode="auto">
              <a:xfrm>
                <a:off x="2328" y="2518"/>
                <a:ext cx="432" cy="284"/>
                <a:chOff x="1376" y="2382"/>
                <a:chExt cx="432" cy="284"/>
              </a:xfrm>
            </p:grpSpPr>
            <p:sp>
              <p:nvSpPr>
                <p:cNvPr id="95276" name="Rectangle 75"/>
                <p:cNvSpPr>
                  <a:spLocks noChangeArrowheads="1"/>
                </p:cNvSpPr>
                <p:nvPr/>
              </p:nvSpPr>
              <p:spPr bwMode="auto">
                <a:xfrm>
                  <a:off x="1401" y="2382"/>
                  <a:ext cx="359" cy="284"/>
                </a:xfrm>
                <a:prstGeom prst="rect">
                  <a:avLst/>
                </a:prstGeom>
                <a:solidFill>
                  <a:schemeClr val="bg1"/>
                </a:solidFill>
                <a:ln w="25400">
                  <a:solidFill>
                    <a:schemeClr val="tx1"/>
                  </a:solidFill>
                  <a:miter lim="800000"/>
                  <a:headEnd/>
                  <a:tailEnd/>
                </a:ln>
              </p:spPr>
              <p:txBody>
                <a:bodyPr lIns="0" tIns="0" rIns="0" bIns="0" anchor="ctr">
                  <a:spAutoFit/>
                </a:bodyPr>
                <a:lstStyle/>
                <a:p>
                  <a:pPr eaLnBrk="0" hangingPunct="0"/>
                  <a:endParaRPr lang="tr-TR" sz="2400" b="0">
                    <a:solidFill>
                      <a:schemeClr val="tx1"/>
                    </a:solidFill>
                  </a:endParaRPr>
                </a:p>
              </p:txBody>
            </p:sp>
            <p:sp>
              <p:nvSpPr>
                <p:cNvPr id="95277" name="Text Box 76"/>
                <p:cNvSpPr txBox="1">
                  <a:spLocks noChangeArrowheads="1"/>
                </p:cNvSpPr>
                <p:nvPr/>
              </p:nvSpPr>
              <p:spPr bwMode="auto">
                <a:xfrm>
                  <a:off x="1376" y="2424"/>
                  <a:ext cx="432" cy="240"/>
                </a:xfrm>
                <a:prstGeom prst="rect">
                  <a:avLst/>
                </a:prstGeom>
                <a:noFill/>
                <a:ln w="25400">
                  <a:noFill/>
                  <a:miter lim="800000"/>
                  <a:headEnd/>
                  <a:tailEnd/>
                </a:ln>
              </p:spPr>
              <p:txBody>
                <a:bodyPr lIns="90000" tIns="46800" rIns="90000" bIns="46800">
                  <a:spAutoFit/>
                </a:bodyPr>
                <a:lstStyle/>
                <a:p>
                  <a:pPr eaLnBrk="0" hangingPunct="0">
                    <a:lnSpc>
                      <a:spcPct val="40000"/>
                    </a:lnSpc>
                    <a:spcBef>
                      <a:spcPct val="50000"/>
                    </a:spcBef>
                  </a:pPr>
                  <a:r>
                    <a:rPr lang="tr-TR" sz="1200" b="0">
                      <a:solidFill>
                        <a:srgbClr val="990099"/>
                      </a:solidFill>
                    </a:rPr>
                    <a:t>Çerçeve</a:t>
                  </a:r>
                </a:p>
                <a:p>
                  <a:pPr eaLnBrk="0" hangingPunct="0">
                    <a:lnSpc>
                      <a:spcPct val="40000"/>
                    </a:lnSpc>
                    <a:spcBef>
                      <a:spcPct val="50000"/>
                    </a:spcBef>
                  </a:pPr>
                  <a:r>
                    <a:rPr lang="tr-TR" sz="1200" b="0">
                      <a:solidFill>
                        <a:srgbClr val="990099"/>
                      </a:solidFill>
                    </a:rPr>
                    <a:t>sonu</a:t>
                  </a:r>
                </a:p>
              </p:txBody>
            </p:sp>
          </p:grpSp>
          <p:sp>
            <p:nvSpPr>
              <p:cNvPr id="95275" name="Rectangle 77"/>
              <p:cNvSpPr>
                <a:spLocks noChangeArrowheads="1"/>
              </p:cNvSpPr>
              <p:nvPr/>
            </p:nvSpPr>
            <p:spPr bwMode="auto">
              <a:xfrm>
                <a:off x="1344" y="2512"/>
                <a:ext cx="1344" cy="288"/>
              </a:xfrm>
              <a:prstGeom prst="rect">
                <a:avLst/>
              </a:prstGeom>
              <a:noFill/>
              <a:ln w="0">
                <a:noFill/>
                <a:miter lim="800000"/>
                <a:headEnd/>
                <a:tailEnd/>
              </a:ln>
            </p:spPr>
            <p:txBody>
              <a:bodyPr lIns="90000" tIns="46800" rIns="90000" bIns="46800" anchor="ctr">
                <a:spAutoFit/>
              </a:bodyPr>
              <a:lstStyle/>
              <a:p>
                <a:pPr algn="just"/>
                <a:endParaRPr lang="tr-TR"/>
              </a:p>
            </p:txBody>
          </p:sp>
        </p:grpSp>
        <p:sp>
          <p:nvSpPr>
            <p:cNvPr id="95254" name="Rectangle 78"/>
            <p:cNvSpPr>
              <a:spLocks noChangeArrowheads="1"/>
            </p:cNvSpPr>
            <p:nvPr/>
          </p:nvSpPr>
          <p:spPr bwMode="auto">
            <a:xfrm>
              <a:off x="1344" y="2808"/>
              <a:ext cx="1344" cy="288"/>
            </a:xfrm>
            <a:prstGeom prst="rect">
              <a:avLst/>
            </a:prstGeom>
            <a:noFill/>
            <a:ln w="0">
              <a:noFill/>
              <a:miter lim="800000"/>
              <a:headEnd/>
              <a:tailEnd/>
            </a:ln>
          </p:spPr>
          <p:txBody>
            <a:bodyPr lIns="90000" tIns="46800" rIns="90000" bIns="46800" anchor="ctr">
              <a:spAutoFit/>
            </a:bodyPr>
            <a:lstStyle/>
            <a:p>
              <a:pPr algn="just"/>
              <a:endParaRPr lang="tr-TR"/>
            </a:p>
          </p:txBody>
        </p:sp>
        <p:grpSp>
          <p:nvGrpSpPr>
            <p:cNvPr id="95255" name="Group 79"/>
            <p:cNvGrpSpPr>
              <a:grpSpLocks/>
            </p:cNvGrpSpPr>
            <p:nvPr/>
          </p:nvGrpSpPr>
          <p:grpSpPr bwMode="auto">
            <a:xfrm>
              <a:off x="3344" y="665"/>
              <a:ext cx="1056" cy="1571"/>
              <a:chOff x="1344" y="672"/>
              <a:chExt cx="1056" cy="1571"/>
            </a:xfrm>
          </p:grpSpPr>
          <p:sp>
            <p:nvSpPr>
              <p:cNvPr id="95256" name="Rectangle 80"/>
              <p:cNvSpPr>
                <a:spLocks noChangeArrowheads="1"/>
              </p:cNvSpPr>
              <p:nvPr/>
            </p:nvSpPr>
            <p:spPr bwMode="auto">
              <a:xfrm>
                <a:off x="1536" y="672"/>
                <a:ext cx="624" cy="432"/>
              </a:xfrm>
              <a:prstGeom prst="rect">
                <a:avLst/>
              </a:prstGeom>
              <a:noFill/>
              <a:ln w="0">
                <a:noFill/>
                <a:miter lim="800000"/>
                <a:headEnd/>
                <a:tailEnd/>
              </a:ln>
            </p:spPr>
            <p:txBody>
              <a:bodyPr lIns="90000" tIns="46800" rIns="90000" bIns="46800" anchor="ctr">
                <a:spAutoFit/>
              </a:bodyPr>
              <a:lstStyle/>
              <a:p>
                <a:pPr algn="just"/>
                <a:endParaRPr lang="tr-TR"/>
              </a:p>
            </p:txBody>
          </p:sp>
          <p:sp>
            <p:nvSpPr>
              <p:cNvPr id="95257" name="Rectangle 81"/>
              <p:cNvSpPr>
                <a:spLocks noChangeArrowheads="1"/>
              </p:cNvSpPr>
              <p:nvPr/>
            </p:nvSpPr>
            <p:spPr bwMode="auto">
              <a:xfrm>
                <a:off x="1385" y="1114"/>
                <a:ext cx="960" cy="285"/>
              </a:xfrm>
              <a:prstGeom prst="rect">
                <a:avLst/>
              </a:prstGeom>
              <a:solidFill>
                <a:schemeClr val="bg1"/>
              </a:solidFill>
              <a:ln w="25400">
                <a:solidFill>
                  <a:schemeClr val="tx1"/>
                </a:solidFill>
                <a:miter lim="800000"/>
                <a:headEnd/>
                <a:tailEnd/>
              </a:ln>
            </p:spPr>
            <p:txBody>
              <a:bodyPr lIns="0" tIns="0" rIns="0" bIns="0" anchor="ctr">
                <a:spAutoFit/>
              </a:bodyPr>
              <a:lstStyle/>
              <a:p>
                <a:pPr algn="ctr" eaLnBrk="0" hangingPunct="0"/>
                <a:r>
                  <a:rPr lang="tr-TR" sz="2400" b="0">
                    <a:solidFill>
                      <a:srgbClr val="FF0000"/>
                    </a:solidFill>
                  </a:rPr>
                  <a:t>Veri bloku</a:t>
                </a:r>
              </a:p>
            </p:txBody>
          </p:sp>
          <p:sp>
            <p:nvSpPr>
              <p:cNvPr id="95258" name="Rectangle 82"/>
              <p:cNvSpPr>
                <a:spLocks noChangeArrowheads="1"/>
              </p:cNvSpPr>
              <p:nvPr/>
            </p:nvSpPr>
            <p:spPr bwMode="auto">
              <a:xfrm>
                <a:off x="1385" y="1400"/>
                <a:ext cx="960" cy="284"/>
              </a:xfrm>
              <a:prstGeom prst="rect">
                <a:avLst/>
              </a:prstGeom>
              <a:solidFill>
                <a:schemeClr val="bg1"/>
              </a:solidFill>
              <a:ln w="25400">
                <a:solidFill>
                  <a:schemeClr val="tx1"/>
                </a:solidFill>
                <a:miter lim="800000"/>
                <a:headEnd/>
                <a:tailEnd/>
              </a:ln>
            </p:spPr>
            <p:txBody>
              <a:bodyPr lIns="0" tIns="0" rIns="0" bIns="0" anchor="ctr">
                <a:spAutoFit/>
              </a:bodyPr>
              <a:lstStyle/>
              <a:p>
                <a:pPr algn="ctr" eaLnBrk="0" hangingPunct="0"/>
                <a:r>
                  <a:rPr lang="tr-TR" sz="2400" b="0">
                    <a:solidFill>
                      <a:srgbClr val="FF0000"/>
                    </a:solidFill>
                  </a:rPr>
                  <a:t>Veri bloku</a:t>
                </a:r>
              </a:p>
            </p:txBody>
          </p:sp>
          <p:sp>
            <p:nvSpPr>
              <p:cNvPr id="95259" name="Rectangle 83"/>
              <p:cNvSpPr>
                <a:spLocks noChangeArrowheads="1"/>
              </p:cNvSpPr>
              <p:nvPr/>
            </p:nvSpPr>
            <p:spPr bwMode="auto">
              <a:xfrm>
                <a:off x="1385" y="1679"/>
                <a:ext cx="960" cy="284"/>
              </a:xfrm>
              <a:prstGeom prst="rect">
                <a:avLst/>
              </a:prstGeom>
              <a:solidFill>
                <a:schemeClr val="bg1"/>
              </a:solidFill>
              <a:ln w="25400">
                <a:solidFill>
                  <a:schemeClr val="tx1"/>
                </a:solidFill>
                <a:miter lim="800000"/>
                <a:headEnd/>
                <a:tailEnd/>
              </a:ln>
            </p:spPr>
            <p:txBody>
              <a:bodyPr lIns="0" tIns="0" rIns="0" bIns="0" anchor="ctr">
                <a:spAutoFit/>
              </a:bodyPr>
              <a:lstStyle/>
              <a:p>
                <a:pPr algn="ctr" eaLnBrk="0" hangingPunct="0"/>
                <a:r>
                  <a:rPr lang="tr-TR" sz="2400" b="0">
                    <a:solidFill>
                      <a:srgbClr val="FF0000"/>
                    </a:solidFill>
                  </a:rPr>
                  <a:t>Veri bloku</a:t>
                </a:r>
              </a:p>
            </p:txBody>
          </p:sp>
          <p:grpSp>
            <p:nvGrpSpPr>
              <p:cNvPr id="95260" name="Group 84"/>
              <p:cNvGrpSpPr>
                <a:grpSpLocks/>
              </p:cNvGrpSpPr>
              <p:nvPr/>
            </p:nvGrpSpPr>
            <p:grpSpPr bwMode="auto">
              <a:xfrm>
                <a:off x="1385" y="1960"/>
                <a:ext cx="960" cy="283"/>
                <a:chOff x="1385" y="1816"/>
                <a:chExt cx="960" cy="283"/>
              </a:xfrm>
            </p:grpSpPr>
            <p:sp>
              <p:nvSpPr>
                <p:cNvPr id="95268" name="Rectangle 85"/>
                <p:cNvSpPr>
                  <a:spLocks noChangeArrowheads="1"/>
                </p:cNvSpPr>
                <p:nvPr/>
              </p:nvSpPr>
              <p:spPr bwMode="auto">
                <a:xfrm>
                  <a:off x="1385" y="1816"/>
                  <a:ext cx="960" cy="283"/>
                </a:xfrm>
                <a:prstGeom prst="rect">
                  <a:avLst/>
                </a:prstGeom>
                <a:solidFill>
                  <a:schemeClr val="bg1"/>
                </a:solidFill>
                <a:ln w="25400">
                  <a:solidFill>
                    <a:schemeClr val="tx1"/>
                  </a:solidFill>
                  <a:miter lim="800000"/>
                  <a:headEnd/>
                  <a:tailEnd/>
                </a:ln>
              </p:spPr>
              <p:txBody>
                <a:bodyPr lIns="0" tIns="0" rIns="0" bIns="0" anchor="ctr">
                  <a:spAutoFit/>
                </a:bodyPr>
                <a:lstStyle/>
                <a:p>
                  <a:pPr algn="ctr" eaLnBrk="0" hangingPunct="0"/>
                  <a:endParaRPr lang="tr-TR" sz="2400" b="0">
                    <a:solidFill>
                      <a:schemeClr val="tx1"/>
                    </a:solidFill>
                  </a:endParaRPr>
                </a:p>
              </p:txBody>
            </p:sp>
            <p:sp>
              <p:nvSpPr>
                <p:cNvPr id="95269" name="Rectangle 86"/>
                <p:cNvSpPr>
                  <a:spLocks noChangeArrowheads="1"/>
                </p:cNvSpPr>
                <p:nvPr/>
              </p:nvSpPr>
              <p:spPr bwMode="auto">
                <a:xfrm>
                  <a:off x="1431" y="1849"/>
                  <a:ext cx="260" cy="207"/>
                </a:xfrm>
                <a:prstGeom prst="rect">
                  <a:avLst/>
                </a:prstGeom>
                <a:solidFill>
                  <a:srgbClr val="FFCCCC"/>
                </a:solidFill>
                <a:ln w="9525">
                  <a:solidFill>
                    <a:schemeClr val="tx1"/>
                  </a:solidFill>
                  <a:miter lim="800000"/>
                  <a:headEnd/>
                  <a:tailEnd/>
                </a:ln>
              </p:spPr>
              <p:txBody>
                <a:bodyPr wrap="none" lIns="90000" tIns="46800" rIns="90000" bIns="46800" anchor="ctr">
                  <a:spAutoFit/>
                </a:bodyPr>
                <a:lstStyle/>
                <a:p>
                  <a:pPr algn="ctr" eaLnBrk="0" hangingPunct="0"/>
                  <a:r>
                    <a:rPr lang="tr-TR" sz="1200" b="0">
                      <a:solidFill>
                        <a:srgbClr val="FF0000"/>
                      </a:solidFill>
                    </a:rPr>
                    <a:t>Veri</a:t>
                  </a:r>
                </a:p>
              </p:txBody>
            </p:sp>
            <p:sp>
              <p:nvSpPr>
                <p:cNvPr id="95270" name="Rectangle 87"/>
                <p:cNvSpPr>
                  <a:spLocks noChangeArrowheads="1"/>
                </p:cNvSpPr>
                <p:nvPr/>
              </p:nvSpPr>
              <p:spPr bwMode="auto">
                <a:xfrm>
                  <a:off x="1733" y="1850"/>
                  <a:ext cx="260" cy="207"/>
                </a:xfrm>
                <a:prstGeom prst="rect">
                  <a:avLst/>
                </a:prstGeom>
                <a:solidFill>
                  <a:srgbClr val="FFCCCC"/>
                </a:solidFill>
                <a:ln w="9525">
                  <a:solidFill>
                    <a:schemeClr val="tx1"/>
                  </a:solidFill>
                  <a:miter lim="800000"/>
                  <a:headEnd/>
                  <a:tailEnd/>
                </a:ln>
              </p:spPr>
              <p:txBody>
                <a:bodyPr wrap="none" lIns="90000" tIns="46800" rIns="90000" bIns="46800" anchor="ctr">
                  <a:spAutoFit/>
                </a:bodyPr>
                <a:lstStyle/>
                <a:p>
                  <a:pPr algn="ctr" eaLnBrk="0" hangingPunct="0"/>
                  <a:r>
                    <a:rPr lang="tr-TR" sz="1200" b="0">
                      <a:solidFill>
                        <a:srgbClr val="FF0000"/>
                      </a:solidFill>
                    </a:rPr>
                    <a:t>Veri</a:t>
                  </a:r>
                </a:p>
              </p:txBody>
            </p:sp>
            <p:sp>
              <p:nvSpPr>
                <p:cNvPr id="95271" name="Rectangle 88"/>
                <p:cNvSpPr>
                  <a:spLocks noChangeArrowheads="1"/>
                </p:cNvSpPr>
                <p:nvPr/>
              </p:nvSpPr>
              <p:spPr bwMode="auto">
                <a:xfrm>
                  <a:off x="2033" y="1850"/>
                  <a:ext cx="260" cy="207"/>
                </a:xfrm>
                <a:prstGeom prst="rect">
                  <a:avLst/>
                </a:prstGeom>
                <a:solidFill>
                  <a:srgbClr val="FFCCCC"/>
                </a:solidFill>
                <a:ln w="9525">
                  <a:solidFill>
                    <a:schemeClr val="tx1"/>
                  </a:solidFill>
                  <a:miter lim="800000"/>
                  <a:headEnd/>
                  <a:tailEnd/>
                </a:ln>
              </p:spPr>
              <p:txBody>
                <a:bodyPr wrap="none" lIns="90000" tIns="46800" rIns="90000" bIns="46800" anchor="ctr">
                  <a:spAutoFit/>
                </a:bodyPr>
                <a:lstStyle/>
                <a:p>
                  <a:pPr algn="ctr" eaLnBrk="0" hangingPunct="0"/>
                  <a:r>
                    <a:rPr lang="tr-TR" sz="1200" b="0">
                      <a:solidFill>
                        <a:srgbClr val="FF0000"/>
                      </a:solidFill>
                    </a:rPr>
                    <a:t>Veri</a:t>
                  </a:r>
                </a:p>
              </p:txBody>
            </p:sp>
          </p:grpSp>
          <p:grpSp>
            <p:nvGrpSpPr>
              <p:cNvPr id="95261" name="Group 89"/>
              <p:cNvGrpSpPr>
                <a:grpSpLocks/>
              </p:cNvGrpSpPr>
              <p:nvPr/>
            </p:nvGrpSpPr>
            <p:grpSpPr bwMode="auto">
              <a:xfrm>
                <a:off x="1592" y="720"/>
                <a:ext cx="528" cy="336"/>
                <a:chOff x="1734" y="3024"/>
                <a:chExt cx="528" cy="336"/>
              </a:xfrm>
            </p:grpSpPr>
            <p:grpSp>
              <p:nvGrpSpPr>
                <p:cNvPr id="95264" name="Group 90"/>
                <p:cNvGrpSpPr>
                  <a:grpSpLocks/>
                </p:cNvGrpSpPr>
                <p:nvPr/>
              </p:nvGrpSpPr>
              <p:grpSpPr bwMode="auto">
                <a:xfrm>
                  <a:off x="1734" y="3024"/>
                  <a:ext cx="528" cy="336"/>
                  <a:chOff x="2619" y="1215"/>
                  <a:chExt cx="268" cy="131"/>
                </a:xfrm>
              </p:grpSpPr>
              <p:sp>
                <p:nvSpPr>
                  <p:cNvPr id="95266" name="Rectangle 91"/>
                  <p:cNvSpPr>
                    <a:spLocks noChangeArrowheads="1"/>
                  </p:cNvSpPr>
                  <p:nvPr/>
                </p:nvSpPr>
                <p:spPr bwMode="auto">
                  <a:xfrm>
                    <a:off x="2619" y="1216"/>
                    <a:ext cx="268" cy="130"/>
                  </a:xfrm>
                  <a:prstGeom prst="rect">
                    <a:avLst/>
                  </a:prstGeom>
                  <a:noFill/>
                  <a:ln w="19050">
                    <a:solidFill>
                      <a:schemeClr val="tx1"/>
                    </a:solidFill>
                    <a:miter lim="800000"/>
                    <a:headEnd/>
                    <a:tailEnd/>
                  </a:ln>
                </p:spPr>
                <p:txBody>
                  <a:bodyPr wrap="none" lIns="90000" tIns="46800" rIns="90000" bIns="46800" anchor="ctr">
                    <a:spAutoFit/>
                  </a:bodyPr>
                  <a:lstStyle/>
                  <a:p>
                    <a:pPr algn="just"/>
                    <a:endParaRPr lang="tr-TR"/>
                  </a:p>
                </p:txBody>
              </p:sp>
              <p:sp>
                <p:nvSpPr>
                  <p:cNvPr id="95267" name="Freeform 92"/>
                  <p:cNvSpPr>
                    <a:spLocks/>
                  </p:cNvSpPr>
                  <p:nvPr/>
                </p:nvSpPr>
                <p:spPr bwMode="auto">
                  <a:xfrm>
                    <a:off x="2622" y="1215"/>
                    <a:ext cx="263" cy="77"/>
                  </a:xfrm>
                  <a:custGeom>
                    <a:avLst/>
                    <a:gdLst>
                      <a:gd name="T0" fmla="*/ 0 w 263"/>
                      <a:gd name="T1" fmla="*/ 0 h 77"/>
                      <a:gd name="T2" fmla="*/ 129 w 263"/>
                      <a:gd name="T3" fmla="*/ 77 h 77"/>
                      <a:gd name="T4" fmla="*/ 263 w 263"/>
                      <a:gd name="T5" fmla="*/ 3 h 77"/>
                      <a:gd name="T6" fmla="*/ 0 60000 65536"/>
                      <a:gd name="T7" fmla="*/ 0 60000 65536"/>
                      <a:gd name="T8" fmla="*/ 0 60000 65536"/>
                      <a:gd name="T9" fmla="*/ 0 w 263"/>
                      <a:gd name="T10" fmla="*/ 0 h 77"/>
                      <a:gd name="T11" fmla="*/ 263 w 263"/>
                      <a:gd name="T12" fmla="*/ 77 h 77"/>
                    </a:gdLst>
                    <a:ahLst/>
                    <a:cxnLst>
                      <a:cxn ang="T6">
                        <a:pos x="T0" y="T1"/>
                      </a:cxn>
                      <a:cxn ang="T7">
                        <a:pos x="T2" y="T3"/>
                      </a:cxn>
                      <a:cxn ang="T8">
                        <a:pos x="T4" y="T5"/>
                      </a:cxn>
                    </a:cxnLst>
                    <a:rect l="T9" t="T10" r="T11" b="T12"/>
                    <a:pathLst>
                      <a:path w="263" h="77">
                        <a:moveTo>
                          <a:pt x="0" y="0"/>
                        </a:moveTo>
                        <a:lnTo>
                          <a:pt x="129" y="77"/>
                        </a:lnTo>
                        <a:lnTo>
                          <a:pt x="263" y="3"/>
                        </a:lnTo>
                      </a:path>
                    </a:pathLst>
                  </a:custGeom>
                  <a:noFill/>
                  <a:ln w="19050">
                    <a:solidFill>
                      <a:schemeClr val="tx1"/>
                    </a:solidFill>
                    <a:round/>
                    <a:headEnd/>
                    <a:tailEnd/>
                  </a:ln>
                </p:spPr>
                <p:txBody>
                  <a:bodyPr wrap="none" lIns="90000" tIns="46800" rIns="90000" bIns="46800" anchor="ctr">
                    <a:spAutoFit/>
                  </a:bodyPr>
                  <a:lstStyle/>
                  <a:p>
                    <a:pPr algn="just"/>
                    <a:endParaRPr lang="tr-TR"/>
                  </a:p>
                </p:txBody>
              </p:sp>
            </p:grpSp>
            <p:sp>
              <p:nvSpPr>
                <p:cNvPr id="424029" name="Rectangle 93"/>
                <p:cNvSpPr>
                  <a:spLocks noChangeArrowheads="1"/>
                </p:cNvSpPr>
                <p:nvPr/>
              </p:nvSpPr>
              <p:spPr bwMode="auto">
                <a:xfrm>
                  <a:off x="1770" y="3216"/>
                  <a:ext cx="480" cy="139"/>
                </a:xfrm>
                <a:prstGeom prst="rect">
                  <a:avLst/>
                </a:prstGeom>
                <a:noFill/>
                <a:ln w="9525">
                  <a:noFill/>
                  <a:miter lim="800000"/>
                  <a:headEnd/>
                  <a:tailEnd/>
                </a:ln>
                <a:effectLst>
                  <a:outerShdw dist="17961" dir="2700000" algn="ctr" rotWithShape="0">
                    <a:srgbClr val="C0C0C0"/>
                  </a:outerShdw>
                </a:effectLst>
              </p:spPr>
              <p:txBody>
                <a:bodyPr wrap="none" anchor="ctr"/>
                <a:lstStyle/>
                <a:p>
                  <a:pPr algn="ctr" eaLnBrk="0" hangingPunct="0">
                    <a:defRPr/>
                  </a:pPr>
                  <a:r>
                    <a:rPr lang="tr-TR" sz="1400">
                      <a:solidFill>
                        <a:schemeClr val="tx1"/>
                      </a:solidFill>
                      <a:effectLst>
                        <a:outerShdw blurRad="38100" dist="38100" dir="2700000" algn="tl">
                          <a:srgbClr val="C0C0C0"/>
                        </a:outerShdw>
                      </a:effectLst>
                      <a:cs typeface="+mn-cs"/>
                    </a:rPr>
                    <a:t>E-posta</a:t>
                  </a:r>
                  <a:endParaRPr lang="en-US" sz="1400">
                    <a:solidFill>
                      <a:schemeClr val="tx1"/>
                    </a:solidFill>
                    <a:effectLst>
                      <a:outerShdw blurRad="38100" dist="38100" dir="2700000" algn="tl">
                        <a:srgbClr val="C0C0C0"/>
                      </a:outerShdw>
                    </a:effectLst>
                    <a:cs typeface="+mn-cs"/>
                  </a:endParaRPr>
                </a:p>
              </p:txBody>
            </p:sp>
          </p:grpSp>
          <p:sp>
            <p:nvSpPr>
              <p:cNvPr id="95262" name="Rectangle 94"/>
              <p:cNvSpPr>
                <a:spLocks noChangeArrowheads="1"/>
              </p:cNvSpPr>
              <p:nvPr/>
            </p:nvSpPr>
            <p:spPr bwMode="auto">
              <a:xfrm>
                <a:off x="1344" y="1104"/>
                <a:ext cx="1056" cy="864"/>
              </a:xfrm>
              <a:prstGeom prst="rect">
                <a:avLst/>
              </a:prstGeom>
              <a:noFill/>
              <a:ln w="0">
                <a:noFill/>
                <a:miter lim="800000"/>
                <a:headEnd/>
                <a:tailEnd/>
              </a:ln>
            </p:spPr>
            <p:txBody>
              <a:bodyPr lIns="90000" tIns="46800" rIns="90000" bIns="46800" anchor="ctr">
                <a:spAutoFit/>
              </a:bodyPr>
              <a:lstStyle/>
              <a:p>
                <a:pPr algn="just"/>
                <a:endParaRPr lang="tr-TR"/>
              </a:p>
            </p:txBody>
          </p:sp>
          <p:sp>
            <p:nvSpPr>
              <p:cNvPr id="95263" name="Rectangle 95"/>
              <p:cNvSpPr>
                <a:spLocks noChangeArrowheads="1"/>
              </p:cNvSpPr>
              <p:nvPr/>
            </p:nvSpPr>
            <p:spPr bwMode="auto">
              <a:xfrm>
                <a:off x="1344" y="1952"/>
                <a:ext cx="1056" cy="288"/>
              </a:xfrm>
              <a:prstGeom prst="rect">
                <a:avLst/>
              </a:prstGeom>
              <a:noFill/>
              <a:ln w="0">
                <a:noFill/>
                <a:miter lim="800000"/>
                <a:headEnd/>
                <a:tailEnd/>
              </a:ln>
            </p:spPr>
            <p:txBody>
              <a:bodyPr lIns="90000" tIns="46800" rIns="90000" bIns="46800" anchor="ctr">
                <a:spAutoFit/>
              </a:bodyPr>
              <a:lstStyle/>
              <a:p>
                <a:pPr algn="just"/>
                <a:endParaRPr lang="tr-T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3 Veri Yer Tutucusu"/>
          <p:cNvSpPr>
            <a:spLocks noGrp="1"/>
          </p:cNvSpPr>
          <p:nvPr>
            <p:ph type="dt" sz="quarter" idx="10"/>
          </p:nvPr>
        </p:nvSpPr>
        <p:spPr/>
        <p:txBody>
          <a:bodyPr/>
          <a:lstStyle/>
          <a:p>
            <a:pPr>
              <a:defRPr/>
            </a:pPr>
            <a:r>
              <a:rPr lang="tr-TR">
                <a:latin typeface="Tahoma" pitchFamily="34" charset="0"/>
              </a:rPr>
              <a:t>Prof.Dr.İbrahim ÖZÇELİK</a:t>
            </a:r>
          </a:p>
        </p:txBody>
      </p:sp>
      <p:sp>
        <p:nvSpPr>
          <p:cNvPr id="95235" name="4 Altbilgi Yer Tutucusu"/>
          <p:cNvSpPr>
            <a:spLocks noGrp="1"/>
          </p:cNvSpPr>
          <p:nvPr>
            <p:ph type="ftr" sz="quarter" idx="11"/>
          </p:nvPr>
        </p:nvSpPr>
        <p:spPr/>
        <p:txBody>
          <a:bodyPr/>
          <a:lstStyle/>
          <a:p>
            <a:pPr>
              <a:defRPr/>
            </a:pPr>
            <a:r>
              <a:rPr lang="tr-TR">
                <a:latin typeface="Tahoma" pitchFamily="34" charset="0"/>
              </a:rPr>
              <a:t>Ağ Modeli, Sinyaller ve Kanal Kapasitesi</a:t>
            </a:r>
          </a:p>
        </p:txBody>
      </p:sp>
      <p:sp>
        <p:nvSpPr>
          <p:cNvPr id="95236" name="5 Slayt Numarası Yer Tutucusu"/>
          <p:cNvSpPr>
            <a:spLocks noGrp="1"/>
          </p:cNvSpPr>
          <p:nvPr>
            <p:ph type="sldNum" sz="quarter" idx="12"/>
          </p:nvPr>
        </p:nvSpPr>
        <p:spPr/>
        <p:txBody>
          <a:bodyPr/>
          <a:lstStyle/>
          <a:p>
            <a:pPr>
              <a:defRPr/>
            </a:pPr>
            <a:fld id="{B101DCA7-91A6-401B-A25E-27E86D2ED3F2}" type="slidenum">
              <a:rPr lang="tr-TR" smtClean="0">
                <a:latin typeface="Tahoma" pitchFamily="34" charset="0"/>
              </a:rPr>
              <a:pPr>
                <a:defRPr/>
              </a:pPr>
              <a:t>11</a:t>
            </a:fld>
            <a:endParaRPr lang="tr-TR">
              <a:latin typeface="Tahoma" pitchFamily="34" charset="0"/>
            </a:endParaRPr>
          </a:p>
        </p:txBody>
      </p:sp>
      <p:sp>
        <p:nvSpPr>
          <p:cNvPr id="96261" name="Rectangle 2"/>
          <p:cNvSpPr>
            <a:spLocks noGrp="1" noChangeArrowheads="1"/>
          </p:cNvSpPr>
          <p:nvPr>
            <p:ph type="title"/>
          </p:nvPr>
        </p:nvSpPr>
        <p:spPr/>
        <p:txBody>
          <a:bodyPr/>
          <a:lstStyle/>
          <a:p>
            <a:pPr eaLnBrk="1" hangingPunct="1"/>
            <a:r>
              <a:rPr lang="tr-TR" u="sng"/>
              <a:t>OSI ve TCP/IP Mimarilerinin Karşılaştırılması</a:t>
            </a:r>
          </a:p>
        </p:txBody>
      </p:sp>
      <p:grpSp>
        <p:nvGrpSpPr>
          <p:cNvPr id="96262" name="Group 3"/>
          <p:cNvGrpSpPr>
            <a:grpSpLocks/>
          </p:cNvGrpSpPr>
          <p:nvPr/>
        </p:nvGrpSpPr>
        <p:grpSpPr bwMode="auto">
          <a:xfrm>
            <a:off x="1079500" y="1665288"/>
            <a:ext cx="7524750" cy="4427537"/>
            <a:chOff x="528" y="720"/>
            <a:chExt cx="4608" cy="3072"/>
          </a:xfrm>
        </p:grpSpPr>
        <p:sp>
          <p:nvSpPr>
            <p:cNvPr id="425988" name="AutoShape 4"/>
            <p:cNvSpPr>
              <a:spLocks noChangeArrowheads="1"/>
            </p:cNvSpPr>
            <p:nvPr/>
          </p:nvSpPr>
          <p:spPr bwMode="auto">
            <a:xfrm>
              <a:off x="528" y="879"/>
              <a:ext cx="4608" cy="1160"/>
            </a:xfrm>
            <a:prstGeom prst="roundRect">
              <a:avLst>
                <a:gd name="adj" fmla="val 10023"/>
              </a:avLst>
            </a:prstGeom>
            <a:solidFill>
              <a:srgbClr val="F0F1E1"/>
            </a:solidFill>
            <a:ln w="9525">
              <a:noFill/>
              <a:round/>
              <a:headEnd/>
              <a:tailEnd/>
            </a:ln>
            <a:effectLst>
              <a:outerShdw dist="35921" dir="2700000" algn="ctr" rotWithShape="0">
                <a:srgbClr val="AFAFAF"/>
              </a:outerShdw>
            </a:effectLst>
          </p:spPr>
          <p:txBody>
            <a:bodyPr wrap="none" anchor="ctr"/>
            <a:lstStyle/>
            <a:p>
              <a:pPr eaLnBrk="0" hangingPunct="0">
                <a:defRPr/>
              </a:pPr>
              <a:endParaRPr lang="tr-TR" sz="2400">
                <a:solidFill>
                  <a:schemeClr val="tx1"/>
                </a:solidFill>
                <a:cs typeface="+mn-cs"/>
              </a:endParaRPr>
            </a:p>
          </p:txBody>
        </p:sp>
        <p:sp>
          <p:nvSpPr>
            <p:cNvPr id="425989" name="AutoShape 5"/>
            <p:cNvSpPr>
              <a:spLocks noChangeArrowheads="1"/>
            </p:cNvSpPr>
            <p:nvPr/>
          </p:nvSpPr>
          <p:spPr bwMode="auto">
            <a:xfrm>
              <a:off x="528" y="2113"/>
              <a:ext cx="4608" cy="409"/>
            </a:xfrm>
            <a:prstGeom prst="roundRect">
              <a:avLst>
                <a:gd name="adj" fmla="val 27083"/>
              </a:avLst>
            </a:prstGeom>
            <a:solidFill>
              <a:srgbClr val="F0F1E1"/>
            </a:solidFill>
            <a:ln w="9525">
              <a:noFill/>
              <a:round/>
              <a:headEnd/>
              <a:tailEnd/>
            </a:ln>
            <a:effectLst>
              <a:outerShdw dist="35921" dir="2700000" algn="ctr" rotWithShape="0">
                <a:srgbClr val="AFAFAF"/>
              </a:outerShdw>
            </a:effectLst>
          </p:spPr>
          <p:txBody>
            <a:bodyPr wrap="none" anchor="ctr"/>
            <a:lstStyle/>
            <a:p>
              <a:pPr eaLnBrk="0" hangingPunct="0">
                <a:defRPr/>
              </a:pPr>
              <a:endParaRPr lang="tr-TR" sz="2400">
                <a:solidFill>
                  <a:schemeClr val="tx1"/>
                </a:solidFill>
                <a:cs typeface="+mn-cs"/>
              </a:endParaRPr>
            </a:p>
          </p:txBody>
        </p:sp>
        <p:sp>
          <p:nvSpPr>
            <p:cNvPr id="425990" name="AutoShape 6"/>
            <p:cNvSpPr>
              <a:spLocks noChangeArrowheads="1"/>
            </p:cNvSpPr>
            <p:nvPr/>
          </p:nvSpPr>
          <p:spPr bwMode="auto">
            <a:xfrm>
              <a:off x="528" y="2575"/>
              <a:ext cx="4608" cy="414"/>
            </a:xfrm>
            <a:prstGeom prst="roundRect">
              <a:avLst>
                <a:gd name="adj" fmla="val 34227"/>
              </a:avLst>
            </a:prstGeom>
            <a:solidFill>
              <a:srgbClr val="F0F1E1"/>
            </a:solidFill>
            <a:ln w="9525">
              <a:noFill/>
              <a:round/>
              <a:headEnd/>
              <a:tailEnd/>
            </a:ln>
            <a:effectLst>
              <a:outerShdw dist="35921" dir="2700000" algn="ctr" rotWithShape="0">
                <a:srgbClr val="AFAFAF"/>
              </a:outerShdw>
            </a:effectLst>
          </p:spPr>
          <p:txBody>
            <a:bodyPr wrap="none" anchor="ctr"/>
            <a:lstStyle/>
            <a:p>
              <a:pPr eaLnBrk="0" hangingPunct="0">
                <a:defRPr/>
              </a:pPr>
              <a:endParaRPr lang="tr-TR" sz="2400">
                <a:solidFill>
                  <a:schemeClr val="tx1"/>
                </a:solidFill>
                <a:cs typeface="+mn-cs"/>
              </a:endParaRPr>
            </a:p>
          </p:txBody>
        </p:sp>
        <p:sp>
          <p:nvSpPr>
            <p:cNvPr id="425991" name="AutoShape 7"/>
            <p:cNvSpPr>
              <a:spLocks noChangeArrowheads="1"/>
            </p:cNvSpPr>
            <p:nvPr/>
          </p:nvSpPr>
          <p:spPr bwMode="auto">
            <a:xfrm>
              <a:off x="528" y="3057"/>
              <a:ext cx="4608" cy="529"/>
            </a:xfrm>
            <a:prstGeom prst="roundRect">
              <a:avLst>
                <a:gd name="adj" fmla="val 21250"/>
              </a:avLst>
            </a:prstGeom>
            <a:solidFill>
              <a:srgbClr val="F0F1E1"/>
            </a:solidFill>
            <a:ln w="9525">
              <a:noFill/>
              <a:round/>
              <a:headEnd/>
              <a:tailEnd/>
            </a:ln>
            <a:effectLst>
              <a:outerShdw dist="35921" dir="2700000" algn="ctr" rotWithShape="0">
                <a:srgbClr val="AFAFAF"/>
              </a:outerShdw>
            </a:effectLst>
          </p:spPr>
          <p:txBody>
            <a:bodyPr wrap="none" anchor="ctr"/>
            <a:lstStyle/>
            <a:p>
              <a:pPr eaLnBrk="0" hangingPunct="0">
                <a:defRPr/>
              </a:pPr>
              <a:endParaRPr lang="tr-TR" sz="2400">
                <a:solidFill>
                  <a:schemeClr val="tx1"/>
                </a:solidFill>
                <a:cs typeface="+mn-cs"/>
              </a:endParaRPr>
            </a:p>
          </p:txBody>
        </p:sp>
        <p:sp>
          <p:nvSpPr>
            <p:cNvPr id="96267" name="AutoShape 8"/>
            <p:cNvSpPr>
              <a:spLocks noChangeArrowheads="1"/>
            </p:cNvSpPr>
            <p:nvPr/>
          </p:nvSpPr>
          <p:spPr bwMode="auto">
            <a:xfrm>
              <a:off x="3040" y="720"/>
              <a:ext cx="1791" cy="2286"/>
            </a:xfrm>
            <a:prstGeom prst="roundRect">
              <a:avLst>
                <a:gd name="adj" fmla="val 4269"/>
              </a:avLst>
            </a:prstGeom>
            <a:solidFill>
              <a:srgbClr val="BBCDE3">
                <a:alpha val="50195"/>
              </a:srgbClr>
            </a:solidFill>
            <a:ln w="9525" algn="ctr">
              <a:solidFill>
                <a:srgbClr val="969696"/>
              </a:solidFill>
              <a:round/>
              <a:headEnd/>
              <a:tailEnd/>
            </a:ln>
          </p:spPr>
          <p:txBody>
            <a:bodyPr/>
            <a:lstStyle/>
            <a:p>
              <a:pPr algn="ctr" eaLnBrk="0" hangingPunct="0">
                <a:lnSpc>
                  <a:spcPct val="80000"/>
                </a:lnSpc>
              </a:pPr>
              <a:r>
                <a:rPr lang="en-US" sz="1800">
                  <a:solidFill>
                    <a:schemeClr val="tx1"/>
                  </a:solidFill>
                </a:rPr>
                <a:t>TCP/IP Proto</a:t>
              </a:r>
              <a:r>
                <a:rPr lang="tr-TR" sz="1800">
                  <a:solidFill>
                    <a:schemeClr val="tx1"/>
                  </a:solidFill>
                </a:rPr>
                <a:t>k</a:t>
              </a:r>
              <a:r>
                <a:rPr lang="en-US" sz="1800">
                  <a:solidFill>
                    <a:schemeClr val="tx1"/>
                  </a:solidFill>
                </a:rPr>
                <a:t>ol </a:t>
              </a:r>
              <a:r>
                <a:rPr lang="tr-TR" sz="1800">
                  <a:solidFill>
                    <a:schemeClr val="tx1"/>
                  </a:solidFill>
                </a:rPr>
                <a:t>Ailesi</a:t>
              </a:r>
              <a:endParaRPr lang="en-US" sz="1800">
                <a:solidFill>
                  <a:schemeClr val="tx1"/>
                </a:solidFill>
              </a:endParaRPr>
            </a:p>
          </p:txBody>
        </p:sp>
        <p:sp>
          <p:nvSpPr>
            <p:cNvPr id="96268" name="AutoShape 9"/>
            <p:cNvSpPr>
              <a:spLocks noChangeArrowheads="1"/>
            </p:cNvSpPr>
            <p:nvPr/>
          </p:nvSpPr>
          <p:spPr bwMode="auto">
            <a:xfrm>
              <a:off x="1866" y="720"/>
              <a:ext cx="952" cy="2717"/>
            </a:xfrm>
            <a:prstGeom prst="roundRect">
              <a:avLst>
                <a:gd name="adj" fmla="val 5440"/>
              </a:avLst>
            </a:prstGeom>
            <a:solidFill>
              <a:srgbClr val="BBCDE3">
                <a:alpha val="50195"/>
              </a:srgbClr>
            </a:solidFill>
            <a:ln w="9525" algn="ctr">
              <a:solidFill>
                <a:srgbClr val="969696"/>
              </a:solidFill>
              <a:round/>
              <a:headEnd/>
              <a:tailEnd/>
            </a:ln>
          </p:spPr>
          <p:txBody>
            <a:bodyPr/>
            <a:lstStyle/>
            <a:p>
              <a:pPr algn="ctr" eaLnBrk="0" hangingPunct="0">
                <a:lnSpc>
                  <a:spcPct val="80000"/>
                </a:lnSpc>
              </a:pPr>
              <a:r>
                <a:rPr lang="en-US" sz="1800">
                  <a:solidFill>
                    <a:schemeClr val="tx1"/>
                  </a:solidFill>
                </a:rPr>
                <a:t>TCP/IP</a:t>
              </a:r>
            </a:p>
          </p:txBody>
        </p:sp>
        <p:sp>
          <p:nvSpPr>
            <p:cNvPr id="96269" name="AutoShape 10"/>
            <p:cNvSpPr>
              <a:spLocks noChangeArrowheads="1"/>
            </p:cNvSpPr>
            <p:nvPr/>
          </p:nvSpPr>
          <p:spPr bwMode="auto">
            <a:xfrm>
              <a:off x="708" y="720"/>
              <a:ext cx="982" cy="3072"/>
            </a:xfrm>
            <a:prstGeom prst="roundRect">
              <a:avLst>
                <a:gd name="adj" fmla="val 5440"/>
              </a:avLst>
            </a:prstGeom>
            <a:solidFill>
              <a:srgbClr val="BBCDE3">
                <a:alpha val="50195"/>
              </a:srgbClr>
            </a:solidFill>
            <a:ln w="9525" algn="ctr">
              <a:solidFill>
                <a:srgbClr val="969696"/>
              </a:solidFill>
              <a:round/>
              <a:headEnd/>
              <a:tailEnd/>
            </a:ln>
          </p:spPr>
          <p:txBody>
            <a:bodyPr/>
            <a:lstStyle/>
            <a:p>
              <a:pPr algn="ctr" eaLnBrk="0" hangingPunct="0">
                <a:lnSpc>
                  <a:spcPct val="80000"/>
                </a:lnSpc>
              </a:pPr>
              <a:r>
                <a:rPr lang="en-US" sz="1800">
                  <a:solidFill>
                    <a:schemeClr val="tx1"/>
                  </a:solidFill>
                </a:rPr>
                <a:t>OSI</a:t>
              </a:r>
            </a:p>
          </p:txBody>
        </p:sp>
        <p:sp>
          <p:nvSpPr>
            <p:cNvPr id="425995" name="AutoShape 11"/>
            <p:cNvSpPr>
              <a:spLocks noChangeArrowheads="1"/>
            </p:cNvSpPr>
            <p:nvPr/>
          </p:nvSpPr>
          <p:spPr bwMode="auto">
            <a:xfrm>
              <a:off x="3147" y="2129"/>
              <a:ext cx="697" cy="316"/>
            </a:xfrm>
            <a:prstGeom prst="roundRect">
              <a:avLst>
                <a:gd name="adj" fmla="val 4167"/>
              </a:avLst>
            </a:prstGeom>
            <a:gradFill rotWithShape="1">
              <a:gsLst>
                <a:gs pos="0">
                  <a:srgbClr val="D5D69C"/>
                </a:gs>
                <a:gs pos="100000">
                  <a:srgbClr val="EEEFD7"/>
                </a:gs>
              </a:gsLst>
              <a:lin ang="2700000" scaled="1"/>
            </a:gradFill>
            <a:ln w="12700" algn="ctr">
              <a:solidFill>
                <a:srgbClr val="4D4D4D"/>
              </a:solidFill>
              <a:round/>
              <a:headEnd/>
              <a:tailEnd/>
            </a:ln>
            <a:effectLst>
              <a:outerShdw dist="35921" dir="2700000" algn="ctr" rotWithShape="0">
                <a:srgbClr val="B2B2B2"/>
              </a:outerShdw>
            </a:effectLst>
          </p:spPr>
          <p:txBody>
            <a:bodyPr anchor="ctr"/>
            <a:lstStyle/>
            <a:p>
              <a:pPr algn="ctr" eaLnBrk="0" hangingPunct="0">
                <a:defRPr/>
              </a:pPr>
              <a:r>
                <a:rPr lang="en-US" sz="1800">
                  <a:solidFill>
                    <a:schemeClr val="tx1"/>
                  </a:solidFill>
                  <a:cs typeface="+mn-cs"/>
                </a:rPr>
                <a:t>TCP</a:t>
              </a:r>
            </a:p>
          </p:txBody>
        </p:sp>
        <p:sp>
          <p:nvSpPr>
            <p:cNvPr id="425996" name="AutoShape 12"/>
            <p:cNvSpPr>
              <a:spLocks noChangeArrowheads="1"/>
            </p:cNvSpPr>
            <p:nvPr/>
          </p:nvSpPr>
          <p:spPr bwMode="auto">
            <a:xfrm>
              <a:off x="4068" y="2129"/>
              <a:ext cx="697" cy="316"/>
            </a:xfrm>
            <a:prstGeom prst="roundRect">
              <a:avLst>
                <a:gd name="adj" fmla="val 4167"/>
              </a:avLst>
            </a:prstGeom>
            <a:gradFill rotWithShape="1">
              <a:gsLst>
                <a:gs pos="0">
                  <a:srgbClr val="D5D69C"/>
                </a:gs>
                <a:gs pos="100000">
                  <a:srgbClr val="EEEFD7"/>
                </a:gs>
              </a:gsLst>
              <a:lin ang="2700000" scaled="1"/>
            </a:gradFill>
            <a:ln w="12700" algn="ctr">
              <a:solidFill>
                <a:srgbClr val="4D4D4D"/>
              </a:solidFill>
              <a:round/>
              <a:headEnd/>
              <a:tailEnd/>
            </a:ln>
            <a:effectLst>
              <a:outerShdw dist="35921" dir="2700000" algn="ctr" rotWithShape="0">
                <a:srgbClr val="B2B2B2"/>
              </a:outerShdw>
            </a:effectLst>
          </p:spPr>
          <p:txBody>
            <a:bodyPr anchor="ctr"/>
            <a:lstStyle/>
            <a:p>
              <a:pPr algn="ctr" eaLnBrk="0" hangingPunct="0">
                <a:defRPr/>
              </a:pPr>
              <a:r>
                <a:rPr lang="en-US" sz="1800">
                  <a:solidFill>
                    <a:schemeClr val="tx1"/>
                  </a:solidFill>
                  <a:cs typeface="+mn-cs"/>
                </a:rPr>
                <a:t>UDP</a:t>
              </a:r>
            </a:p>
          </p:txBody>
        </p:sp>
        <p:sp>
          <p:nvSpPr>
            <p:cNvPr id="425997" name="AutoShape 13"/>
            <p:cNvSpPr>
              <a:spLocks noChangeArrowheads="1"/>
            </p:cNvSpPr>
            <p:nvPr/>
          </p:nvSpPr>
          <p:spPr bwMode="auto">
            <a:xfrm>
              <a:off x="3140" y="2607"/>
              <a:ext cx="1633" cy="315"/>
            </a:xfrm>
            <a:prstGeom prst="roundRect">
              <a:avLst>
                <a:gd name="adj" fmla="val 4167"/>
              </a:avLst>
            </a:prstGeom>
            <a:gradFill rotWithShape="1">
              <a:gsLst>
                <a:gs pos="0">
                  <a:srgbClr val="B395D8"/>
                </a:gs>
                <a:gs pos="100000">
                  <a:srgbClr val="DFD2EE"/>
                </a:gs>
              </a:gsLst>
              <a:lin ang="2700000" scaled="1"/>
            </a:gradFill>
            <a:ln w="12700" algn="ctr">
              <a:solidFill>
                <a:srgbClr val="333333"/>
              </a:solidFill>
              <a:round/>
              <a:headEnd/>
              <a:tailEnd/>
            </a:ln>
            <a:effectLst>
              <a:outerShdw dist="35921" dir="2700000" algn="ctr" rotWithShape="0">
                <a:srgbClr val="B2B2B2"/>
              </a:outerShdw>
            </a:effectLst>
          </p:spPr>
          <p:txBody>
            <a:bodyPr anchor="ctr"/>
            <a:lstStyle/>
            <a:p>
              <a:pPr algn="ctr" eaLnBrk="0" hangingPunct="0">
                <a:defRPr/>
              </a:pPr>
              <a:endParaRPr lang="tr-TR" sz="1800">
                <a:solidFill>
                  <a:schemeClr val="tx1"/>
                </a:solidFill>
                <a:cs typeface="+mn-cs"/>
              </a:endParaRPr>
            </a:p>
          </p:txBody>
        </p:sp>
        <p:sp>
          <p:nvSpPr>
            <p:cNvPr id="425998" name="AutoShape 14"/>
            <p:cNvSpPr>
              <a:spLocks noChangeArrowheads="1"/>
            </p:cNvSpPr>
            <p:nvPr/>
          </p:nvSpPr>
          <p:spPr bwMode="auto">
            <a:xfrm>
              <a:off x="3154" y="2687"/>
              <a:ext cx="390" cy="215"/>
            </a:xfrm>
            <a:prstGeom prst="roundRect">
              <a:avLst>
                <a:gd name="adj" fmla="val 4167"/>
              </a:avLst>
            </a:prstGeom>
            <a:gradFill rotWithShape="1">
              <a:gsLst>
                <a:gs pos="0">
                  <a:srgbClr val="DFD2EE"/>
                </a:gs>
                <a:gs pos="100000">
                  <a:srgbClr val="B395D8"/>
                </a:gs>
              </a:gsLst>
              <a:lin ang="2700000" scaled="1"/>
            </a:gradFill>
            <a:ln w="12700" algn="ctr">
              <a:solidFill>
                <a:srgbClr val="333333"/>
              </a:solidFill>
              <a:round/>
              <a:headEnd/>
              <a:tailEnd/>
            </a:ln>
            <a:effectLst>
              <a:outerShdw dist="35921" dir="2700000" algn="ctr" rotWithShape="0">
                <a:srgbClr val="B2B2B2"/>
              </a:outerShdw>
            </a:effectLst>
          </p:spPr>
          <p:txBody>
            <a:bodyPr anchor="ctr"/>
            <a:lstStyle/>
            <a:p>
              <a:pPr algn="ctr" eaLnBrk="0" hangingPunct="0">
                <a:defRPr/>
              </a:pPr>
              <a:r>
                <a:rPr lang="en-US" sz="1400">
                  <a:solidFill>
                    <a:schemeClr val="tx1"/>
                  </a:solidFill>
                  <a:cs typeface="+mn-cs"/>
                </a:rPr>
                <a:t>ARP</a:t>
              </a:r>
            </a:p>
          </p:txBody>
        </p:sp>
        <p:sp>
          <p:nvSpPr>
            <p:cNvPr id="425999" name="AutoShape 15"/>
            <p:cNvSpPr>
              <a:spLocks noChangeArrowheads="1"/>
            </p:cNvSpPr>
            <p:nvPr/>
          </p:nvSpPr>
          <p:spPr bwMode="auto">
            <a:xfrm>
              <a:off x="3936" y="2619"/>
              <a:ext cx="428" cy="235"/>
            </a:xfrm>
            <a:prstGeom prst="roundRect">
              <a:avLst>
                <a:gd name="adj" fmla="val 4167"/>
              </a:avLst>
            </a:prstGeom>
            <a:gradFill rotWithShape="1">
              <a:gsLst>
                <a:gs pos="0">
                  <a:srgbClr val="DFD2EE"/>
                </a:gs>
                <a:gs pos="100000">
                  <a:srgbClr val="B395D8"/>
                </a:gs>
              </a:gsLst>
              <a:lin ang="2700000" scaled="1"/>
            </a:gradFill>
            <a:ln w="12700" algn="ctr">
              <a:solidFill>
                <a:srgbClr val="333333"/>
              </a:solidFill>
              <a:round/>
              <a:headEnd/>
              <a:tailEnd/>
            </a:ln>
            <a:effectLst>
              <a:outerShdw dist="35921" dir="2700000" algn="ctr" rotWithShape="0">
                <a:srgbClr val="B2B2B2"/>
              </a:outerShdw>
            </a:effectLst>
          </p:spPr>
          <p:txBody>
            <a:bodyPr anchor="ctr"/>
            <a:lstStyle/>
            <a:p>
              <a:pPr algn="ctr" eaLnBrk="0" hangingPunct="0">
                <a:defRPr/>
              </a:pPr>
              <a:r>
                <a:rPr lang="en-US" sz="1400">
                  <a:solidFill>
                    <a:schemeClr val="tx1"/>
                  </a:solidFill>
                  <a:cs typeface="+mn-cs"/>
                </a:rPr>
                <a:t>IGMP</a:t>
              </a:r>
            </a:p>
          </p:txBody>
        </p:sp>
        <p:sp>
          <p:nvSpPr>
            <p:cNvPr id="426000" name="AutoShape 16"/>
            <p:cNvSpPr>
              <a:spLocks noChangeArrowheads="1"/>
            </p:cNvSpPr>
            <p:nvPr/>
          </p:nvSpPr>
          <p:spPr bwMode="auto">
            <a:xfrm>
              <a:off x="4380" y="2619"/>
              <a:ext cx="368" cy="235"/>
            </a:xfrm>
            <a:prstGeom prst="roundRect">
              <a:avLst>
                <a:gd name="adj" fmla="val 4167"/>
              </a:avLst>
            </a:prstGeom>
            <a:gradFill rotWithShape="1">
              <a:gsLst>
                <a:gs pos="0">
                  <a:srgbClr val="DFD2EE"/>
                </a:gs>
                <a:gs pos="100000">
                  <a:srgbClr val="B395D8"/>
                </a:gs>
              </a:gsLst>
              <a:lin ang="2700000" scaled="1"/>
            </a:gradFill>
            <a:ln w="12700" algn="ctr">
              <a:solidFill>
                <a:srgbClr val="333333"/>
              </a:solidFill>
              <a:round/>
              <a:headEnd/>
              <a:tailEnd/>
            </a:ln>
            <a:effectLst>
              <a:outerShdw dist="35921" dir="2700000" algn="ctr" rotWithShape="0">
                <a:srgbClr val="B2B2B2"/>
              </a:outerShdw>
            </a:effectLst>
          </p:spPr>
          <p:txBody>
            <a:bodyPr anchor="ctr"/>
            <a:lstStyle/>
            <a:p>
              <a:pPr algn="ctr" eaLnBrk="0" hangingPunct="0">
                <a:defRPr/>
              </a:pPr>
              <a:r>
                <a:rPr lang="en-US" sz="1400">
                  <a:solidFill>
                    <a:schemeClr val="tx1"/>
                  </a:solidFill>
                  <a:cs typeface="+mn-cs"/>
                </a:rPr>
                <a:t>ICMP</a:t>
              </a:r>
            </a:p>
          </p:txBody>
        </p:sp>
        <p:sp>
          <p:nvSpPr>
            <p:cNvPr id="96276" name="Text Box 17"/>
            <p:cNvSpPr txBox="1">
              <a:spLocks noChangeArrowheads="1"/>
            </p:cNvSpPr>
            <p:nvPr/>
          </p:nvSpPr>
          <p:spPr bwMode="auto">
            <a:xfrm>
              <a:off x="3696" y="2626"/>
              <a:ext cx="222" cy="254"/>
            </a:xfrm>
            <a:prstGeom prst="rect">
              <a:avLst/>
            </a:prstGeom>
            <a:noFill/>
            <a:ln w="9525">
              <a:noFill/>
              <a:miter lim="800000"/>
              <a:headEnd/>
              <a:tailEnd/>
            </a:ln>
          </p:spPr>
          <p:txBody>
            <a:bodyPr wrap="none">
              <a:spAutoFit/>
            </a:bodyPr>
            <a:lstStyle/>
            <a:p>
              <a:pPr defTabSz="461963"/>
              <a:r>
                <a:rPr lang="en-US" sz="1800">
                  <a:solidFill>
                    <a:schemeClr val="tx1"/>
                  </a:solidFill>
                </a:rPr>
                <a:t>IP</a:t>
              </a:r>
            </a:p>
          </p:txBody>
        </p:sp>
        <p:grpSp>
          <p:nvGrpSpPr>
            <p:cNvPr id="96277" name="Group 18"/>
            <p:cNvGrpSpPr>
              <a:grpSpLocks/>
            </p:cNvGrpSpPr>
            <p:nvPr/>
          </p:nvGrpSpPr>
          <p:grpSpPr bwMode="auto">
            <a:xfrm>
              <a:off x="2912" y="3300"/>
              <a:ext cx="2127" cy="356"/>
              <a:chOff x="216" y="847"/>
              <a:chExt cx="1675" cy="260"/>
            </a:xfrm>
          </p:grpSpPr>
          <p:sp>
            <p:nvSpPr>
              <p:cNvPr id="426003" name="AutoShape 19"/>
              <p:cNvSpPr>
                <a:spLocks noChangeArrowheads="1"/>
              </p:cNvSpPr>
              <p:nvPr/>
            </p:nvSpPr>
            <p:spPr bwMode="auto">
              <a:xfrm>
                <a:off x="216" y="847"/>
                <a:ext cx="401" cy="261"/>
              </a:xfrm>
              <a:prstGeom prst="roundRect">
                <a:avLst>
                  <a:gd name="adj" fmla="val 4167"/>
                </a:avLst>
              </a:prstGeom>
              <a:solidFill>
                <a:srgbClr val="EAEAEA"/>
              </a:solidFill>
              <a:ln w="12700" algn="ctr">
                <a:solidFill>
                  <a:srgbClr val="333333"/>
                </a:solidFill>
                <a:round/>
                <a:headEnd/>
                <a:tailEnd/>
              </a:ln>
              <a:effectLst>
                <a:outerShdw dist="35921" dir="2700000" algn="ctr" rotWithShape="0">
                  <a:srgbClr val="B2B2B2"/>
                </a:outerShdw>
              </a:effectLst>
            </p:spPr>
            <p:txBody>
              <a:bodyPr wrap="none" anchor="ctr"/>
              <a:lstStyle/>
              <a:p>
                <a:pPr algn="ctr" eaLnBrk="0" hangingPunct="0">
                  <a:defRPr/>
                </a:pPr>
                <a:r>
                  <a:rPr lang="en-US" sz="1800">
                    <a:solidFill>
                      <a:schemeClr val="tx1"/>
                    </a:solidFill>
                    <a:cs typeface="+mn-cs"/>
                  </a:rPr>
                  <a:t>Ethernet</a:t>
                </a:r>
              </a:p>
            </p:txBody>
          </p:sp>
          <p:sp>
            <p:nvSpPr>
              <p:cNvPr id="426004" name="AutoShape 20"/>
              <p:cNvSpPr>
                <a:spLocks noChangeArrowheads="1"/>
              </p:cNvSpPr>
              <p:nvPr/>
            </p:nvSpPr>
            <p:spPr bwMode="auto">
              <a:xfrm>
                <a:off x="1062" y="847"/>
                <a:ext cx="401" cy="261"/>
              </a:xfrm>
              <a:prstGeom prst="roundRect">
                <a:avLst>
                  <a:gd name="adj" fmla="val 4167"/>
                </a:avLst>
              </a:prstGeom>
              <a:solidFill>
                <a:srgbClr val="EAEAEA"/>
              </a:solidFill>
              <a:ln w="12700" algn="ctr">
                <a:solidFill>
                  <a:srgbClr val="333333"/>
                </a:solidFill>
                <a:round/>
                <a:headEnd/>
                <a:tailEnd/>
              </a:ln>
              <a:effectLst>
                <a:outerShdw dist="35921" dir="2700000" algn="ctr" rotWithShape="0">
                  <a:srgbClr val="B2B2B2"/>
                </a:outerShdw>
              </a:effectLst>
            </p:spPr>
            <p:txBody>
              <a:bodyPr anchor="ctr"/>
              <a:lstStyle/>
              <a:p>
                <a:pPr algn="ctr" eaLnBrk="0" hangingPunct="0">
                  <a:lnSpc>
                    <a:spcPct val="90000"/>
                  </a:lnSpc>
                  <a:defRPr/>
                </a:pPr>
                <a:r>
                  <a:rPr lang="en-US" sz="1800">
                    <a:solidFill>
                      <a:schemeClr val="tx1"/>
                    </a:solidFill>
                    <a:cs typeface="+mn-cs"/>
                  </a:rPr>
                  <a:t>Frame </a:t>
                </a:r>
                <a:br>
                  <a:rPr lang="en-US" sz="1800">
                    <a:solidFill>
                      <a:schemeClr val="tx1"/>
                    </a:solidFill>
                    <a:cs typeface="+mn-cs"/>
                  </a:rPr>
                </a:br>
                <a:r>
                  <a:rPr lang="en-US" sz="1800">
                    <a:solidFill>
                      <a:schemeClr val="tx1"/>
                    </a:solidFill>
                    <a:cs typeface="+mn-cs"/>
                  </a:rPr>
                  <a:t>Relay</a:t>
                </a:r>
              </a:p>
            </p:txBody>
          </p:sp>
          <p:sp>
            <p:nvSpPr>
              <p:cNvPr id="426005" name="AutoShape 21"/>
              <p:cNvSpPr>
                <a:spLocks noChangeArrowheads="1"/>
              </p:cNvSpPr>
              <p:nvPr/>
            </p:nvSpPr>
            <p:spPr bwMode="auto">
              <a:xfrm>
                <a:off x="637" y="847"/>
                <a:ext cx="406" cy="261"/>
              </a:xfrm>
              <a:prstGeom prst="roundRect">
                <a:avLst>
                  <a:gd name="adj" fmla="val 4167"/>
                </a:avLst>
              </a:prstGeom>
              <a:solidFill>
                <a:srgbClr val="EAEAEA"/>
              </a:solidFill>
              <a:ln w="12700" algn="ctr">
                <a:solidFill>
                  <a:srgbClr val="333333"/>
                </a:solidFill>
                <a:round/>
                <a:headEnd/>
                <a:tailEnd/>
              </a:ln>
              <a:effectLst>
                <a:outerShdw dist="35921" dir="2700000" algn="ctr" rotWithShape="0">
                  <a:srgbClr val="B2B2B2"/>
                </a:outerShdw>
              </a:effectLst>
            </p:spPr>
            <p:txBody>
              <a:bodyPr anchor="ctr"/>
              <a:lstStyle/>
              <a:p>
                <a:pPr algn="ctr" eaLnBrk="0" hangingPunct="0">
                  <a:lnSpc>
                    <a:spcPct val="90000"/>
                  </a:lnSpc>
                  <a:defRPr/>
                </a:pPr>
                <a:r>
                  <a:rPr lang="en-US" sz="1800">
                    <a:solidFill>
                      <a:schemeClr val="tx1"/>
                    </a:solidFill>
                    <a:cs typeface="+mn-cs"/>
                  </a:rPr>
                  <a:t>Token </a:t>
                </a:r>
                <a:br>
                  <a:rPr lang="en-US" sz="1800">
                    <a:solidFill>
                      <a:schemeClr val="tx1"/>
                    </a:solidFill>
                    <a:cs typeface="+mn-cs"/>
                  </a:rPr>
                </a:br>
                <a:r>
                  <a:rPr lang="en-US" sz="1800">
                    <a:solidFill>
                      <a:schemeClr val="tx1"/>
                    </a:solidFill>
                    <a:cs typeface="+mn-cs"/>
                  </a:rPr>
                  <a:t>Ring</a:t>
                </a:r>
              </a:p>
            </p:txBody>
          </p:sp>
          <p:sp>
            <p:nvSpPr>
              <p:cNvPr id="426006" name="AutoShape 22"/>
              <p:cNvSpPr>
                <a:spLocks noChangeArrowheads="1"/>
              </p:cNvSpPr>
              <p:nvPr/>
            </p:nvSpPr>
            <p:spPr bwMode="auto">
              <a:xfrm>
                <a:off x="1485" y="847"/>
                <a:ext cx="406" cy="261"/>
              </a:xfrm>
              <a:prstGeom prst="roundRect">
                <a:avLst>
                  <a:gd name="adj" fmla="val 4167"/>
                </a:avLst>
              </a:prstGeom>
              <a:solidFill>
                <a:srgbClr val="EAEAEA"/>
              </a:solidFill>
              <a:ln w="12700" algn="ctr">
                <a:solidFill>
                  <a:srgbClr val="333333"/>
                </a:solidFill>
                <a:round/>
                <a:headEnd/>
                <a:tailEnd/>
              </a:ln>
              <a:effectLst>
                <a:outerShdw dist="35921" dir="2700000" algn="ctr" rotWithShape="0">
                  <a:srgbClr val="B2B2B2"/>
                </a:outerShdw>
              </a:effectLst>
            </p:spPr>
            <p:txBody>
              <a:bodyPr anchor="ctr"/>
              <a:lstStyle/>
              <a:p>
                <a:pPr algn="ctr" eaLnBrk="0" hangingPunct="0">
                  <a:defRPr/>
                </a:pPr>
                <a:r>
                  <a:rPr lang="en-US" sz="1800">
                    <a:solidFill>
                      <a:schemeClr val="tx1"/>
                    </a:solidFill>
                    <a:cs typeface="+mn-cs"/>
                  </a:rPr>
                  <a:t>ATM</a:t>
                </a:r>
              </a:p>
            </p:txBody>
          </p:sp>
        </p:grpSp>
        <p:sp>
          <p:nvSpPr>
            <p:cNvPr id="426007" name="AutoShape 23"/>
            <p:cNvSpPr>
              <a:spLocks noChangeArrowheads="1"/>
            </p:cNvSpPr>
            <p:nvPr/>
          </p:nvSpPr>
          <p:spPr bwMode="auto">
            <a:xfrm>
              <a:off x="1924" y="904"/>
              <a:ext cx="839" cy="1073"/>
            </a:xfrm>
            <a:prstGeom prst="roundRect">
              <a:avLst>
                <a:gd name="adj" fmla="val 4167"/>
              </a:avLst>
            </a:prstGeom>
            <a:gradFill rotWithShape="1">
              <a:gsLst>
                <a:gs pos="0">
                  <a:srgbClr val="EAABA0"/>
                </a:gs>
                <a:gs pos="100000">
                  <a:srgbClr val="F6D9D4"/>
                </a:gs>
              </a:gsLst>
              <a:lin ang="2700000" scaled="1"/>
            </a:gradFill>
            <a:ln w="12700" algn="ctr">
              <a:solidFill>
                <a:schemeClr val="tx1"/>
              </a:solidFill>
              <a:round/>
              <a:headEnd/>
              <a:tailEnd/>
            </a:ln>
            <a:effectLst>
              <a:outerShdw dist="35921" dir="2700000" algn="ctr" rotWithShape="0">
                <a:srgbClr val="B2B2B2"/>
              </a:outerShdw>
            </a:effectLst>
          </p:spPr>
          <p:txBody>
            <a:bodyPr anchor="ctr"/>
            <a:lstStyle/>
            <a:p>
              <a:pPr algn="ctr" eaLnBrk="0" hangingPunct="0">
                <a:defRPr/>
              </a:pPr>
              <a:r>
                <a:rPr lang="tr-TR" sz="1800">
                  <a:solidFill>
                    <a:schemeClr val="tx1"/>
                  </a:solidFill>
                  <a:cs typeface="+mn-cs"/>
                </a:rPr>
                <a:t>Uygulama</a:t>
              </a:r>
              <a:endParaRPr lang="en-US" sz="1800">
                <a:solidFill>
                  <a:schemeClr val="tx1"/>
                </a:solidFill>
                <a:cs typeface="+mn-cs"/>
              </a:endParaRPr>
            </a:p>
          </p:txBody>
        </p:sp>
        <p:sp>
          <p:nvSpPr>
            <p:cNvPr id="426008" name="AutoShape 24"/>
            <p:cNvSpPr>
              <a:spLocks noChangeArrowheads="1"/>
            </p:cNvSpPr>
            <p:nvPr/>
          </p:nvSpPr>
          <p:spPr bwMode="auto">
            <a:xfrm>
              <a:off x="1924" y="2129"/>
              <a:ext cx="839" cy="317"/>
            </a:xfrm>
            <a:prstGeom prst="roundRect">
              <a:avLst>
                <a:gd name="adj" fmla="val 4167"/>
              </a:avLst>
            </a:prstGeom>
            <a:gradFill rotWithShape="1">
              <a:gsLst>
                <a:gs pos="0">
                  <a:srgbClr val="D5D69C"/>
                </a:gs>
                <a:gs pos="100000">
                  <a:srgbClr val="EEEFD7"/>
                </a:gs>
              </a:gsLst>
              <a:lin ang="2700000" scaled="1"/>
            </a:gradFill>
            <a:ln w="12700" algn="ctr">
              <a:solidFill>
                <a:srgbClr val="4D4D4D"/>
              </a:solidFill>
              <a:round/>
              <a:headEnd/>
              <a:tailEnd/>
            </a:ln>
            <a:effectLst>
              <a:outerShdw dist="35921" dir="2700000" algn="ctr" rotWithShape="0">
                <a:srgbClr val="B2B2B2"/>
              </a:outerShdw>
            </a:effectLst>
          </p:spPr>
          <p:txBody>
            <a:bodyPr anchor="ctr"/>
            <a:lstStyle/>
            <a:p>
              <a:pPr algn="ctr" eaLnBrk="0" hangingPunct="0">
                <a:defRPr/>
              </a:pPr>
              <a:r>
                <a:rPr lang="tr-TR" sz="1800">
                  <a:solidFill>
                    <a:schemeClr val="tx1"/>
                  </a:solidFill>
                  <a:cs typeface="+mn-cs"/>
                </a:rPr>
                <a:t>Taşıma</a:t>
              </a:r>
              <a:endParaRPr lang="en-US" sz="1800">
                <a:solidFill>
                  <a:schemeClr val="tx1"/>
                </a:solidFill>
                <a:cs typeface="+mn-cs"/>
              </a:endParaRPr>
            </a:p>
          </p:txBody>
        </p:sp>
        <p:sp>
          <p:nvSpPr>
            <p:cNvPr id="426009" name="AutoShape 25"/>
            <p:cNvSpPr>
              <a:spLocks noChangeArrowheads="1"/>
            </p:cNvSpPr>
            <p:nvPr/>
          </p:nvSpPr>
          <p:spPr bwMode="auto">
            <a:xfrm>
              <a:off x="1924" y="3037"/>
              <a:ext cx="839" cy="315"/>
            </a:xfrm>
            <a:prstGeom prst="roundRect">
              <a:avLst>
                <a:gd name="adj" fmla="val 4167"/>
              </a:avLst>
            </a:prstGeom>
            <a:gradFill rotWithShape="1">
              <a:gsLst>
                <a:gs pos="0">
                  <a:srgbClr val="97DFC1"/>
                </a:gs>
                <a:gs pos="100000">
                  <a:srgbClr val="DAF4E9"/>
                </a:gs>
              </a:gsLst>
              <a:lin ang="2700000" scaled="1"/>
            </a:gradFill>
            <a:ln w="12700" algn="ctr">
              <a:solidFill>
                <a:srgbClr val="333333"/>
              </a:solidFill>
              <a:round/>
              <a:headEnd/>
              <a:tailEnd/>
            </a:ln>
            <a:effectLst>
              <a:outerShdw dist="35921" dir="2700000" algn="ctr" rotWithShape="0">
                <a:srgbClr val="B2B2B2"/>
              </a:outerShdw>
            </a:effectLst>
          </p:spPr>
          <p:txBody>
            <a:bodyPr anchor="ctr"/>
            <a:lstStyle/>
            <a:p>
              <a:pPr algn="ctr" eaLnBrk="0" hangingPunct="0">
                <a:defRPr/>
              </a:pPr>
              <a:r>
                <a:rPr lang="tr-TR" sz="1800">
                  <a:solidFill>
                    <a:schemeClr val="tx1"/>
                  </a:solidFill>
                  <a:cs typeface="+mn-cs"/>
                </a:rPr>
                <a:t>Ağ Erişim</a:t>
              </a:r>
              <a:endParaRPr lang="en-US" sz="1800">
                <a:solidFill>
                  <a:schemeClr val="tx1"/>
                </a:solidFill>
                <a:cs typeface="+mn-cs"/>
              </a:endParaRPr>
            </a:p>
          </p:txBody>
        </p:sp>
        <p:sp>
          <p:nvSpPr>
            <p:cNvPr id="426010" name="AutoShape 26"/>
            <p:cNvSpPr>
              <a:spLocks noChangeArrowheads="1"/>
            </p:cNvSpPr>
            <p:nvPr/>
          </p:nvSpPr>
          <p:spPr bwMode="auto">
            <a:xfrm>
              <a:off x="3170" y="931"/>
              <a:ext cx="436" cy="272"/>
            </a:xfrm>
            <a:prstGeom prst="roundRect">
              <a:avLst>
                <a:gd name="adj" fmla="val 4167"/>
              </a:avLst>
            </a:prstGeom>
            <a:gradFill rotWithShape="1">
              <a:gsLst>
                <a:gs pos="0">
                  <a:srgbClr val="EAABA0"/>
                </a:gs>
                <a:gs pos="100000">
                  <a:srgbClr val="F6D9D4"/>
                </a:gs>
              </a:gsLst>
              <a:lin ang="2700000" scaled="1"/>
            </a:gradFill>
            <a:ln w="12700" algn="ctr">
              <a:solidFill>
                <a:schemeClr val="tx1"/>
              </a:solidFill>
              <a:round/>
              <a:headEnd/>
              <a:tailEnd/>
            </a:ln>
            <a:effectLst>
              <a:outerShdw dist="35921" dir="2700000" algn="ctr" rotWithShape="0">
                <a:srgbClr val="B2B2B2"/>
              </a:outerShdw>
            </a:effectLst>
          </p:spPr>
          <p:txBody>
            <a:bodyPr wrap="none" anchor="ctr"/>
            <a:lstStyle/>
            <a:p>
              <a:pPr algn="ctr" eaLnBrk="0" hangingPunct="0">
                <a:defRPr/>
              </a:pPr>
              <a:r>
                <a:rPr lang="en-US" sz="1800">
                  <a:solidFill>
                    <a:schemeClr val="tx1"/>
                  </a:solidFill>
                  <a:cs typeface="+mn-cs"/>
                </a:rPr>
                <a:t>HTTP</a:t>
              </a:r>
            </a:p>
          </p:txBody>
        </p:sp>
        <p:sp>
          <p:nvSpPr>
            <p:cNvPr id="426011" name="AutoShape 27"/>
            <p:cNvSpPr>
              <a:spLocks noChangeArrowheads="1"/>
            </p:cNvSpPr>
            <p:nvPr/>
          </p:nvSpPr>
          <p:spPr bwMode="auto">
            <a:xfrm>
              <a:off x="3737" y="931"/>
              <a:ext cx="439" cy="272"/>
            </a:xfrm>
            <a:prstGeom prst="roundRect">
              <a:avLst>
                <a:gd name="adj" fmla="val 4167"/>
              </a:avLst>
            </a:prstGeom>
            <a:gradFill rotWithShape="1">
              <a:gsLst>
                <a:gs pos="0">
                  <a:srgbClr val="EAABA0"/>
                </a:gs>
                <a:gs pos="100000">
                  <a:srgbClr val="F6D9D4"/>
                </a:gs>
              </a:gsLst>
              <a:lin ang="2700000" scaled="1"/>
            </a:gradFill>
            <a:ln w="12700" algn="ctr">
              <a:solidFill>
                <a:schemeClr val="tx1"/>
              </a:solidFill>
              <a:round/>
              <a:headEnd/>
              <a:tailEnd/>
            </a:ln>
            <a:effectLst>
              <a:outerShdw dist="35921" dir="2700000" algn="ctr" rotWithShape="0">
                <a:srgbClr val="B2B2B2"/>
              </a:outerShdw>
            </a:effectLst>
          </p:spPr>
          <p:txBody>
            <a:bodyPr wrap="none" anchor="ctr"/>
            <a:lstStyle/>
            <a:p>
              <a:pPr algn="ctr" eaLnBrk="0" hangingPunct="0">
                <a:defRPr/>
              </a:pPr>
              <a:r>
                <a:rPr lang="en-US" sz="1800">
                  <a:solidFill>
                    <a:schemeClr val="tx1"/>
                  </a:solidFill>
                  <a:cs typeface="+mn-cs"/>
                </a:rPr>
                <a:t>FTP</a:t>
              </a:r>
            </a:p>
          </p:txBody>
        </p:sp>
        <p:sp>
          <p:nvSpPr>
            <p:cNvPr id="426012" name="AutoShape 28"/>
            <p:cNvSpPr>
              <a:spLocks noChangeArrowheads="1"/>
            </p:cNvSpPr>
            <p:nvPr/>
          </p:nvSpPr>
          <p:spPr bwMode="auto">
            <a:xfrm>
              <a:off x="4303" y="931"/>
              <a:ext cx="439" cy="272"/>
            </a:xfrm>
            <a:prstGeom prst="roundRect">
              <a:avLst>
                <a:gd name="adj" fmla="val 4167"/>
              </a:avLst>
            </a:prstGeom>
            <a:gradFill rotWithShape="1">
              <a:gsLst>
                <a:gs pos="0">
                  <a:srgbClr val="EAABA0"/>
                </a:gs>
                <a:gs pos="100000">
                  <a:srgbClr val="F6D9D4"/>
                </a:gs>
              </a:gsLst>
              <a:lin ang="2700000" scaled="1"/>
            </a:gradFill>
            <a:ln w="12700" algn="ctr">
              <a:solidFill>
                <a:schemeClr val="tx1"/>
              </a:solidFill>
              <a:round/>
              <a:headEnd/>
              <a:tailEnd/>
            </a:ln>
            <a:effectLst>
              <a:outerShdw dist="35921" dir="2700000" algn="ctr" rotWithShape="0">
                <a:srgbClr val="B2B2B2"/>
              </a:outerShdw>
            </a:effectLst>
          </p:spPr>
          <p:txBody>
            <a:bodyPr wrap="none" anchor="ctr"/>
            <a:lstStyle/>
            <a:p>
              <a:pPr algn="ctr" eaLnBrk="0" hangingPunct="0">
                <a:defRPr/>
              </a:pPr>
              <a:r>
                <a:rPr lang="en-US" sz="1800">
                  <a:solidFill>
                    <a:schemeClr val="tx1"/>
                  </a:solidFill>
                  <a:cs typeface="+mn-cs"/>
                </a:rPr>
                <a:t>SMTP</a:t>
              </a:r>
            </a:p>
          </p:txBody>
        </p:sp>
        <p:sp>
          <p:nvSpPr>
            <p:cNvPr id="426013" name="AutoShape 29"/>
            <p:cNvSpPr>
              <a:spLocks noChangeArrowheads="1"/>
            </p:cNvSpPr>
            <p:nvPr/>
          </p:nvSpPr>
          <p:spPr bwMode="auto">
            <a:xfrm>
              <a:off x="3162" y="1260"/>
              <a:ext cx="439" cy="275"/>
            </a:xfrm>
            <a:prstGeom prst="roundRect">
              <a:avLst>
                <a:gd name="adj" fmla="val 4167"/>
              </a:avLst>
            </a:prstGeom>
            <a:gradFill rotWithShape="1">
              <a:gsLst>
                <a:gs pos="0">
                  <a:srgbClr val="EAABA0"/>
                </a:gs>
                <a:gs pos="100000">
                  <a:srgbClr val="F6D9D4"/>
                </a:gs>
              </a:gsLst>
              <a:lin ang="2700000" scaled="1"/>
            </a:gradFill>
            <a:ln w="12700" algn="ctr">
              <a:solidFill>
                <a:schemeClr val="tx1"/>
              </a:solidFill>
              <a:round/>
              <a:headEnd/>
              <a:tailEnd/>
            </a:ln>
            <a:effectLst>
              <a:outerShdw dist="35921" dir="2700000" algn="ctr" rotWithShape="0">
                <a:srgbClr val="B2B2B2"/>
              </a:outerShdw>
            </a:effectLst>
          </p:spPr>
          <p:txBody>
            <a:bodyPr wrap="none" anchor="ctr"/>
            <a:lstStyle/>
            <a:p>
              <a:pPr algn="ctr" eaLnBrk="0" hangingPunct="0">
                <a:defRPr/>
              </a:pPr>
              <a:r>
                <a:rPr lang="en-US" sz="1800">
                  <a:solidFill>
                    <a:schemeClr val="tx1"/>
                  </a:solidFill>
                  <a:cs typeface="+mn-cs"/>
                </a:rPr>
                <a:t>DNS</a:t>
              </a:r>
            </a:p>
          </p:txBody>
        </p:sp>
        <p:sp>
          <p:nvSpPr>
            <p:cNvPr id="426014" name="AutoShape 30"/>
            <p:cNvSpPr>
              <a:spLocks noChangeArrowheads="1"/>
            </p:cNvSpPr>
            <p:nvPr/>
          </p:nvSpPr>
          <p:spPr bwMode="auto">
            <a:xfrm>
              <a:off x="3745" y="1260"/>
              <a:ext cx="439" cy="275"/>
            </a:xfrm>
            <a:prstGeom prst="roundRect">
              <a:avLst>
                <a:gd name="adj" fmla="val 4167"/>
              </a:avLst>
            </a:prstGeom>
            <a:gradFill rotWithShape="1">
              <a:gsLst>
                <a:gs pos="0">
                  <a:srgbClr val="EAABA0"/>
                </a:gs>
                <a:gs pos="100000">
                  <a:srgbClr val="F6D9D4"/>
                </a:gs>
              </a:gsLst>
              <a:lin ang="2700000" scaled="1"/>
            </a:gradFill>
            <a:ln w="12700" algn="ctr">
              <a:solidFill>
                <a:schemeClr val="tx1"/>
              </a:solidFill>
              <a:round/>
              <a:headEnd/>
              <a:tailEnd/>
            </a:ln>
            <a:effectLst>
              <a:outerShdw dist="35921" dir="2700000" algn="ctr" rotWithShape="0">
                <a:srgbClr val="B2B2B2"/>
              </a:outerShdw>
            </a:effectLst>
          </p:spPr>
          <p:txBody>
            <a:bodyPr wrap="none" anchor="ctr"/>
            <a:lstStyle/>
            <a:p>
              <a:pPr algn="ctr" eaLnBrk="0" hangingPunct="0">
                <a:defRPr/>
              </a:pPr>
              <a:r>
                <a:rPr lang="tr-TR" sz="1800">
                  <a:solidFill>
                    <a:schemeClr val="tx1"/>
                  </a:solidFill>
                  <a:cs typeface="+mn-cs"/>
                </a:rPr>
                <a:t>Telnet</a:t>
              </a:r>
              <a:endParaRPr lang="en-US" sz="1800">
                <a:solidFill>
                  <a:schemeClr val="tx1"/>
                </a:solidFill>
                <a:cs typeface="+mn-cs"/>
              </a:endParaRPr>
            </a:p>
          </p:txBody>
        </p:sp>
        <p:sp>
          <p:nvSpPr>
            <p:cNvPr id="426015" name="AutoShape 31"/>
            <p:cNvSpPr>
              <a:spLocks noChangeArrowheads="1"/>
            </p:cNvSpPr>
            <p:nvPr/>
          </p:nvSpPr>
          <p:spPr bwMode="auto">
            <a:xfrm>
              <a:off x="4311" y="1260"/>
              <a:ext cx="439" cy="275"/>
            </a:xfrm>
            <a:prstGeom prst="roundRect">
              <a:avLst>
                <a:gd name="adj" fmla="val 4167"/>
              </a:avLst>
            </a:prstGeom>
            <a:gradFill rotWithShape="1">
              <a:gsLst>
                <a:gs pos="0">
                  <a:srgbClr val="EAABA0"/>
                </a:gs>
                <a:gs pos="100000">
                  <a:srgbClr val="F6D9D4"/>
                </a:gs>
              </a:gsLst>
              <a:lin ang="2700000" scaled="1"/>
            </a:gradFill>
            <a:ln w="12700" algn="ctr">
              <a:solidFill>
                <a:schemeClr val="tx1"/>
              </a:solidFill>
              <a:round/>
              <a:headEnd/>
              <a:tailEnd/>
            </a:ln>
            <a:effectLst>
              <a:outerShdw dist="35921" dir="2700000" algn="ctr" rotWithShape="0">
                <a:srgbClr val="B2B2B2"/>
              </a:outerShdw>
            </a:effectLst>
          </p:spPr>
          <p:txBody>
            <a:bodyPr wrap="none" anchor="ctr"/>
            <a:lstStyle/>
            <a:p>
              <a:pPr algn="ctr" eaLnBrk="0" hangingPunct="0">
                <a:defRPr/>
              </a:pPr>
              <a:r>
                <a:rPr lang="en-US" sz="1800">
                  <a:solidFill>
                    <a:schemeClr val="tx1"/>
                  </a:solidFill>
                  <a:cs typeface="+mn-cs"/>
                </a:rPr>
                <a:t>SNMP</a:t>
              </a:r>
            </a:p>
          </p:txBody>
        </p:sp>
        <p:sp>
          <p:nvSpPr>
            <p:cNvPr id="426016" name="AutoShape 32"/>
            <p:cNvSpPr>
              <a:spLocks noChangeArrowheads="1"/>
            </p:cNvSpPr>
            <p:nvPr/>
          </p:nvSpPr>
          <p:spPr bwMode="auto">
            <a:xfrm>
              <a:off x="784" y="913"/>
              <a:ext cx="840" cy="319"/>
            </a:xfrm>
            <a:prstGeom prst="roundRect">
              <a:avLst>
                <a:gd name="adj" fmla="val 4167"/>
              </a:avLst>
            </a:prstGeom>
            <a:gradFill rotWithShape="1">
              <a:gsLst>
                <a:gs pos="0">
                  <a:srgbClr val="EAABA0"/>
                </a:gs>
                <a:gs pos="100000">
                  <a:srgbClr val="F6D9D4"/>
                </a:gs>
              </a:gsLst>
              <a:lin ang="2700000" scaled="1"/>
            </a:gradFill>
            <a:ln w="12700" algn="ctr">
              <a:solidFill>
                <a:schemeClr val="tx1"/>
              </a:solidFill>
              <a:round/>
              <a:headEnd/>
              <a:tailEnd/>
            </a:ln>
            <a:effectLst>
              <a:outerShdw dist="35921" dir="2700000" algn="ctr" rotWithShape="0">
                <a:srgbClr val="B2B2B2"/>
              </a:outerShdw>
            </a:effectLst>
          </p:spPr>
          <p:txBody>
            <a:bodyPr anchor="ctr"/>
            <a:lstStyle/>
            <a:p>
              <a:pPr algn="ctr" eaLnBrk="0" hangingPunct="0">
                <a:defRPr/>
              </a:pPr>
              <a:r>
                <a:rPr lang="tr-TR" sz="1800">
                  <a:solidFill>
                    <a:schemeClr val="tx1"/>
                  </a:solidFill>
                  <a:cs typeface="+mn-cs"/>
                </a:rPr>
                <a:t>Uygulama</a:t>
              </a:r>
              <a:endParaRPr lang="en-US" sz="1800">
                <a:solidFill>
                  <a:schemeClr val="tx1"/>
                </a:solidFill>
                <a:cs typeface="+mn-cs"/>
              </a:endParaRPr>
            </a:p>
          </p:txBody>
        </p:sp>
        <p:sp>
          <p:nvSpPr>
            <p:cNvPr id="426017" name="AutoShape 33"/>
            <p:cNvSpPr>
              <a:spLocks noChangeArrowheads="1"/>
            </p:cNvSpPr>
            <p:nvPr/>
          </p:nvSpPr>
          <p:spPr bwMode="auto">
            <a:xfrm>
              <a:off x="784" y="2129"/>
              <a:ext cx="840" cy="317"/>
            </a:xfrm>
            <a:prstGeom prst="roundRect">
              <a:avLst>
                <a:gd name="adj" fmla="val 4167"/>
              </a:avLst>
            </a:prstGeom>
            <a:gradFill rotWithShape="1">
              <a:gsLst>
                <a:gs pos="0">
                  <a:srgbClr val="D5D69C"/>
                </a:gs>
                <a:gs pos="100000">
                  <a:srgbClr val="EEEFD7"/>
                </a:gs>
              </a:gsLst>
              <a:lin ang="2700000" scaled="1"/>
            </a:gradFill>
            <a:ln w="12700" algn="ctr">
              <a:solidFill>
                <a:srgbClr val="4D4D4D"/>
              </a:solidFill>
              <a:round/>
              <a:headEnd/>
              <a:tailEnd/>
            </a:ln>
            <a:effectLst>
              <a:outerShdw dist="35921" dir="2700000" algn="ctr" rotWithShape="0">
                <a:srgbClr val="B2B2B2"/>
              </a:outerShdw>
            </a:effectLst>
          </p:spPr>
          <p:txBody>
            <a:bodyPr anchor="ctr"/>
            <a:lstStyle/>
            <a:p>
              <a:pPr algn="ctr" eaLnBrk="0" hangingPunct="0">
                <a:defRPr/>
              </a:pPr>
              <a:r>
                <a:rPr lang="tr-TR" sz="1800">
                  <a:solidFill>
                    <a:schemeClr val="tx1"/>
                  </a:solidFill>
                  <a:cs typeface="+mn-cs"/>
                </a:rPr>
                <a:t>Taşıma</a:t>
              </a:r>
              <a:endParaRPr lang="en-US" sz="1800">
                <a:solidFill>
                  <a:schemeClr val="tx1"/>
                </a:solidFill>
                <a:cs typeface="+mn-cs"/>
              </a:endParaRPr>
            </a:p>
          </p:txBody>
        </p:sp>
        <p:sp>
          <p:nvSpPr>
            <p:cNvPr id="426018" name="AutoShape 34"/>
            <p:cNvSpPr>
              <a:spLocks noChangeArrowheads="1"/>
            </p:cNvSpPr>
            <p:nvPr/>
          </p:nvSpPr>
          <p:spPr bwMode="auto">
            <a:xfrm>
              <a:off x="784" y="2599"/>
              <a:ext cx="840" cy="316"/>
            </a:xfrm>
            <a:prstGeom prst="roundRect">
              <a:avLst>
                <a:gd name="adj" fmla="val 4167"/>
              </a:avLst>
            </a:prstGeom>
            <a:gradFill rotWithShape="1">
              <a:gsLst>
                <a:gs pos="0">
                  <a:srgbClr val="B395D8"/>
                </a:gs>
                <a:gs pos="100000">
                  <a:srgbClr val="DFD2EE"/>
                </a:gs>
              </a:gsLst>
              <a:lin ang="2700000" scaled="1"/>
            </a:gradFill>
            <a:ln w="12700" algn="ctr">
              <a:solidFill>
                <a:srgbClr val="333333"/>
              </a:solidFill>
              <a:round/>
              <a:headEnd/>
              <a:tailEnd/>
            </a:ln>
            <a:effectLst>
              <a:outerShdw dist="35921" dir="2700000" algn="ctr" rotWithShape="0">
                <a:srgbClr val="B2B2B2"/>
              </a:outerShdw>
            </a:effectLst>
          </p:spPr>
          <p:txBody>
            <a:bodyPr anchor="ctr"/>
            <a:lstStyle/>
            <a:p>
              <a:pPr algn="ctr" eaLnBrk="0" hangingPunct="0">
                <a:defRPr/>
              </a:pPr>
              <a:r>
                <a:rPr lang="tr-TR" sz="1800">
                  <a:solidFill>
                    <a:schemeClr val="tx1"/>
                  </a:solidFill>
                  <a:cs typeface="+mn-cs"/>
                </a:rPr>
                <a:t>Ağ</a:t>
              </a:r>
              <a:endParaRPr lang="en-US" sz="1800">
                <a:solidFill>
                  <a:schemeClr val="tx1"/>
                </a:solidFill>
                <a:cs typeface="+mn-cs"/>
              </a:endParaRPr>
            </a:p>
          </p:txBody>
        </p:sp>
        <p:sp>
          <p:nvSpPr>
            <p:cNvPr id="426019" name="AutoShape 35"/>
            <p:cNvSpPr>
              <a:spLocks noChangeArrowheads="1"/>
            </p:cNvSpPr>
            <p:nvPr/>
          </p:nvSpPr>
          <p:spPr bwMode="auto">
            <a:xfrm>
              <a:off x="784" y="3037"/>
              <a:ext cx="840" cy="315"/>
            </a:xfrm>
            <a:prstGeom prst="roundRect">
              <a:avLst>
                <a:gd name="adj" fmla="val 4167"/>
              </a:avLst>
            </a:prstGeom>
            <a:gradFill rotWithShape="1">
              <a:gsLst>
                <a:gs pos="0">
                  <a:srgbClr val="97DFC1"/>
                </a:gs>
                <a:gs pos="100000">
                  <a:srgbClr val="DAF4E9"/>
                </a:gs>
              </a:gsLst>
              <a:lin ang="2700000" scaled="1"/>
            </a:gradFill>
            <a:ln w="12700" algn="ctr">
              <a:solidFill>
                <a:srgbClr val="333333"/>
              </a:solidFill>
              <a:round/>
              <a:headEnd/>
              <a:tailEnd/>
            </a:ln>
            <a:effectLst>
              <a:outerShdw dist="35921" dir="2700000" algn="ctr" rotWithShape="0">
                <a:srgbClr val="B2B2B2"/>
              </a:outerShdw>
            </a:effectLst>
          </p:spPr>
          <p:txBody>
            <a:bodyPr anchor="ctr"/>
            <a:lstStyle/>
            <a:p>
              <a:pPr algn="ctr" eaLnBrk="0" hangingPunct="0">
                <a:defRPr/>
              </a:pPr>
              <a:r>
                <a:rPr lang="tr-TR" sz="1800">
                  <a:solidFill>
                    <a:schemeClr val="tx1"/>
                  </a:solidFill>
                  <a:cs typeface="+mn-cs"/>
                </a:rPr>
                <a:t>Veri Bağı</a:t>
              </a:r>
              <a:endParaRPr lang="en-US" sz="1800">
                <a:solidFill>
                  <a:schemeClr val="tx1"/>
                </a:solidFill>
                <a:cs typeface="+mn-cs"/>
              </a:endParaRPr>
            </a:p>
          </p:txBody>
        </p:sp>
        <p:sp>
          <p:nvSpPr>
            <p:cNvPr id="426020" name="AutoShape 36"/>
            <p:cNvSpPr>
              <a:spLocks noChangeArrowheads="1"/>
            </p:cNvSpPr>
            <p:nvPr/>
          </p:nvSpPr>
          <p:spPr bwMode="auto">
            <a:xfrm>
              <a:off x="784" y="1289"/>
              <a:ext cx="840" cy="315"/>
            </a:xfrm>
            <a:prstGeom prst="roundRect">
              <a:avLst>
                <a:gd name="adj" fmla="val 4167"/>
              </a:avLst>
            </a:prstGeom>
            <a:gradFill rotWithShape="1">
              <a:gsLst>
                <a:gs pos="0">
                  <a:srgbClr val="EAABA0"/>
                </a:gs>
                <a:gs pos="100000">
                  <a:srgbClr val="F6D9D4"/>
                </a:gs>
              </a:gsLst>
              <a:lin ang="2700000" scaled="1"/>
            </a:gradFill>
            <a:ln w="12700" algn="ctr">
              <a:solidFill>
                <a:schemeClr val="tx1"/>
              </a:solidFill>
              <a:round/>
              <a:headEnd/>
              <a:tailEnd/>
            </a:ln>
            <a:effectLst>
              <a:outerShdw dist="35921" dir="2700000" algn="ctr" rotWithShape="0">
                <a:srgbClr val="B2B2B2"/>
              </a:outerShdw>
            </a:effectLst>
          </p:spPr>
          <p:txBody>
            <a:bodyPr anchor="ctr"/>
            <a:lstStyle/>
            <a:p>
              <a:pPr algn="ctr" eaLnBrk="0" hangingPunct="0">
                <a:defRPr/>
              </a:pPr>
              <a:r>
                <a:rPr lang="tr-TR" sz="1800">
                  <a:solidFill>
                    <a:schemeClr val="tx1"/>
                  </a:solidFill>
                  <a:cs typeface="+mn-cs"/>
                </a:rPr>
                <a:t>Sunum</a:t>
              </a:r>
              <a:endParaRPr lang="en-US" sz="1800">
                <a:solidFill>
                  <a:schemeClr val="tx1"/>
                </a:solidFill>
                <a:cs typeface="+mn-cs"/>
              </a:endParaRPr>
            </a:p>
          </p:txBody>
        </p:sp>
        <p:sp>
          <p:nvSpPr>
            <p:cNvPr id="426021" name="AutoShape 37"/>
            <p:cNvSpPr>
              <a:spLocks noChangeArrowheads="1"/>
            </p:cNvSpPr>
            <p:nvPr/>
          </p:nvSpPr>
          <p:spPr bwMode="auto">
            <a:xfrm>
              <a:off x="784" y="1666"/>
              <a:ext cx="840" cy="318"/>
            </a:xfrm>
            <a:prstGeom prst="roundRect">
              <a:avLst>
                <a:gd name="adj" fmla="val 4167"/>
              </a:avLst>
            </a:prstGeom>
            <a:gradFill rotWithShape="1">
              <a:gsLst>
                <a:gs pos="0">
                  <a:srgbClr val="EAABA0"/>
                </a:gs>
                <a:gs pos="100000">
                  <a:srgbClr val="F6D9D4"/>
                </a:gs>
              </a:gsLst>
              <a:lin ang="2700000" scaled="1"/>
            </a:gradFill>
            <a:ln w="12700" algn="ctr">
              <a:solidFill>
                <a:schemeClr val="tx1"/>
              </a:solidFill>
              <a:round/>
              <a:headEnd/>
              <a:tailEnd/>
            </a:ln>
            <a:effectLst>
              <a:outerShdw dist="35921" dir="2700000" algn="ctr" rotWithShape="0">
                <a:srgbClr val="B2B2B2"/>
              </a:outerShdw>
            </a:effectLst>
          </p:spPr>
          <p:txBody>
            <a:bodyPr anchor="ctr"/>
            <a:lstStyle/>
            <a:p>
              <a:pPr algn="ctr" eaLnBrk="0" hangingPunct="0">
                <a:defRPr/>
              </a:pPr>
              <a:r>
                <a:rPr lang="tr-TR" sz="1800">
                  <a:solidFill>
                    <a:schemeClr val="tx1"/>
                  </a:solidFill>
                  <a:cs typeface="+mn-cs"/>
                </a:rPr>
                <a:t>Oturum</a:t>
              </a:r>
              <a:endParaRPr lang="en-US" sz="1800">
                <a:solidFill>
                  <a:schemeClr val="tx1"/>
                </a:solidFill>
                <a:cs typeface="+mn-cs"/>
              </a:endParaRPr>
            </a:p>
          </p:txBody>
        </p:sp>
        <p:sp>
          <p:nvSpPr>
            <p:cNvPr id="426022" name="AutoShape 38"/>
            <p:cNvSpPr>
              <a:spLocks noChangeArrowheads="1"/>
            </p:cNvSpPr>
            <p:nvPr/>
          </p:nvSpPr>
          <p:spPr bwMode="auto">
            <a:xfrm>
              <a:off x="784" y="3415"/>
              <a:ext cx="840" cy="317"/>
            </a:xfrm>
            <a:prstGeom prst="roundRect">
              <a:avLst>
                <a:gd name="adj" fmla="val 4167"/>
              </a:avLst>
            </a:prstGeom>
            <a:gradFill rotWithShape="1">
              <a:gsLst>
                <a:gs pos="0">
                  <a:srgbClr val="97DFC1"/>
                </a:gs>
                <a:gs pos="100000">
                  <a:srgbClr val="DAF4E9"/>
                </a:gs>
              </a:gsLst>
              <a:lin ang="2700000" scaled="1"/>
            </a:gradFill>
            <a:ln w="12700" algn="ctr">
              <a:solidFill>
                <a:srgbClr val="333333"/>
              </a:solidFill>
              <a:round/>
              <a:headEnd/>
              <a:tailEnd/>
            </a:ln>
            <a:effectLst>
              <a:outerShdw dist="35921" dir="2700000" algn="ctr" rotWithShape="0">
                <a:srgbClr val="B2B2B2"/>
              </a:outerShdw>
            </a:effectLst>
          </p:spPr>
          <p:txBody>
            <a:bodyPr anchor="ctr"/>
            <a:lstStyle/>
            <a:p>
              <a:pPr algn="ctr" eaLnBrk="0" hangingPunct="0">
                <a:defRPr/>
              </a:pPr>
              <a:r>
                <a:rPr lang="tr-TR" sz="1800">
                  <a:solidFill>
                    <a:schemeClr val="tx1"/>
                  </a:solidFill>
                  <a:cs typeface="+mn-cs"/>
                </a:rPr>
                <a:t>Fiziksel</a:t>
              </a:r>
              <a:endParaRPr lang="en-US" sz="1800">
                <a:solidFill>
                  <a:schemeClr val="tx1"/>
                </a:solidFill>
                <a:cs typeface="+mn-cs"/>
              </a:endParaRPr>
            </a:p>
          </p:txBody>
        </p:sp>
        <p:sp>
          <p:nvSpPr>
            <p:cNvPr id="426023" name="AutoShape 39"/>
            <p:cNvSpPr>
              <a:spLocks noChangeArrowheads="1"/>
            </p:cNvSpPr>
            <p:nvPr/>
          </p:nvSpPr>
          <p:spPr bwMode="auto">
            <a:xfrm>
              <a:off x="1924" y="2599"/>
              <a:ext cx="839" cy="316"/>
            </a:xfrm>
            <a:prstGeom prst="roundRect">
              <a:avLst>
                <a:gd name="adj" fmla="val 4167"/>
              </a:avLst>
            </a:prstGeom>
            <a:gradFill rotWithShape="1">
              <a:gsLst>
                <a:gs pos="0">
                  <a:srgbClr val="B395D8"/>
                </a:gs>
                <a:gs pos="100000">
                  <a:srgbClr val="DFD2EE"/>
                </a:gs>
              </a:gsLst>
              <a:lin ang="2700000" scaled="1"/>
            </a:gradFill>
            <a:ln w="12700" algn="ctr">
              <a:solidFill>
                <a:srgbClr val="333333"/>
              </a:solidFill>
              <a:round/>
              <a:headEnd/>
              <a:tailEnd/>
            </a:ln>
            <a:effectLst>
              <a:outerShdw dist="35921" dir="2700000" algn="ctr" rotWithShape="0">
                <a:srgbClr val="B2B2B2"/>
              </a:outerShdw>
            </a:effectLst>
          </p:spPr>
          <p:txBody>
            <a:bodyPr anchor="ctr"/>
            <a:lstStyle/>
            <a:p>
              <a:pPr algn="ctr" eaLnBrk="0" hangingPunct="0">
                <a:defRPr/>
              </a:pPr>
              <a:r>
                <a:rPr lang="tr-TR" sz="1800">
                  <a:solidFill>
                    <a:schemeClr val="tx1"/>
                  </a:solidFill>
                  <a:cs typeface="+mn-cs"/>
                </a:rPr>
                <a:t>İ</a:t>
              </a:r>
              <a:r>
                <a:rPr lang="en-US" sz="1800">
                  <a:solidFill>
                    <a:schemeClr val="tx1"/>
                  </a:solidFill>
                  <a:cs typeface="+mn-cs"/>
                </a:rPr>
                <a:t>nternet</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3 Veri Yer Tutucusu"/>
          <p:cNvSpPr>
            <a:spLocks noGrp="1"/>
          </p:cNvSpPr>
          <p:nvPr>
            <p:ph type="dt" sz="quarter" idx="10"/>
          </p:nvPr>
        </p:nvSpPr>
        <p:spPr>
          <a:noFill/>
        </p:spPr>
        <p:txBody>
          <a:bodyPr/>
          <a:lstStyle/>
          <a:p>
            <a:r>
              <a:rPr lang="tr-TR"/>
              <a:t>Prof.Dr.İbrahim ÖZÇELİK</a:t>
            </a:r>
          </a:p>
        </p:txBody>
      </p:sp>
      <p:sp>
        <p:nvSpPr>
          <p:cNvPr id="5123" name="4 Altbilgi Yer Tutucusu"/>
          <p:cNvSpPr>
            <a:spLocks noGrp="1"/>
          </p:cNvSpPr>
          <p:nvPr>
            <p:ph type="ftr" sz="quarter" idx="11"/>
          </p:nvPr>
        </p:nvSpPr>
        <p:spPr>
          <a:noFill/>
        </p:spPr>
        <p:txBody>
          <a:bodyPr/>
          <a:lstStyle/>
          <a:p>
            <a:r>
              <a:rPr lang="tr-TR"/>
              <a:t>Ağ Modeli, Sinyaller ve Kanal Kapasitesi</a:t>
            </a:r>
          </a:p>
        </p:txBody>
      </p:sp>
      <p:sp>
        <p:nvSpPr>
          <p:cNvPr id="5124" name="5 Slayt Numarası Yer Tutucusu"/>
          <p:cNvSpPr>
            <a:spLocks noGrp="1"/>
          </p:cNvSpPr>
          <p:nvPr>
            <p:ph type="sldNum" sz="quarter" idx="12"/>
          </p:nvPr>
        </p:nvSpPr>
        <p:spPr>
          <a:noFill/>
        </p:spPr>
        <p:txBody>
          <a:bodyPr/>
          <a:lstStyle/>
          <a:p>
            <a:fld id="{E076B48C-AE68-4A64-ABBE-7D1CF1638904}" type="slidenum">
              <a:rPr lang="tr-TR" smtClean="0"/>
              <a:pPr/>
              <a:t>12</a:t>
            </a:fld>
            <a:endParaRPr lang="tr-TR"/>
          </a:p>
        </p:txBody>
      </p:sp>
      <p:sp>
        <p:nvSpPr>
          <p:cNvPr id="5125" name="Rectangle 2"/>
          <p:cNvSpPr>
            <a:spLocks noGrp="1" noChangeArrowheads="1"/>
          </p:cNvSpPr>
          <p:nvPr>
            <p:ph type="title"/>
          </p:nvPr>
        </p:nvSpPr>
        <p:spPr/>
        <p:txBody>
          <a:bodyPr/>
          <a:lstStyle/>
          <a:p>
            <a:pPr eaLnBrk="1" hangingPunct="1"/>
            <a:r>
              <a:rPr lang="tr-TR" b="1" u="sng" dirty="0"/>
              <a:t>SİNYALLER</a:t>
            </a:r>
          </a:p>
        </p:txBody>
      </p:sp>
      <p:sp>
        <p:nvSpPr>
          <p:cNvPr id="5126" name="Rectangle 3"/>
          <p:cNvSpPr>
            <a:spLocks noGrp="1" noChangeArrowheads="1"/>
          </p:cNvSpPr>
          <p:nvPr>
            <p:ph type="body" idx="1"/>
          </p:nvPr>
        </p:nvSpPr>
        <p:spPr/>
        <p:txBody>
          <a:bodyPr/>
          <a:lstStyle/>
          <a:p>
            <a:pPr eaLnBrk="1" hangingPunct="1"/>
            <a:r>
              <a:rPr lang="tr-TR" sz="2000" dirty="0"/>
              <a:t>Veri İletişim Terimleri</a:t>
            </a:r>
          </a:p>
          <a:p>
            <a:pPr eaLnBrk="1" hangingPunct="1"/>
            <a:r>
              <a:rPr lang="tr-TR" sz="2000" dirty="0"/>
              <a:t>Zaman </a:t>
            </a:r>
            <a:r>
              <a:rPr lang="tr-TR" sz="2000" dirty="0" err="1"/>
              <a:t>Domeni</a:t>
            </a:r>
            <a:r>
              <a:rPr lang="tr-TR" sz="2000" dirty="0"/>
              <a:t> Kavramları</a:t>
            </a:r>
          </a:p>
          <a:p>
            <a:pPr eaLnBrk="1" hangingPunct="1"/>
            <a:r>
              <a:rPr lang="tr-TR" sz="2000" dirty="0" err="1"/>
              <a:t>Analog</a:t>
            </a:r>
            <a:r>
              <a:rPr lang="tr-TR" sz="2000" dirty="0"/>
              <a:t> Sinyaller</a:t>
            </a:r>
          </a:p>
          <a:p>
            <a:pPr eaLnBrk="1" hangingPunct="1"/>
            <a:r>
              <a:rPr lang="tr-TR" sz="2000" dirty="0"/>
              <a:t>Sayısal Sinyaller</a:t>
            </a:r>
          </a:p>
          <a:p>
            <a:pPr eaLnBrk="1" hangingPunct="1"/>
            <a:r>
              <a:rPr lang="tr-TR" sz="2000" dirty="0"/>
              <a:t>Frekans </a:t>
            </a:r>
            <a:r>
              <a:rPr lang="tr-TR" sz="2000" dirty="0" err="1"/>
              <a:t>Domeni</a:t>
            </a:r>
            <a:r>
              <a:rPr lang="tr-TR" sz="2000" dirty="0"/>
              <a:t> Kavramları</a:t>
            </a:r>
          </a:p>
          <a:p>
            <a:pPr eaLnBrk="1" hangingPunct="1"/>
            <a:r>
              <a:rPr lang="tr-TR" sz="2000" dirty="0" err="1"/>
              <a:t>Analog</a:t>
            </a:r>
            <a:r>
              <a:rPr lang="tr-TR" sz="2000" dirty="0"/>
              <a:t> İletim</a:t>
            </a:r>
          </a:p>
          <a:p>
            <a:pPr eaLnBrk="1" hangingPunct="1"/>
            <a:r>
              <a:rPr lang="tr-TR" sz="2000" dirty="0"/>
              <a:t>Sayısal İletim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Veri Yer Tutucusu"/>
          <p:cNvSpPr>
            <a:spLocks noGrp="1"/>
          </p:cNvSpPr>
          <p:nvPr>
            <p:ph type="dt" sz="quarter" idx="10"/>
          </p:nvPr>
        </p:nvSpPr>
        <p:spPr>
          <a:noFill/>
        </p:spPr>
        <p:txBody>
          <a:bodyPr/>
          <a:lstStyle/>
          <a:p>
            <a:r>
              <a:rPr lang="tr-TR"/>
              <a:t>Prof.Dr.İbrahim ÖZÇELİK</a:t>
            </a:r>
          </a:p>
        </p:txBody>
      </p:sp>
      <p:sp>
        <p:nvSpPr>
          <p:cNvPr id="6147" name="4 Altbilgi Yer Tutucusu"/>
          <p:cNvSpPr>
            <a:spLocks noGrp="1"/>
          </p:cNvSpPr>
          <p:nvPr>
            <p:ph type="ftr" sz="quarter" idx="11"/>
          </p:nvPr>
        </p:nvSpPr>
        <p:spPr>
          <a:noFill/>
        </p:spPr>
        <p:txBody>
          <a:bodyPr/>
          <a:lstStyle/>
          <a:p>
            <a:r>
              <a:rPr lang="tr-TR"/>
              <a:t>Ağ Modeli, Sinyaller ve Kanal Kapasitesi</a:t>
            </a:r>
          </a:p>
        </p:txBody>
      </p:sp>
      <p:sp>
        <p:nvSpPr>
          <p:cNvPr id="6148" name="5 Slayt Numarası Yer Tutucusu"/>
          <p:cNvSpPr>
            <a:spLocks noGrp="1"/>
          </p:cNvSpPr>
          <p:nvPr>
            <p:ph type="sldNum" sz="quarter" idx="12"/>
          </p:nvPr>
        </p:nvSpPr>
        <p:spPr>
          <a:noFill/>
        </p:spPr>
        <p:txBody>
          <a:bodyPr/>
          <a:lstStyle/>
          <a:p>
            <a:fld id="{BA4F0B47-5E4A-4EBD-AA99-A56ADB724F9E}" type="slidenum">
              <a:rPr lang="tr-TR" smtClean="0"/>
              <a:pPr/>
              <a:t>13</a:t>
            </a:fld>
            <a:endParaRPr lang="tr-TR"/>
          </a:p>
        </p:txBody>
      </p:sp>
      <p:sp>
        <p:nvSpPr>
          <p:cNvPr id="6149" name="Rectangle 2"/>
          <p:cNvSpPr>
            <a:spLocks noGrp="1" noChangeArrowheads="1"/>
          </p:cNvSpPr>
          <p:nvPr>
            <p:ph type="title"/>
          </p:nvPr>
        </p:nvSpPr>
        <p:spPr/>
        <p:txBody>
          <a:bodyPr/>
          <a:lstStyle/>
          <a:p>
            <a:pPr eaLnBrk="1" hangingPunct="1"/>
            <a:r>
              <a:rPr lang="tr-TR" u="sng"/>
              <a:t>Veri İletişim Terimleri</a:t>
            </a:r>
          </a:p>
        </p:txBody>
      </p:sp>
      <p:sp>
        <p:nvSpPr>
          <p:cNvPr id="6150" name="Rectangle 3"/>
          <p:cNvSpPr>
            <a:spLocks noGrp="1" noChangeArrowheads="1"/>
          </p:cNvSpPr>
          <p:nvPr>
            <p:ph type="body" idx="1"/>
          </p:nvPr>
        </p:nvSpPr>
        <p:spPr/>
        <p:txBody>
          <a:bodyPr/>
          <a:lstStyle/>
          <a:p>
            <a:pPr eaLnBrk="1" hangingPunct="1">
              <a:spcBef>
                <a:spcPct val="10000"/>
              </a:spcBef>
            </a:pPr>
            <a:r>
              <a:rPr lang="tr-TR" sz="2000"/>
              <a:t>Veri : Bilgiyi yada manayı taşıyan birim</a:t>
            </a:r>
          </a:p>
          <a:p>
            <a:pPr lvl="1" eaLnBrk="1" hangingPunct="1">
              <a:spcBef>
                <a:spcPct val="10000"/>
              </a:spcBef>
            </a:pPr>
            <a:r>
              <a:rPr lang="tr-TR" sz="2000"/>
              <a:t>Analog Veri – Ses, Video</a:t>
            </a:r>
          </a:p>
          <a:p>
            <a:pPr lvl="1" eaLnBrk="1" hangingPunct="1">
              <a:spcBef>
                <a:spcPct val="10000"/>
              </a:spcBef>
            </a:pPr>
            <a:r>
              <a:rPr lang="tr-TR" sz="2000"/>
              <a:t>Sayısal Veri – 010101 (text, integer)</a:t>
            </a:r>
          </a:p>
          <a:p>
            <a:pPr eaLnBrk="1" hangingPunct="1">
              <a:spcBef>
                <a:spcPct val="10000"/>
              </a:spcBef>
            </a:pPr>
            <a:r>
              <a:rPr lang="tr-TR" sz="2000"/>
              <a:t>Sinyal : Verinin elektrik yada elektromanyetik gösterilimi</a:t>
            </a:r>
          </a:p>
          <a:p>
            <a:pPr lvl="1" eaLnBrk="1" hangingPunct="1">
              <a:spcBef>
                <a:spcPct val="10000"/>
              </a:spcBef>
            </a:pPr>
            <a:r>
              <a:rPr lang="tr-TR" sz="2000"/>
              <a:t>Analog Sinyal – Genlik ve sıklığı zamanda sürekli değişken dalga  - Sürekli Sinyal</a:t>
            </a:r>
          </a:p>
          <a:p>
            <a:pPr lvl="1" eaLnBrk="1" hangingPunct="1">
              <a:spcBef>
                <a:spcPct val="10000"/>
              </a:spcBef>
            </a:pPr>
            <a:r>
              <a:rPr lang="tr-TR" sz="2000"/>
              <a:t>Sayısal Sinyal – Genlik ve sıklığı sabit bir seviyeden diğer bir sabit seviyeye değişen sinyal –Ayrık Sinyal</a:t>
            </a:r>
          </a:p>
          <a:p>
            <a:pPr eaLnBrk="1" hangingPunct="1">
              <a:spcBef>
                <a:spcPct val="10000"/>
              </a:spcBef>
            </a:pPr>
            <a:r>
              <a:rPr lang="tr-TR" sz="2000"/>
              <a:t>İletim : Sinyallerin yayılması ve işlenmesi vasıtasıyla verinin iletişimi</a:t>
            </a:r>
          </a:p>
          <a:p>
            <a:pPr lvl="1" eaLnBrk="1" hangingPunct="1">
              <a:spcBef>
                <a:spcPct val="10000"/>
              </a:spcBef>
            </a:pPr>
            <a:r>
              <a:rPr lang="tr-TR" sz="2000">
                <a:cs typeface="Times New Roman" charset="0"/>
              </a:rPr>
              <a:t>Analog </a:t>
            </a:r>
            <a:r>
              <a:rPr lang="tr-TR" sz="2000"/>
              <a:t>İletim : Analog veya Sayısal verinin analog sinyal vasıtasıyla taşınmasıdır</a:t>
            </a:r>
            <a:endParaRPr lang="tr-TR" sz="2000">
              <a:cs typeface="Times New Roman" charset="0"/>
            </a:endParaRPr>
          </a:p>
          <a:p>
            <a:pPr lvl="1" eaLnBrk="1" hangingPunct="1">
              <a:spcBef>
                <a:spcPct val="10000"/>
              </a:spcBef>
            </a:pPr>
            <a:r>
              <a:rPr lang="tr-TR" sz="2000">
                <a:cs typeface="Times New Roman" charset="0"/>
              </a:rPr>
              <a:t>Say</a:t>
            </a:r>
            <a:r>
              <a:rPr lang="tr-TR" sz="2000"/>
              <a:t>ı</a:t>
            </a:r>
            <a:r>
              <a:rPr lang="tr-TR" sz="2000">
                <a:cs typeface="Times New Roman" charset="0"/>
              </a:rPr>
              <a:t>sal </a:t>
            </a:r>
            <a:r>
              <a:rPr lang="tr-TR" sz="2000"/>
              <a:t>İletim : Analog veya Sayısal verinin sayısal sinyal vasıtasıyla taşınmasıdır</a:t>
            </a:r>
          </a:p>
        </p:txBody>
      </p:sp>
      <p:pic>
        <p:nvPicPr>
          <p:cNvPr id="6151" name="Picture 4"/>
          <p:cNvPicPr>
            <a:picLocks noChangeAspect="1" noChangeArrowheads="1"/>
          </p:cNvPicPr>
          <p:nvPr/>
        </p:nvPicPr>
        <p:blipFill>
          <a:blip r:embed="rId2"/>
          <a:srcRect/>
          <a:stretch>
            <a:fillRect/>
          </a:stretch>
        </p:blipFill>
        <p:spPr bwMode="auto">
          <a:xfrm>
            <a:off x="5010150" y="639763"/>
            <a:ext cx="1809750" cy="1657350"/>
          </a:xfrm>
          <a:prstGeom prst="rect">
            <a:avLst/>
          </a:prstGeom>
          <a:noFill/>
          <a:ln w="9525">
            <a:noFill/>
            <a:miter lim="800000"/>
            <a:headEnd/>
            <a:tailEnd/>
          </a:ln>
        </p:spPr>
      </p:pic>
      <p:pic>
        <p:nvPicPr>
          <p:cNvPr id="6152" name="Picture 5"/>
          <p:cNvPicPr>
            <a:picLocks noChangeAspect="1" noChangeArrowheads="1"/>
          </p:cNvPicPr>
          <p:nvPr/>
        </p:nvPicPr>
        <p:blipFill>
          <a:blip r:embed="rId3"/>
          <a:srcRect/>
          <a:stretch>
            <a:fillRect/>
          </a:stretch>
        </p:blipFill>
        <p:spPr bwMode="auto">
          <a:xfrm>
            <a:off x="6835775" y="638175"/>
            <a:ext cx="2009775" cy="1038225"/>
          </a:xfrm>
          <a:prstGeom prst="rect">
            <a:avLst/>
          </a:prstGeom>
          <a:noFill/>
          <a:ln w="9525" algn="ctr">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Veri Yer Tutucusu"/>
          <p:cNvSpPr>
            <a:spLocks noGrp="1"/>
          </p:cNvSpPr>
          <p:nvPr>
            <p:ph type="dt" sz="quarter" idx="10"/>
          </p:nvPr>
        </p:nvSpPr>
        <p:spPr>
          <a:noFill/>
        </p:spPr>
        <p:txBody>
          <a:bodyPr/>
          <a:lstStyle/>
          <a:p>
            <a:r>
              <a:rPr lang="tr-TR"/>
              <a:t>Prof.Dr.İbrahim ÖZÇELİK</a:t>
            </a:r>
          </a:p>
        </p:txBody>
      </p:sp>
      <p:sp>
        <p:nvSpPr>
          <p:cNvPr id="7171" name="4 Altbilgi Yer Tutucusu"/>
          <p:cNvSpPr>
            <a:spLocks noGrp="1"/>
          </p:cNvSpPr>
          <p:nvPr>
            <p:ph type="ftr" sz="quarter" idx="11"/>
          </p:nvPr>
        </p:nvSpPr>
        <p:spPr>
          <a:noFill/>
        </p:spPr>
        <p:txBody>
          <a:bodyPr/>
          <a:lstStyle/>
          <a:p>
            <a:r>
              <a:rPr lang="tr-TR"/>
              <a:t>Ağ Modeli, Sinyaller ve Kanal Kapasitesi</a:t>
            </a:r>
          </a:p>
        </p:txBody>
      </p:sp>
      <p:sp>
        <p:nvSpPr>
          <p:cNvPr id="7172" name="5 Slayt Numarası Yer Tutucusu"/>
          <p:cNvSpPr>
            <a:spLocks noGrp="1"/>
          </p:cNvSpPr>
          <p:nvPr>
            <p:ph type="sldNum" sz="quarter" idx="12"/>
          </p:nvPr>
        </p:nvSpPr>
        <p:spPr>
          <a:noFill/>
        </p:spPr>
        <p:txBody>
          <a:bodyPr/>
          <a:lstStyle/>
          <a:p>
            <a:fld id="{C48CF0CC-20A1-4158-A8EC-531B6BC54C48}" type="slidenum">
              <a:rPr lang="tr-TR" smtClean="0"/>
              <a:pPr/>
              <a:t>14</a:t>
            </a:fld>
            <a:endParaRPr lang="tr-TR"/>
          </a:p>
        </p:txBody>
      </p:sp>
      <p:sp>
        <p:nvSpPr>
          <p:cNvPr id="7173" name="Rectangle 2"/>
          <p:cNvSpPr>
            <a:spLocks noGrp="1" noChangeArrowheads="1"/>
          </p:cNvSpPr>
          <p:nvPr>
            <p:ph type="title"/>
          </p:nvPr>
        </p:nvSpPr>
        <p:spPr/>
        <p:txBody>
          <a:bodyPr/>
          <a:lstStyle/>
          <a:p>
            <a:pPr eaLnBrk="1" hangingPunct="1"/>
            <a:r>
              <a:rPr lang="tr-TR"/>
              <a:t>Analog ve Sayısal Sinyaller</a:t>
            </a:r>
          </a:p>
        </p:txBody>
      </p:sp>
      <p:pic>
        <p:nvPicPr>
          <p:cNvPr id="7174" name="Picture 3"/>
          <p:cNvPicPr>
            <a:picLocks noGrp="1" noChangeAspect="1" noChangeArrowheads="1"/>
          </p:cNvPicPr>
          <p:nvPr>
            <p:ph idx="1"/>
          </p:nvPr>
        </p:nvPicPr>
        <p:blipFill>
          <a:blip r:embed="rId2"/>
          <a:srcRect/>
          <a:stretch>
            <a:fillRect/>
          </a:stretch>
        </p:blipFill>
        <p:spPr>
          <a:xfrm>
            <a:off x="1079500" y="1916113"/>
            <a:ext cx="7345363" cy="2844800"/>
          </a:xfrm>
          <a:noFill/>
        </p:spPr>
      </p:pic>
      <p:sp>
        <p:nvSpPr>
          <p:cNvPr id="7175" name="Text Box 4"/>
          <p:cNvSpPr txBox="1">
            <a:spLocks noChangeArrowheads="1"/>
          </p:cNvSpPr>
          <p:nvPr/>
        </p:nvSpPr>
        <p:spPr bwMode="auto">
          <a:xfrm>
            <a:off x="612775" y="5013325"/>
            <a:ext cx="8099425" cy="701675"/>
          </a:xfrm>
          <a:prstGeom prst="rect">
            <a:avLst/>
          </a:prstGeom>
          <a:noFill/>
          <a:ln w="9525" algn="ctr">
            <a:noFill/>
            <a:miter lim="800000"/>
            <a:headEnd/>
            <a:tailEnd/>
          </a:ln>
        </p:spPr>
        <p:txBody>
          <a:bodyPr anchor="b">
            <a:spAutoFit/>
          </a:bodyPr>
          <a:lstStyle/>
          <a:p>
            <a:r>
              <a:rPr lang="tr-TR" sz="2000" b="0" dirty="0"/>
              <a:t>Analog ve Sayısal sinyal: Veri iletişiminde yaygınlıkla periyodik analog sinyal ve periyodik olmayan sayısal sinyal kullanılır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Veri Yer Tutucusu"/>
          <p:cNvSpPr>
            <a:spLocks noGrp="1"/>
          </p:cNvSpPr>
          <p:nvPr>
            <p:ph type="dt" sz="quarter" idx="10"/>
          </p:nvPr>
        </p:nvSpPr>
        <p:spPr>
          <a:noFill/>
        </p:spPr>
        <p:txBody>
          <a:bodyPr/>
          <a:lstStyle/>
          <a:p>
            <a:r>
              <a:rPr lang="tr-TR"/>
              <a:t>Prof.Dr.İbrahim ÖZÇELİK</a:t>
            </a:r>
          </a:p>
        </p:txBody>
      </p:sp>
      <p:sp>
        <p:nvSpPr>
          <p:cNvPr id="10243" name="4 Altbilgi Yer Tutucusu"/>
          <p:cNvSpPr>
            <a:spLocks noGrp="1"/>
          </p:cNvSpPr>
          <p:nvPr>
            <p:ph type="ftr" sz="quarter" idx="11"/>
          </p:nvPr>
        </p:nvSpPr>
        <p:spPr>
          <a:noFill/>
        </p:spPr>
        <p:txBody>
          <a:bodyPr/>
          <a:lstStyle/>
          <a:p>
            <a:r>
              <a:rPr lang="tr-TR"/>
              <a:t>Ağ Modeli, Sinyaller ve Kanal Kapasitesi</a:t>
            </a:r>
          </a:p>
        </p:txBody>
      </p:sp>
      <p:sp>
        <p:nvSpPr>
          <p:cNvPr id="10244" name="5 Slayt Numarası Yer Tutucusu"/>
          <p:cNvSpPr>
            <a:spLocks noGrp="1"/>
          </p:cNvSpPr>
          <p:nvPr>
            <p:ph type="sldNum" sz="quarter" idx="12"/>
          </p:nvPr>
        </p:nvSpPr>
        <p:spPr>
          <a:noFill/>
        </p:spPr>
        <p:txBody>
          <a:bodyPr/>
          <a:lstStyle/>
          <a:p>
            <a:fld id="{6462A9C6-260B-4081-9292-4467FDBBEA89}" type="slidenum">
              <a:rPr lang="tr-TR" smtClean="0"/>
              <a:pPr/>
              <a:t>15</a:t>
            </a:fld>
            <a:endParaRPr lang="tr-TR"/>
          </a:p>
        </p:txBody>
      </p:sp>
      <p:sp>
        <p:nvSpPr>
          <p:cNvPr id="10245" name="Rectangle 2"/>
          <p:cNvSpPr>
            <a:spLocks noGrp="1" noChangeArrowheads="1"/>
          </p:cNvSpPr>
          <p:nvPr>
            <p:ph type="title"/>
          </p:nvPr>
        </p:nvSpPr>
        <p:spPr/>
        <p:txBody>
          <a:bodyPr/>
          <a:lstStyle/>
          <a:p>
            <a:pPr eaLnBrk="1" hangingPunct="1"/>
            <a:r>
              <a:rPr lang="tr-TR" u="sng"/>
              <a:t>Zaman Domeni Kavramları</a:t>
            </a:r>
          </a:p>
        </p:txBody>
      </p:sp>
      <p:sp>
        <p:nvSpPr>
          <p:cNvPr id="10246" name="Rectangle 3"/>
          <p:cNvSpPr>
            <a:spLocks noGrp="1" noChangeArrowheads="1"/>
          </p:cNvSpPr>
          <p:nvPr>
            <p:ph type="body" idx="1"/>
          </p:nvPr>
        </p:nvSpPr>
        <p:spPr/>
        <p:txBody>
          <a:bodyPr/>
          <a:lstStyle/>
          <a:p>
            <a:pPr eaLnBrk="1" hangingPunct="1">
              <a:lnSpc>
                <a:spcPct val="90000"/>
              </a:lnSpc>
            </a:pPr>
            <a:r>
              <a:rPr lang="tr-TR" sz="2000"/>
              <a:t>Analog Sinyal</a:t>
            </a:r>
          </a:p>
          <a:p>
            <a:pPr eaLnBrk="1" hangingPunct="1">
              <a:lnSpc>
                <a:spcPct val="90000"/>
              </a:lnSpc>
            </a:pPr>
            <a:r>
              <a:rPr lang="tr-TR" sz="2000"/>
              <a:t>Sayısal Sinyal</a:t>
            </a:r>
          </a:p>
          <a:p>
            <a:pPr eaLnBrk="1" hangingPunct="1">
              <a:lnSpc>
                <a:spcPct val="90000"/>
              </a:lnSpc>
            </a:pPr>
            <a:r>
              <a:rPr lang="tr-TR" sz="2000"/>
              <a:t>Periyodik Sinyal : Zaman içerisinde tekrarlanan modele sahip bir sinyal</a:t>
            </a:r>
          </a:p>
          <a:p>
            <a:pPr eaLnBrk="1" hangingPunct="1">
              <a:lnSpc>
                <a:spcPct val="90000"/>
              </a:lnSpc>
            </a:pPr>
            <a:r>
              <a:rPr lang="tr-TR" sz="2000"/>
              <a:t>Periyodik Olmayan Sinyal : Zaman içerisinde tekrarlanmayan bir sinyal</a:t>
            </a:r>
          </a:p>
          <a:p>
            <a:pPr eaLnBrk="1" hangingPunct="1">
              <a:lnSpc>
                <a:spcPct val="90000"/>
              </a:lnSpc>
            </a:pPr>
            <a:r>
              <a:rPr lang="tr-TR" sz="2000"/>
              <a:t>Tepe Genliği</a:t>
            </a:r>
            <a:r>
              <a:rPr lang="en-US" sz="2000">
                <a:cs typeface="Times New Roman" charset="0"/>
              </a:rPr>
              <a:t> </a:t>
            </a:r>
            <a:r>
              <a:rPr lang="tr-TR" sz="2000">
                <a:cs typeface="Times New Roman" charset="0"/>
              </a:rPr>
              <a:t>(A) </a:t>
            </a:r>
          </a:p>
          <a:p>
            <a:pPr eaLnBrk="1" hangingPunct="1">
              <a:lnSpc>
                <a:spcPct val="90000"/>
              </a:lnSpc>
            </a:pPr>
            <a:r>
              <a:rPr lang="tr-TR" sz="2000">
                <a:cs typeface="Times New Roman" charset="0"/>
              </a:rPr>
              <a:t>Frekans (f)</a:t>
            </a:r>
            <a:endParaRPr lang="tr-TR" sz="2000"/>
          </a:p>
          <a:p>
            <a:pPr eaLnBrk="1" hangingPunct="1">
              <a:lnSpc>
                <a:spcPct val="90000"/>
              </a:lnSpc>
            </a:pPr>
            <a:r>
              <a:rPr lang="tr-TR" sz="2000">
                <a:cs typeface="Times New Roman" charset="0"/>
              </a:rPr>
              <a:t>Periyot (T)</a:t>
            </a:r>
          </a:p>
          <a:p>
            <a:pPr eaLnBrk="1" hangingPunct="1">
              <a:lnSpc>
                <a:spcPct val="90000"/>
              </a:lnSpc>
            </a:pPr>
            <a:r>
              <a:rPr lang="tr-TR" sz="2000">
                <a:cs typeface="Times New Roman" charset="0"/>
              </a:rPr>
              <a:t>Faz </a:t>
            </a:r>
            <a:r>
              <a:rPr lang="en-US" sz="2000">
                <a:cs typeface="Times New Roman" charset="0"/>
              </a:rPr>
              <a:t>(</a:t>
            </a:r>
            <a:r>
              <a:rPr lang="en-US" sz="2000">
                <a:cs typeface="Times New Roman" charset="0"/>
                <a:sym typeface="Symbol" pitchFamily="18" charset="2"/>
              </a:rPr>
              <a:t></a:t>
            </a:r>
            <a:r>
              <a:rPr lang="en-US" sz="2000">
                <a:cs typeface="Times New Roman" charset="0"/>
              </a:rPr>
              <a:t>)</a:t>
            </a:r>
            <a:endParaRPr lang="tr-TR" sz="2000">
              <a:cs typeface="Times New Roman" charset="0"/>
            </a:endParaRPr>
          </a:p>
          <a:p>
            <a:pPr eaLnBrk="1" hangingPunct="1">
              <a:lnSpc>
                <a:spcPct val="90000"/>
              </a:lnSpc>
            </a:pPr>
            <a:r>
              <a:rPr lang="tr-TR" sz="2000">
                <a:cs typeface="Times New Roman" charset="0"/>
              </a:rPr>
              <a:t>Dalga Uzunlu</a:t>
            </a:r>
            <a:r>
              <a:rPr lang="tr-TR" sz="2000"/>
              <a:t>ğu</a:t>
            </a:r>
            <a:r>
              <a:rPr lang="tr-TR" sz="2000">
                <a:cs typeface="Times New Roman" charset="0"/>
              </a:rPr>
              <a:t>  </a:t>
            </a:r>
            <a:r>
              <a:rPr lang="en-US" sz="2000">
                <a:cs typeface="Times New Roman" charset="0"/>
              </a:rPr>
              <a:t>(</a:t>
            </a:r>
            <a:r>
              <a:rPr lang="en-US" sz="2000">
                <a:cs typeface="Times New Roman" charset="0"/>
                <a:sym typeface="Symbol" pitchFamily="18" charset="2"/>
              </a:rPr>
              <a:t></a:t>
            </a:r>
            <a:r>
              <a:rPr lang="en-US" sz="2000">
                <a:cs typeface="Times New Roman" charset="0"/>
              </a:rPr>
              <a:t>)</a:t>
            </a:r>
            <a:endParaRPr lang="tr-T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4 Veri Yer Tutucusu"/>
          <p:cNvSpPr>
            <a:spLocks noGrp="1"/>
          </p:cNvSpPr>
          <p:nvPr>
            <p:ph type="dt" sz="quarter" idx="10"/>
          </p:nvPr>
        </p:nvSpPr>
        <p:spPr>
          <a:noFill/>
        </p:spPr>
        <p:txBody>
          <a:bodyPr/>
          <a:lstStyle/>
          <a:p>
            <a:r>
              <a:rPr lang="tr-TR"/>
              <a:t>Prof.Dr.İbrahim ÖZÇELİK</a:t>
            </a:r>
          </a:p>
        </p:txBody>
      </p:sp>
      <p:sp>
        <p:nvSpPr>
          <p:cNvPr id="12291" name="5 Altbilgi Yer Tutucusu"/>
          <p:cNvSpPr>
            <a:spLocks noGrp="1"/>
          </p:cNvSpPr>
          <p:nvPr>
            <p:ph type="ftr" sz="quarter" idx="11"/>
          </p:nvPr>
        </p:nvSpPr>
        <p:spPr>
          <a:xfrm>
            <a:off x="3440097" y="6243638"/>
            <a:ext cx="3578273" cy="457200"/>
          </a:xfrm>
          <a:noFill/>
        </p:spPr>
        <p:txBody>
          <a:bodyPr/>
          <a:lstStyle/>
          <a:p>
            <a:r>
              <a:rPr lang="tr-TR" dirty="0"/>
              <a:t>Ağ Modeli, Sinyaller ve Kanal Kapasitesi</a:t>
            </a:r>
          </a:p>
        </p:txBody>
      </p:sp>
      <p:sp>
        <p:nvSpPr>
          <p:cNvPr id="12292" name="6 Slayt Numarası Yer Tutucusu"/>
          <p:cNvSpPr>
            <a:spLocks noGrp="1"/>
          </p:cNvSpPr>
          <p:nvPr>
            <p:ph type="sldNum" sz="quarter" idx="12"/>
          </p:nvPr>
        </p:nvSpPr>
        <p:spPr>
          <a:noFill/>
        </p:spPr>
        <p:txBody>
          <a:bodyPr/>
          <a:lstStyle/>
          <a:p>
            <a:fld id="{9338A7EB-0F39-4898-863E-5EFEDA09B8E8}" type="slidenum">
              <a:rPr lang="tr-TR" smtClean="0"/>
              <a:pPr/>
              <a:t>16</a:t>
            </a:fld>
            <a:endParaRPr lang="tr-TR"/>
          </a:p>
        </p:txBody>
      </p:sp>
      <p:sp>
        <p:nvSpPr>
          <p:cNvPr id="12293" name="Rectangle 2"/>
          <p:cNvSpPr>
            <a:spLocks noGrp="1" noChangeArrowheads="1"/>
          </p:cNvSpPr>
          <p:nvPr>
            <p:ph type="title"/>
          </p:nvPr>
        </p:nvSpPr>
        <p:spPr/>
        <p:txBody>
          <a:bodyPr/>
          <a:lstStyle/>
          <a:p>
            <a:pPr eaLnBrk="1" hangingPunct="1"/>
            <a:r>
              <a:rPr lang="tr-TR" u="sng"/>
              <a:t>Analog Sinyaller</a:t>
            </a:r>
          </a:p>
        </p:txBody>
      </p:sp>
      <p:pic>
        <p:nvPicPr>
          <p:cNvPr id="12294" name="Picture 3"/>
          <p:cNvPicPr>
            <a:picLocks noGrp="1" noChangeAspect="1" noChangeArrowheads="1"/>
          </p:cNvPicPr>
          <p:nvPr>
            <p:ph sz="half" idx="2"/>
          </p:nvPr>
        </p:nvPicPr>
        <p:blipFill>
          <a:blip r:embed="rId2"/>
          <a:srcRect/>
          <a:stretch>
            <a:fillRect/>
          </a:stretch>
        </p:blipFill>
        <p:spPr>
          <a:xfrm>
            <a:off x="1042988" y="3500438"/>
            <a:ext cx="7526337" cy="2305050"/>
          </a:xfrm>
          <a:noFill/>
        </p:spPr>
      </p:pic>
      <p:sp>
        <p:nvSpPr>
          <p:cNvPr id="12295" name="Rectangle 4"/>
          <p:cNvSpPr>
            <a:spLocks noGrp="1" noChangeArrowheads="1"/>
          </p:cNvSpPr>
          <p:nvPr>
            <p:ph type="body" sz="half" idx="1"/>
          </p:nvPr>
        </p:nvSpPr>
        <p:spPr>
          <a:xfrm>
            <a:off x="971550" y="1700213"/>
            <a:ext cx="7740650" cy="4359275"/>
          </a:xfrm>
          <a:noFill/>
        </p:spPr>
        <p:txBody>
          <a:bodyPr/>
          <a:lstStyle/>
          <a:p>
            <a:pPr eaLnBrk="1" hangingPunct="1"/>
            <a:r>
              <a:rPr lang="tr-TR" sz="2000"/>
              <a:t>Frekansa bağlı olarak birçok ortam üzerinden yayılabilen zamanda sürekli değişken elektromanyetik dalga</a:t>
            </a:r>
          </a:p>
          <a:p>
            <a:pPr eaLnBrk="1" hangingPunct="1"/>
            <a:r>
              <a:rPr lang="tr-TR" sz="2000"/>
              <a:t>Ortam örnekleri : Bakır kablo (burulmuş çift, koaksiyel), Fiber optik, Atmosfer</a:t>
            </a:r>
            <a:endParaRPr lang="en-US" sz="2000"/>
          </a:p>
          <a:p>
            <a:pPr eaLnBrk="1" hangingPunct="1"/>
            <a:r>
              <a:rPr lang="tr-TR" sz="2000"/>
              <a:t>Analog sinyaller analog yada sayısal veri yayınlayabilir</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5 Veri Yer Tutucusu"/>
          <p:cNvSpPr>
            <a:spLocks noGrp="1"/>
          </p:cNvSpPr>
          <p:nvPr>
            <p:ph type="dt" sz="quarter" idx="10"/>
          </p:nvPr>
        </p:nvSpPr>
        <p:spPr>
          <a:noFill/>
        </p:spPr>
        <p:txBody>
          <a:bodyPr/>
          <a:lstStyle/>
          <a:p>
            <a:r>
              <a:rPr lang="tr-TR"/>
              <a:t>Prof.Dr.İbrahim ÖZÇELİK</a:t>
            </a:r>
          </a:p>
        </p:txBody>
      </p:sp>
      <p:sp>
        <p:nvSpPr>
          <p:cNvPr id="13315" name="6 Altbilgi Yer Tutucusu"/>
          <p:cNvSpPr>
            <a:spLocks noGrp="1"/>
          </p:cNvSpPr>
          <p:nvPr>
            <p:ph type="ftr" sz="quarter" idx="11"/>
          </p:nvPr>
        </p:nvSpPr>
        <p:spPr>
          <a:xfrm>
            <a:off x="3403584" y="6243638"/>
            <a:ext cx="3797352" cy="457200"/>
          </a:xfrm>
          <a:noFill/>
        </p:spPr>
        <p:txBody>
          <a:bodyPr/>
          <a:lstStyle/>
          <a:p>
            <a:r>
              <a:rPr lang="tr-TR" dirty="0"/>
              <a:t>Ağ Modeli, Sinyaller ve Kanal Kapasitesi</a:t>
            </a:r>
          </a:p>
        </p:txBody>
      </p:sp>
      <p:sp>
        <p:nvSpPr>
          <p:cNvPr id="13316" name="7 Slayt Numarası Yer Tutucusu"/>
          <p:cNvSpPr>
            <a:spLocks noGrp="1"/>
          </p:cNvSpPr>
          <p:nvPr>
            <p:ph type="sldNum" sz="quarter" idx="12"/>
          </p:nvPr>
        </p:nvSpPr>
        <p:spPr>
          <a:noFill/>
        </p:spPr>
        <p:txBody>
          <a:bodyPr/>
          <a:lstStyle/>
          <a:p>
            <a:fld id="{A3B936CC-9DD6-419D-B1B1-779BA0724763}" type="slidenum">
              <a:rPr lang="tr-TR" smtClean="0"/>
              <a:pPr/>
              <a:t>17</a:t>
            </a:fld>
            <a:endParaRPr lang="tr-TR"/>
          </a:p>
        </p:txBody>
      </p:sp>
      <p:sp>
        <p:nvSpPr>
          <p:cNvPr id="13317" name="Rectangle 2"/>
          <p:cNvSpPr>
            <a:spLocks noGrp="1" noChangeArrowheads="1"/>
          </p:cNvSpPr>
          <p:nvPr>
            <p:ph type="title"/>
          </p:nvPr>
        </p:nvSpPr>
        <p:spPr/>
        <p:txBody>
          <a:bodyPr/>
          <a:lstStyle/>
          <a:p>
            <a:pPr eaLnBrk="1" hangingPunct="1"/>
            <a:r>
              <a:rPr lang="tr-TR"/>
              <a:t>Sine Dalgası</a:t>
            </a:r>
          </a:p>
        </p:txBody>
      </p:sp>
      <p:sp>
        <p:nvSpPr>
          <p:cNvPr id="13318" name="Rectangle 3"/>
          <p:cNvSpPr>
            <a:spLocks noGrp="1" noChangeArrowheads="1"/>
          </p:cNvSpPr>
          <p:nvPr>
            <p:ph type="body" sz="half" idx="1"/>
          </p:nvPr>
        </p:nvSpPr>
        <p:spPr>
          <a:xfrm>
            <a:off x="1008063" y="3249613"/>
            <a:ext cx="7596187" cy="2808287"/>
          </a:xfrm>
        </p:spPr>
        <p:txBody>
          <a:bodyPr/>
          <a:lstStyle/>
          <a:p>
            <a:pPr eaLnBrk="1" hangingPunct="1">
              <a:lnSpc>
                <a:spcPct val="80000"/>
              </a:lnSpc>
            </a:pPr>
            <a:r>
              <a:rPr lang="tr-TR" sz="2000"/>
              <a:t>Tepe Genliği (A)</a:t>
            </a:r>
          </a:p>
          <a:p>
            <a:pPr lvl="1" eaLnBrk="1" hangingPunct="1">
              <a:lnSpc>
                <a:spcPct val="80000"/>
              </a:lnSpc>
            </a:pPr>
            <a:r>
              <a:rPr lang="tr-TR" sz="2000">
                <a:cs typeface="Times New Roman" charset="0"/>
              </a:rPr>
              <a:t>Zamanla </a:t>
            </a:r>
            <a:r>
              <a:rPr lang="tr-TR" sz="2000"/>
              <a:t>değişen</a:t>
            </a:r>
            <a:r>
              <a:rPr lang="tr-TR" sz="2000">
                <a:cs typeface="Times New Roman" charset="0"/>
              </a:rPr>
              <a:t> sinyalin maksimum </a:t>
            </a:r>
            <a:r>
              <a:rPr lang="tr-TR" sz="2000"/>
              <a:t>değeri</a:t>
            </a:r>
            <a:r>
              <a:rPr lang="tr-TR" sz="2000">
                <a:cs typeface="Times New Roman" charset="0"/>
              </a:rPr>
              <a:t> veya gücü</a:t>
            </a:r>
            <a:endParaRPr lang="tr-TR" sz="2000"/>
          </a:p>
          <a:p>
            <a:pPr lvl="1" eaLnBrk="1" hangingPunct="1">
              <a:lnSpc>
                <a:spcPct val="80000"/>
              </a:lnSpc>
            </a:pPr>
            <a:r>
              <a:rPr lang="tr-TR" sz="2000">
                <a:cs typeface="Times New Roman" charset="0"/>
              </a:rPr>
              <a:t>Tipik olarak Volt ile ölçülür</a:t>
            </a:r>
            <a:endParaRPr lang="tr-TR" sz="2000"/>
          </a:p>
          <a:p>
            <a:pPr eaLnBrk="1" hangingPunct="1">
              <a:lnSpc>
                <a:spcPct val="80000"/>
              </a:lnSpc>
            </a:pPr>
            <a:r>
              <a:rPr lang="tr-TR" sz="2000"/>
              <a:t>Frekans (f)</a:t>
            </a:r>
          </a:p>
          <a:p>
            <a:pPr lvl="1" eaLnBrk="1" hangingPunct="1">
              <a:lnSpc>
                <a:spcPct val="80000"/>
              </a:lnSpc>
            </a:pPr>
            <a:r>
              <a:rPr lang="tr-TR" sz="2000"/>
              <a:t>Sinyalin değişim hızı</a:t>
            </a:r>
          </a:p>
          <a:p>
            <a:pPr lvl="1" eaLnBrk="1" hangingPunct="1">
              <a:lnSpc>
                <a:spcPct val="80000"/>
              </a:lnSpc>
            </a:pPr>
            <a:r>
              <a:rPr lang="tr-TR" sz="2000"/>
              <a:t>Saniyedeki tekrarlama sayısı (Hertz, Hz)</a:t>
            </a:r>
          </a:p>
          <a:p>
            <a:pPr lvl="1" eaLnBrk="1" hangingPunct="1">
              <a:lnSpc>
                <a:spcPct val="80000"/>
              </a:lnSpc>
            </a:pPr>
            <a:r>
              <a:rPr lang="tr-TR" sz="2000"/>
              <a:t>Periyot = t </a:t>
            </a:r>
            <a:r>
              <a:rPr lang="tr-TR" sz="2000">
                <a:cs typeface="Times New Roman" charset="0"/>
              </a:rPr>
              <a:t>: Sinyalin bir tekrarlama için </a:t>
            </a:r>
            <a:r>
              <a:rPr lang="tr-TR" sz="2000"/>
              <a:t>aldığı</a:t>
            </a:r>
            <a:r>
              <a:rPr lang="tr-TR" sz="2000">
                <a:cs typeface="Times New Roman" charset="0"/>
              </a:rPr>
              <a:t> zaman</a:t>
            </a:r>
            <a:r>
              <a:rPr lang="tr-TR" sz="2000"/>
              <a:t>ı</a:t>
            </a:r>
            <a:r>
              <a:rPr lang="tr-TR" sz="2000">
                <a:cs typeface="Times New Roman" charset="0"/>
              </a:rPr>
              <a:t> tan</a:t>
            </a:r>
            <a:r>
              <a:rPr lang="tr-TR" sz="2000"/>
              <a:t>ı</a:t>
            </a:r>
            <a:r>
              <a:rPr lang="tr-TR" sz="2000">
                <a:cs typeface="Times New Roman" charset="0"/>
              </a:rPr>
              <a:t>mlar – T =1/f</a:t>
            </a:r>
            <a:endParaRPr lang="tr-TR" sz="2000"/>
          </a:p>
          <a:p>
            <a:pPr eaLnBrk="1" hangingPunct="1">
              <a:lnSpc>
                <a:spcPct val="80000"/>
              </a:lnSpc>
            </a:pPr>
            <a:r>
              <a:rPr lang="tr-TR" sz="2000"/>
              <a:t>Faz (</a:t>
            </a:r>
            <a:r>
              <a:rPr lang="el-GR" sz="2000"/>
              <a:t>φ</a:t>
            </a:r>
            <a:r>
              <a:rPr lang="tr-TR" sz="2000"/>
              <a:t>)</a:t>
            </a:r>
          </a:p>
          <a:p>
            <a:pPr lvl="1" eaLnBrk="1" hangingPunct="1">
              <a:lnSpc>
                <a:spcPct val="80000"/>
              </a:lnSpc>
            </a:pPr>
            <a:r>
              <a:rPr lang="tr-TR" sz="2000">
                <a:cs typeface="Times New Roman" charset="0"/>
              </a:rPr>
              <a:t>Tek bir sinyal periyodu içerisindeki zaman</a:t>
            </a:r>
            <a:r>
              <a:rPr lang="tr-TR" sz="2000"/>
              <a:t>ı</a:t>
            </a:r>
            <a:r>
              <a:rPr lang="tr-TR" sz="2000">
                <a:cs typeface="Times New Roman" charset="0"/>
              </a:rPr>
              <a:t>n göreceli pozisyon ölçümü</a:t>
            </a:r>
          </a:p>
        </p:txBody>
      </p:sp>
      <p:pic>
        <p:nvPicPr>
          <p:cNvPr id="13319" name="Picture 4"/>
          <p:cNvPicPr>
            <a:picLocks noGrp="1" noChangeAspect="1" noChangeArrowheads="1"/>
          </p:cNvPicPr>
          <p:nvPr>
            <p:ph sz="quarter" idx="2"/>
          </p:nvPr>
        </p:nvPicPr>
        <p:blipFill>
          <a:blip r:embed="rId2"/>
          <a:srcRect/>
          <a:stretch>
            <a:fillRect/>
          </a:stretch>
        </p:blipFill>
        <p:spPr>
          <a:xfrm>
            <a:off x="2303463" y="1520825"/>
            <a:ext cx="5256212" cy="1670050"/>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Veri Yer Tutucusu"/>
          <p:cNvSpPr>
            <a:spLocks noGrp="1"/>
          </p:cNvSpPr>
          <p:nvPr>
            <p:ph type="dt" sz="quarter" idx="10"/>
          </p:nvPr>
        </p:nvSpPr>
        <p:spPr>
          <a:noFill/>
        </p:spPr>
        <p:txBody>
          <a:bodyPr/>
          <a:lstStyle/>
          <a:p>
            <a:r>
              <a:rPr lang="tr-TR"/>
              <a:t>Prof.Dr.İbrahim ÖZÇELİK</a:t>
            </a:r>
          </a:p>
        </p:txBody>
      </p:sp>
      <p:sp>
        <p:nvSpPr>
          <p:cNvPr id="18435" name="4 Altbilgi Yer Tutucusu"/>
          <p:cNvSpPr>
            <a:spLocks noGrp="1"/>
          </p:cNvSpPr>
          <p:nvPr>
            <p:ph type="ftr" sz="quarter" idx="11"/>
          </p:nvPr>
        </p:nvSpPr>
        <p:spPr>
          <a:noFill/>
        </p:spPr>
        <p:txBody>
          <a:bodyPr/>
          <a:lstStyle/>
          <a:p>
            <a:r>
              <a:rPr lang="tr-TR"/>
              <a:t>Ağ Modeli, Sinyaller ve Kanal Kapasitesi</a:t>
            </a:r>
          </a:p>
        </p:txBody>
      </p:sp>
      <p:sp>
        <p:nvSpPr>
          <p:cNvPr id="18436" name="5 Slayt Numarası Yer Tutucusu"/>
          <p:cNvSpPr>
            <a:spLocks noGrp="1"/>
          </p:cNvSpPr>
          <p:nvPr>
            <p:ph type="sldNum" sz="quarter" idx="12"/>
          </p:nvPr>
        </p:nvSpPr>
        <p:spPr>
          <a:noFill/>
        </p:spPr>
        <p:txBody>
          <a:bodyPr/>
          <a:lstStyle/>
          <a:p>
            <a:fld id="{94EE816F-D0A0-4A86-955D-BA1FF6754217}" type="slidenum">
              <a:rPr lang="tr-TR" smtClean="0"/>
              <a:pPr/>
              <a:t>18</a:t>
            </a:fld>
            <a:endParaRPr lang="tr-TR"/>
          </a:p>
        </p:txBody>
      </p:sp>
      <p:sp>
        <p:nvSpPr>
          <p:cNvPr id="18437" name="Rectangle 2"/>
          <p:cNvSpPr>
            <a:spLocks noGrp="1" noChangeArrowheads="1"/>
          </p:cNvSpPr>
          <p:nvPr>
            <p:ph type="title"/>
          </p:nvPr>
        </p:nvSpPr>
        <p:spPr/>
        <p:txBody>
          <a:bodyPr/>
          <a:lstStyle/>
          <a:p>
            <a:pPr eaLnBrk="1" hangingPunct="1"/>
            <a:r>
              <a:rPr lang="tr-TR"/>
              <a:t>Farklı Biçimlerde Sine Dalgası</a:t>
            </a:r>
          </a:p>
        </p:txBody>
      </p:sp>
      <p:pic>
        <p:nvPicPr>
          <p:cNvPr id="18438" name="Picture 3"/>
          <p:cNvPicPr>
            <a:picLocks noGrp="1" noChangeAspect="1" noChangeArrowheads="1"/>
          </p:cNvPicPr>
          <p:nvPr>
            <p:ph idx="1"/>
          </p:nvPr>
        </p:nvPicPr>
        <p:blipFill>
          <a:blip r:embed="rId2"/>
          <a:srcRect/>
          <a:stretch>
            <a:fillRect/>
          </a:stretch>
        </p:blipFill>
        <p:spPr>
          <a:xfrm>
            <a:off x="1150938" y="1944688"/>
            <a:ext cx="7273925" cy="4016375"/>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3 Veri Yer Tutucusu"/>
          <p:cNvSpPr>
            <a:spLocks noGrp="1"/>
          </p:cNvSpPr>
          <p:nvPr>
            <p:ph type="dt" sz="quarter" idx="10"/>
          </p:nvPr>
        </p:nvSpPr>
        <p:spPr>
          <a:noFill/>
        </p:spPr>
        <p:txBody>
          <a:bodyPr/>
          <a:lstStyle/>
          <a:p>
            <a:r>
              <a:rPr lang="tr-TR"/>
              <a:t>Prof.Dr.İbrahim ÖZÇELİK</a:t>
            </a:r>
          </a:p>
        </p:txBody>
      </p:sp>
      <p:sp>
        <p:nvSpPr>
          <p:cNvPr id="19459" name="4 Altbilgi Yer Tutucusu"/>
          <p:cNvSpPr>
            <a:spLocks noGrp="1"/>
          </p:cNvSpPr>
          <p:nvPr>
            <p:ph type="ftr" sz="quarter" idx="11"/>
          </p:nvPr>
        </p:nvSpPr>
        <p:spPr>
          <a:noFill/>
        </p:spPr>
        <p:txBody>
          <a:bodyPr/>
          <a:lstStyle/>
          <a:p>
            <a:r>
              <a:rPr lang="tr-TR"/>
              <a:t>Ağ Modeli, Sinyaller ve Kanal Kapasitesi</a:t>
            </a:r>
          </a:p>
        </p:txBody>
      </p:sp>
      <p:sp>
        <p:nvSpPr>
          <p:cNvPr id="19460" name="5 Slayt Numarası Yer Tutucusu"/>
          <p:cNvSpPr>
            <a:spLocks noGrp="1"/>
          </p:cNvSpPr>
          <p:nvPr>
            <p:ph type="sldNum" sz="quarter" idx="12"/>
          </p:nvPr>
        </p:nvSpPr>
        <p:spPr>
          <a:noFill/>
        </p:spPr>
        <p:txBody>
          <a:bodyPr/>
          <a:lstStyle/>
          <a:p>
            <a:fld id="{7CCF6D89-98F4-4D6B-A216-DB4DC45F79E2}" type="slidenum">
              <a:rPr lang="tr-TR" smtClean="0"/>
              <a:pPr/>
              <a:t>19</a:t>
            </a:fld>
            <a:endParaRPr lang="tr-TR"/>
          </a:p>
        </p:txBody>
      </p:sp>
      <p:sp>
        <p:nvSpPr>
          <p:cNvPr id="19461" name="Rectangle 2"/>
          <p:cNvSpPr>
            <a:spLocks noGrp="1" noChangeArrowheads="1"/>
          </p:cNvSpPr>
          <p:nvPr>
            <p:ph type="title"/>
          </p:nvPr>
        </p:nvSpPr>
        <p:spPr/>
        <p:txBody>
          <a:bodyPr/>
          <a:lstStyle/>
          <a:p>
            <a:pPr eaLnBrk="1" hangingPunct="1"/>
            <a:r>
              <a:rPr lang="tr-TR"/>
              <a:t>Farklı Biçimlerde Sine Dalgaları -</a:t>
            </a:r>
            <a:r>
              <a:rPr lang="tr-TR" sz="1600"/>
              <a:t> devamı</a:t>
            </a:r>
          </a:p>
        </p:txBody>
      </p:sp>
      <p:pic>
        <p:nvPicPr>
          <p:cNvPr id="19462" name="Picture 3"/>
          <p:cNvPicPr>
            <a:picLocks noGrp="1" noChangeAspect="1" noChangeArrowheads="1"/>
          </p:cNvPicPr>
          <p:nvPr>
            <p:ph idx="1"/>
          </p:nvPr>
        </p:nvPicPr>
        <p:blipFill>
          <a:blip r:embed="rId2"/>
          <a:srcRect/>
          <a:stretch>
            <a:fillRect/>
          </a:stretch>
        </p:blipFill>
        <p:spPr>
          <a:xfrm>
            <a:off x="1116013" y="1947863"/>
            <a:ext cx="7308850" cy="3817937"/>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p:txBody>
          <a:bodyPr/>
          <a:lstStyle/>
          <a:p>
            <a:pPr eaLnBrk="1" hangingPunct="1"/>
            <a:r>
              <a:rPr lang="tr-TR" sz="2900" dirty="0"/>
              <a:t>AĞ MODELİ, SİNYALLER VE KANAL KAPASİTESİ</a:t>
            </a:r>
          </a:p>
        </p:txBody>
      </p:sp>
      <p:sp>
        <p:nvSpPr>
          <p:cNvPr id="27651" name="2 İçerik Yer Tutucusu"/>
          <p:cNvSpPr>
            <a:spLocks noGrp="1"/>
          </p:cNvSpPr>
          <p:nvPr>
            <p:ph idx="1"/>
          </p:nvPr>
        </p:nvSpPr>
        <p:spPr/>
        <p:txBody>
          <a:bodyPr/>
          <a:lstStyle/>
          <a:p>
            <a:pPr eaLnBrk="1" hangingPunct="1"/>
            <a:r>
              <a:rPr lang="tr-TR" dirty="0"/>
              <a:t>AĞ MODELİ</a:t>
            </a:r>
          </a:p>
          <a:p>
            <a:pPr eaLnBrk="1" hangingPunct="1"/>
            <a:r>
              <a:rPr lang="tr-TR" dirty="0"/>
              <a:t>SİNYALLER</a:t>
            </a:r>
          </a:p>
          <a:p>
            <a:pPr eaLnBrk="1" hangingPunct="1"/>
            <a:r>
              <a:rPr lang="tr-TR" dirty="0"/>
              <a:t>KANAL KAPASİTESİ</a:t>
            </a:r>
          </a:p>
        </p:txBody>
      </p:sp>
      <p:sp>
        <p:nvSpPr>
          <p:cNvPr id="26628" name="3 Veri Yer Tutucusu"/>
          <p:cNvSpPr>
            <a:spLocks noGrp="1"/>
          </p:cNvSpPr>
          <p:nvPr>
            <p:ph type="dt" sz="quarter" idx="10"/>
          </p:nvPr>
        </p:nvSpPr>
        <p:spPr/>
        <p:txBody>
          <a:bodyPr/>
          <a:lstStyle/>
          <a:p>
            <a:pPr>
              <a:defRPr/>
            </a:pPr>
            <a:r>
              <a:rPr lang="tr-TR">
                <a:latin typeface="Tahoma" pitchFamily="34" charset="0"/>
              </a:rPr>
              <a:t>Prof.Dr.İbrahim ÖZÇELİK</a:t>
            </a:r>
          </a:p>
        </p:txBody>
      </p:sp>
      <p:sp>
        <p:nvSpPr>
          <p:cNvPr id="26629" name="4 Altbilgi Yer Tutucusu"/>
          <p:cNvSpPr>
            <a:spLocks noGrp="1"/>
          </p:cNvSpPr>
          <p:nvPr>
            <p:ph type="ftr" sz="quarter" idx="11"/>
          </p:nvPr>
        </p:nvSpPr>
        <p:spPr/>
        <p:txBody>
          <a:bodyPr/>
          <a:lstStyle/>
          <a:p>
            <a:pPr>
              <a:defRPr/>
            </a:pPr>
            <a:r>
              <a:rPr lang="tr-TR">
                <a:latin typeface="Tahoma" pitchFamily="34" charset="0"/>
              </a:rPr>
              <a:t>Ağ Modeli, Sinyaller ve Kanal Kapasitesi</a:t>
            </a:r>
          </a:p>
        </p:txBody>
      </p:sp>
      <p:sp>
        <p:nvSpPr>
          <p:cNvPr id="26630" name="5 Slayt Numarası Yer Tutucusu"/>
          <p:cNvSpPr>
            <a:spLocks noGrp="1"/>
          </p:cNvSpPr>
          <p:nvPr>
            <p:ph type="sldNum" sz="quarter" idx="12"/>
          </p:nvPr>
        </p:nvSpPr>
        <p:spPr/>
        <p:txBody>
          <a:bodyPr/>
          <a:lstStyle/>
          <a:p>
            <a:pPr>
              <a:defRPr/>
            </a:pPr>
            <a:fld id="{D07B28D9-9688-4840-A053-1AC7257F49AC}" type="slidenum">
              <a:rPr lang="tr-TR" smtClean="0">
                <a:latin typeface="Tahoma" pitchFamily="34" charset="0"/>
              </a:rPr>
              <a:pPr>
                <a:defRPr/>
              </a:pPr>
              <a:t>2</a:t>
            </a:fld>
            <a:endParaRPr lang="tr-TR">
              <a:latin typeface="Tahom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3 Veri Yer Tutucusu"/>
          <p:cNvSpPr>
            <a:spLocks noGrp="1"/>
          </p:cNvSpPr>
          <p:nvPr>
            <p:ph type="dt" sz="quarter" idx="10"/>
          </p:nvPr>
        </p:nvSpPr>
        <p:spPr>
          <a:noFill/>
        </p:spPr>
        <p:txBody>
          <a:bodyPr/>
          <a:lstStyle/>
          <a:p>
            <a:r>
              <a:rPr lang="tr-TR"/>
              <a:t>Prof.Dr.İbrahim ÖZÇELİK</a:t>
            </a:r>
          </a:p>
        </p:txBody>
      </p:sp>
      <p:sp>
        <p:nvSpPr>
          <p:cNvPr id="20483" name="4 Altbilgi Yer Tutucusu"/>
          <p:cNvSpPr>
            <a:spLocks noGrp="1"/>
          </p:cNvSpPr>
          <p:nvPr>
            <p:ph type="ftr" sz="quarter" idx="11"/>
          </p:nvPr>
        </p:nvSpPr>
        <p:spPr>
          <a:noFill/>
        </p:spPr>
        <p:txBody>
          <a:bodyPr/>
          <a:lstStyle/>
          <a:p>
            <a:r>
              <a:rPr lang="tr-TR"/>
              <a:t>Ağ Modeli, Sinyaller ve Kanal Kapasitesi</a:t>
            </a:r>
          </a:p>
        </p:txBody>
      </p:sp>
      <p:sp>
        <p:nvSpPr>
          <p:cNvPr id="20484" name="5 Slayt Numarası Yer Tutucusu"/>
          <p:cNvSpPr>
            <a:spLocks noGrp="1"/>
          </p:cNvSpPr>
          <p:nvPr>
            <p:ph type="sldNum" sz="quarter" idx="12"/>
          </p:nvPr>
        </p:nvSpPr>
        <p:spPr>
          <a:noFill/>
        </p:spPr>
        <p:txBody>
          <a:bodyPr/>
          <a:lstStyle/>
          <a:p>
            <a:fld id="{A99AED78-CBAB-49BD-AA85-A08646BAF196}" type="slidenum">
              <a:rPr lang="tr-TR" smtClean="0"/>
              <a:pPr/>
              <a:t>20</a:t>
            </a:fld>
            <a:endParaRPr lang="tr-TR"/>
          </a:p>
        </p:txBody>
      </p:sp>
      <p:sp>
        <p:nvSpPr>
          <p:cNvPr id="20485" name="Rectangle 2"/>
          <p:cNvSpPr>
            <a:spLocks noGrp="1" noChangeArrowheads="1"/>
          </p:cNvSpPr>
          <p:nvPr>
            <p:ph type="title"/>
          </p:nvPr>
        </p:nvSpPr>
        <p:spPr/>
        <p:txBody>
          <a:bodyPr/>
          <a:lstStyle/>
          <a:p>
            <a:pPr eaLnBrk="1" hangingPunct="1"/>
            <a:r>
              <a:rPr lang="tr-TR"/>
              <a:t>Dalga Uzunluğu</a:t>
            </a:r>
          </a:p>
        </p:txBody>
      </p:sp>
      <p:sp>
        <p:nvSpPr>
          <p:cNvPr id="20486" name="Rectangle 3"/>
          <p:cNvSpPr>
            <a:spLocks noGrp="1" noChangeArrowheads="1"/>
          </p:cNvSpPr>
          <p:nvPr>
            <p:ph type="body" idx="1"/>
          </p:nvPr>
        </p:nvSpPr>
        <p:spPr/>
        <p:txBody>
          <a:bodyPr/>
          <a:lstStyle/>
          <a:p>
            <a:pPr eaLnBrk="1" hangingPunct="1"/>
            <a:r>
              <a:rPr lang="tr-TR" sz="2000"/>
              <a:t>Bir çevrim zamanı boyunca işgal edilen mesafe</a:t>
            </a:r>
            <a:endParaRPr lang="en-US" sz="2000"/>
          </a:p>
          <a:p>
            <a:pPr eaLnBrk="1" hangingPunct="1"/>
            <a:r>
              <a:rPr lang="tr-TR" sz="2000"/>
              <a:t>İki ardışık çevrime tekabül eden fazların iki noktası arasındaki mesafe</a:t>
            </a:r>
            <a:endParaRPr lang="en-US" sz="2000"/>
          </a:p>
          <a:p>
            <a:pPr eaLnBrk="1" hangingPunct="1"/>
            <a:r>
              <a:rPr lang="en-US" sz="2000">
                <a:sym typeface="Symbol" pitchFamily="18" charset="2"/>
              </a:rPr>
              <a:t></a:t>
            </a:r>
          </a:p>
          <a:p>
            <a:pPr eaLnBrk="1" hangingPunct="1"/>
            <a:r>
              <a:rPr lang="tr-TR" sz="2000">
                <a:sym typeface="Symbol" pitchFamily="18" charset="2"/>
              </a:rPr>
              <a:t>Sinyal hızını </a:t>
            </a:r>
            <a:r>
              <a:rPr lang="en-US" sz="2000" i="1">
                <a:sym typeface="Symbol" pitchFamily="18" charset="2"/>
              </a:rPr>
              <a:t>v</a:t>
            </a:r>
            <a:r>
              <a:rPr lang="tr-TR" sz="2000" i="1">
                <a:sym typeface="Symbol" pitchFamily="18" charset="2"/>
              </a:rPr>
              <a:t> </a:t>
            </a:r>
            <a:r>
              <a:rPr lang="tr-TR" sz="2000">
                <a:sym typeface="Symbol" pitchFamily="18" charset="2"/>
              </a:rPr>
              <a:t>olarak sayarsak</a:t>
            </a:r>
            <a:endParaRPr lang="en-US" sz="2000">
              <a:sym typeface="Symbol" pitchFamily="18" charset="2"/>
            </a:endParaRPr>
          </a:p>
          <a:p>
            <a:pPr lvl="1" eaLnBrk="1" hangingPunct="1"/>
            <a:r>
              <a:rPr lang="en-US" sz="2000">
                <a:sym typeface="Symbol" pitchFamily="18" charset="2"/>
              </a:rPr>
              <a:t> = vT</a:t>
            </a:r>
          </a:p>
          <a:p>
            <a:pPr lvl="1" eaLnBrk="1" hangingPunct="1"/>
            <a:r>
              <a:rPr lang="en-US" sz="2000">
                <a:sym typeface="Symbol" pitchFamily="18" charset="2"/>
              </a:rPr>
              <a:t>f = v</a:t>
            </a:r>
          </a:p>
          <a:p>
            <a:pPr lvl="1" eaLnBrk="1" hangingPunct="1"/>
            <a:r>
              <a:rPr lang="en-US" sz="2000"/>
              <a:t>c = 3*10</a:t>
            </a:r>
            <a:r>
              <a:rPr lang="en-US" sz="2000" baseline="30000"/>
              <a:t>8 </a:t>
            </a:r>
            <a:r>
              <a:rPr lang="en-US" sz="2000"/>
              <a:t>ms</a:t>
            </a:r>
            <a:r>
              <a:rPr lang="en-US" sz="2000" baseline="30000"/>
              <a:t>-1 </a:t>
            </a:r>
            <a:r>
              <a:rPr lang="en-US" sz="2000"/>
              <a:t>(</a:t>
            </a:r>
            <a:r>
              <a:rPr lang="tr-TR" sz="2000"/>
              <a:t>ışık hızı</a:t>
            </a:r>
            <a:r>
              <a:rPr lang="en-US" sz="2000"/>
              <a:t>)</a:t>
            </a:r>
          </a:p>
          <a:p>
            <a:pPr eaLnBrk="1" hangingPunct="1"/>
            <a:endParaRPr lang="tr-T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4 Veri Yer Tutucusu"/>
          <p:cNvSpPr>
            <a:spLocks noGrp="1"/>
          </p:cNvSpPr>
          <p:nvPr>
            <p:ph type="dt" sz="quarter" idx="10"/>
          </p:nvPr>
        </p:nvSpPr>
        <p:spPr>
          <a:noFill/>
        </p:spPr>
        <p:txBody>
          <a:bodyPr/>
          <a:lstStyle/>
          <a:p>
            <a:r>
              <a:rPr lang="tr-TR"/>
              <a:t>Prof.Dr.İbrahim ÖZÇELİK</a:t>
            </a:r>
          </a:p>
        </p:txBody>
      </p:sp>
      <p:sp>
        <p:nvSpPr>
          <p:cNvPr id="21507" name="5 Altbilgi Yer Tutucusu"/>
          <p:cNvSpPr>
            <a:spLocks noGrp="1"/>
          </p:cNvSpPr>
          <p:nvPr>
            <p:ph type="ftr" sz="quarter" idx="11"/>
          </p:nvPr>
        </p:nvSpPr>
        <p:spPr>
          <a:xfrm>
            <a:off x="3367071" y="6243638"/>
            <a:ext cx="3614787" cy="457200"/>
          </a:xfrm>
          <a:noFill/>
        </p:spPr>
        <p:txBody>
          <a:bodyPr/>
          <a:lstStyle/>
          <a:p>
            <a:r>
              <a:rPr lang="tr-TR" dirty="0"/>
              <a:t>Ağ Modeli, Sinyaller ve Kanal Kapasitesi</a:t>
            </a:r>
          </a:p>
        </p:txBody>
      </p:sp>
      <p:sp>
        <p:nvSpPr>
          <p:cNvPr id="21508" name="6 Slayt Numarası Yer Tutucusu"/>
          <p:cNvSpPr>
            <a:spLocks noGrp="1"/>
          </p:cNvSpPr>
          <p:nvPr>
            <p:ph type="sldNum" sz="quarter" idx="12"/>
          </p:nvPr>
        </p:nvSpPr>
        <p:spPr>
          <a:noFill/>
        </p:spPr>
        <p:txBody>
          <a:bodyPr/>
          <a:lstStyle/>
          <a:p>
            <a:fld id="{49C86554-669A-425A-933E-FA3578B0526B}" type="slidenum">
              <a:rPr lang="tr-TR" smtClean="0"/>
              <a:pPr/>
              <a:t>21</a:t>
            </a:fld>
            <a:endParaRPr lang="tr-TR"/>
          </a:p>
        </p:txBody>
      </p:sp>
      <p:sp>
        <p:nvSpPr>
          <p:cNvPr id="21509" name="Rectangle 2"/>
          <p:cNvSpPr>
            <a:spLocks noGrp="1" noChangeArrowheads="1"/>
          </p:cNvSpPr>
          <p:nvPr>
            <p:ph type="title"/>
          </p:nvPr>
        </p:nvSpPr>
        <p:spPr/>
        <p:txBody>
          <a:bodyPr/>
          <a:lstStyle/>
          <a:p>
            <a:pPr eaLnBrk="1" hangingPunct="1"/>
            <a:r>
              <a:rPr lang="tr-TR" u="sng"/>
              <a:t>Sayısal Sinyaller</a:t>
            </a:r>
          </a:p>
        </p:txBody>
      </p:sp>
      <p:pic>
        <p:nvPicPr>
          <p:cNvPr id="21510" name="Picture 3"/>
          <p:cNvPicPr>
            <a:picLocks noGrp="1" noChangeAspect="1" noChangeArrowheads="1"/>
          </p:cNvPicPr>
          <p:nvPr>
            <p:ph sz="half" idx="2"/>
          </p:nvPr>
        </p:nvPicPr>
        <p:blipFill>
          <a:blip r:embed="rId2"/>
          <a:srcRect/>
          <a:stretch>
            <a:fillRect/>
          </a:stretch>
        </p:blipFill>
        <p:spPr>
          <a:xfrm>
            <a:off x="1187450" y="3897313"/>
            <a:ext cx="7019925" cy="2114550"/>
          </a:xfrm>
          <a:noFill/>
        </p:spPr>
      </p:pic>
      <p:sp>
        <p:nvSpPr>
          <p:cNvPr id="21511" name="Rectangle 4"/>
          <p:cNvSpPr>
            <a:spLocks noGrp="1" noChangeArrowheads="1"/>
          </p:cNvSpPr>
          <p:nvPr>
            <p:ph type="body" idx="1"/>
          </p:nvPr>
        </p:nvSpPr>
        <p:spPr>
          <a:xfrm>
            <a:off x="971550" y="1654175"/>
            <a:ext cx="7772400" cy="4114800"/>
          </a:xfrm>
          <a:noFill/>
        </p:spPr>
        <p:txBody>
          <a:bodyPr/>
          <a:lstStyle/>
          <a:p>
            <a:pPr eaLnBrk="1" hangingPunct="1"/>
            <a:r>
              <a:rPr lang="tr-TR" sz="2000"/>
              <a:t>Bakır bir kablo ortamı üzerinden iletilebilen voltaj darbelerinin dizisinden oluşur</a:t>
            </a:r>
          </a:p>
          <a:p>
            <a:pPr eaLnBrk="1" hangingPunct="1"/>
            <a:r>
              <a:rPr lang="tr-TR" sz="2000"/>
              <a:t>Genellikle analog sinyalin iletiminden daha ucuzdur</a:t>
            </a:r>
            <a:endParaRPr lang="en-US" sz="2000"/>
          </a:p>
          <a:p>
            <a:pPr eaLnBrk="1" hangingPunct="1"/>
            <a:r>
              <a:rPr lang="tr-TR" sz="2000"/>
              <a:t>Gürültü girişimine daha az duyarlıdır</a:t>
            </a:r>
            <a:endParaRPr lang="en-US" sz="2000"/>
          </a:p>
          <a:p>
            <a:pPr eaLnBrk="1" hangingPunct="1"/>
            <a:r>
              <a:rPr lang="tr-TR" sz="2000"/>
              <a:t>Zayıflamadan daha fazla etkilenir</a:t>
            </a:r>
          </a:p>
          <a:p>
            <a:pPr eaLnBrk="1" hangingPunct="1"/>
            <a:r>
              <a:rPr lang="tr-TR" sz="2000"/>
              <a:t>Sayısal sinyaller analog yada sayısal veri yayınlayabilir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3 Veri Yer Tutucusu"/>
          <p:cNvSpPr>
            <a:spLocks noGrp="1"/>
          </p:cNvSpPr>
          <p:nvPr>
            <p:ph type="dt" sz="quarter" idx="10"/>
          </p:nvPr>
        </p:nvSpPr>
        <p:spPr>
          <a:noFill/>
        </p:spPr>
        <p:txBody>
          <a:bodyPr/>
          <a:lstStyle/>
          <a:p>
            <a:r>
              <a:rPr lang="tr-TR"/>
              <a:t>Prof.Dr.İbrahim ÖZÇELİK</a:t>
            </a:r>
          </a:p>
        </p:txBody>
      </p:sp>
      <p:sp>
        <p:nvSpPr>
          <p:cNvPr id="22531" name="4 Altbilgi Yer Tutucusu"/>
          <p:cNvSpPr>
            <a:spLocks noGrp="1"/>
          </p:cNvSpPr>
          <p:nvPr>
            <p:ph type="ftr" sz="quarter" idx="11"/>
          </p:nvPr>
        </p:nvSpPr>
        <p:spPr>
          <a:noFill/>
        </p:spPr>
        <p:txBody>
          <a:bodyPr/>
          <a:lstStyle/>
          <a:p>
            <a:r>
              <a:rPr lang="tr-TR"/>
              <a:t>Ağ Modeli, Sinyaller ve Kanal Kapasitesi</a:t>
            </a:r>
          </a:p>
        </p:txBody>
      </p:sp>
      <p:sp>
        <p:nvSpPr>
          <p:cNvPr id="22532" name="5 Slayt Numarası Yer Tutucusu"/>
          <p:cNvSpPr>
            <a:spLocks noGrp="1"/>
          </p:cNvSpPr>
          <p:nvPr>
            <p:ph type="sldNum" sz="quarter" idx="12"/>
          </p:nvPr>
        </p:nvSpPr>
        <p:spPr>
          <a:noFill/>
        </p:spPr>
        <p:txBody>
          <a:bodyPr/>
          <a:lstStyle/>
          <a:p>
            <a:fld id="{B5825AFF-7351-420E-A048-1C757F0F3D5F}" type="slidenum">
              <a:rPr lang="tr-TR" smtClean="0"/>
              <a:pPr/>
              <a:t>22</a:t>
            </a:fld>
            <a:endParaRPr lang="tr-TR"/>
          </a:p>
        </p:txBody>
      </p:sp>
      <p:sp>
        <p:nvSpPr>
          <p:cNvPr id="22533" name="Rectangle 2"/>
          <p:cNvSpPr>
            <a:spLocks noGrp="1" noChangeArrowheads="1"/>
          </p:cNvSpPr>
          <p:nvPr>
            <p:ph type="title"/>
          </p:nvPr>
        </p:nvSpPr>
        <p:spPr/>
        <p:txBody>
          <a:bodyPr/>
          <a:lstStyle/>
          <a:p>
            <a:pPr eaLnBrk="1" hangingPunct="1"/>
            <a:r>
              <a:rPr lang="tr-TR"/>
              <a:t>Sayısal Bir Sinyal İçin Genlik, Frekans ve Faz</a:t>
            </a:r>
          </a:p>
        </p:txBody>
      </p:sp>
      <p:pic>
        <p:nvPicPr>
          <p:cNvPr id="22534" name="Picture 3"/>
          <p:cNvPicPr>
            <a:picLocks noGrp="1" noChangeAspect="1" noChangeArrowheads="1"/>
          </p:cNvPicPr>
          <p:nvPr>
            <p:ph idx="1"/>
          </p:nvPr>
        </p:nvPicPr>
        <p:blipFill>
          <a:blip r:embed="rId2"/>
          <a:srcRect/>
          <a:stretch>
            <a:fillRect/>
          </a:stretch>
        </p:blipFill>
        <p:spPr>
          <a:xfrm>
            <a:off x="1439863" y="2109788"/>
            <a:ext cx="6948487" cy="3744912"/>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3 Veri Yer Tutucusu"/>
          <p:cNvSpPr>
            <a:spLocks noGrp="1"/>
          </p:cNvSpPr>
          <p:nvPr>
            <p:ph type="dt" sz="quarter" idx="10"/>
          </p:nvPr>
        </p:nvSpPr>
        <p:spPr>
          <a:noFill/>
        </p:spPr>
        <p:txBody>
          <a:bodyPr/>
          <a:lstStyle/>
          <a:p>
            <a:r>
              <a:rPr lang="tr-TR"/>
              <a:t>Prof.Dr.İbrahim ÖZÇELİK</a:t>
            </a:r>
          </a:p>
        </p:txBody>
      </p:sp>
      <p:sp>
        <p:nvSpPr>
          <p:cNvPr id="23555" name="4 Altbilgi Yer Tutucusu"/>
          <p:cNvSpPr>
            <a:spLocks noGrp="1"/>
          </p:cNvSpPr>
          <p:nvPr>
            <p:ph type="ftr" sz="quarter" idx="11"/>
          </p:nvPr>
        </p:nvSpPr>
        <p:spPr>
          <a:noFill/>
        </p:spPr>
        <p:txBody>
          <a:bodyPr/>
          <a:lstStyle/>
          <a:p>
            <a:r>
              <a:rPr lang="tr-TR"/>
              <a:t>Ağ Modeli, Sinyaller ve Kanal Kapasitesi</a:t>
            </a:r>
          </a:p>
        </p:txBody>
      </p:sp>
      <p:sp>
        <p:nvSpPr>
          <p:cNvPr id="23556" name="5 Slayt Numarası Yer Tutucusu"/>
          <p:cNvSpPr>
            <a:spLocks noGrp="1"/>
          </p:cNvSpPr>
          <p:nvPr>
            <p:ph type="sldNum" sz="quarter" idx="12"/>
          </p:nvPr>
        </p:nvSpPr>
        <p:spPr>
          <a:noFill/>
        </p:spPr>
        <p:txBody>
          <a:bodyPr/>
          <a:lstStyle/>
          <a:p>
            <a:fld id="{610F5C3B-3DA1-4AA6-9CE0-7DFCBC33AFD2}" type="slidenum">
              <a:rPr lang="tr-TR" smtClean="0"/>
              <a:pPr/>
              <a:t>23</a:t>
            </a:fld>
            <a:endParaRPr lang="tr-TR"/>
          </a:p>
        </p:txBody>
      </p:sp>
      <p:sp>
        <p:nvSpPr>
          <p:cNvPr id="23557" name="Rectangle 2"/>
          <p:cNvSpPr>
            <a:spLocks noGrp="1" noChangeArrowheads="1"/>
          </p:cNvSpPr>
          <p:nvPr>
            <p:ph type="title"/>
          </p:nvPr>
        </p:nvSpPr>
        <p:spPr/>
        <p:txBody>
          <a:bodyPr/>
          <a:lstStyle/>
          <a:p>
            <a:pPr eaLnBrk="1" hangingPunct="1"/>
            <a:r>
              <a:rPr lang="tr-TR"/>
              <a:t>Bit Hızı ve Bit Aralığı</a:t>
            </a:r>
          </a:p>
        </p:txBody>
      </p:sp>
      <p:pic>
        <p:nvPicPr>
          <p:cNvPr id="23558" name="Picture 3"/>
          <p:cNvPicPr>
            <a:picLocks noGrp="1" noChangeAspect="1" noChangeArrowheads="1"/>
          </p:cNvPicPr>
          <p:nvPr>
            <p:ph idx="1"/>
          </p:nvPr>
        </p:nvPicPr>
        <p:blipFill>
          <a:blip r:embed="rId2"/>
          <a:srcRect/>
          <a:stretch>
            <a:fillRect/>
          </a:stretch>
        </p:blipFill>
        <p:spPr>
          <a:xfrm>
            <a:off x="1511300" y="2179638"/>
            <a:ext cx="6840538" cy="3444875"/>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5 Veri Yer Tutucusu"/>
          <p:cNvSpPr>
            <a:spLocks noGrp="1"/>
          </p:cNvSpPr>
          <p:nvPr>
            <p:ph type="dt" sz="quarter" idx="10"/>
          </p:nvPr>
        </p:nvSpPr>
        <p:spPr>
          <a:noFill/>
        </p:spPr>
        <p:txBody>
          <a:bodyPr/>
          <a:lstStyle/>
          <a:p>
            <a:r>
              <a:rPr lang="tr-TR"/>
              <a:t>Prof.Dr.İbrahim ÖZÇELİK</a:t>
            </a:r>
          </a:p>
        </p:txBody>
      </p:sp>
      <p:sp>
        <p:nvSpPr>
          <p:cNvPr id="24579" name="6 Altbilgi Yer Tutucusu"/>
          <p:cNvSpPr>
            <a:spLocks noGrp="1"/>
          </p:cNvSpPr>
          <p:nvPr>
            <p:ph type="ftr" sz="quarter" idx="11"/>
          </p:nvPr>
        </p:nvSpPr>
        <p:spPr>
          <a:xfrm>
            <a:off x="3440097" y="6243638"/>
            <a:ext cx="3687813" cy="457200"/>
          </a:xfrm>
          <a:noFill/>
        </p:spPr>
        <p:txBody>
          <a:bodyPr/>
          <a:lstStyle/>
          <a:p>
            <a:r>
              <a:rPr lang="tr-TR" dirty="0"/>
              <a:t>Ağ Modeli, Sinyaller ve Kanal Kapasitesi</a:t>
            </a:r>
          </a:p>
        </p:txBody>
      </p:sp>
      <p:sp>
        <p:nvSpPr>
          <p:cNvPr id="24580" name="7 Slayt Numarası Yer Tutucusu"/>
          <p:cNvSpPr>
            <a:spLocks noGrp="1"/>
          </p:cNvSpPr>
          <p:nvPr>
            <p:ph type="sldNum" sz="quarter" idx="12"/>
          </p:nvPr>
        </p:nvSpPr>
        <p:spPr>
          <a:noFill/>
        </p:spPr>
        <p:txBody>
          <a:bodyPr/>
          <a:lstStyle/>
          <a:p>
            <a:fld id="{D1A90E01-5678-4332-BFAB-2777CA0C8EAF}" type="slidenum">
              <a:rPr lang="tr-TR" smtClean="0"/>
              <a:pPr/>
              <a:t>24</a:t>
            </a:fld>
            <a:endParaRPr lang="tr-TR"/>
          </a:p>
        </p:txBody>
      </p:sp>
      <p:sp>
        <p:nvSpPr>
          <p:cNvPr id="24581" name="Rectangle 2"/>
          <p:cNvSpPr>
            <a:spLocks noGrp="1" noChangeArrowheads="1"/>
          </p:cNvSpPr>
          <p:nvPr>
            <p:ph type="title"/>
          </p:nvPr>
        </p:nvSpPr>
        <p:spPr/>
        <p:txBody>
          <a:bodyPr/>
          <a:lstStyle/>
          <a:p>
            <a:pPr eaLnBrk="1" hangingPunct="1"/>
            <a:r>
              <a:rPr lang="tr-TR" u="sng"/>
              <a:t>Frekans Domeni Kavramları</a:t>
            </a:r>
          </a:p>
        </p:txBody>
      </p:sp>
      <p:sp>
        <p:nvSpPr>
          <p:cNvPr id="24582" name="Rectangle 3"/>
          <p:cNvSpPr>
            <a:spLocks noGrp="1" noChangeArrowheads="1"/>
          </p:cNvSpPr>
          <p:nvPr>
            <p:ph type="body" sz="half" idx="1"/>
          </p:nvPr>
        </p:nvSpPr>
        <p:spPr>
          <a:xfrm>
            <a:off x="971550" y="1592263"/>
            <a:ext cx="7705725" cy="4535487"/>
          </a:xfrm>
        </p:spPr>
        <p:txBody>
          <a:bodyPr/>
          <a:lstStyle/>
          <a:p>
            <a:pPr eaLnBrk="1" hangingPunct="1"/>
            <a:r>
              <a:rPr lang="tr-TR" sz="2000" dirty="0"/>
              <a:t>Sinyaller genellikle birçok frekansın toplamından oluşur</a:t>
            </a:r>
          </a:p>
          <a:p>
            <a:pPr eaLnBrk="1" hangingPunct="1"/>
            <a:r>
              <a:rPr lang="tr-TR" sz="2000" dirty="0"/>
              <a:t>Bileşenler sine dalgalarıdır</a:t>
            </a:r>
          </a:p>
          <a:p>
            <a:pPr eaLnBrk="1" hangingPunct="1"/>
            <a:r>
              <a:rPr lang="tr-TR" sz="2000" dirty="0"/>
              <a:t>Bundan dolayı; herhangi bir sinyal sine dalga bileşenlerinin toplamı (</a:t>
            </a:r>
            <a:r>
              <a:rPr lang="tr-TR" sz="2000" dirty="0" err="1"/>
              <a:t>Fourier</a:t>
            </a:r>
            <a:r>
              <a:rPr lang="tr-TR" sz="2000" dirty="0"/>
              <a:t> analizi) olarak gösterilebilir</a:t>
            </a:r>
          </a:p>
          <a:p>
            <a:pPr eaLnBrk="1" hangingPunct="1"/>
            <a:r>
              <a:rPr lang="tr-TR" sz="2000" dirty="0"/>
              <a:t>Temel Frekans :Bir sinyalin tüm frekans bileşenleri bir frekansın tamsayı çarpanı ise, bu frekans temel frekans olarak isimlendirilir.</a:t>
            </a:r>
          </a:p>
          <a:p>
            <a:pPr eaLnBrk="1" hangingPunct="1"/>
            <a:r>
              <a:rPr lang="tr-TR" sz="2000" dirty="0"/>
              <a:t>Spektrum : Sinyali içeren frekans aralığı</a:t>
            </a:r>
          </a:p>
          <a:p>
            <a:pPr eaLnBrk="1" hangingPunct="1"/>
            <a:r>
              <a:rPr lang="tr-TR" sz="2000" dirty="0" err="1"/>
              <a:t>Bandgenişliği</a:t>
            </a:r>
            <a:r>
              <a:rPr lang="tr-TR" sz="2000" dirty="0"/>
              <a:t> (Mutlak) : Spektrum genişliği </a:t>
            </a:r>
          </a:p>
          <a:p>
            <a:pPr eaLnBrk="1" hangingPunct="1"/>
            <a:r>
              <a:rPr lang="tr-TR" sz="2000" dirty="0"/>
              <a:t>Efektif (Anlamlı) </a:t>
            </a:r>
            <a:r>
              <a:rPr lang="tr-TR" sz="2000" dirty="0" err="1"/>
              <a:t>Bandgenişliği</a:t>
            </a:r>
            <a:r>
              <a:rPr lang="tr-TR" sz="2000" dirty="0"/>
              <a:t> : Hemen hemen </a:t>
            </a:r>
            <a:r>
              <a:rPr lang="tr-TR" sz="2000" dirty="0" err="1"/>
              <a:t>bandgenişliği</a:t>
            </a:r>
            <a:r>
              <a:rPr lang="tr-TR" sz="2000" dirty="0"/>
              <a:t> ile aynıdır ve sinyal enerjisinin çoğunu içeren </a:t>
            </a:r>
            <a:r>
              <a:rPr lang="tr-TR" sz="2000" dirty="0" err="1"/>
              <a:t>darbandlı</a:t>
            </a:r>
            <a:r>
              <a:rPr lang="tr-TR" sz="2000" dirty="0"/>
              <a:t> frekans aralığını tanımlar</a:t>
            </a:r>
          </a:p>
          <a:p>
            <a:pPr eaLnBrk="1" hangingPunct="1"/>
            <a:r>
              <a:rPr lang="tr-TR" sz="2000" dirty="0"/>
              <a:t>DC bileşen : Sıfır frekans bileşeni</a:t>
            </a:r>
          </a:p>
          <a:p>
            <a:pPr eaLnBrk="1" hangingPunct="1"/>
            <a:r>
              <a:rPr lang="tr-TR" sz="2000" dirty="0"/>
              <a:t>Sinyalin periyodu temel frekansın periyoduna eşittir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3 Veri Yer Tutucusu"/>
          <p:cNvSpPr>
            <a:spLocks noGrp="1"/>
          </p:cNvSpPr>
          <p:nvPr>
            <p:ph type="dt" sz="quarter" idx="10"/>
          </p:nvPr>
        </p:nvSpPr>
        <p:spPr>
          <a:noFill/>
        </p:spPr>
        <p:txBody>
          <a:bodyPr/>
          <a:lstStyle/>
          <a:p>
            <a:r>
              <a:rPr lang="tr-TR"/>
              <a:t>Prof.Dr.İbrahim ÖZÇELİK</a:t>
            </a:r>
          </a:p>
        </p:txBody>
      </p:sp>
      <p:sp>
        <p:nvSpPr>
          <p:cNvPr id="25603" name="4 Altbilgi Yer Tutucusu"/>
          <p:cNvSpPr>
            <a:spLocks noGrp="1"/>
          </p:cNvSpPr>
          <p:nvPr>
            <p:ph type="ftr" sz="quarter" idx="11"/>
          </p:nvPr>
        </p:nvSpPr>
        <p:spPr>
          <a:noFill/>
        </p:spPr>
        <p:txBody>
          <a:bodyPr/>
          <a:lstStyle/>
          <a:p>
            <a:r>
              <a:rPr lang="tr-TR"/>
              <a:t>Ağ Modeli, Sinyaller ve Kanal Kapasitesi</a:t>
            </a:r>
          </a:p>
        </p:txBody>
      </p:sp>
      <p:sp>
        <p:nvSpPr>
          <p:cNvPr id="25604" name="5 Slayt Numarası Yer Tutucusu"/>
          <p:cNvSpPr>
            <a:spLocks noGrp="1"/>
          </p:cNvSpPr>
          <p:nvPr>
            <p:ph type="sldNum" sz="quarter" idx="12"/>
          </p:nvPr>
        </p:nvSpPr>
        <p:spPr>
          <a:noFill/>
        </p:spPr>
        <p:txBody>
          <a:bodyPr/>
          <a:lstStyle/>
          <a:p>
            <a:fld id="{86EEB8D0-3120-49FE-BC4E-20183A617CA2}" type="slidenum">
              <a:rPr lang="tr-TR" smtClean="0"/>
              <a:pPr/>
              <a:t>25</a:t>
            </a:fld>
            <a:endParaRPr lang="tr-TR"/>
          </a:p>
        </p:txBody>
      </p:sp>
      <p:sp>
        <p:nvSpPr>
          <p:cNvPr id="25605" name="Rectangle 2"/>
          <p:cNvSpPr>
            <a:spLocks noGrp="1" noChangeArrowheads="1"/>
          </p:cNvSpPr>
          <p:nvPr>
            <p:ph type="title"/>
          </p:nvPr>
        </p:nvSpPr>
        <p:spPr/>
        <p:txBody>
          <a:bodyPr/>
          <a:lstStyle/>
          <a:p>
            <a:pPr eaLnBrk="1" hangingPunct="1"/>
            <a:r>
              <a:rPr lang="tr-TR"/>
              <a:t>Zaman ve Frekans Domeni</a:t>
            </a:r>
          </a:p>
        </p:txBody>
      </p:sp>
      <p:pic>
        <p:nvPicPr>
          <p:cNvPr id="25606" name="Picture 3"/>
          <p:cNvPicPr>
            <a:picLocks noGrp="1" noChangeAspect="1" noChangeArrowheads="1"/>
          </p:cNvPicPr>
          <p:nvPr>
            <p:ph idx="1"/>
          </p:nvPr>
        </p:nvPicPr>
        <p:blipFill>
          <a:blip r:embed="rId2"/>
          <a:srcRect/>
          <a:stretch>
            <a:fillRect/>
          </a:stretch>
        </p:blipFill>
        <p:spPr>
          <a:xfrm>
            <a:off x="1116013" y="2024063"/>
            <a:ext cx="7524750" cy="3405187"/>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3 Veri Yer Tutucusu"/>
          <p:cNvSpPr>
            <a:spLocks noGrp="1"/>
          </p:cNvSpPr>
          <p:nvPr>
            <p:ph type="dt" sz="quarter" idx="10"/>
          </p:nvPr>
        </p:nvSpPr>
        <p:spPr>
          <a:noFill/>
        </p:spPr>
        <p:txBody>
          <a:bodyPr/>
          <a:lstStyle/>
          <a:p>
            <a:r>
              <a:rPr lang="tr-TR"/>
              <a:t>Prof.Dr.İbrahim ÖZÇELİK</a:t>
            </a:r>
          </a:p>
        </p:txBody>
      </p:sp>
      <p:sp>
        <p:nvSpPr>
          <p:cNvPr id="26627" name="4 Altbilgi Yer Tutucusu"/>
          <p:cNvSpPr>
            <a:spLocks noGrp="1"/>
          </p:cNvSpPr>
          <p:nvPr>
            <p:ph type="ftr" sz="quarter" idx="11"/>
          </p:nvPr>
        </p:nvSpPr>
        <p:spPr>
          <a:noFill/>
        </p:spPr>
        <p:txBody>
          <a:bodyPr/>
          <a:lstStyle/>
          <a:p>
            <a:r>
              <a:rPr lang="tr-TR"/>
              <a:t>Ağ Modeli, Sinyaller ve Kanal Kapasitesi</a:t>
            </a:r>
          </a:p>
        </p:txBody>
      </p:sp>
      <p:sp>
        <p:nvSpPr>
          <p:cNvPr id="26628" name="5 Slayt Numarası Yer Tutucusu"/>
          <p:cNvSpPr>
            <a:spLocks noGrp="1"/>
          </p:cNvSpPr>
          <p:nvPr>
            <p:ph type="sldNum" sz="quarter" idx="12"/>
          </p:nvPr>
        </p:nvSpPr>
        <p:spPr>
          <a:noFill/>
        </p:spPr>
        <p:txBody>
          <a:bodyPr/>
          <a:lstStyle/>
          <a:p>
            <a:fld id="{61AA9073-360A-4AA5-9333-AF5687F52030}" type="slidenum">
              <a:rPr lang="tr-TR" smtClean="0"/>
              <a:pPr/>
              <a:t>26</a:t>
            </a:fld>
            <a:endParaRPr lang="tr-TR"/>
          </a:p>
        </p:txBody>
      </p:sp>
      <p:sp>
        <p:nvSpPr>
          <p:cNvPr id="26629" name="Rectangle 2"/>
          <p:cNvSpPr>
            <a:spLocks noGrp="1" noChangeArrowheads="1"/>
          </p:cNvSpPr>
          <p:nvPr>
            <p:ph type="title"/>
          </p:nvPr>
        </p:nvSpPr>
        <p:spPr/>
        <p:txBody>
          <a:bodyPr/>
          <a:lstStyle/>
          <a:p>
            <a:pPr eaLnBrk="1" hangingPunct="1"/>
            <a:r>
              <a:rPr lang="tr-TR"/>
              <a:t>Zaman ve Frekans Domeni - </a:t>
            </a:r>
            <a:r>
              <a:rPr lang="tr-TR" sz="1600"/>
              <a:t>devamı</a:t>
            </a:r>
          </a:p>
        </p:txBody>
      </p:sp>
      <p:pic>
        <p:nvPicPr>
          <p:cNvPr id="26630" name="Picture 3"/>
          <p:cNvPicPr>
            <a:picLocks noGrp="1" noChangeAspect="1" noChangeArrowheads="1"/>
          </p:cNvPicPr>
          <p:nvPr>
            <p:ph idx="1"/>
          </p:nvPr>
        </p:nvPicPr>
        <p:blipFill>
          <a:blip r:embed="rId2"/>
          <a:srcRect/>
          <a:stretch>
            <a:fillRect/>
          </a:stretch>
        </p:blipFill>
        <p:spPr>
          <a:xfrm>
            <a:off x="1116013" y="1751013"/>
            <a:ext cx="7416800" cy="4341812"/>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4 Veri Yer Tutucusu"/>
          <p:cNvSpPr>
            <a:spLocks noGrp="1"/>
          </p:cNvSpPr>
          <p:nvPr>
            <p:ph type="dt" sz="quarter" idx="10"/>
          </p:nvPr>
        </p:nvSpPr>
        <p:spPr>
          <a:noFill/>
        </p:spPr>
        <p:txBody>
          <a:bodyPr/>
          <a:lstStyle/>
          <a:p>
            <a:r>
              <a:rPr lang="tr-TR"/>
              <a:t>Prof.Dr.İbrahim ÖZÇELİK</a:t>
            </a:r>
          </a:p>
        </p:txBody>
      </p:sp>
      <p:sp>
        <p:nvSpPr>
          <p:cNvPr id="27651" name="5 Altbilgi Yer Tutucusu"/>
          <p:cNvSpPr>
            <a:spLocks noGrp="1"/>
          </p:cNvSpPr>
          <p:nvPr>
            <p:ph type="ftr" sz="quarter" idx="11"/>
          </p:nvPr>
        </p:nvSpPr>
        <p:spPr>
          <a:xfrm>
            <a:off x="3367071" y="6243638"/>
            <a:ext cx="3614787" cy="457200"/>
          </a:xfrm>
          <a:noFill/>
        </p:spPr>
        <p:txBody>
          <a:bodyPr/>
          <a:lstStyle/>
          <a:p>
            <a:r>
              <a:rPr lang="tr-TR" dirty="0"/>
              <a:t>Ağ Modeli, Sinyaller ve Kanal Kapasitesi</a:t>
            </a:r>
          </a:p>
        </p:txBody>
      </p:sp>
      <p:sp>
        <p:nvSpPr>
          <p:cNvPr id="27652" name="6 Slayt Numarası Yer Tutucusu"/>
          <p:cNvSpPr>
            <a:spLocks noGrp="1"/>
          </p:cNvSpPr>
          <p:nvPr>
            <p:ph type="sldNum" sz="quarter" idx="12"/>
          </p:nvPr>
        </p:nvSpPr>
        <p:spPr>
          <a:noFill/>
        </p:spPr>
        <p:txBody>
          <a:bodyPr/>
          <a:lstStyle/>
          <a:p>
            <a:fld id="{0CC224C6-5F53-48FD-A24E-ADB72E82CC1E}" type="slidenum">
              <a:rPr lang="tr-TR" smtClean="0"/>
              <a:pPr/>
              <a:t>27</a:t>
            </a:fld>
            <a:endParaRPr lang="tr-TR"/>
          </a:p>
        </p:txBody>
      </p:sp>
      <p:sp>
        <p:nvSpPr>
          <p:cNvPr id="27653" name="Rectangle 2"/>
          <p:cNvSpPr>
            <a:spLocks noGrp="1" noChangeArrowheads="1"/>
          </p:cNvSpPr>
          <p:nvPr>
            <p:ph type="title"/>
          </p:nvPr>
        </p:nvSpPr>
        <p:spPr/>
        <p:txBody>
          <a:bodyPr/>
          <a:lstStyle/>
          <a:p>
            <a:pPr eaLnBrk="1" hangingPunct="1"/>
            <a:r>
              <a:rPr lang="tr-TR"/>
              <a:t>Birleşik Dalga Biçimi (Frekans Bileşenleri Toplamı)</a:t>
            </a:r>
          </a:p>
        </p:txBody>
      </p:sp>
      <p:pic>
        <p:nvPicPr>
          <p:cNvPr id="27654" name="Picture 3"/>
          <p:cNvPicPr>
            <a:picLocks noGrp="1" noChangeAspect="1" noChangeArrowheads="1"/>
          </p:cNvPicPr>
          <p:nvPr>
            <p:ph sz="half" idx="1"/>
          </p:nvPr>
        </p:nvPicPr>
        <p:blipFill>
          <a:blip r:embed="rId2"/>
          <a:srcRect/>
          <a:stretch>
            <a:fillRect/>
          </a:stretch>
        </p:blipFill>
        <p:spPr>
          <a:xfrm>
            <a:off x="1001713" y="1881188"/>
            <a:ext cx="3714750" cy="3743325"/>
          </a:xfrm>
          <a:noFill/>
        </p:spPr>
      </p:pic>
      <p:pic>
        <p:nvPicPr>
          <p:cNvPr id="27655" name="Picture 4"/>
          <p:cNvPicPr>
            <a:picLocks noGrp="1" noChangeAspect="1" noChangeArrowheads="1"/>
          </p:cNvPicPr>
          <p:nvPr>
            <p:ph sz="half" idx="2"/>
          </p:nvPr>
        </p:nvPicPr>
        <p:blipFill>
          <a:blip r:embed="rId3"/>
          <a:srcRect/>
          <a:stretch>
            <a:fillRect/>
          </a:stretch>
        </p:blipFill>
        <p:spPr>
          <a:xfrm>
            <a:off x="5054600" y="1881188"/>
            <a:ext cx="3609975" cy="3708400"/>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4 Veri Yer Tutucusu"/>
          <p:cNvSpPr>
            <a:spLocks noGrp="1"/>
          </p:cNvSpPr>
          <p:nvPr>
            <p:ph type="dt" sz="quarter" idx="10"/>
          </p:nvPr>
        </p:nvSpPr>
        <p:spPr>
          <a:noFill/>
        </p:spPr>
        <p:txBody>
          <a:bodyPr/>
          <a:lstStyle/>
          <a:p>
            <a:r>
              <a:rPr lang="tr-TR"/>
              <a:t>Prof.Dr.İbrahim ÖZÇELİK</a:t>
            </a:r>
          </a:p>
        </p:txBody>
      </p:sp>
      <p:sp>
        <p:nvSpPr>
          <p:cNvPr id="30723" name="5 Altbilgi Yer Tutucusu"/>
          <p:cNvSpPr>
            <a:spLocks noGrp="1"/>
          </p:cNvSpPr>
          <p:nvPr>
            <p:ph type="ftr" sz="quarter" idx="11"/>
          </p:nvPr>
        </p:nvSpPr>
        <p:spPr>
          <a:xfrm>
            <a:off x="3367071" y="6243638"/>
            <a:ext cx="3687813" cy="457200"/>
          </a:xfrm>
          <a:noFill/>
        </p:spPr>
        <p:txBody>
          <a:bodyPr/>
          <a:lstStyle/>
          <a:p>
            <a:r>
              <a:rPr lang="tr-TR" dirty="0"/>
              <a:t>Ağ Modeli, Sinyaller ve Kanal Kapasitesi</a:t>
            </a:r>
          </a:p>
        </p:txBody>
      </p:sp>
      <p:sp>
        <p:nvSpPr>
          <p:cNvPr id="30724" name="6 Slayt Numarası Yer Tutucusu"/>
          <p:cNvSpPr>
            <a:spLocks noGrp="1"/>
          </p:cNvSpPr>
          <p:nvPr>
            <p:ph type="sldNum" sz="quarter" idx="12"/>
          </p:nvPr>
        </p:nvSpPr>
        <p:spPr>
          <a:noFill/>
        </p:spPr>
        <p:txBody>
          <a:bodyPr/>
          <a:lstStyle/>
          <a:p>
            <a:fld id="{44005E88-D424-4C44-9D67-67BE64AC1958}" type="slidenum">
              <a:rPr lang="tr-TR" smtClean="0"/>
              <a:pPr/>
              <a:t>28</a:t>
            </a:fld>
            <a:endParaRPr lang="tr-TR"/>
          </a:p>
        </p:txBody>
      </p:sp>
      <p:sp>
        <p:nvSpPr>
          <p:cNvPr id="30725" name="Rectangle 2"/>
          <p:cNvSpPr>
            <a:spLocks noGrp="1" noChangeArrowheads="1"/>
          </p:cNvSpPr>
          <p:nvPr>
            <p:ph type="title"/>
          </p:nvPr>
        </p:nvSpPr>
        <p:spPr/>
        <p:txBody>
          <a:bodyPr/>
          <a:lstStyle/>
          <a:p>
            <a:pPr eaLnBrk="1" hangingPunct="1"/>
            <a:r>
              <a:rPr lang="tr-TR"/>
              <a:t>Frekans Spektrumu ve Bandgenişliği</a:t>
            </a:r>
          </a:p>
        </p:txBody>
      </p:sp>
      <p:sp>
        <p:nvSpPr>
          <p:cNvPr id="30726" name="Rectangle 3"/>
          <p:cNvSpPr>
            <a:spLocks noGrp="1" noChangeArrowheads="1"/>
          </p:cNvSpPr>
          <p:nvPr>
            <p:ph type="body" sz="half" idx="1"/>
          </p:nvPr>
        </p:nvSpPr>
        <p:spPr>
          <a:xfrm>
            <a:off x="971550" y="1736725"/>
            <a:ext cx="7740650" cy="4359275"/>
          </a:xfrm>
        </p:spPr>
        <p:txBody>
          <a:bodyPr/>
          <a:lstStyle/>
          <a:p>
            <a:pPr eaLnBrk="1" hangingPunct="1">
              <a:lnSpc>
                <a:spcPct val="90000"/>
              </a:lnSpc>
            </a:pPr>
            <a:r>
              <a:rPr lang="tr-TR" sz="1800"/>
              <a:t>Bir sinyalin frekans spektrumu</a:t>
            </a:r>
          </a:p>
          <a:p>
            <a:pPr lvl="1" eaLnBrk="1" hangingPunct="1">
              <a:lnSpc>
                <a:spcPct val="90000"/>
              </a:lnSpc>
            </a:pPr>
            <a:r>
              <a:rPr lang="tr-TR" sz="1800"/>
              <a:t>Sinyalin tüm frekans bileşenlerinin toplamı</a:t>
            </a:r>
          </a:p>
          <a:p>
            <a:pPr eaLnBrk="1" hangingPunct="1">
              <a:lnSpc>
                <a:spcPct val="90000"/>
              </a:lnSpc>
            </a:pPr>
            <a:r>
              <a:rPr lang="tr-TR" sz="1800"/>
              <a:t>Bir sinyalin bandgenişliği</a:t>
            </a:r>
          </a:p>
          <a:p>
            <a:pPr lvl="1" eaLnBrk="1" hangingPunct="1">
              <a:lnSpc>
                <a:spcPct val="90000"/>
              </a:lnSpc>
            </a:pPr>
            <a:r>
              <a:rPr lang="tr-TR" sz="1800"/>
              <a:t>Herhangi bir iletim sistemi sınırlı bir frekans bandına sahiptir. Bu durum taşınabilen veri hızının sınırını gösterir</a:t>
            </a:r>
          </a:p>
          <a:p>
            <a:pPr lvl="1" eaLnBrk="1" hangingPunct="1">
              <a:lnSpc>
                <a:spcPct val="90000"/>
              </a:lnSpc>
            </a:pPr>
            <a:r>
              <a:rPr lang="tr-TR" sz="1800"/>
              <a:t>Bir iletişim kanalı içerisinde mevcut frekans spektrumunun genişliği</a:t>
            </a:r>
          </a:p>
          <a:p>
            <a:pPr eaLnBrk="1" hangingPunct="1">
              <a:lnSpc>
                <a:spcPct val="90000"/>
              </a:lnSpc>
            </a:pPr>
            <a:r>
              <a:rPr lang="tr-TR" sz="1800"/>
              <a:t>Bandgenişliği bir sistemin verimini (throughput) de açıklamak için kullanılır</a:t>
            </a:r>
          </a:p>
          <a:p>
            <a:pPr lvl="1" eaLnBrk="1" hangingPunct="1">
              <a:lnSpc>
                <a:spcPct val="90000"/>
              </a:lnSpc>
            </a:pPr>
            <a:r>
              <a:rPr lang="tr-TR" sz="1800"/>
              <a:t>Gerçek bandgenişliği verimle ilişkilidir</a:t>
            </a:r>
          </a:p>
          <a:p>
            <a:pPr lvl="1" eaLnBrk="1" hangingPunct="1">
              <a:lnSpc>
                <a:spcPct val="90000"/>
              </a:lnSpc>
            </a:pPr>
            <a:r>
              <a:rPr lang="tr-TR" sz="1800"/>
              <a:t>Veri hızı (gönderici hızı veya kapasitesi) daha uygundur: saniye başına bit sayısı – bps</a:t>
            </a:r>
          </a:p>
          <a:p>
            <a:pPr eaLnBrk="1" hangingPunct="1">
              <a:lnSpc>
                <a:spcPct val="90000"/>
              </a:lnSpc>
            </a:pPr>
            <a:r>
              <a:rPr lang="tr-TR" sz="1800"/>
              <a:t>Örnek bandgenişliği</a:t>
            </a:r>
          </a:p>
          <a:p>
            <a:pPr lvl="1" eaLnBrk="1" hangingPunct="1">
              <a:lnSpc>
                <a:spcPct val="90000"/>
              </a:lnSpc>
            </a:pPr>
            <a:r>
              <a:rPr lang="tr-TR" sz="1800"/>
              <a:t>Speech (Konuşma)</a:t>
            </a:r>
            <a:r>
              <a:rPr lang="en-US" sz="1800"/>
              <a:t> band</a:t>
            </a:r>
            <a:r>
              <a:rPr lang="tr-TR" sz="1800"/>
              <a:t>genişliği </a:t>
            </a:r>
            <a:r>
              <a:rPr lang="en-US" sz="1800"/>
              <a:t>100Hz </a:t>
            </a:r>
            <a:r>
              <a:rPr lang="tr-TR" sz="1800"/>
              <a:t>-</a:t>
            </a:r>
            <a:r>
              <a:rPr lang="en-US" sz="1800"/>
              <a:t> 7kHz</a:t>
            </a:r>
          </a:p>
          <a:p>
            <a:pPr lvl="1" eaLnBrk="1" hangingPunct="1">
              <a:lnSpc>
                <a:spcPct val="90000"/>
              </a:lnSpc>
            </a:pPr>
            <a:r>
              <a:rPr lang="en-US" sz="1800"/>
              <a:t>Tele</a:t>
            </a:r>
            <a:r>
              <a:rPr lang="tr-TR" sz="1800"/>
              <a:t>fon</a:t>
            </a:r>
            <a:r>
              <a:rPr lang="en-US" sz="1800"/>
              <a:t> band</a:t>
            </a:r>
            <a:r>
              <a:rPr lang="tr-TR" sz="1800"/>
              <a:t>genişliği</a:t>
            </a:r>
            <a:r>
              <a:rPr lang="en-US" sz="1800"/>
              <a:t> 300Hz </a:t>
            </a:r>
            <a:r>
              <a:rPr lang="tr-TR" sz="1800"/>
              <a:t>-</a:t>
            </a:r>
            <a:r>
              <a:rPr lang="en-US" sz="1800"/>
              <a:t> 3400Hz</a:t>
            </a:r>
          </a:p>
          <a:p>
            <a:pPr lvl="1" eaLnBrk="1" hangingPunct="1">
              <a:lnSpc>
                <a:spcPct val="90000"/>
              </a:lnSpc>
            </a:pPr>
            <a:r>
              <a:rPr lang="en-US" sz="1800"/>
              <a:t>Video band</a:t>
            </a:r>
            <a:r>
              <a:rPr lang="tr-TR" sz="1800"/>
              <a:t>genişliği </a:t>
            </a:r>
            <a:r>
              <a:rPr lang="en-US" sz="1800"/>
              <a:t>4MHz</a:t>
            </a:r>
            <a:endParaRPr lang="tr-T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4 Veri Yer Tutucusu"/>
          <p:cNvSpPr>
            <a:spLocks noGrp="1"/>
          </p:cNvSpPr>
          <p:nvPr>
            <p:ph type="dt" sz="quarter" idx="10"/>
          </p:nvPr>
        </p:nvSpPr>
        <p:spPr>
          <a:noFill/>
        </p:spPr>
        <p:txBody>
          <a:bodyPr/>
          <a:lstStyle/>
          <a:p>
            <a:r>
              <a:rPr lang="tr-TR"/>
              <a:t>Prof.Dr.İbrahim ÖZÇELİK</a:t>
            </a:r>
          </a:p>
        </p:txBody>
      </p:sp>
      <p:sp>
        <p:nvSpPr>
          <p:cNvPr id="31747" name="5 Altbilgi Yer Tutucusu"/>
          <p:cNvSpPr>
            <a:spLocks noGrp="1"/>
          </p:cNvSpPr>
          <p:nvPr>
            <p:ph type="ftr" sz="quarter" idx="11"/>
          </p:nvPr>
        </p:nvSpPr>
        <p:spPr>
          <a:xfrm>
            <a:off x="3367071" y="6243638"/>
            <a:ext cx="3687813" cy="457200"/>
          </a:xfrm>
          <a:noFill/>
        </p:spPr>
        <p:txBody>
          <a:bodyPr/>
          <a:lstStyle/>
          <a:p>
            <a:r>
              <a:rPr lang="tr-TR" dirty="0"/>
              <a:t>Ağ Modeli, Sinyaller ve Kanal Kapasitesi</a:t>
            </a:r>
          </a:p>
        </p:txBody>
      </p:sp>
      <p:sp>
        <p:nvSpPr>
          <p:cNvPr id="31748" name="6 Slayt Numarası Yer Tutucusu"/>
          <p:cNvSpPr>
            <a:spLocks noGrp="1"/>
          </p:cNvSpPr>
          <p:nvPr>
            <p:ph type="sldNum" sz="quarter" idx="12"/>
          </p:nvPr>
        </p:nvSpPr>
        <p:spPr>
          <a:noFill/>
        </p:spPr>
        <p:txBody>
          <a:bodyPr/>
          <a:lstStyle/>
          <a:p>
            <a:fld id="{84D2449A-EB8F-46C9-AC25-FD21B40048A5}" type="slidenum">
              <a:rPr lang="tr-TR" smtClean="0"/>
              <a:pPr/>
              <a:t>29</a:t>
            </a:fld>
            <a:endParaRPr lang="tr-TR"/>
          </a:p>
        </p:txBody>
      </p:sp>
      <p:sp>
        <p:nvSpPr>
          <p:cNvPr id="31749" name="Rectangle 2"/>
          <p:cNvSpPr>
            <a:spLocks noGrp="1" noChangeArrowheads="1"/>
          </p:cNvSpPr>
          <p:nvPr>
            <p:ph type="title"/>
          </p:nvPr>
        </p:nvSpPr>
        <p:spPr/>
        <p:txBody>
          <a:bodyPr/>
          <a:lstStyle/>
          <a:p>
            <a:pPr eaLnBrk="1" hangingPunct="1"/>
            <a:r>
              <a:rPr lang="tr-TR"/>
              <a:t>Spektrum ve Bandgenişliği</a:t>
            </a:r>
            <a:endParaRPr lang="tr-TR" sz="1600"/>
          </a:p>
        </p:txBody>
      </p:sp>
      <p:pic>
        <p:nvPicPr>
          <p:cNvPr id="31750" name="Picture 3"/>
          <p:cNvPicPr>
            <a:picLocks noGrp="1" noChangeAspect="1" noChangeArrowheads="1"/>
          </p:cNvPicPr>
          <p:nvPr>
            <p:ph sz="half" idx="2"/>
          </p:nvPr>
        </p:nvPicPr>
        <p:blipFill>
          <a:blip r:embed="rId2"/>
          <a:srcRect/>
          <a:stretch>
            <a:fillRect/>
          </a:stretch>
        </p:blipFill>
        <p:spPr>
          <a:xfrm>
            <a:off x="2051050" y="1444625"/>
            <a:ext cx="5976938" cy="2200275"/>
          </a:xfrm>
          <a:noFill/>
        </p:spPr>
      </p:pic>
      <p:pic>
        <p:nvPicPr>
          <p:cNvPr id="31751" name="Picture 4"/>
          <p:cNvPicPr>
            <a:picLocks noGrp="1" noChangeAspect="1" noChangeArrowheads="1"/>
          </p:cNvPicPr>
          <p:nvPr>
            <p:ph sz="half" idx="1"/>
          </p:nvPr>
        </p:nvPicPr>
        <p:blipFill>
          <a:blip r:embed="rId3"/>
          <a:srcRect/>
          <a:stretch>
            <a:fillRect/>
          </a:stretch>
        </p:blipFill>
        <p:spPr>
          <a:xfrm>
            <a:off x="2051050" y="3716338"/>
            <a:ext cx="5976938" cy="2339975"/>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3 Veri Yer Tutucusu"/>
          <p:cNvSpPr>
            <a:spLocks noGrp="1"/>
          </p:cNvSpPr>
          <p:nvPr>
            <p:ph type="dt" sz="quarter" idx="10"/>
          </p:nvPr>
        </p:nvSpPr>
        <p:spPr/>
        <p:txBody>
          <a:bodyPr/>
          <a:lstStyle/>
          <a:p>
            <a:pPr>
              <a:defRPr/>
            </a:pPr>
            <a:r>
              <a:rPr lang="tr-TR">
                <a:latin typeface="Tahoma" pitchFamily="34" charset="0"/>
              </a:rPr>
              <a:t>Prof.Dr.İbrahim ÖZÇELİK</a:t>
            </a:r>
          </a:p>
        </p:txBody>
      </p:sp>
      <p:sp>
        <p:nvSpPr>
          <p:cNvPr id="79875" name="4 Altbilgi Yer Tutucusu"/>
          <p:cNvSpPr>
            <a:spLocks noGrp="1"/>
          </p:cNvSpPr>
          <p:nvPr>
            <p:ph type="ftr" sz="quarter" idx="11"/>
          </p:nvPr>
        </p:nvSpPr>
        <p:spPr/>
        <p:txBody>
          <a:bodyPr/>
          <a:lstStyle/>
          <a:p>
            <a:pPr>
              <a:defRPr/>
            </a:pPr>
            <a:r>
              <a:rPr lang="tr-TR">
                <a:latin typeface="Tahoma" pitchFamily="34" charset="0"/>
              </a:rPr>
              <a:t>Ağ Modeli, Sinyaller ve Kanal Kapasitesi</a:t>
            </a:r>
          </a:p>
        </p:txBody>
      </p:sp>
      <p:sp>
        <p:nvSpPr>
          <p:cNvPr id="79876" name="5 Slayt Numarası Yer Tutucusu"/>
          <p:cNvSpPr>
            <a:spLocks noGrp="1"/>
          </p:cNvSpPr>
          <p:nvPr>
            <p:ph type="sldNum" sz="quarter" idx="12"/>
          </p:nvPr>
        </p:nvSpPr>
        <p:spPr/>
        <p:txBody>
          <a:bodyPr/>
          <a:lstStyle/>
          <a:p>
            <a:pPr>
              <a:defRPr/>
            </a:pPr>
            <a:fld id="{11B71DB4-C24B-4570-979B-4EC92D1AD8AB}" type="slidenum">
              <a:rPr lang="tr-TR" smtClean="0">
                <a:latin typeface="Tahoma" pitchFamily="34" charset="0"/>
              </a:rPr>
              <a:pPr>
                <a:defRPr/>
              </a:pPr>
              <a:t>3</a:t>
            </a:fld>
            <a:endParaRPr lang="tr-TR">
              <a:latin typeface="Tahoma" pitchFamily="34" charset="0"/>
            </a:endParaRPr>
          </a:p>
        </p:txBody>
      </p:sp>
      <p:sp>
        <p:nvSpPr>
          <p:cNvPr id="80901" name="Rectangle 2"/>
          <p:cNvSpPr>
            <a:spLocks noGrp="1" noChangeArrowheads="1"/>
          </p:cNvSpPr>
          <p:nvPr>
            <p:ph type="title"/>
          </p:nvPr>
        </p:nvSpPr>
        <p:spPr/>
        <p:txBody>
          <a:bodyPr/>
          <a:lstStyle/>
          <a:p>
            <a:pPr eaLnBrk="1" hangingPunct="1"/>
            <a:r>
              <a:rPr lang="tr-TR" b="1" u="sng" dirty="0"/>
              <a:t>AĞ MODELİ</a:t>
            </a:r>
          </a:p>
        </p:txBody>
      </p:sp>
      <p:sp>
        <p:nvSpPr>
          <p:cNvPr id="80902" name="Rectangle 3"/>
          <p:cNvSpPr>
            <a:spLocks noGrp="1" noChangeArrowheads="1"/>
          </p:cNvSpPr>
          <p:nvPr>
            <p:ph type="body" idx="1"/>
          </p:nvPr>
        </p:nvSpPr>
        <p:spPr/>
        <p:txBody>
          <a:bodyPr/>
          <a:lstStyle/>
          <a:p>
            <a:pPr eaLnBrk="1" hangingPunct="1"/>
            <a:r>
              <a:rPr lang="tr-TR" dirty="0"/>
              <a:t>Veri İletişimi</a:t>
            </a:r>
          </a:p>
          <a:p>
            <a:pPr eaLnBrk="1" hangingPunct="1"/>
            <a:r>
              <a:rPr lang="tr-TR" dirty="0"/>
              <a:t>Katmanlı Model</a:t>
            </a:r>
          </a:p>
          <a:p>
            <a:pPr eaLnBrk="1" hangingPunct="1"/>
            <a:r>
              <a:rPr lang="tr-TR" dirty="0"/>
              <a:t>OSI Referans Modeli</a:t>
            </a:r>
          </a:p>
          <a:p>
            <a:pPr eaLnBrk="1" hangingPunct="1"/>
            <a:r>
              <a:rPr lang="tr-TR" dirty="0"/>
              <a:t>TCP/IP Protokol Yığını</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4 Veri Yer Tutucusu"/>
          <p:cNvSpPr>
            <a:spLocks noGrp="1"/>
          </p:cNvSpPr>
          <p:nvPr>
            <p:ph type="dt" sz="quarter" idx="10"/>
          </p:nvPr>
        </p:nvSpPr>
        <p:spPr>
          <a:noFill/>
        </p:spPr>
        <p:txBody>
          <a:bodyPr/>
          <a:lstStyle/>
          <a:p>
            <a:r>
              <a:rPr lang="tr-TR"/>
              <a:t>Prof.Dr.İbrahim ÖZÇELİK</a:t>
            </a:r>
          </a:p>
        </p:txBody>
      </p:sp>
      <p:sp>
        <p:nvSpPr>
          <p:cNvPr id="32771" name="5 Altbilgi Yer Tutucusu"/>
          <p:cNvSpPr>
            <a:spLocks noGrp="1"/>
          </p:cNvSpPr>
          <p:nvPr>
            <p:ph type="ftr" sz="quarter" idx="11"/>
          </p:nvPr>
        </p:nvSpPr>
        <p:spPr>
          <a:xfrm>
            <a:off x="3403585" y="6243638"/>
            <a:ext cx="3760838" cy="457200"/>
          </a:xfrm>
          <a:noFill/>
        </p:spPr>
        <p:txBody>
          <a:bodyPr/>
          <a:lstStyle/>
          <a:p>
            <a:r>
              <a:rPr lang="tr-TR" dirty="0"/>
              <a:t>Ağ Modeli, Sinyaller ve Kanal Kapasitesi</a:t>
            </a:r>
          </a:p>
        </p:txBody>
      </p:sp>
      <p:sp>
        <p:nvSpPr>
          <p:cNvPr id="32772" name="6 Slayt Numarası Yer Tutucusu"/>
          <p:cNvSpPr>
            <a:spLocks noGrp="1"/>
          </p:cNvSpPr>
          <p:nvPr>
            <p:ph type="sldNum" sz="quarter" idx="12"/>
          </p:nvPr>
        </p:nvSpPr>
        <p:spPr>
          <a:noFill/>
        </p:spPr>
        <p:txBody>
          <a:bodyPr/>
          <a:lstStyle/>
          <a:p>
            <a:fld id="{E03D6B97-517E-461F-BC07-20AB4F04D923}" type="slidenum">
              <a:rPr lang="tr-TR" smtClean="0"/>
              <a:pPr/>
              <a:t>30</a:t>
            </a:fld>
            <a:endParaRPr lang="tr-TR"/>
          </a:p>
        </p:txBody>
      </p:sp>
      <p:sp>
        <p:nvSpPr>
          <p:cNvPr id="32773" name="Rectangle 2"/>
          <p:cNvSpPr>
            <a:spLocks noGrp="1" noChangeArrowheads="1"/>
          </p:cNvSpPr>
          <p:nvPr>
            <p:ph type="title"/>
          </p:nvPr>
        </p:nvSpPr>
        <p:spPr/>
        <p:txBody>
          <a:bodyPr/>
          <a:lstStyle/>
          <a:p>
            <a:pPr eaLnBrk="1" hangingPunct="1"/>
            <a:r>
              <a:rPr lang="tr-TR"/>
              <a:t>Spektrum ve Bandgenişliği - </a:t>
            </a:r>
            <a:r>
              <a:rPr lang="tr-TR" sz="1600"/>
              <a:t>devamı</a:t>
            </a:r>
          </a:p>
        </p:txBody>
      </p:sp>
      <p:sp>
        <p:nvSpPr>
          <p:cNvPr id="32774" name="Rectangle 3"/>
          <p:cNvSpPr>
            <a:spLocks noGrp="1" noChangeArrowheads="1"/>
          </p:cNvSpPr>
          <p:nvPr>
            <p:ph type="body" sz="half" idx="1"/>
          </p:nvPr>
        </p:nvSpPr>
        <p:spPr>
          <a:xfrm>
            <a:off x="935038" y="1773238"/>
            <a:ext cx="7561262" cy="4359275"/>
          </a:xfrm>
        </p:spPr>
        <p:txBody>
          <a:bodyPr/>
          <a:lstStyle/>
          <a:p>
            <a:pPr eaLnBrk="1" hangingPunct="1"/>
            <a:r>
              <a:rPr lang="tr-TR" sz="2000" u="sng"/>
              <a:t>Örnek:</a:t>
            </a:r>
            <a:r>
              <a:rPr lang="tr-TR" sz="2000"/>
              <a:t> Bir sinyal 1000 ve 2000 Hz arasındaki frekans spektrumuna (1000 Hz’lik bandgenişliği) sahiptir. Bir ortam 3000 ile 4000 Hz arasındaki frekansları (1000 Hz’lik bandgenişliği) geçirebilir. Bu sinyal bu ortamdan aktarılabilir mi?</a:t>
            </a:r>
          </a:p>
          <a:p>
            <a:pPr eaLnBrk="1" hangingPunct="1"/>
            <a:r>
              <a:rPr lang="tr-TR" sz="2000" u="sng"/>
              <a:t>Cevap </a:t>
            </a:r>
            <a:r>
              <a:rPr lang="tr-TR" sz="2000"/>
              <a:t>kesinlikle hayır. Sinyal aynı bandgenişliğine (1000 Hz) sahip olmasına rağmen, spektrum aralıkları birbirine çakışmamaktadır. Ortam sadece 3000 ve 4000 Hz arasındaki frekansları geçirmektedir; sinyal tamamen kaybolur.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Veri Yer Tutucusu"/>
          <p:cNvSpPr>
            <a:spLocks noGrp="1"/>
          </p:cNvSpPr>
          <p:nvPr>
            <p:ph type="dt" sz="quarter" idx="10"/>
          </p:nvPr>
        </p:nvSpPr>
        <p:spPr>
          <a:noFill/>
        </p:spPr>
        <p:txBody>
          <a:bodyPr/>
          <a:lstStyle/>
          <a:p>
            <a:r>
              <a:rPr lang="tr-TR"/>
              <a:t>Prof.Dr.İbrahim ÖZÇELİK</a:t>
            </a:r>
          </a:p>
        </p:txBody>
      </p:sp>
      <p:sp>
        <p:nvSpPr>
          <p:cNvPr id="35843" name="4 Altbilgi Yer Tutucusu"/>
          <p:cNvSpPr>
            <a:spLocks noGrp="1"/>
          </p:cNvSpPr>
          <p:nvPr>
            <p:ph type="ftr" sz="quarter" idx="11"/>
          </p:nvPr>
        </p:nvSpPr>
        <p:spPr>
          <a:noFill/>
        </p:spPr>
        <p:txBody>
          <a:bodyPr/>
          <a:lstStyle/>
          <a:p>
            <a:r>
              <a:rPr lang="tr-TR"/>
              <a:t>Ağ Modeli, Sinyaller ve Kanal Kapasitesi</a:t>
            </a:r>
          </a:p>
        </p:txBody>
      </p:sp>
      <p:sp>
        <p:nvSpPr>
          <p:cNvPr id="35844" name="5 Slayt Numarası Yer Tutucusu"/>
          <p:cNvSpPr>
            <a:spLocks noGrp="1"/>
          </p:cNvSpPr>
          <p:nvPr>
            <p:ph type="sldNum" sz="quarter" idx="12"/>
          </p:nvPr>
        </p:nvSpPr>
        <p:spPr>
          <a:noFill/>
        </p:spPr>
        <p:txBody>
          <a:bodyPr/>
          <a:lstStyle/>
          <a:p>
            <a:fld id="{0E1602A3-A97F-4CCB-AC8E-78979D8586B7}" type="slidenum">
              <a:rPr lang="tr-TR" smtClean="0"/>
              <a:pPr/>
              <a:t>31</a:t>
            </a:fld>
            <a:endParaRPr lang="tr-TR"/>
          </a:p>
        </p:txBody>
      </p:sp>
      <p:sp>
        <p:nvSpPr>
          <p:cNvPr id="35845" name="Rectangle 2"/>
          <p:cNvSpPr>
            <a:spLocks noGrp="1" noChangeArrowheads="1"/>
          </p:cNvSpPr>
          <p:nvPr>
            <p:ph type="title"/>
          </p:nvPr>
        </p:nvSpPr>
        <p:spPr/>
        <p:txBody>
          <a:bodyPr/>
          <a:lstStyle/>
          <a:p>
            <a:pPr eaLnBrk="1" hangingPunct="1"/>
            <a:r>
              <a:rPr lang="tr-TR" b="1" u="sng" dirty="0"/>
              <a:t>KANAL KAPASİTESİ</a:t>
            </a:r>
          </a:p>
        </p:txBody>
      </p:sp>
      <p:sp>
        <p:nvSpPr>
          <p:cNvPr id="35846" name="Rectangle 3"/>
          <p:cNvSpPr>
            <a:spLocks noChangeArrowheads="1"/>
          </p:cNvSpPr>
          <p:nvPr/>
        </p:nvSpPr>
        <p:spPr bwMode="auto">
          <a:xfrm>
            <a:off x="1006475" y="1665288"/>
            <a:ext cx="7850188" cy="4359275"/>
          </a:xfrm>
          <a:prstGeom prst="rect">
            <a:avLst/>
          </a:prstGeom>
          <a:noFill/>
          <a:ln w="9525">
            <a:noFill/>
            <a:miter lim="800000"/>
            <a:headEnd/>
            <a:tailEnd/>
          </a:ln>
        </p:spPr>
        <p:txBody>
          <a:bodyPr/>
          <a:lstStyle/>
          <a:p>
            <a:pPr marL="342900" indent="-342900" algn="l">
              <a:spcBef>
                <a:spcPct val="20000"/>
              </a:spcBef>
              <a:buClr>
                <a:schemeClr val="folHlink"/>
              </a:buClr>
              <a:buSzPct val="60000"/>
              <a:buFont typeface="Wingdings" pitchFamily="2" charset="2"/>
              <a:buChar char="n"/>
            </a:pPr>
            <a:r>
              <a:rPr lang="tr-TR" sz="2000" b="0">
                <a:solidFill>
                  <a:schemeClr val="tx1"/>
                </a:solidFill>
              </a:rPr>
              <a:t>Daha büyük bir bandgenişliği daha yüksek bir bilgi taşıma kapasitesi sağlar</a:t>
            </a:r>
          </a:p>
          <a:p>
            <a:pPr marL="342900" indent="-342900" algn="l">
              <a:spcBef>
                <a:spcPct val="20000"/>
              </a:spcBef>
              <a:buClr>
                <a:schemeClr val="folHlink"/>
              </a:buClr>
              <a:buSzPct val="60000"/>
              <a:buFont typeface="Wingdings" pitchFamily="2" charset="2"/>
              <a:buChar char="n"/>
            </a:pPr>
            <a:r>
              <a:rPr lang="tr-TR" sz="2000" b="0">
                <a:solidFill>
                  <a:schemeClr val="tx1"/>
                </a:solidFill>
              </a:rPr>
              <a:t>Buna göre;</a:t>
            </a:r>
          </a:p>
          <a:p>
            <a:pPr marL="742950" lvl="1" indent="-285750" algn="l">
              <a:spcBef>
                <a:spcPct val="20000"/>
              </a:spcBef>
              <a:buClr>
                <a:schemeClr val="hlink"/>
              </a:buClr>
              <a:buSzPct val="55000"/>
              <a:buFont typeface="Wingdings" pitchFamily="2" charset="2"/>
              <a:buChar char="n"/>
            </a:pPr>
            <a:r>
              <a:rPr lang="tr-TR" sz="2000" b="0">
                <a:solidFill>
                  <a:schemeClr val="tx1"/>
                </a:solidFill>
              </a:rPr>
              <a:t>Herhangi bir sayısal dalga aslında sonsuz bir bandgenişliğine sahiptir</a:t>
            </a:r>
          </a:p>
          <a:p>
            <a:pPr marL="742950" lvl="1" indent="-285750" algn="l">
              <a:spcBef>
                <a:spcPct val="20000"/>
              </a:spcBef>
              <a:buClr>
                <a:schemeClr val="hlink"/>
              </a:buClr>
              <a:buSzPct val="55000"/>
              <a:buFont typeface="Wingdings" pitchFamily="2" charset="2"/>
              <a:buChar char="n"/>
            </a:pPr>
            <a:r>
              <a:rPr lang="tr-TR" sz="2000" b="0">
                <a:solidFill>
                  <a:schemeClr val="tx1"/>
                </a:solidFill>
              </a:rPr>
              <a:t>Fakat, iletim sistemi bozulmalardan dolayı bu bandgenişliğini sınırlandıracaktır</a:t>
            </a:r>
          </a:p>
          <a:p>
            <a:pPr marL="742950" lvl="1" indent="-285750" algn="l">
              <a:spcBef>
                <a:spcPct val="20000"/>
              </a:spcBef>
              <a:buClr>
                <a:schemeClr val="hlink"/>
              </a:buClr>
              <a:buSzPct val="55000"/>
              <a:buFont typeface="Wingdings" pitchFamily="2" charset="2"/>
              <a:buChar char="n"/>
            </a:pPr>
            <a:r>
              <a:rPr lang="tr-TR" sz="2000" b="0">
                <a:solidFill>
                  <a:schemeClr val="tx1"/>
                </a:solidFill>
              </a:rPr>
              <a:t>Ve, bununla beraber, herhangi verilen bir ortam için, daha yüksek bandgenişliği iletim maliyetinin artmasına neden olur</a:t>
            </a:r>
          </a:p>
          <a:p>
            <a:pPr marL="742950" lvl="1" indent="-285750" algn="l">
              <a:spcBef>
                <a:spcPct val="20000"/>
              </a:spcBef>
              <a:buClr>
                <a:schemeClr val="hlink"/>
              </a:buClr>
              <a:buSzPct val="55000"/>
              <a:buFont typeface="Wingdings" pitchFamily="2" charset="2"/>
              <a:buChar char="n"/>
            </a:pPr>
            <a:r>
              <a:rPr lang="tr-TR" sz="2000" b="0">
                <a:solidFill>
                  <a:schemeClr val="tx1"/>
                </a:solidFill>
              </a:rPr>
              <a:t>Buna karşılık, bandgenişliğini sınırlamak bozulmalara neden olmaktadır</a:t>
            </a:r>
          </a:p>
          <a:p>
            <a:pPr marL="342900" indent="-342900" algn="l">
              <a:spcBef>
                <a:spcPct val="20000"/>
              </a:spcBef>
              <a:buClr>
                <a:schemeClr val="folHlink"/>
              </a:buClr>
              <a:buSzPct val="60000"/>
              <a:buFont typeface="Wingdings" pitchFamily="2" charset="2"/>
              <a:buChar char="n"/>
            </a:pPr>
            <a:r>
              <a:rPr lang="tr-TR" sz="2000" b="0">
                <a:solidFill>
                  <a:schemeClr val="tx1"/>
                </a:solidFill>
              </a:rPr>
              <a:t>Bütün bunlara bağlı olarak Kanal kapasitesi;</a:t>
            </a:r>
          </a:p>
          <a:p>
            <a:pPr marL="742950" lvl="1" indent="-285750" algn="l">
              <a:spcBef>
                <a:spcPct val="20000"/>
              </a:spcBef>
              <a:buClr>
                <a:schemeClr val="hlink"/>
              </a:buClr>
              <a:buSzPct val="55000"/>
              <a:buFont typeface="Wingdings" pitchFamily="2" charset="2"/>
              <a:buChar char="n"/>
            </a:pPr>
            <a:r>
              <a:rPr lang="tr-TR" sz="2000" b="0">
                <a:solidFill>
                  <a:schemeClr val="tx1"/>
                </a:solidFill>
              </a:rPr>
              <a:t>Belirli şartlar altında, verilen bir iletim ortamı yada kanalı üzerinden iletilebilecek maksimum hızı tanımlar</a:t>
            </a:r>
          </a:p>
          <a:p>
            <a:pPr marL="742950" lvl="1" indent="-285750" algn="l">
              <a:spcBef>
                <a:spcPct val="20000"/>
              </a:spcBef>
              <a:buClr>
                <a:schemeClr val="hlink"/>
              </a:buClr>
              <a:buSzPct val="55000"/>
              <a:buFont typeface="Wingdings" pitchFamily="2" charset="2"/>
              <a:buChar char="n"/>
            </a:pPr>
            <a:r>
              <a:rPr lang="tr-TR" sz="2000" b="0">
                <a:solidFill>
                  <a:schemeClr val="tx1"/>
                </a:solidFill>
              </a:rPr>
              <a:t>Veri hızı, Bandgenişliği, Gürültü ve Hata Oranı gibi 4 faktörden etkilenir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3 Veri Yer Tutucusu"/>
          <p:cNvSpPr>
            <a:spLocks noGrp="1"/>
          </p:cNvSpPr>
          <p:nvPr>
            <p:ph type="dt" sz="quarter" idx="10"/>
          </p:nvPr>
        </p:nvSpPr>
        <p:spPr>
          <a:noFill/>
        </p:spPr>
        <p:txBody>
          <a:bodyPr/>
          <a:lstStyle/>
          <a:p>
            <a:r>
              <a:rPr lang="tr-TR"/>
              <a:t>Prof.Dr.İbrahim ÖZÇELİK</a:t>
            </a:r>
          </a:p>
        </p:txBody>
      </p:sp>
      <p:sp>
        <p:nvSpPr>
          <p:cNvPr id="37891" name="4 Altbilgi Yer Tutucusu"/>
          <p:cNvSpPr>
            <a:spLocks noGrp="1"/>
          </p:cNvSpPr>
          <p:nvPr>
            <p:ph type="ftr" sz="quarter" idx="11"/>
          </p:nvPr>
        </p:nvSpPr>
        <p:spPr>
          <a:noFill/>
        </p:spPr>
        <p:txBody>
          <a:bodyPr/>
          <a:lstStyle/>
          <a:p>
            <a:r>
              <a:rPr lang="tr-TR"/>
              <a:t>Ağ Modeli, Sinyaller ve Kanal Kapasitesi</a:t>
            </a:r>
          </a:p>
        </p:txBody>
      </p:sp>
      <p:sp>
        <p:nvSpPr>
          <p:cNvPr id="37892" name="5 Slayt Numarası Yer Tutucusu"/>
          <p:cNvSpPr>
            <a:spLocks noGrp="1"/>
          </p:cNvSpPr>
          <p:nvPr>
            <p:ph type="sldNum" sz="quarter" idx="12"/>
          </p:nvPr>
        </p:nvSpPr>
        <p:spPr>
          <a:noFill/>
        </p:spPr>
        <p:txBody>
          <a:bodyPr/>
          <a:lstStyle/>
          <a:p>
            <a:fld id="{7FD719C9-2D5F-4F9B-A489-9E065304032D}" type="slidenum">
              <a:rPr lang="tr-TR" smtClean="0"/>
              <a:pPr/>
              <a:t>32</a:t>
            </a:fld>
            <a:endParaRPr lang="tr-TR"/>
          </a:p>
        </p:txBody>
      </p:sp>
      <p:sp>
        <p:nvSpPr>
          <p:cNvPr id="37893" name="Rectangle 2"/>
          <p:cNvSpPr>
            <a:spLocks noGrp="1" noChangeArrowheads="1"/>
          </p:cNvSpPr>
          <p:nvPr>
            <p:ph type="title"/>
          </p:nvPr>
        </p:nvSpPr>
        <p:spPr/>
        <p:txBody>
          <a:bodyPr/>
          <a:lstStyle/>
          <a:p>
            <a:pPr eaLnBrk="1" hangingPunct="1"/>
            <a:r>
              <a:rPr lang="en-GB"/>
              <a:t>Nyquist </a:t>
            </a:r>
            <a:r>
              <a:rPr lang="tr-TR"/>
              <a:t>Bandgenişliği</a:t>
            </a:r>
            <a:endParaRPr lang="en-GB"/>
          </a:p>
        </p:txBody>
      </p:sp>
      <p:sp>
        <p:nvSpPr>
          <p:cNvPr id="37894" name="Rectangle 3"/>
          <p:cNvSpPr>
            <a:spLocks noGrp="1" noChangeArrowheads="1"/>
          </p:cNvSpPr>
          <p:nvPr>
            <p:ph type="body" idx="1"/>
          </p:nvPr>
        </p:nvSpPr>
        <p:spPr/>
        <p:txBody>
          <a:bodyPr/>
          <a:lstStyle/>
          <a:p>
            <a:pPr eaLnBrk="1" hangingPunct="1"/>
            <a:r>
              <a:rPr lang="tr-TR" sz="2000"/>
              <a:t>Gürültüsüz ve hatadan yoksun bir kanal için tanımlanmıştır</a:t>
            </a:r>
          </a:p>
          <a:p>
            <a:pPr eaLnBrk="1" hangingPunct="1"/>
            <a:r>
              <a:rPr lang="tr-TR" sz="2000"/>
              <a:t>Bandgenişliği B olarak verilmişse</a:t>
            </a:r>
            <a:r>
              <a:rPr lang="en-GB" sz="2000"/>
              <a:t>, </a:t>
            </a:r>
            <a:r>
              <a:rPr lang="tr-TR" sz="2000"/>
              <a:t>en yüksek sinyalleşme hızı </a:t>
            </a:r>
            <a:r>
              <a:rPr lang="en-GB" sz="2000"/>
              <a:t>2B</a:t>
            </a:r>
            <a:r>
              <a:rPr lang="tr-TR" sz="2000"/>
              <a:t>’dir</a:t>
            </a:r>
            <a:endParaRPr lang="en-GB" sz="2000"/>
          </a:p>
          <a:p>
            <a:pPr eaLnBrk="1" hangingPunct="1"/>
            <a:r>
              <a:rPr lang="tr-TR" sz="2000"/>
              <a:t>İki voltaj seviyeli binary sinyal için kanal kapasitesi</a:t>
            </a:r>
          </a:p>
          <a:p>
            <a:pPr lvl="1" eaLnBrk="1" hangingPunct="1"/>
            <a:r>
              <a:rPr lang="en-US" sz="2000">
                <a:cs typeface="Times New Roman" charset="0"/>
              </a:rPr>
              <a:t>C = 2B</a:t>
            </a:r>
          </a:p>
          <a:p>
            <a:pPr eaLnBrk="1" hangingPunct="1"/>
            <a:r>
              <a:rPr lang="tr-TR" sz="2000"/>
              <a:t>Çoklu voltaj seviyesine veya ayrık sinyal sayısına (M) sahip sinyal için kanal kapasitesi</a:t>
            </a:r>
            <a:endParaRPr lang="en-GB" sz="2000"/>
          </a:p>
          <a:p>
            <a:pPr lvl="1" eaLnBrk="1" hangingPunct="1"/>
            <a:r>
              <a:rPr lang="en-GB" sz="2000"/>
              <a:t>C= 2B log</a:t>
            </a:r>
            <a:r>
              <a:rPr lang="en-GB" sz="2000" baseline="-25000"/>
              <a:t>2</a:t>
            </a:r>
            <a:r>
              <a:rPr lang="en-GB" sz="2000"/>
              <a:t>M</a:t>
            </a:r>
            <a:endParaRPr lang="tr-TR" sz="2000"/>
          </a:p>
          <a:p>
            <a:pPr lvl="1" eaLnBrk="1" hangingPunct="1"/>
            <a:r>
              <a:rPr lang="tr-TR" sz="2000"/>
              <a:t>M=8 (bazı modemlerde kullanılan değerdir) ve 3100 Hz’lik bandgenişliği için C = 18600 bps olur</a:t>
            </a:r>
            <a:endParaRPr lang="en-GB" sz="2000" baseline="-25000"/>
          </a:p>
          <a:p>
            <a:pPr eaLnBrk="1" hangingPunct="1">
              <a:buFont typeface="Wingdings" pitchFamily="2" charset="2"/>
              <a:buNone/>
            </a:pPr>
            <a:endParaRPr lang="en-GB"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3 Veri Yer Tutucusu"/>
          <p:cNvSpPr>
            <a:spLocks noGrp="1"/>
          </p:cNvSpPr>
          <p:nvPr>
            <p:ph type="dt" sz="quarter" idx="10"/>
          </p:nvPr>
        </p:nvSpPr>
        <p:spPr>
          <a:noFill/>
        </p:spPr>
        <p:txBody>
          <a:bodyPr/>
          <a:lstStyle/>
          <a:p>
            <a:r>
              <a:rPr lang="tr-TR"/>
              <a:t>Prof.Dr.İbrahim ÖZÇELİK</a:t>
            </a:r>
          </a:p>
        </p:txBody>
      </p:sp>
      <p:sp>
        <p:nvSpPr>
          <p:cNvPr id="38915" name="4 Altbilgi Yer Tutucusu"/>
          <p:cNvSpPr>
            <a:spLocks noGrp="1"/>
          </p:cNvSpPr>
          <p:nvPr>
            <p:ph type="ftr" sz="quarter" idx="11"/>
          </p:nvPr>
        </p:nvSpPr>
        <p:spPr>
          <a:noFill/>
        </p:spPr>
        <p:txBody>
          <a:bodyPr/>
          <a:lstStyle/>
          <a:p>
            <a:r>
              <a:rPr lang="tr-TR"/>
              <a:t>Ağ Modeli, Sinyaller ve Kanal Kapasitesi</a:t>
            </a:r>
          </a:p>
        </p:txBody>
      </p:sp>
      <p:sp>
        <p:nvSpPr>
          <p:cNvPr id="38916" name="5 Slayt Numarası Yer Tutucusu"/>
          <p:cNvSpPr>
            <a:spLocks noGrp="1"/>
          </p:cNvSpPr>
          <p:nvPr>
            <p:ph type="sldNum" sz="quarter" idx="12"/>
          </p:nvPr>
        </p:nvSpPr>
        <p:spPr>
          <a:noFill/>
        </p:spPr>
        <p:txBody>
          <a:bodyPr/>
          <a:lstStyle/>
          <a:p>
            <a:fld id="{B03D6C1A-39DA-49B1-8E72-CA4164BA9D76}" type="slidenum">
              <a:rPr lang="tr-TR" smtClean="0"/>
              <a:pPr/>
              <a:t>33</a:t>
            </a:fld>
            <a:endParaRPr lang="tr-TR"/>
          </a:p>
        </p:txBody>
      </p:sp>
      <p:sp>
        <p:nvSpPr>
          <p:cNvPr id="38917" name="Rectangle 2"/>
          <p:cNvSpPr>
            <a:spLocks noGrp="1" noChangeArrowheads="1"/>
          </p:cNvSpPr>
          <p:nvPr>
            <p:ph type="title"/>
          </p:nvPr>
        </p:nvSpPr>
        <p:spPr/>
        <p:txBody>
          <a:bodyPr/>
          <a:lstStyle/>
          <a:p>
            <a:pPr eaLnBrk="1" hangingPunct="1"/>
            <a:r>
              <a:rPr lang="en-GB"/>
              <a:t>Shannon </a:t>
            </a:r>
            <a:r>
              <a:rPr lang="tr-TR"/>
              <a:t>Kapasite Formülü</a:t>
            </a:r>
            <a:endParaRPr lang="en-GB"/>
          </a:p>
        </p:txBody>
      </p:sp>
      <p:sp>
        <p:nvSpPr>
          <p:cNvPr id="38918" name="Rectangle 3"/>
          <p:cNvSpPr>
            <a:spLocks noGrp="1" noChangeArrowheads="1"/>
          </p:cNvSpPr>
          <p:nvPr>
            <p:ph type="body" idx="1"/>
          </p:nvPr>
        </p:nvSpPr>
        <p:spPr>
          <a:xfrm>
            <a:off x="969963" y="1628775"/>
            <a:ext cx="7850187" cy="4464050"/>
          </a:xfrm>
        </p:spPr>
        <p:txBody>
          <a:bodyPr/>
          <a:lstStyle/>
          <a:p>
            <a:pPr eaLnBrk="1" hangingPunct="1">
              <a:lnSpc>
                <a:spcPct val="80000"/>
              </a:lnSpc>
            </a:pPr>
            <a:r>
              <a:rPr lang="tr-TR" sz="2000" dirty="0"/>
              <a:t>Veri hızı, gürültü ve hata hızı arasındaki ilişki dikkate alınırsa;</a:t>
            </a:r>
          </a:p>
          <a:p>
            <a:pPr lvl="1" eaLnBrk="1" hangingPunct="1">
              <a:lnSpc>
                <a:spcPct val="80000"/>
              </a:lnSpc>
            </a:pPr>
            <a:r>
              <a:rPr lang="tr-TR" sz="2000" dirty="0"/>
              <a:t>Veri hızı ne kadar artarsa her bir bitin süresi de o kadar azalır, bu yüzden bir gürültü patlaması durumunda daha fazla bit etkilenir</a:t>
            </a:r>
          </a:p>
          <a:p>
            <a:pPr lvl="1" eaLnBrk="1" hangingPunct="1">
              <a:lnSpc>
                <a:spcPct val="80000"/>
              </a:lnSpc>
            </a:pPr>
            <a:r>
              <a:rPr lang="tr-TR" sz="2000" dirty="0"/>
              <a:t>Verilen bir gürültü seviyesi için yüksek veri hızı daha yüksek hata oranı anlamına gelir</a:t>
            </a:r>
            <a:endParaRPr lang="en-GB" sz="2000" dirty="0"/>
          </a:p>
          <a:p>
            <a:pPr eaLnBrk="1" hangingPunct="1">
              <a:lnSpc>
                <a:spcPct val="80000"/>
              </a:lnSpc>
            </a:pPr>
            <a:r>
              <a:rPr lang="tr-TR" sz="2000" dirty="0"/>
              <a:t>Bir sinyalin içerdiği gücün gürültü gücüne oranı iletimde önemli bir konudur ve sinyal gürültü oranı (SNR) olarak tanımlanır</a:t>
            </a:r>
          </a:p>
          <a:p>
            <a:pPr lvl="1" eaLnBrk="1" hangingPunct="1">
              <a:lnSpc>
                <a:spcPct val="80000"/>
              </a:lnSpc>
            </a:pPr>
            <a:r>
              <a:rPr lang="en-GB" sz="2000" dirty="0"/>
              <a:t>Si</a:t>
            </a:r>
            <a:r>
              <a:rPr lang="tr-TR" sz="2000" dirty="0" err="1"/>
              <a:t>nyal</a:t>
            </a:r>
            <a:r>
              <a:rPr lang="tr-TR" sz="2000" dirty="0"/>
              <a:t> gürültü oranı </a:t>
            </a:r>
            <a:r>
              <a:rPr lang="en-GB" sz="2000" dirty="0"/>
              <a:t>(decibel</a:t>
            </a:r>
            <a:r>
              <a:rPr lang="tr-TR" sz="2000" dirty="0"/>
              <a:t> olarak</a:t>
            </a:r>
            <a:r>
              <a:rPr lang="en-GB" sz="2000" dirty="0"/>
              <a:t>)</a:t>
            </a:r>
            <a:r>
              <a:rPr lang="tr-TR" sz="2000" dirty="0"/>
              <a:t>: </a:t>
            </a:r>
            <a:r>
              <a:rPr lang="en-GB" sz="2000" dirty="0" err="1"/>
              <a:t>SNR</a:t>
            </a:r>
            <a:r>
              <a:rPr lang="en-GB" sz="2000" baseline="-25000" dirty="0" err="1"/>
              <a:t>db</a:t>
            </a:r>
            <a:r>
              <a:rPr lang="en-GB" sz="2000" baseline="30000" dirty="0"/>
              <a:t>=</a:t>
            </a:r>
            <a:r>
              <a:rPr lang="en-GB" sz="2000" dirty="0"/>
              <a:t>10 log</a:t>
            </a:r>
            <a:r>
              <a:rPr lang="en-GB" sz="2000" baseline="-25000" dirty="0"/>
              <a:t>10 </a:t>
            </a:r>
            <a:r>
              <a:rPr lang="en-GB" sz="2000" dirty="0"/>
              <a:t>(</a:t>
            </a:r>
            <a:r>
              <a:rPr lang="en-GB" sz="2000" dirty="0" err="1"/>
              <a:t>si</a:t>
            </a:r>
            <a:r>
              <a:rPr lang="tr-TR" sz="2000" dirty="0" err="1"/>
              <a:t>nyal</a:t>
            </a:r>
            <a:r>
              <a:rPr lang="tr-TR" sz="2000" dirty="0"/>
              <a:t> gücü</a:t>
            </a:r>
            <a:r>
              <a:rPr lang="en-GB" sz="2000" dirty="0"/>
              <a:t>/</a:t>
            </a:r>
            <a:r>
              <a:rPr lang="tr-TR" sz="2000" dirty="0"/>
              <a:t>gürültü gücü</a:t>
            </a:r>
            <a:r>
              <a:rPr lang="en-GB" sz="2000" dirty="0"/>
              <a:t>)</a:t>
            </a:r>
            <a:endParaRPr lang="tr-TR" sz="2000" dirty="0"/>
          </a:p>
          <a:p>
            <a:pPr lvl="1" eaLnBrk="1" hangingPunct="1">
              <a:lnSpc>
                <a:spcPct val="80000"/>
              </a:lnSpc>
            </a:pPr>
            <a:r>
              <a:rPr lang="tr-TR" sz="2000" dirty="0"/>
              <a:t>Yüksek bir SNR değeri yüksek kaliteli sinyal manasına gelir</a:t>
            </a:r>
          </a:p>
          <a:p>
            <a:pPr lvl="1" eaLnBrk="1" hangingPunct="1">
              <a:lnSpc>
                <a:spcPct val="80000"/>
              </a:lnSpc>
            </a:pPr>
            <a:r>
              <a:rPr lang="tr-TR" sz="2000" dirty="0"/>
              <a:t>SNR erişilebilir veri hızının üst sınırını belirler</a:t>
            </a:r>
          </a:p>
          <a:p>
            <a:pPr eaLnBrk="1" hangingPunct="1">
              <a:lnSpc>
                <a:spcPct val="80000"/>
              </a:lnSpc>
            </a:pPr>
            <a:r>
              <a:rPr lang="tr-TR" sz="2000" dirty="0"/>
              <a:t>Bütün bunlara bağlı olarak </a:t>
            </a:r>
            <a:r>
              <a:rPr lang="tr-TR" sz="2000" dirty="0" err="1"/>
              <a:t>Shannon</a:t>
            </a:r>
            <a:r>
              <a:rPr lang="tr-TR" sz="2000" dirty="0"/>
              <a:t> yukarıda belirtilen etkileri de dikkate alarak</a:t>
            </a:r>
            <a:endParaRPr lang="en-GB" sz="2000" dirty="0"/>
          </a:p>
          <a:p>
            <a:pPr lvl="1" eaLnBrk="1" hangingPunct="1">
              <a:lnSpc>
                <a:spcPct val="80000"/>
              </a:lnSpc>
            </a:pPr>
            <a:r>
              <a:rPr lang="tr-TR" sz="2000" dirty="0" err="1"/>
              <a:t>Shannon</a:t>
            </a:r>
            <a:r>
              <a:rPr lang="tr-TR" sz="2000" dirty="0"/>
              <a:t> Kapasite:</a:t>
            </a:r>
            <a:r>
              <a:rPr lang="en-GB" sz="2000" dirty="0"/>
              <a:t> C=B log</a:t>
            </a:r>
            <a:r>
              <a:rPr lang="en-GB" sz="2000" baseline="-25000" dirty="0"/>
              <a:t>2</a:t>
            </a:r>
            <a:r>
              <a:rPr lang="en-GB" sz="2000" dirty="0"/>
              <a:t>(1+SNR)</a:t>
            </a:r>
          </a:p>
          <a:p>
            <a:pPr eaLnBrk="1" hangingPunct="1">
              <a:lnSpc>
                <a:spcPct val="80000"/>
              </a:lnSpc>
            </a:pPr>
            <a:r>
              <a:rPr lang="en-GB" sz="2000" dirty="0"/>
              <a:t>BW = 3000</a:t>
            </a:r>
            <a:r>
              <a:rPr lang="tr-TR" sz="2000" dirty="0"/>
              <a:t> Hz ve </a:t>
            </a:r>
            <a:r>
              <a:rPr lang="en-GB" sz="2000" dirty="0"/>
              <a:t>S/N = 35 dB (316</a:t>
            </a:r>
            <a:r>
              <a:rPr lang="tr-TR" sz="2000" dirty="0"/>
              <a:t>2</a:t>
            </a:r>
            <a:r>
              <a:rPr lang="en-GB" sz="2000" dirty="0"/>
              <a:t>)</a:t>
            </a:r>
            <a:r>
              <a:rPr lang="tr-TR" sz="2000" dirty="0"/>
              <a:t> olan bir telefon hattı için </a:t>
            </a:r>
            <a:endParaRPr lang="en-GB" sz="2000" dirty="0"/>
          </a:p>
          <a:p>
            <a:pPr lvl="1" eaLnBrk="1" hangingPunct="1">
              <a:lnSpc>
                <a:spcPct val="80000"/>
              </a:lnSpc>
            </a:pPr>
            <a:r>
              <a:rPr lang="tr-TR" sz="2000" dirty="0"/>
              <a:t>Maksimum veri hızı; </a:t>
            </a:r>
            <a:r>
              <a:rPr lang="en-GB" sz="2000" dirty="0"/>
              <a:t>C = 3000 * log</a:t>
            </a:r>
            <a:r>
              <a:rPr lang="en-GB" sz="2000" baseline="-25000" dirty="0"/>
              <a:t>2</a:t>
            </a:r>
            <a:r>
              <a:rPr lang="en-GB" sz="2000" dirty="0"/>
              <a:t>(31</a:t>
            </a:r>
            <a:r>
              <a:rPr lang="tr-TR" sz="2000" dirty="0"/>
              <a:t>63</a:t>
            </a:r>
            <a:r>
              <a:rPr lang="en-GB" sz="2000" dirty="0"/>
              <a:t>) = 34.8 Kbps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5 Veri Yer Tutucusu"/>
          <p:cNvSpPr>
            <a:spLocks noGrp="1"/>
          </p:cNvSpPr>
          <p:nvPr>
            <p:ph type="dt" sz="quarter" idx="10"/>
          </p:nvPr>
        </p:nvSpPr>
        <p:spPr/>
        <p:txBody>
          <a:bodyPr/>
          <a:lstStyle/>
          <a:p>
            <a:pPr>
              <a:defRPr/>
            </a:pPr>
            <a:r>
              <a:rPr lang="tr-TR">
                <a:latin typeface="Tahoma" pitchFamily="34" charset="0"/>
              </a:rPr>
              <a:t>Prof.Dr.İbrahim ÖZÇELİK</a:t>
            </a:r>
          </a:p>
        </p:txBody>
      </p:sp>
      <p:sp>
        <p:nvSpPr>
          <p:cNvPr id="19460" name="6 Altbilgi Yer Tutucusu"/>
          <p:cNvSpPr>
            <a:spLocks noGrp="1"/>
          </p:cNvSpPr>
          <p:nvPr>
            <p:ph type="ftr" sz="quarter" idx="11"/>
          </p:nvPr>
        </p:nvSpPr>
        <p:spPr>
          <a:xfrm>
            <a:off x="3330558" y="6243638"/>
            <a:ext cx="3797352" cy="457200"/>
          </a:xfrm>
        </p:spPr>
        <p:txBody>
          <a:bodyPr/>
          <a:lstStyle/>
          <a:p>
            <a:pPr>
              <a:defRPr/>
            </a:pPr>
            <a:r>
              <a:rPr lang="tr-TR" dirty="0">
                <a:latin typeface="Tahoma" pitchFamily="34" charset="0"/>
              </a:rPr>
              <a:t>Ağ Modeli, Sinyaller ve Kanal Kapasitesi</a:t>
            </a:r>
          </a:p>
        </p:txBody>
      </p:sp>
      <p:sp>
        <p:nvSpPr>
          <p:cNvPr id="19461" name="7 Slayt Numarası Yer Tutucusu"/>
          <p:cNvSpPr>
            <a:spLocks noGrp="1"/>
          </p:cNvSpPr>
          <p:nvPr>
            <p:ph type="sldNum" sz="quarter" idx="12"/>
          </p:nvPr>
        </p:nvSpPr>
        <p:spPr/>
        <p:txBody>
          <a:bodyPr/>
          <a:lstStyle/>
          <a:p>
            <a:pPr>
              <a:defRPr/>
            </a:pPr>
            <a:fld id="{B5DA69A1-D904-4684-97B5-205B96597D19}" type="slidenum">
              <a:rPr lang="tr-TR" smtClean="0">
                <a:latin typeface="Tahoma" pitchFamily="34" charset="0"/>
              </a:rPr>
              <a:pPr>
                <a:defRPr/>
              </a:pPr>
              <a:t>4</a:t>
            </a:fld>
            <a:endParaRPr lang="tr-TR">
              <a:latin typeface="Tahoma" pitchFamily="34" charset="0"/>
            </a:endParaRPr>
          </a:p>
        </p:txBody>
      </p:sp>
      <p:sp>
        <p:nvSpPr>
          <p:cNvPr id="19462" name="Rectangle 2"/>
          <p:cNvSpPr>
            <a:spLocks noGrp="1" noChangeArrowheads="1"/>
          </p:cNvSpPr>
          <p:nvPr>
            <p:ph type="title"/>
          </p:nvPr>
        </p:nvSpPr>
        <p:spPr/>
        <p:txBody>
          <a:bodyPr/>
          <a:lstStyle/>
          <a:p>
            <a:pPr eaLnBrk="1" hangingPunct="1"/>
            <a:r>
              <a:rPr lang="tr-TR" u="sng">
                <a:solidFill>
                  <a:schemeClr val="folHlink"/>
                </a:solidFill>
              </a:rPr>
              <a:t>Veri İletişimi</a:t>
            </a:r>
          </a:p>
        </p:txBody>
      </p:sp>
      <p:sp>
        <p:nvSpPr>
          <p:cNvPr id="19463" name="Rectangle 3"/>
          <p:cNvSpPr>
            <a:spLocks noGrp="1" noChangeArrowheads="1"/>
          </p:cNvSpPr>
          <p:nvPr>
            <p:ph type="body" sz="half" idx="1"/>
          </p:nvPr>
        </p:nvSpPr>
        <p:spPr>
          <a:xfrm>
            <a:off x="576263" y="3897313"/>
            <a:ext cx="8064500" cy="2232025"/>
          </a:xfrm>
        </p:spPr>
        <p:txBody>
          <a:bodyPr/>
          <a:lstStyle/>
          <a:p>
            <a:pPr marL="182563" indent="-182563" eaLnBrk="1" hangingPunct="1">
              <a:lnSpc>
                <a:spcPct val="90000"/>
              </a:lnSpc>
            </a:pPr>
            <a:r>
              <a:rPr lang="tr-TR" sz="1800" u="sng" dirty="0"/>
              <a:t>Nasıl Yapılabilir?</a:t>
            </a:r>
          </a:p>
          <a:p>
            <a:pPr marL="534988" lvl="1" indent="-169863" eaLnBrk="1" hangingPunct="1">
              <a:lnSpc>
                <a:spcPct val="90000"/>
              </a:lnSpc>
            </a:pPr>
            <a:r>
              <a:rPr lang="tr-TR" sz="1800" dirty="0"/>
              <a:t>Kullanıcının veri giriş zamanından iletilmesine kadar bir çok yapılması gereken iş/problem</a:t>
            </a:r>
          </a:p>
          <a:p>
            <a:pPr marL="534988" lvl="1" indent="-169863" algn="just" eaLnBrk="1" hangingPunct="1">
              <a:lnSpc>
                <a:spcPct val="90000"/>
              </a:lnSpc>
              <a:spcBef>
                <a:spcPct val="25000"/>
              </a:spcBef>
            </a:pPr>
            <a:r>
              <a:rPr lang="tr-TR" sz="1800" dirty="0"/>
              <a:t>Karmaşık problemleri çözmenin en kolay yolu parçalara ayırmaktır</a:t>
            </a:r>
          </a:p>
          <a:p>
            <a:pPr marL="534988" lvl="1" indent="-169863" algn="just" eaLnBrk="1" hangingPunct="1">
              <a:lnSpc>
                <a:spcPct val="90000"/>
              </a:lnSpc>
              <a:spcBef>
                <a:spcPct val="25000"/>
              </a:spcBef>
            </a:pPr>
            <a:r>
              <a:rPr lang="tr-TR" sz="1800" dirty="0"/>
              <a:t>Parçaların kendi içinde çözümü, bütünün çözümüne katkıda bulunur</a:t>
            </a:r>
          </a:p>
          <a:p>
            <a:pPr marL="534988" lvl="1" indent="-169863" algn="just" eaLnBrk="1" hangingPunct="1">
              <a:lnSpc>
                <a:spcPct val="90000"/>
              </a:lnSpc>
              <a:spcBef>
                <a:spcPct val="25000"/>
              </a:spcBef>
            </a:pPr>
            <a:r>
              <a:rPr lang="tr-TR" sz="1800" dirty="0"/>
              <a:t>Katmanlı modeli iki bilgisayar arasındaki iletişim sırasında neler olup bittiğini anlamamızı kolaylaştır</a:t>
            </a:r>
          </a:p>
        </p:txBody>
      </p:sp>
      <p:graphicFrame>
        <p:nvGraphicFramePr>
          <p:cNvPr id="19458" name="Object 4"/>
          <p:cNvGraphicFramePr>
            <a:graphicFrameLocks noGrp="1" noChangeAspect="1"/>
          </p:cNvGraphicFramePr>
          <p:nvPr>
            <p:ph sz="quarter" idx="2"/>
          </p:nvPr>
        </p:nvGraphicFramePr>
        <p:xfrm>
          <a:off x="1692275" y="1700213"/>
          <a:ext cx="6443663" cy="2016125"/>
        </p:xfrm>
        <a:graphic>
          <a:graphicData uri="http://schemas.openxmlformats.org/presentationml/2006/ole">
            <mc:AlternateContent xmlns:mc="http://schemas.openxmlformats.org/markup-compatibility/2006">
              <mc:Choice xmlns:v="urn:schemas-microsoft-com:vml" Requires="v">
                <p:oleObj spid="_x0000_s19461" name="Bit Eşlem Resmi" r:id="rId3" imgW="3990476" imgH="2285714" progId="PBrush">
                  <p:embed/>
                </p:oleObj>
              </mc:Choice>
              <mc:Fallback>
                <p:oleObj name="Bit Eşlem Resmi" r:id="rId3" imgW="3990476" imgH="2285714"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00213"/>
                        <a:ext cx="6443663"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4 Veri Yer Tutucusu"/>
          <p:cNvSpPr>
            <a:spLocks noGrp="1"/>
          </p:cNvSpPr>
          <p:nvPr>
            <p:ph type="dt" sz="quarter" idx="10"/>
          </p:nvPr>
        </p:nvSpPr>
        <p:spPr/>
        <p:txBody>
          <a:bodyPr/>
          <a:lstStyle/>
          <a:p>
            <a:pPr>
              <a:defRPr/>
            </a:pPr>
            <a:r>
              <a:rPr lang="tr-TR">
                <a:latin typeface="Tahoma" pitchFamily="34" charset="0"/>
              </a:rPr>
              <a:t>Prof.Dr.İbrahim ÖZÇELİK</a:t>
            </a:r>
          </a:p>
        </p:txBody>
      </p:sp>
      <p:sp>
        <p:nvSpPr>
          <p:cNvPr id="80899" name="5 Altbilgi Yer Tutucusu"/>
          <p:cNvSpPr>
            <a:spLocks noGrp="1"/>
          </p:cNvSpPr>
          <p:nvPr>
            <p:ph type="ftr" sz="quarter" idx="11"/>
          </p:nvPr>
        </p:nvSpPr>
        <p:spPr>
          <a:xfrm>
            <a:off x="3330558" y="6243638"/>
            <a:ext cx="3724326" cy="457200"/>
          </a:xfrm>
        </p:spPr>
        <p:txBody>
          <a:bodyPr/>
          <a:lstStyle/>
          <a:p>
            <a:pPr>
              <a:defRPr/>
            </a:pPr>
            <a:r>
              <a:rPr lang="tr-TR" dirty="0">
                <a:latin typeface="Tahoma" pitchFamily="34" charset="0"/>
              </a:rPr>
              <a:t>Ağ Modeli, Sinyaller ve Kanal Kapasitesi</a:t>
            </a:r>
          </a:p>
        </p:txBody>
      </p:sp>
      <p:sp>
        <p:nvSpPr>
          <p:cNvPr id="80900" name="6 Slayt Numarası Yer Tutucusu"/>
          <p:cNvSpPr>
            <a:spLocks noGrp="1"/>
          </p:cNvSpPr>
          <p:nvPr>
            <p:ph type="sldNum" sz="quarter" idx="12"/>
          </p:nvPr>
        </p:nvSpPr>
        <p:spPr/>
        <p:txBody>
          <a:bodyPr/>
          <a:lstStyle/>
          <a:p>
            <a:pPr>
              <a:defRPr/>
            </a:pPr>
            <a:fld id="{1605FC09-5313-4C2C-A302-18DE04D4944A}" type="slidenum">
              <a:rPr lang="tr-TR" smtClean="0">
                <a:latin typeface="Tahoma" pitchFamily="34" charset="0"/>
              </a:rPr>
              <a:pPr>
                <a:defRPr/>
              </a:pPr>
              <a:t>5</a:t>
            </a:fld>
            <a:endParaRPr lang="tr-TR">
              <a:latin typeface="Tahoma" pitchFamily="34" charset="0"/>
            </a:endParaRPr>
          </a:p>
        </p:txBody>
      </p:sp>
      <p:sp>
        <p:nvSpPr>
          <p:cNvPr id="81925" name="Rectangle 2"/>
          <p:cNvSpPr>
            <a:spLocks noGrp="1" noChangeArrowheads="1"/>
          </p:cNvSpPr>
          <p:nvPr>
            <p:ph type="title"/>
          </p:nvPr>
        </p:nvSpPr>
        <p:spPr/>
        <p:txBody>
          <a:bodyPr/>
          <a:lstStyle/>
          <a:p>
            <a:pPr eaLnBrk="1" hangingPunct="1"/>
            <a:r>
              <a:rPr lang="tr-TR" u="sng"/>
              <a:t>Katmanlı Model</a:t>
            </a:r>
            <a:r>
              <a:rPr lang="tr-TR"/>
              <a:t> – Bir Mektubun İletimi</a:t>
            </a:r>
          </a:p>
        </p:txBody>
      </p:sp>
      <p:pic>
        <p:nvPicPr>
          <p:cNvPr id="81926" name="Picture 4"/>
          <p:cNvPicPr>
            <a:picLocks noGrp="1" noChangeAspect="1" noChangeArrowheads="1"/>
          </p:cNvPicPr>
          <p:nvPr>
            <p:ph sz="half" idx="2"/>
          </p:nvPr>
        </p:nvPicPr>
        <p:blipFill>
          <a:blip r:embed="rId2"/>
          <a:srcRect/>
          <a:stretch>
            <a:fillRect/>
          </a:stretch>
        </p:blipFill>
        <p:spPr>
          <a:xfrm>
            <a:off x="1295400" y="1736725"/>
            <a:ext cx="7092950" cy="40687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4 Veri Yer Tutucusu"/>
          <p:cNvSpPr>
            <a:spLocks noGrp="1"/>
          </p:cNvSpPr>
          <p:nvPr>
            <p:ph type="dt" sz="quarter" idx="10"/>
          </p:nvPr>
        </p:nvSpPr>
        <p:spPr/>
        <p:txBody>
          <a:bodyPr/>
          <a:lstStyle/>
          <a:p>
            <a:pPr>
              <a:defRPr/>
            </a:pPr>
            <a:r>
              <a:rPr lang="tr-TR">
                <a:latin typeface="Tahoma" pitchFamily="34" charset="0"/>
              </a:rPr>
              <a:t>Prof.Dr.İbrahim ÖZÇELİK</a:t>
            </a:r>
          </a:p>
        </p:txBody>
      </p:sp>
      <p:sp>
        <p:nvSpPr>
          <p:cNvPr id="81923" name="5 Altbilgi Yer Tutucusu"/>
          <p:cNvSpPr>
            <a:spLocks noGrp="1"/>
          </p:cNvSpPr>
          <p:nvPr>
            <p:ph type="ftr" sz="quarter" idx="11"/>
          </p:nvPr>
        </p:nvSpPr>
        <p:spPr>
          <a:xfrm>
            <a:off x="3440097" y="6243638"/>
            <a:ext cx="3760839" cy="457200"/>
          </a:xfrm>
        </p:spPr>
        <p:txBody>
          <a:bodyPr/>
          <a:lstStyle/>
          <a:p>
            <a:pPr>
              <a:defRPr/>
            </a:pPr>
            <a:r>
              <a:rPr lang="tr-TR" dirty="0">
                <a:latin typeface="Tahoma" pitchFamily="34" charset="0"/>
              </a:rPr>
              <a:t>Ağ Modeli, Sinyaller ve Kanal Kapasitesi</a:t>
            </a:r>
          </a:p>
        </p:txBody>
      </p:sp>
      <p:sp>
        <p:nvSpPr>
          <p:cNvPr id="81924" name="6 Slayt Numarası Yer Tutucusu"/>
          <p:cNvSpPr>
            <a:spLocks noGrp="1"/>
          </p:cNvSpPr>
          <p:nvPr>
            <p:ph type="sldNum" sz="quarter" idx="12"/>
          </p:nvPr>
        </p:nvSpPr>
        <p:spPr/>
        <p:txBody>
          <a:bodyPr/>
          <a:lstStyle/>
          <a:p>
            <a:pPr>
              <a:defRPr/>
            </a:pPr>
            <a:fld id="{9FABC8D5-0014-4093-8670-9D2D92EE3EF3}" type="slidenum">
              <a:rPr lang="tr-TR" smtClean="0">
                <a:latin typeface="Tahoma" pitchFamily="34" charset="0"/>
              </a:rPr>
              <a:pPr>
                <a:defRPr/>
              </a:pPr>
              <a:t>6</a:t>
            </a:fld>
            <a:endParaRPr lang="tr-TR">
              <a:latin typeface="Tahoma" pitchFamily="34" charset="0"/>
            </a:endParaRPr>
          </a:p>
        </p:txBody>
      </p:sp>
      <p:sp>
        <p:nvSpPr>
          <p:cNvPr id="82949" name="Rectangle 2"/>
          <p:cNvSpPr>
            <a:spLocks noGrp="1" noChangeArrowheads="1"/>
          </p:cNvSpPr>
          <p:nvPr>
            <p:ph type="title"/>
          </p:nvPr>
        </p:nvSpPr>
        <p:spPr/>
        <p:txBody>
          <a:bodyPr/>
          <a:lstStyle/>
          <a:p>
            <a:pPr eaLnBrk="1" hangingPunct="1"/>
            <a:r>
              <a:rPr lang="tr-TR"/>
              <a:t>Katmanlı Model-</a:t>
            </a:r>
            <a:r>
              <a:rPr lang="tr-TR" sz="1600"/>
              <a:t>devamı</a:t>
            </a:r>
          </a:p>
        </p:txBody>
      </p:sp>
      <p:pic>
        <p:nvPicPr>
          <p:cNvPr id="82950" name="Picture 4"/>
          <p:cNvPicPr>
            <a:picLocks noGrp="1" noChangeAspect="1" noChangeArrowheads="1"/>
          </p:cNvPicPr>
          <p:nvPr>
            <p:ph sz="half" idx="2"/>
          </p:nvPr>
        </p:nvPicPr>
        <p:blipFill>
          <a:blip r:embed="rId2"/>
          <a:srcRect/>
          <a:stretch>
            <a:fillRect/>
          </a:stretch>
        </p:blipFill>
        <p:spPr>
          <a:xfrm>
            <a:off x="1511300" y="1844675"/>
            <a:ext cx="7058025" cy="40322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3 Veri Yer Tutucusu"/>
          <p:cNvSpPr>
            <a:spLocks noGrp="1"/>
          </p:cNvSpPr>
          <p:nvPr>
            <p:ph type="dt" sz="quarter" idx="10"/>
          </p:nvPr>
        </p:nvSpPr>
        <p:spPr/>
        <p:txBody>
          <a:bodyPr/>
          <a:lstStyle/>
          <a:p>
            <a:pPr>
              <a:defRPr/>
            </a:pPr>
            <a:r>
              <a:rPr lang="tr-TR">
                <a:latin typeface="Tahoma" pitchFamily="34" charset="0"/>
              </a:rPr>
              <a:t>Prof.Dr.İbrahim ÖZÇELİK</a:t>
            </a:r>
          </a:p>
        </p:txBody>
      </p:sp>
      <p:sp>
        <p:nvSpPr>
          <p:cNvPr id="83971" name="4 Altbilgi Yer Tutucusu"/>
          <p:cNvSpPr>
            <a:spLocks noGrp="1"/>
          </p:cNvSpPr>
          <p:nvPr>
            <p:ph type="ftr" sz="quarter" idx="11"/>
          </p:nvPr>
        </p:nvSpPr>
        <p:spPr/>
        <p:txBody>
          <a:bodyPr/>
          <a:lstStyle/>
          <a:p>
            <a:pPr>
              <a:defRPr/>
            </a:pPr>
            <a:r>
              <a:rPr lang="tr-TR">
                <a:latin typeface="Tahoma" pitchFamily="34" charset="0"/>
              </a:rPr>
              <a:t>Ağ Modeli, Sinyaller ve Kanal Kapasitesi</a:t>
            </a:r>
          </a:p>
        </p:txBody>
      </p:sp>
      <p:sp>
        <p:nvSpPr>
          <p:cNvPr id="83972" name="5 Slayt Numarası Yer Tutucusu"/>
          <p:cNvSpPr>
            <a:spLocks noGrp="1"/>
          </p:cNvSpPr>
          <p:nvPr>
            <p:ph type="sldNum" sz="quarter" idx="12"/>
          </p:nvPr>
        </p:nvSpPr>
        <p:spPr/>
        <p:txBody>
          <a:bodyPr/>
          <a:lstStyle/>
          <a:p>
            <a:pPr>
              <a:defRPr/>
            </a:pPr>
            <a:fld id="{AA7E9055-BF8C-48DA-896E-184BC1432344}" type="slidenum">
              <a:rPr lang="tr-TR" smtClean="0">
                <a:latin typeface="Tahoma" pitchFamily="34" charset="0"/>
              </a:rPr>
              <a:pPr>
                <a:defRPr/>
              </a:pPr>
              <a:t>7</a:t>
            </a:fld>
            <a:endParaRPr lang="tr-TR">
              <a:latin typeface="Tahoma" pitchFamily="34" charset="0"/>
            </a:endParaRPr>
          </a:p>
        </p:txBody>
      </p:sp>
      <p:sp>
        <p:nvSpPr>
          <p:cNvPr id="84997" name="Rectangle 2"/>
          <p:cNvSpPr>
            <a:spLocks noGrp="1" noChangeArrowheads="1"/>
          </p:cNvSpPr>
          <p:nvPr>
            <p:ph type="title"/>
          </p:nvPr>
        </p:nvSpPr>
        <p:spPr/>
        <p:txBody>
          <a:bodyPr/>
          <a:lstStyle/>
          <a:p>
            <a:pPr eaLnBrk="1" hangingPunct="1"/>
            <a:r>
              <a:rPr lang="tr-TR" u="sng" dirty="0"/>
              <a:t>OSI Referans Modeli</a:t>
            </a:r>
          </a:p>
        </p:txBody>
      </p:sp>
      <p:sp>
        <p:nvSpPr>
          <p:cNvPr id="84998" name="Rectangle 3"/>
          <p:cNvSpPr>
            <a:spLocks noGrp="1" noChangeArrowheads="1"/>
          </p:cNvSpPr>
          <p:nvPr>
            <p:ph type="body" idx="1"/>
          </p:nvPr>
        </p:nvSpPr>
        <p:spPr>
          <a:xfrm>
            <a:off x="935038" y="1773238"/>
            <a:ext cx="5588000" cy="4359275"/>
          </a:xfrm>
        </p:spPr>
        <p:txBody>
          <a:bodyPr/>
          <a:lstStyle/>
          <a:p>
            <a:pPr marL="279400" indent="-279400" algn="just" eaLnBrk="1" hangingPunct="1"/>
            <a:r>
              <a:rPr lang="tr-TR" sz="2000" dirty="0"/>
              <a:t>Haberleşme sistemi problemini çözmek üzere Uluslararası Standartlar Örgütü </a:t>
            </a:r>
            <a:r>
              <a:rPr lang="tr-TR" sz="2000" dirty="0">
                <a:solidFill>
                  <a:srgbClr val="FF3300"/>
                </a:solidFill>
              </a:rPr>
              <a:t>(ISO) </a:t>
            </a:r>
            <a:r>
              <a:rPr lang="tr-TR" sz="2000" dirty="0"/>
              <a:t>1984’te Açık Sistem Bağlantıları </a:t>
            </a:r>
            <a:r>
              <a:rPr lang="tr-TR" sz="2000" dirty="0">
                <a:solidFill>
                  <a:srgbClr val="FF3300"/>
                </a:solidFill>
              </a:rPr>
              <a:t>(</a:t>
            </a:r>
            <a:r>
              <a:rPr lang="tr-TR" sz="2000" dirty="0" err="1">
                <a:solidFill>
                  <a:srgbClr val="FF3300"/>
                </a:solidFill>
              </a:rPr>
              <a:t>Open</a:t>
            </a:r>
            <a:r>
              <a:rPr lang="tr-TR" sz="2000" dirty="0">
                <a:solidFill>
                  <a:srgbClr val="FF3300"/>
                </a:solidFill>
              </a:rPr>
              <a:t> </a:t>
            </a:r>
            <a:r>
              <a:rPr lang="tr-TR" sz="2000" dirty="0" err="1">
                <a:solidFill>
                  <a:srgbClr val="FF3300"/>
                </a:solidFill>
              </a:rPr>
              <a:t>Systems</a:t>
            </a:r>
            <a:r>
              <a:rPr lang="tr-TR" sz="2000" dirty="0">
                <a:solidFill>
                  <a:srgbClr val="FF3300"/>
                </a:solidFill>
              </a:rPr>
              <a:t> </a:t>
            </a:r>
            <a:r>
              <a:rPr lang="tr-TR" sz="2000" dirty="0" err="1">
                <a:solidFill>
                  <a:srgbClr val="FF3300"/>
                </a:solidFill>
              </a:rPr>
              <a:t>Interconnection</a:t>
            </a:r>
            <a:r>
              <a:rPr lang="tr-TR" sz="2000" dirty="0">
                <a:solidFill>
                  <a:srgbClr val="FF3300"/>
                </a:solidFill>
              </a:rPr>
              <a:t>)-OSI</a:t>
            </a:r>
            <a:r>
              <a:rPr lang="tr-TR" sz="2000" dirty="0"/>
              <a:t> referans modelini oluşturmuştur.</a:t>
            </a:r>
          </a:p>
        </p:txBody>
      </p:sp>
      <p:grpSp>
        <p:nvGrpSpPr>
          <p:cNvPr id="84999" name="Group 4"/>
          <p:cNvGrpSpPr>
            <a:grpSpLocks/>
          </p:cNvGrpSpPr>
          <p:nvPr/>
        </p:nvGrpSpPr>
        <p:grpSpPr bwMode="auto">
          <a:xfrm>
            <a:off x="6804025" y="1700213"/>
            <a:ext cx="1654175" cy="3082925"/>
            <a:chOff x="4088" y="776"/>
            <a:chExt cx="1042" cy="1942"/>
          </a:xfrm>
        </p:grpSpPr>
        <p:grpSp>
          <p:nvGrpSpPr>
            <p:cNvPr id="85000" name="Group 5"/>
            <p:cNvGrpSpPr>
              <a:grpSpLocks/>
            </p:cNvGrpSpPr>
            <p:nvPr/>
          </p:nvGrpSpPr>
          <p:grpSpPr bwMode="auto">
            <a:xfrm>
              <a:off x="4208" y="776"/>
              <a:ext cx="922" cy="1942"/>
              <a:chOff x="4080" y="912"/>
              <a:chExt cx="922" cy="1942"/>
            </a:xfrm>
          </p:grpSpPr>
          <p:sp>
            <p:nvSpPr>
              <p:cNvPr id="85008" name="AutoShape 6"/>
              <p:cNvSpPr>
                <a:spLocks noChangeArrowheads="1"/>
              </p:cNvSpPr>
              <p:nvPr/>
            </p:nvSpPr>
            <p:spPr bwMode="auto">
              <a:xfrm>
                <a:off x="4080" y="912"/>
                <a:ext cx="92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sp>
            <p:nvSpPr>
              <p:cNvPr id="85009" name="AutoShape 7"/>
              <p:cNvSpPr>
                <a:spLocks noChangeArrowheads="1"/>
              </p:cNvSpPr>
              <p:nvPr/>
            </p:nvSpPr>
            <p:spPr bwMode="auto">
              <a:xfrm>
                <a:off x="4085" y="1189"/>
                <a:ext cx="91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sp>
            <p:nvSpPr>
              <p:cNvPr id="85010" name="AutoShape 8"/>
              <p:cNvSpPr>
                <a:spLocks noChangeArrowheads="1"/>
              </p:cNvSpPr>
              <p:nvPr/>
            </p:nvSpPr>
            <p:spPr bwMode="auto">
              <a:xfrm>
                <a:off x="4085" y="1466"/>
                <a:ext cx="91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sp>
            <p:nvSpPr>
              <p:cNvPr id="85011" name="AutoShape 9"/>
              <p:cNvSpPr>
                <a:spLocks noChangeArrowheads="1"/>
              </p:cNvSpPr>
              <p:nvPr/>
            </p:nvSpPr>
            <p:spPr bwMode="auto">
              <a:xfrm>
                <a:off x="4085" y="1743"/>
                <a:ext cx="91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sp>
            <p:nvSpPr>
              <p:cNvPr id="85012" name="AutoShape 10"/>
              <p:cNvSpPr>
                <a:spLocks noChangeArrowheads="1"/>
              </p:cNvSpPr>
              <p:nvPr/>
            </p:nvSpPr>
            <p:spPr bwMode="auto">
              <a:xfrm>
                <a:off x="4085" y="2020"/>
                <a:ext cx="91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sp>
            <p:nvSpPr>
              <p:cNvPr id="85013" name="AutoShape 11"/>
              <p:cNvSpPr>
                <a:spLocks noChangeArrowheads="1"/>
              </p:cNvSpPr>
              <p:nvPr/>
            </p:nvSpPr>
            <p:spPr bwMode="auto">
              <a:xfrm>
                <a:off x="4085" y="2297"/>
                <a:ext cx="91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sp>
            <p:nvSpPr>
              <p:cNvPr id="85014" name="AutoShape 12"/>
              <p:cNvSpPr>
                <a:spLocks noChangeArrowheads="1"/>
              </p:cNvSpPr>
              <p:nvPr/>
            </p:nvSpPr>
            <p:spPr bwMode="auto">
              <a:xfrm>
                <a:off x="4085" y="2574"/>
                <a:ext cx="91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grpSp>
        <p:sp>
          <p:nvSpPr>
            <p:cNvPr id="412685" name="Rectangle 13"/>
            <p:cNvSpPr>
              <a:spLocks noChangeArrowheads="1"/>
            </p:cNvSpPr>
            <p:nvPr/>
          </p:nvSpPr>
          <p:spPr bwMode="auto">
            <a:xfrm>
              <a:off x="4088" y="832"/>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7</a:t>
              </a:r>
              <a:endParaRPr lang="en-US" sz="1400">
                <a:solidFill>
                  <a:schemeClr val="bg1"/>
                </a:solidFill>
                <a:effectLst>
                  <a:outerShdw blurRad="38100" dist="38100" dir="2700000" algn="tl">
                    <a:srgbClr val="000000"/>
                  </a:outerShdw>
                </a:effectLst>
                <a:cs typeface="+mn-cs"/>
              </a:endParaRPr>
            </a:p>
          </p:txBody>
        </p:sp>
        <p:sp>
          <p:nvSpPr>
            <p:cNvPr id="412686" name="Rectangle 14"/>
            <p:cNvSpPr>
              <a:spLocks noChangeArrowheads="1"/>
            </p:cNvSpPr>
            <p:nvPr/>
          </p:nvSpPr>
          <p:spPr bwMode="auto">
            <a:xfrm>
              <a:off x="4088" y="1112"/>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6</a:t>
              </a:r>
              <a:endParaRPr lang="en-US" sz="1400">
                <a:solidFill>
                  <a:schemeClr val="bg1"/>
                </a:solidFill>
                <a:effectLst>
                  <a:outerShdw blurRad="38100" dist="38100" dir="2700000" algn="tl">
                    <a:srgbClr val="000000"/>
                  </a:outerShdw>
                </a:effectLst>
                <a:cs typeface="+mn-cs"/>
              </a:endParaRPr>
            </a:p>
          </p:txBody>
        </p:sp>
        <p:sp>
          <p:nvSpPr>
            <p:cNvPr id="412687" name="Rectangle 15"/>
            <p:cNvSpPr>
              <a:spLocks noChangeArrowheads="1"/>
            </p:cNvSpPr>
            <p:nvPr/>
          </p:nvSpPr>
          <p:spPr bwMode="auto">
            <a:xfrm>
              <a:off x="4088" y="1392"/>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5</a:t>
              </a:r>
              <a:endParaRPr lang="en-US" sz="1400">
                <a:solidFill>
                  <a:schemeClr val="bg1"/>
                </a:solidFill>
                <a:effectLst>
                  <a:outerShdw blurRad="38100" dist="38100" dir="2700000" algn="tl">
                    <a:srgbClr val="000000"/>
                  </a:outerShdw>
                </a:effectLst>
                <a:cs typeface="+mn-cs"/>
              </a:endParaRPr>
            </a:p>
          </p:txBody>
        </p:sp>
        <p:sp>
          <p:nvSpPr>
            <p:cNvPr id="412688" name="Rectangle 16"/>
            <p:cNvSpPr>
              <a:spLocks noChangeArrowheads="1"/>
            </p:cNvSpPr>
            <p:nvPr/>
          </p:nvSpPr>
          <p:spPr bwMode="auto">
            <a:xfrm>
              <a:off x="4088" y="1672"/>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4</a:t>
              </a:r>
              <a:endParaRPr lang="en-US" sz="1400">
                <a:solidFill>
                  <a:schemeClr val="bg1"/>
                </a:solidFill>
                <a:effectLst>
                  <a:outerShdw blurRad="38100" dist="38100" dir="2700000" algn="tl">
                    <a:srgbClr val="000000"/>
                  </a:outerShdw>
                </a:effectLst>
                <a:cs typeface="+mn-cs"/>
              </a:endParaRPr>
            </a:p>
          </p:txBody>
        </p:sp>
        <p:sp>
          <p:nvSpPr>
            <p:cNvPr id="412689" name="Rectangle 17"/>
            <p:cNvSpPr>
              <a:spLocks noChangeArrowheads="1"/>
            </p:cNvSpPr>
            <p:nvPr/>
          </p:nvSpPr>
          <p:spPr bwMode="auto">
            <a:xfrm>
              <a:off x="4088" y="1952"/>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3</a:t>
              </a:r>
              <a:endParaRPr lang="en-US" sz="1400">
                <a:solidFill>
                  <a:schemeClr val="bg1"/>
                </a:solidFill>
                <a:effectLst>
                  <a:outerShdw blurRad="38100" dist="38100" dir="2700000" algn="tl">
                    <a:srgbClr val="000000"/>
                  </a:outerShdw>
                </a:effectLst>
                <a:cs typeface="+mn-cs"/>
              </a:endParaRPr>
            </a:p>
          </p:txBody>
        </p:sp>
        <p:sp>
          <p:nvSpPr>
            <p:cNvPr id="412690" name="Rectangle 18"/>
            <p:cNvSpPr>
              <a:spLocks noChangeArrowheads="1"/>
            </p:cNvSpPr>
            <p:nvPr/>
          </p:nvSpPr>
          <p:spPr bwMode="auto">
            <a:xfrm>
              <a:off x="4088" y="2224"/>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2</a:t>
              </a:r>
              <a:endParaRPr lang="en-US" sz="1400">
                <a:solidFill>
                  <a:schemeClr val="bg1"/>
                </a:solidFill>
                <a:effectLst>
                  <a:outerShdw blurRad="38100" dist="38100" dir="2700000" algn="tl">
                    <a:srgbClr val="000000"/>
                  </a:outerShdw>
                </a:effectLst>
                <a:cs typeface="+mn-cs"/>
              </a:endParaRPr>
            </a:p>
          </p:txBody>
        </p:sp>
        <p:sp>
          <p:nvSpPr>
            <p:cNvPr id="412691" name="Rectangle 19"/>
            <p:cNvSpPr>
              <a:spLocks noChangeArrowheads="1"/>
            </p:cNvSpPr>
            <p:nvPr/>
          </p:nvSpPr>
          <p:spPr bwMode="auto">
            <a:xfrm>
              <a:off x="4088" y="2504"/>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1</a:t>
              </a:r>
              <a:endParaRPr lang="en-US" sz="1400">
                <a:solidFill>
                  <a:schemeClr val="bg1"/>
                </a:solidFill>
                <a:effectLst>
                  <a:outerShdw blurRad="38100" dist="38100" dir="2700000" algn="tl">
                    <a:srgbClr val="000000"/>
                  </a:outerShdw>
                </a:effectLst>
                <a:cs typeface="+mn-cs"/>
              </a:endParaRPr>
            </a:p>
          </p:txBody>
        </p:sp>
      </p:grpSp>
      <p:pic>
        <p:nvPicPr>
          <p:cNvPr id="23" name="Picture 4"/>
          <p:cNvPicPr>
            <a:picLocks noChangeAspect="1" noChangeArrowheads="1"/>
          </p:cNvPicPr>
          <p:nvPr/>
        </p:nvPicPr>
        <p:blipFill>
          <a:blip r:embed="rId2"/>
          <a:srcRect/>
          <a:stretch>
            <a:fillRect/>
          </a:stretch>
        </p:blipFill>
        <p:spPr bwMode="auto">
          <a:xfrm>
            <a:off x="1577934" y="3282948"/>
            <a:ext cx="4583123" cy="263954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3 Veri Yer Tutucusu"/>
          <p:cNvSpPr>
            <a:spLocks noGrp="1"/>
          </p:cNvSpPr>
          <p:nvPr>
            <p:ph type="dt" sz="quarter" idx="10"/>
          </p:nvPr>
        </p:nvSpPr>
        <p:spPr/>
        <p:txBody>
          <a:bodyPr/>
          <a:lstStyle/>
          <a:p>
            <a:pPr>
              <a:defRPr/>
            </a:pPr>
            <a:r>
              <a:rPr lang="tr-TR">
                <a:latin typeface="Tahoma" pitchFamily="34" charset="0"/>
              </a:rPr>
              <a:t>Prof.Dr.İbrahim ÖZÇELİK</a:t>
            </a:r>
          </a:p>
        </p:txBody>
      </p:sp>
      <p:sp>
        <p:nvSpPr>
          <p:cNvPr id="84995" name="4 Altbilgi Yer Tutucusu"/>
          <p:cNvSpPr>
            <a:spLocks noGrp="1"/>
          </p:cNvSpPr>
          <p:nvPr>
            <p:ph type="ftr" sz="quarter" idx="11"/>
          </p:nvPr>
        </p:nvSpPr>
        <p:spPr/>
        <p:txBody>
          <a:bodyPr/>
          <a:lstStyle/>
          <a:p>
            <a:pPr>
              <a:defRPr/>
            </a:pPr>
            <a:r>
              <a:rPr lang="tr-TR">
                <a:latin typeface="Tahoma" pitchFamily="34" charset="0"/>
              </a:rPr>
              <a:t>Ağ Modeli, Sinyaller ve Kanal Kapasitesi</a:t>
            </a:r>
          </a:p>
        </p:txBody>
      </p:sp>
      <p:sp>
        <p:nvSpPr>
          <p:cNvPr id="84996" name="5 Slayt Numarası Yer Tutucusu"/>
          <p:cNvSpPr>
            <a:spLocks noGrp="1"/>
          </p:cNvSpPr>
          <p:nvPr>
            <p:ph type="sldNum" sz="quarter" idx="12"/>
          </p:nvPr>
        </p:nvSpPr>
        <p:spPr/>
        <p:txBody>
          <a:bodyPr/>
          <a:lstStyle/>
          <a:p>
            <a:pPr>
              <a:defRPr/>
            </a:pPr>
            <a:fld id="{8F0EA05B-844E-4CA8-BD6D-F0F5C234FBB1}" type="slidenum">
              <a:rPr lang="tr-TR" smtClean="0">
                <a:latin typeface="Tahoma" pitchFamily="34" charset="0"/>
              </a:rPr>
              <a:pPr>
                <a:defRPr/>
              </a:pPr>
              <a:t>8</a:t>
            </a:fld>
            <a:endParaRPr lang="tr-TR">
              <a:latin typeface="Tahoma" pitchFamily="34" charset="0"/>
            </a:endParaRPr>
          </a:p>
        </p:txBody>
      </p:sp>
      <p:sp>
        <p:nvSpPr>
          <p:cNvPr id="86021" name="Rectangle 2"/>
          <p:cNvSpPr>
            <a:spLocks noGrp="1" noChangeArrowheads="1"/>
          </p:cNvSpPr>
          <p:nvPr>
            <p:ph type="title"/>
          </p:nvPr>
        </p:nvSpPr>
        <p:spPr/>
        <p:txBody>
          <a:bodyPr/>
          <a:lstStyle/>
          <a:p>
            <a:pPr eaLnBrk="1" hangingPunct="1"/>
            <a:r>
              <a:rPr lang="tr-TR"/>
              <a:t>OSI referans modelinin amacı</a:t>
            </a:r>
          </a:p>
        </p:txBody>
      </p:sp>
      <p:sp>
        <p:nvSpPr>
          <p:cNvPr id="86022" name="Rectangle 3"/>
          <p:cNvSpPr>
            <a:spLocks noGrp="1" noChangeArrowheads="1"/>
          </p:cNvSpPr>
          <p:nvPr>
            <p:ph type="body" idx="1"/>
          </p:nvPr>
        </p:nvSpPr>
        <p:spPr>
          <a:xfrm>
            <a:off x="935038" y="1773238"/>
            <a:ext cx="5668962" cy="4359275"/>
          </a:xfrm>
        </p:spPr>
        <p:txBody>
          <a:bodyPr/>
          <a:lstStyle/>
          <a:p>
            <a:pPr marL="279400" indent="-279400" eaLnBrk="1" hangingPunct="1"/>
            <a:r>
              <a:rPr lang="tr-TR" sz="2000"/>
              <a:t>Karmaşıklığı azaltır</a:t>
            </a:r>
          </a:p>
          <a:p>
            <a:pPr marL="279400" indent="-279400" eaLnBrk="1" hangingPunct="1"/>
            <a:r>
              <a:rPr lang="tr-TR" sz="2000"/>
              <a:t>Arayüzleri standarlaştırır </a:t>
            </a:r>
          </a:p>
          <a:p>
            <a:pPr marL="279400" indent="-279400" eaLnBrk="1" hangingPunct="1"/>
            <a:r>
              <a:rPr lang="tr-TR" sz="2000"/>
              <a:t>Çok üreticili bir gelişme ortamı sağlar</a:t>
            </a:r>
          </a:p>
          <a:p>
            <a:pPr marL="279400" indent="-279400" eaLnBrk="1" hangingPunct="1"/>
            <a:r>
              <a:rPr lang="tr-TR" sz="2000"/>
              <a:t>Moduler mimari imkanı sunar</a:t>
            </a:r>
          </a:p>
          <a:p>
            <a:pPr marL="279400" indent="-279400" eaLnBrk="1" hangingPunct="1"/>
            <a:r>
              <a:rPr lang="tr-TR" sz="2000"/>
              <a:t>Gelişime ivme kazandırır</a:t>
            </a:r>
          </a:p>
          <a:p>
            <a:pPr marL="279400" indent="-279400" eaLnBrk="1" hangingPunct="1"/>
            <a:r>
              <a:rPr lang="tr-TR" sz="2000"/>
              <a:t>Öğretimi ve öğrenmeyi kolaylaştırır</a:t>
            </a:r>
          </a:p>
          <a:p>
            <a:pPr marL="279400" indent="-279400" eaLnBrk="1" hangingPunct="1"/>
            <a:endParaRPr lang="tr-TR" sz="2000"/>
          </a:p>
        </p:txBody>
      </p:sp>
      <p:grpSp>
        <p:nvGrpSpPr>
          <p:cNvPr id="86023" name="22 Grup"/>
          <p:cNvGrpSpPr>
            <a:grpSpLocks/>
          </p:cNvGrpSpPr>
          <p:nvPr/>
        </p:nvGrpSpPr>
        <p:grpSpPr bwMode="auto">
          <a:xfrm>
            <a:off x="6835775" y="1135063"/>
            <a:ext cx="1676400" cy="4953000"/>
            <a:chOff x="6477000" y="1135063"/>
            <a:chExt cx="1676400" cy="4953000"/>
          </a:xfrm>
        </p:grpSpPr>
        <p:grpSp>
          <p:nvGrpSpPr>
            <p:cNvPr id="86025" name="Group 2"/>
            <p:cNvGrpSpPr>
              <a:grpSpLocks/>
            </p:cNvGrpSpPr>
            <p:nvPr/>
          </p:nvGrpSpPr>
          <p:grpSpPr bwMode="auto">
            <a:xfrm>
              <a:off x="6781800" y="4627533"/>
              <a:ext cx="1370013" cy="1103305"/>
              <a:chOff x="4272" y="2952"/>
              <a:chExt cx="863" cy="695"/>
            </a:xfrm>
          </p:grpSpPr>
          <p:sp>
            <p:nvSpPr>
              <p:cNvPr id="86090" name="AutoShape 3"/>
              <p:cNvSpPr>
                <a:spLocks noChangeArrowheads="1"/>
              </p:cNvSpPr>
              <p:nvPr/>
            </p:nvSpPr>
            <p:spPr bwMode="auto">
              <a:xfrm rot="10800000">
                <a:off x="4272" y="3600"/>
                <a:ext cx="863" cy="47"/>
              </a:xfrm>
              <a:prstGeom prst="homePlate">
                <a:avLst>
                  <a:gd name="adj" fmla="val 57805"/>
                </a:avLst>
              </a:prstGeom>
              <a:gradFill rotWithShape="0">
                <a:gsLst>
                  <a:gs pos="0">
                    <a:srgbClr val="CC0099"/>
                  </a:gs>
                  <a:gs pos="50000">
                    <a:srgbClr val="F4C9E9"/>
                  </a:gs>
                  <a:gs pos="100000">
                    <a:srgbClr val="CC0099"/>
                  </a:gs>
                </a:gsLst>
                <a:lin ang="5400000" scaled="1"/>
              </a:gradFill>
              <a:ln w="9525">
                <a:noFill/>
                <a:miter lim="800000"/>
                <a:headEnd/>
                <a:tailEnd/>
              </a:ln>
            </p:spPr>
            <p:txBody>
              <a:bodyPr wrap="none" anchor="ctr"/>
              <a:lstStyle/>
              <a:p>
                <a:pPr algn="just"/>
                <a:endParaRPr lang="tr-TR"/>
              </a:p>
            </p:txBody>
          </p:sp>
          <p:sp>
            <p:nvSpPr>
              <p:cNvPr id="86091" name="AutoShape 4"/>
              <p:cNvSpPr>
                <a:spLocks noChangeArrowheads="1"/>
              </p:cNvSpPr>
              <p:nvPr/>
            </p:nvSpPr>
            <p:spPr bwMode="auto">
              <a:xfrm rot="5400000">
                <a:off x="4364" y="3267"/>
                <a:ext cx="687" cy="58"/>
              </a:xfrm>
              <a:prstGeom prst="homePlate">
                <a:avLst>
                  <a:gd name="adj" fmla="val 37289"/>
                </a:avLst>
              </a:prstGeom>
              <a:gradFill rotWithShape="0">
                <a:gsLst>
                  <a:gs pos="0">
                    <a:srgbClr val="CC0099"/>
                  </a:gs>
                  <a:gs pos="50000">
                    <a:srgbClr val="F4C9E9"/>
                  </a:gs>
                  <a:gs pos="100000">
                    <a:srgbClr val="CC0099"/>
                  </a:gs>
                </a:gsLst>
                <a:lin ang="0" scaled="1"/>
              </a:gradFill>
              <a:ln w="9525">
                <a:noFill/>
                <a:miter lim="800000"/>
                <a:headEnd/>
                <a:tailEnd/>
              </a:ln>
            </p:spPr>
            <p:txBody>
              <a:bodyPr wrap="none" anchor="ctr"/>
              <a:lstStyle/>
              <a:p>
                <a:pPr algn="just"/>
                <a:endParaRPr lang="tr-TR"/>
              </a:p>
            </p:txBody>
          </p:sp>
        </p:grpSp>
        <p:grpSp>
          <p:nvGrpSpPr>
            <p:cNvPr id="86026" name="Group 7"/>
            <p:cNvGrpSpPr>
              <a:grpSpLocks/>
            </p:cNvGrpSpPr>
            <p:nvPr/>
          </p:nvGrpSpPr>
          <p:grpSpPr bwMode="auto">
            <a:xfrm>
              <a:off x="6477000" y="2278063"/>
              <a:ext cx="1654175" cy="3082925"/>
              <a:chOff x="4088" y="776"/>
              <a:chExt cx="1042" cy="1942"/>
            </a:xfrm>
          </p:grpSpPr>
          <p:grpSp>
            <p:nvGrpSpPr>
              <p:cNvPr id="86075" name="Group 8"/>
              <p:cNvGrpSpPr>
                <a:grpSpLocks/>
              </p:cNvGrpSpPr>
              <p:nvPr/>
            </p:nvGrpSpPr>
            <p:grpSpPr bwMode="auto">
              <a:xfrm>
                <a:off x="4208" y="776"/>
                <a:ext cx="922" cy="1942"/>
                <a:chOff x="4080" y="912"/>
                <a:chExt cx="922" cy="1942"/>
              </a:xfrm>
            </p:grpSpPr>
            <p:sp>
              <p:nvSpPr>
                <p:cNvPr id="86083" name="AutoShape 9"/>
                <p:cNvSpPr>
                  <a:spLocks noChangeArrowheads="1"/>
                </p:cNvSpPr>
                <p:nvPr/>
              </p:nvSpPr>
              <p:spPr bwMode="auto">
                <a:xfrm>
                  <a:off x="4080" y="912"/>
                  <a:ext cx="92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Uygulama</a:t>
                  </a:r>
                </a:p>
              </p:txBody>
            </p:sp>
            <p:sp>
              <p:nvSpPr>
                <p:cNvPr id="86084" name="AutoShape 10"/>
                <p:cNvSpPr>
                  <a:spLocks noChangeArrowheads="1"/>
                </p:cNvSpPr>
                <p:nvPr/>
              </p:nvSpPr>
              <p:spPr bwMode="auto">
                <a:xfrm>
                  <a:off x="4085" y="1189"/>
                  <a:ext cx="91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Sunum</a:t>
                  </a:r>
                </a:p>
              </p:txBody>
            </p:sp>
            <p:sp>
              <p:nvSpPr>
                <p:cNvPr id="86085" name="AutoShape 11"/>
                <p:cNvSpPr>
                  <a:spLocks noChangeArrowheads="1"/>
                </p:cNvSpPr>
                <p:nvPr/>
              </p:nvSpPr>
              <p:spPr bwMode="auto">
                <a:xfrm>
                  <a:off x="4085" y="1466"/>
                  <a:ext cx="91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Oturum</a:t>
                  </a:r>
                </a:p>
              </p:txBody>
            </p:sp>
            <p:sp>
              <p:nvSpPr>
                <p:cNvPr id="86086" name="AutoShape 12"/>
                <p:cNvSpPr>
                  <a:spLocks noChangeArrowheads="1"/>
                </p:cNvSpPr>
                <p:nvPr/>
              </p:nvSpPr>
              <p:spPr bwMode="auto">
                <a:xfrm>
                  <a:off x="4085" y="1743"/>
                  <a:ext cx="91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 Taşıma</a:t>
                  </a:r>
                </a:p>
              </p:txBody>
            </p:sp>
            <p:sp>
              <p:nvSpPr>
                <p:cNvPr id="86087" name="AutoShape 13"/>
                <p:cNvSpPr>
                  <a:spLocks noChangeArrowheads="1"/>
                </p:cNvSpPr>
                <p:nvPr/>
              </p:nvSpPr>
              <p:spPr bwMode="auto">
                <a:xfrm>
                  <a:off x="4085" y="2020"/>
                  <a:ext cx="91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Ağ</a:t>
                  </a:r>
                </a:p>
              </p:txBody>
            </p:sp>
            <p:sp>
              <p:nvSpPr>
                <p:cNvPr id="86088" name="AutoShape 14"/>
                <p:cNvSpPr>
                  <a:spLocks noChangeArrowheads="1"/>
                </p:cNvSpPr>
                <p:nvPr/>
              </p:nvSpPr>
              <p:spPr bwMode="auto">
                <a:xfrm>
                  <a:off x="4085" y="2297"/>
                  <a:ext cx="91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Veri bağı</a:t>
                  </a:r>
                </a:p>
              </p:txBody>
            </p:sp>
            <p:sp>
              <p:nvSpPr>
                <p:cNvPr id="86089" name="AutoShape 15"/>
                <p:cNvSpPr>
                  <a:spLocks noChangeArrowheads="1"/>
                </p:cNvSpPr>
                <p:nvPr/>
              </p:nvSpPr>
              <p:spPr bwMode="auto">
                <a:xfrm>
                  <a:off x="4085" y="2574"/>
                  <a:ext cx="912" cy="28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Fiziksel</a:t>
                  </a:r>
                </a:p>
              </p:txBody>
            </p:sp>
          </p:grpSp>
          <p:sp>
            <p:nvSpPr>
              <p:cNvPr id="75" name="Rectangle 16"/>
              <p:cNvSpPr>
                <a:spLocks noChangeArrowheads="1"/>
              </p:cNvSpPr>
              <p:nvPr/>
            </p:nvSpPr>
            <p:spPr bwMode="auto">
              <a:xfrm>
                <a:off x="4088" y="832"/>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7</a:t>
                </a:r>
                <a:endParaRPr lang="en-US" sz="1400">
                  <a:solidFill>
                    <a:schemeClr val="bg1"/>
                  </a:solidFill>
                  <a:effectLst>
                    <a:outerShdw blurRad="38100" dist="38100" dir="2700000" algn="tl">
                      <a:srgbClr val="000000"/>
                    </a:outerShdw>
                  </a:effectLst>
                  <a:cs typeface="+mn-cs"/>
                </a:endParaRPr>
              </a:p>
            </p:txBody>
          </p:sp>
          <p:sp>
            <p:nvSpPr>
              <p:cNvPr id="76" name="Rectangle 17"/>
              <p:cNvSpPr>
                <a:spLocks noChangeArrowheads="1"/>
              </p:cNvSpPr>
              <p:nvPr/>
            </p:nvSpPr>
            <p:spPr bwMode="auto">
              <a:xfrm>
                <a:off x="4088" y="1112"/>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6</a:t>
                </a:r>
                <a:endParaRPr lang="en-US" sz="1400">
                  <a:solidFill>
                    <a:schemeClr val="bg1"/>
                  </a:solidFill>
                  <a:effectLst>
                    <a:outerShdw blurRad="38100" dist="38100" dir="2700000" algn="tl">
                      <a:srgbClr val="000000"/>
                    </a:outerShdw>
                  </a:effectLst>
                  <a:cs typeface="+mn-cs"/>
                </a:endParaRPr>
              </a:p>
            </p:txBody>
          </p:sp>
          <p:sp>
            <p:nvSpPr>
              <p:cNvPr id="77" name="Rectangle 18"/>
              <p:cNvSpPr>
                <a:spLocks noChangeArrowheads="1"/>
              </p:cNvSpPr>
              <p:nvPr/>
            </p:nvSpPr>
            <p:spPr bwMode="auto">
              <a:xfrm>
                <a:off x="4088" y="1392"/>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5</a:t>
                </a:r>
                <a:endParaRPr lang="en-US" sz="1400">
                  <a:solidFill>
                    <a:schemeClr val="bg1"/>
                  </a:solidFill>
                  <a:effectLst>
                    <a:outerShdw blurRad="38100" dist="38100" dir="2700000" algn="tl">
                      <a:srgbClr val="000000"/>
                    </a:outerShdw>
                  </a:effectLst>
                  <a:cs typeface="+mn-cs"/>
                </a:endParaRPr>
              </a:p>
            </p:txBody>
          </p:sp>
          <p:sp>
            <p:nvSpPr>
              <p:cNvPr id="78" name="Rectangle 19"/>
              <p:cNvSpPr>
                <a:spLocks noChangeArrowheads="1"/>
              </p:cNvSpPr>
              <p:nvPr/>
            </p:nvSpPr>
            <p:spPr bwMode="auto">
              <a:xfrm>
                <a:off x="4088" y="1672"/>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4</a:t>
                </a:r>
                <a:endParaRPr lang="en-US" sz="1400">
                  <a:solidFill>
                    <a:schemeClr val="bg1"/>
                  </a:solidFill>
                  <a:effectLst>
                    <a:outerShdw blurRad="38100" dist="38100" dir="2700000" algn="tl">
                      <a:srgbClr val="000000"/>
                    </a:outerShdw>
                  </a:effectLst>
                  <a:cs typeface="+mn-cs"/>
                </a:endParaRPr>
              </a:p>
            </p:txBody>
          </p:sp>
          <p:sp>
            <p:nvSpPr>
              <p:cNvPr id="79" name="Rectangle 20"/>
              <p:cNvSpPr>
                <a:spLocks noChangeArrowheads="1"/>
              </p:cNvSpPr>
              <p:nvPr/>
            </p:nvSpPr>
            <p:spPr bwMode="auto">
              <a:xfrm>
                <a:off x="4088" y="1952"/>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3</a:t>
                </a:r>
                <a:endParaRPr lang="en-US" sz="1400">
                  <a:solidFill>
                    <a:schemeClr val="bg1"/>
                  </a:solidFill>
                  <a:effectLst>
                    <a:outerShdw blurRad="38100" dist="38100" dir="2700000" algn="tl">
                      <a:srgbClr val="000000"/>
                    </a:outerShdw>
                  </a:effectLst>
                  <a:cs typeface="+mn-cs"/>
                </a:endParaRPr>
              </a:p>
            </p:txBody>
          </p:sp>
          <p:sp>
            <p:nvSpPr>
              <p:cNvPr id="80" name="Rectangle 21"/>
              <p:cNvSpPr>
                <a:spLocks noChangeArrowheads="1"/>
              </p:cNvSpPr>
              <p:nvPr/>
            </p:nvSpPr>
            <p:spPr bwMode="auto">
              <a:xfrm>
                <a:off x="4088" y="2224"/>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2</a:t>
                </a:r>
                <a:endParaRPr lang="en-US" sz="1400">
                  <a:solidFill>
                    <a:schemeClr val="bg1"/>
                  </a:solidFill>
                  <a:effectLst>
                    <a:outerShdw blurRad="38100" dist="38100" dir="2700000" algn="tl">
                      <a:srgbClr val="000000"/>
                    </a:outerShdw>
                  </a:effectLst>
                  <a:cs typeface="+mn-cs"/>
                </a:endParaRPr>
              </a:p>
            </p:txBody>
          </p:sp>
          <p:sp>
            <p:nvSpPr>
              <p:cNvPr id="81" name="Rectangle 22"/>
              <p:cNvSpPr>
                <a:spLocks noChangeArrowheads="1"/>
              </p:cNvSpPr>
              <p:nvPr/>
            </p:nvSpPr>
            <p:spPr bwMode="auto">
              <a:xfrm>
                <a:off x="4088" y="2504"/>
                <a:ext cx="192" cy="144"/>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1</a:t>
                </a:r>
                <a:endParaRPr lang="en-US" sz="1400">
                  <a:solidFill>
                    <a:schemeClr val="bg1"/>
                  </a:solidFill>
                  <a:effectLst>
                    <a:outerShdw blurRad="38100" dist="38100" dir="2700000" algn="tl">
                      <a:srgbClr val="000000"/>
                    </a:outerShdw>
                  </a:effectLst>
                  <a:cs typeface="+mn-cs"/>
                </a:endParaRPr>
              </a:p>
            </p:txBody>
          </p:sp>
        </p:grpSp>
        <p:grpSp>
          <p:nvGrpSpPr>
            <p:cNvPr id="86027" name="Group 23"/>
            <p:cNvGrpSpPr>
              <a:grpSpLocks/>
            </p:cNvGrpSpPr>
            <p:nvPr/>
          </p:nvGrpSpPr>
          <p:grpSpPr bwMode="auto">
            <a:xfrm>
              <a:off x="6619800" y="1133923"/>
              <a:ext cx="1536000" cy="1152974"/>
              <a:chOff x="708" y="2566"/>
              <a:chExt cx="1280" cy="1014"/>
            </a:xfrm>
          </p:grpSpPr>
          <p:grpSp>
            <p:nvGrpSpPr>
              <p:cNvPr id="86029" name="Group 24"/>
              <p:cNvGrpSpPr>
                <a:grpSpLocks/>
              </p:cNvGrpSpPr>
              <p:nvPr/>
            </p:nvGrpSpPr>
            <p:grpSpPr bwMode="auto">
              <a:xfrm>
                <a:off x="1056" y="3238"/>
                <a:ext cx="647" cy="271"/>
                <a:chOff x="1585" y="1673"/>
                <a:chExt cx="709" cy="297"/>
              </a:xfrm>
            </p:grpSpPr>
            <p:sp>
              <p:nvSpPr>
                <p:cNvPr id="86068" name="Freeform 25"/>
                <p:cNvSpPr>
                  <a:spLocks/>
                </p:cNvSpPr>
                <p:nvPr/>
              </p:nvSpPr>
              <p:spPr bwMode="auto">
                <a:xfrm>
                  <a:off x="1585" y="1673"/>
                  <a:ext cx="709" cy="297"/>
                </a:xfrm>
                <a:custGeom>
                  <a:avLst/>
                  <a:gdLst>
                    <a:gd name="T0" fmla="*/ 252 w 872"/>
                    <a:gd name="T1" fmla="*/ 50 h 366"/>
                    <a:gd name="T2" fmla="*/ 252 w 872"/>
                    <a:gd name="T3" fmla="*/ 70 h 366"/>
                    <a:gd name="T4" fmla="*/ 197 w 872"/>
                    <a:gd name="T5" fmla="*/ 105 h 366"/>
                    <a:gd name="T6" fmla="*/ 0 w 872"/>
                    <a:gd name="T7" fmla="*/ 49 h 366"/>
                    <a:gd name="T8" fmla="*/ 0 w 872"/>
                    <a:gd name="T9" fmla="*/ 40 h 366"/>
                    <a:gd name="T10" fmla="*/ 67 w 872"/>
                    <a:gd name="T11" fmla="*/ 0 h 366"/>
                    <a:gd name="T12" fmla="*/ 252 w 872"/>
                    <a:gd name="T13" fmla="*/ 50 h 366"/>
                    <a:gd name="T14" fmla="*/ 0 60000 65536"/>
                    <a:gd name="T15" fmla="*/ 0 60000 65536"/>
                    <a:gd name="T16" fmla="*/ 0 60000 65536"/>
                    <a:gd name="T17" fmla="*/ 0 60000 65536"/>
                    <a:gd name="T18" fmla="*/ 0 60000 65536"/>
                    <a:gd name="T19" fmla="*/ 0 60000 65536"/>
                    <a:gd name="T20" fmla="*/ 0 60000 65536"/>
                    <a:gd name="T21" fmla="*/ 0 w 872"/>
                    <a:gd name="T22" fmla="*/ 0 h 366"/>
                    <a:gd name="T23" fmla="*/ 872 w 872"/>
                    <a:gd name="T24" fmla="*/ 366 h 3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2" h="366">
                      <a:moveTo>
                        <a:pt x="872" y="178"/>
                      </a:moveTo>
                      <a:lnTo>
                        <a:pt x="872" y="246"/>
                      </a:lnTo>
                      <a:lnTo>
                        <a:pt x="682" y="366"/>
                      </a:lnTo>
                      <a:lnTo>
                        <a:pt x="0" y="170"/>
                      </a:lnTo>
                      <a:lnTo>
                        <a:pt x="0" y="142"/>
                      </a:lnTo>
                      <a:lnTo>
                        <a:pt x="230" y="0"/>
                      </a:lnTo>
                      <a:lnTo>
                        <a:pt x="872" y="178"/>
                      </a:lnTo>
                      <a:close/>
                    </a:path>
                  </a:pathLst>
                </a:custGeom>
                <a:gradFill rotWithShape="0">
                  <a:gsLst>
                    <a:gs pos="0">
                      <a:srgbClr val="B2B2B2"/>
                    </a:gs>
                    <a:gs pos="100000">
                      <a:srgbClr val="E5E5E5"/>
                    </a:gs>
                  </a:gsLst>
                  <a:path path="rect">
                    <a:fillToRect l="100000" t="100000"/>
                  </a:path>
                </a:gradFill>
                <a:ln w="3175">
                  <a:solidFill>
                    <a:schemeClr val="tx1"/>
                  </a:solidFill>
                  <a:round/>
                  <a:headEnd/>
                  <a:tailEnd/>
                </a:ln>
              </p:spPr>
              <p:txBody>
                <a:bodyPr wrap="none" tIns="27432" bIns="27432" anchor="ctr">
                  <a:spAutoFit/>
                </a:bodyPr>
                <a:lstStyle/>
                <a:p>
                  <a:pPr algn="just"/>
                  <a:endParaRPr lang="tr-TR"/>
                </a:p>
              </p:txBody>
            </p:sp>
            <p:sp>
              <p:nvSpPr>
                <p:cNvPr id="86069" name="Freeform 26"/>
                <p:cNvSpPr>
                  <a:spLocks/>
                </p:cNvSpPr>
                <p:nvPr/>
              </p:nvSpPr>
              <p:spPr bwMode="auto">
                <a:xfrm>
                  <a:off x="1596" y="1679"/>
                  <a:ext cx="690" cy="264"/>
                </a:xfrm>
                <a:custGeom>
                  <a:avLst/>
                  <a:gdLst>
                    <a:gd name="T0" fmla="*/ 246 w 848"/>
                    <a:gd name="T1" fmla="*/ 51 h 324"/>
                    <a:gd name="T2" fmla="*/ 62 w 848"/>
                    <a:gd name="T3" fmla="*/ 0 h 324"/>
                    <a:gd name="T4" fmla="*/ 0 w 848"/>
                    <a:gd name="T5" fmla="*/ 39 h 324"/>
                    <a:gd name="T6" fmla="*/ 194 w 848"/>
                    <a:gd name="T7" fmla="*/ 95 h 324"/>
                    <a:gd name="T8" fmla="*/ 246 w 848"/>
                    <a:gd name="T9" fmla="*/ 51 h 324"/>
                    <a:gd name="T10" fmla="*/ 0 60000 65536"/>
                    <a:gd name="T11" fmla="*/ 0 60000 65536"/>
                    <a:gd name="T12" fmla="*/ 0 60000 65536"/>
                    <a:gd name="T13" fmla="*/ 0 60000 65536"/>
                    <a:gd name="T14" fmla="*/ 0 60000 65536"/>
                    <a:gd name="T15" fmla="*/ 0 w 848"/>
                    <a:gd name="T16" fmla="*/ 0 h 324"/>
                    <a:gd name="T17" fmla="*/ 848 w 848"/>
                    <a:gd name="T18" fmla="*/ 324 h 324"/>
                  </a:gdLst>
                  <a:ahLst/>
                  <a:cxnLst>
                    <a:cxn ang="T10">
                      <a:pos x="T0" y="T1"/>
                    </a:cxn>
                    <a:cxn ang="T11">
                      <a:pos x="T2" y="T3"/>
                    </a:cxn>
                    <a:cxn ang="T12">
                      <a:pos x="T4" y="T5"/>
                    </a:cxn>
                    <a:cxn ang="T13">
                      <a:pos x="T6" y="T7"/>
                    </a:cxn>
                    <a:cxn ang="T14">
                      <a:pos x="T8" y="T9"/>
                    </a:cxn>
                  </a:cxnLst>
                  <a:rect l="T15" t="T16" r="T17" b="T18"/>
                  <a:pathLst>
                    <a:path w="848" h="324">
                      <a:moveTo>
                        <a:pt x="848" y="174"/>
                      </a:moveTo>
                      <a:lnTo>
                        <a:pt x="216" y="0"/>
                      </a:lnTo>
                      <a:lnTo>
                        <a:pt x="0" y="134"/>
                      </a:lnTo>
                      <a:lnTo>
                        <a:pt x="666" y="324"/>
                      </a:lnTo>
                      <a:lnTo>
                        <a:pt x="848" y="174"/>
                      </a:lnTo>
                      <a:close/>
                    </a:path>
                  </a:pathLst>
                </a:custGeom>
                <a:solidFill>
                  <a:schemeClr val="bg1"/>
                </a:solidFill>
                <a:ln w="3175">
                  <a:noFill/>
                  <a:round/>
                  <a:headEnd/>
                  <a:tailEnd/>
                </a:ln>
              </p:spPr>
              <p:txBody>
                <a:bodyPr wrap="none" tIns="27432" bIns="27432" anchor="ctr">
                  <a:spAutoFit/>
                </a:bodyPr>
                <a:lstStyle/>
                <a:p>
                  <a:pPr algn="just"/>
                  <a:endParaRPr lang="tr-TR"/>
                </a:p>
              </p:txBody>
            </p:sp>
            <p:sp>
              <p:nvSpPr>
                <p:cNvPr id="86070" name="Freeform 27"/>
                <p:cNvSpPr>
                  <a:spLocks/>
                </p:cNvSpPr>
                <p:nvPr/>
              </p:nvSpPr>
              <p:spPr bwMode="auto">
                <a:xfrm>
                  <a:off x="1766" y="1694"/>
                  <a:ext cx="388" cy="112"/>
                </a:xfrm>
                <a:custGeom>
                  <a:avLst/>
                  <a:gdLst>
                    <a:gd name="T0" fmla="*/ 0 w 477"/>
                    <a:gd name="T1" fmla="*/ 3 h 138"/>
                    <a:gd name="T2" fmla="*/ 133 w 477"/>
                    <a:gd name="T3" fmla="*/ 40 h 138"/>
                    <a:gd name="T4" fmla="*/ 138 w 477"/>
                    <a:gd name="T5" fmla="*/ 36 h 138"/>
                    <a:gd name="T6" fmla="*/ 6 w 477"/>
                    <a:gd name="T7" fmla="*/ 0 h 138"/>
                    <a:gd name="T8" fmla="*/ 0 60000 65536"/>
                    <a:gd name="T9" fmla="*/ 0 60000 65536"/>
                    <a:gd name="T10" fmla="*/ 0 60000 65536"/>
                    <a:gd name="T11" fmla="*/ 0 60000 65536"/>
                    <a:gd name="T12" fmla="*/ 0 w 477"/>
                    <a:gd name="T13" fmla="*/ 0 h 138"/>
                    <a:gd name="T14" fmla="*/ 477 w 477"/>
                    <a:gd name="T15" fmla="*/ 138 h 138"/>
                  </a:gdLst>
                  <a:ahLst/>
                  <a:cxnLst>
                    <a:cxn ang="T8">
                      <a:pos x="T0" y="T1"/>
                    </a:cxn>
                    <a:cxn ang="T9">
                      <a:pos x="T2" y="T3"/>
                    </a:cxn>
                    <a:cxn ang="T10">
                      <a:pos x="T4" y="T5"/>
                    </a:cxn>
                    <a:cxn ang="T11">
                      <a:pos x="T6" y="T7"/>
                    </a:cxn>
                  </a:cxnLst>
                  <a:rect l="T12" t="T13" r="T14" b="T15"/>
                  <a:pathLst>
                    <a:path w="477" h="138">
                      <a:moveTo>
                        <a:pt x="0" y="12"/>
                      </a:moveTo>
                      <a:lnTo>
                        <a:pt x="456" y="138"/>
                      </a:lnTo>
                      <a:lnTo>
                        <a:pt x="477" y="125"/>
                      </a:lnTo>
                      <a:lnTo>
                        <a:pt x="20" y="0"/>
                      </a:lnTo>
                    </a:path>
                  </a:pathLst>
                </a:custGeom>
                <a:solidFill>
                  <a:srgbClr val="B2B2B2"/>
                </a:solidFill>
                <a:ln w="12700" cap="rnd">
                  <a:noFill/>
                  <a:round/>
                  <a:headEnd/>
                  <a:tailEnd/>
                </a:ln>
              </p:spPr>
              <p:txBody>
                <a:bodyPr/>
                <a:lstStyle/>
                <a:p>
                  <a:pPr algn="just"/>
                  <a:endParaRPr lang="tr-TR"/>
                </a:p>
              </p:txBody>
            </p:sp>
            <p:sp>
              <p:nvSpPr>
                <p:cNvPr id="86071" name="Freeform 28"/>
                <p:cNvSpPr>
                  <a:spLocks/>
                </p:cNvSpPr>
                <p:nvPr/>
              </p:nvSpPr>
              <p:spPr bwMode="auto">
                <a:xfrm>
                  <a:off x="1654" y="1717"/>
                  <a:ext cx="404" cy="143"/>
                </a:xfrm>
                <a:custGeom>
                  <a:avLst/>
                  <a:gdLst>
                    <a:gd name="T0" fmla="*/ 0 w 496"/>
                    <a:gd name="T1" fmla="*/ 19 h 177"/>
                    <a:gd name="T2" fmla="*/ 6 w 496"/>
                    <a:gd name="T3" fmla="*/ 21 h 177"/>
                    <a:gd name="T4" fmla="*/ 13 w 496"/>
                    <a:gd name="T5" fmla="*/ 17 h 177"/>
                    <a:gd name="T6" fmla="*/ 18 w 496"/>
                    <a:gd name="T7" fmla="*/ 19 h 177"/>
                    <a:gd name="T8" fmla="*/ 13 w 496"/>
                    <a:gd name="T9" fmla="*/ 23 h 177"/>
                    <a:gd name="T10" fmla="*/ 101 w 496"/>
                    <a:gd name="T11" fmla="*/ 45 h 177"/>
                    <a:gd name="T12" fmla="*/ 106 w 496"/>
                    <a:gd name="T13" fmla="*/ 43 h 177"/>
                    <a:gd name="T14" fmla="*/ 112 w 496"/>
                    <a:gd name="T15" fmla="*/ 44 h 177"/>
                    <a:gd name="T16" fmla="*/ 108 w 496"/>
                    <a:gd name="T17" fmla="*/ 48 h 177"/>
                    <a:gd name="T18" fmla="*/ 116 w 496"/>
                    <a:gd name="T19" fmla="*/ 49 h 177"/>
                    <a:gd name="T20" fmla="*/ 145 w 496"/>
                    <a:gd name="T21" fmla="*/ 29 h 177"/>
                    <a:gd name="T22" fmla="*/ 32 w 496"/>
                    <a:gd name="T23" fmla="*/ 0 h 1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
                    <a:gd name="T37" fmla="*/ 0 h 177"/>
                    <a:gd name="T38" fmla="*/ 496 w 496"/>
                    <a:gd name="T39" fmla="*/ 177 h 1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 h="177">
                      <a:moveTo>
                        <a:pt x="0" y="66"/>
                      </a:moveTo>
                      <a:lnTo>
                        <a:pt x="21" y="73"/>
                      </a:lnTo>
                      <a:lnTo>
                        <a:pt x="45" y="61"/>
                      </a:lnTo>
                      <a:lnTo>
                        <a:pt x="60" y="66"/>
                      </a:lnTo>
                      <a:lnTo>
                        <a:pt x="45" y="80"/>
                      </a:lnTo>
                      <a:lnTo>
                        <a:pt x="344" y="163"/>
                      </a:lnTo>
                      <a:lnTo>
                        <a:pt x="360" y="151"/>
                      </a:lnTo>
                      <a:lnTo>
                        <a:pt x="386" y="158"/>
                      </a:lnTo>
                      <a:lnTo>
                        <a:pt x="370" y="170"/>
                      </a:lnTo>
                      <a:lnTo>
                        <a:pt x="396" y="177"/>
                      </a:lnTo>
                      <a:lnTo>
                        <a:pt x="496" y="106"/>
                      </a:lnTo>
                      <a:lnTo>
                        <a:pt x="111" y="0"/>
                      </a:lnTo>
                    </a:path>
                  </a:pathLst>
                </a:custGeom>
                <a:solidFill>
                  <a:srgbClr val="B2B2B2"/>
                </a:solidFill>
                <a:ln w="12700" cap="rnd">
                  <a:noFill/>
                  <a:round/>
                  <a:headEnd/>
                  <a:tailEnd/>
                </a:ln>
              </p:spPr>
              <p:txBody>
                <a:bodyPr/>
                <a:lstStyle/>
                <a:p>
                  <a:pPr algn="just"/>
                  <a:endParaRPr lang="tr-TR"/>
                </a:p>
              </p:txBody>
            </p:sp>
            <p:sp>
              <p:nvSpPr>
                <p:cNvPr id="86072" name="Freeform 29"/>
                <p:cNvSpPr>
                  <a:spLocks/>
                </p:cNvSpPr>
                <p:nvPr/>
              </p:nvSpPr>
              <p:spPr bwMode="auto">
                <a:xfrm>
                  <a:off x="2044" y="1810"/>
                  <a:ext cx="88" cy="35"/>
                </a:xfrm>
                <a:custGeom>
                  <a:avLst/>
                  <a:gdLst>
                    <a:gd name="T0" fmla="*/ 12 w 108"/>
                    <a:gd name="T1" fmla="*/ 0 h 44"/>
                    <a:gd name="T2" fmla="*/ 31 w 108"/>
                    <a:gd name="T3" fmla="*/ 5 h 44"/>
                    <a:gd name="T4" fmla="*/ 20 w 108"/>
                    <a:gd name="T5" fmla="*/ 11 h 44"/>
                    <a:gd name="T6" fmla="*/ 0 w 108"/>
                    <a:gd name="T7" fmla="*/ 6 h 44"/>
                    <a:gd name="T8" fmla="*/ 12 w 108"/>
                    <a:gd name="T9" fmla="*/ 0 h 44"/>
                    <a:gd name="T10" fmla="*/ 0 60000 65536"/>
                    <a:gd name="T11" fmla="*/ 0 60000 65536"/>
                    <a:gd name="T12" fmla="*/ 0 60000 65536"/>
                    <a:gd name="T13" fmla="*/ 0 60000 65536"/>
                    <a:gd name="T14" fmla="*/ 0 60000 65536"/>
                    <a:gd name="T15" fmla="*/ 0 w 108"/>
                    <a:gd name="T16" fmla="*/ 0 h 44"/>
                    <a:gd name="T17" fmla="*/ 108 w 108"/>
                    <a:gd name="T18" fmla="*/ 44 h 44"/>
                  </a:gdLst>
                  <a:ahLst/>
                  <a:cxnLst>
                    <a:cxn ang="T10">
                      <a:pos x="T0" y="T1"/>
                    </a:cxn>
                    <a:cxn ang="T11">
                      <a:pos x="T2" y="T3"/>
                    </a:cxn>
                    <a:cxn ang="T12">
                      <a:pos x="T4" y="T5"/>
                    </a:cxn>
                    <a:cxn ang="T13">
                      <a:pos x="T6" y="T7"/>
                    </a:cxn>
                    <a:cxn ang="T14">
                      <a:pos x="T8" y="T9"/>
                    </a:cxn>
                  </a:cxnLst>
                  <a:rect l="T15" t="T16" r="T17" b="T18"/>
                  <a:pathLst>
                    <a:path w="108" h="44">
                      <a:moveTo>
                        <a:pt x="40" y="0"/>
                      </a:moveTo>
                      <a:lnTo>
                        <a:pt x="107" y="17"/>
                      </a:lnTo>
                      <a:lnTo>
                        <a:pt x="69" y="43"/>
                      </a:lnTo>
                      <a:lnTo>
                        <a:pt x="0" y="25"/>
                      </a:lnTo>
                      <a:lnTo>
                        <a:pt x="40" y="0"/>
                      </a:lnTo>
                    </a:path>
                  </a:pathLst>
                </a:custGeom>
                <a:solidFill>
                  <a:srgbClr val="B2B2B2"/>
                </a:solidFill>
                <a:ln w="12700" cap="rnd">
                  <a:noFill/>
                  <a:round/>
                  <a:headEnd/>
                  <a:tailEnd/>
                </a:ln>
              </p:spPr>
              <p:txBody>
                <a:bodyPr/>
                <a:lstStyle/>
                <a:p>
                  <a:pPr algn="just"/>
                  <a:endParaRPr lang="tr-TR"/>
                </a:p>
              </p:txBody>
            </p:sp>
            <p:sp>
              <p:nvSpPr>
                <p:cNvPr id="86073" name="Freeform 30"/>
                <p:cNvSpPr>
                  <a:spLocks/>
                </p:cNvSpPr>
                <p:nvPr/>
              </p:nvSpPr>
              <p:spPr bwMode="auto">
                <a:xfrm>
                  <a:off x="1994" y="1848"/>
                  <a:ext cx="79" cy="34"/>
                </a:xfrm>
                <a:custGeom>
                  <a:avLst/>
                  <a:gdLst>
                    <a:gd name="T0" fmla="*/ 6 w 97"/>
                    <a:gd name="T1" fmla="*/ 2 h 42"/>
                    <a:gd name="T2" fmla="*/ 13 w 97"/>
                    <a:gd name="T3" fmla="*/ 3 h 42"/>
                    <a:gd name="T4" fmla="*/ 18 w 97"/>
                    <a:gd name="T5" fmla="*/ 0 h 42"/>
                    <a:gd name="T6" fmla="*/ 24 w 97"/>
                    <a:gd name="T7" fmla="*/ 2 h 42"/>
                    <a:gd name="T8" fmla="*/ 21 w 97"/>
                    <a:gd name="T9" fmla="*/ 5 h 42"/>
                    <a:gd name="T10" fmla="*/ 28 w 97"/>
                    <a:gd name="T11" fmla="*/ 7 h 42"/>
                    <a:gd name="T12" fmla="*/ 23 w 97"/>
                    <a:gd name="T13" fmla="*/ 12 h 42"/>
                    <a:gd name="T14" fmla="*/ 0 w 97"/>
                    <a:gd name="T15" fmla="*/ 6 h 42"/>
                    <a:gd name="T16" fmla="*/ 6 w 97"/>
                    <a:gd name="T17" fmla="*/ 2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42"/>
                    <a:gd name="T29" fmla="*/ 97 w 9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42">
                      <a:moveTo>
                        <a:pt x="21" y="7"/>
                      </a:moveTo>
                      <a:lnTo>
                        <a:pt x="46" y="11"/>
                      </a:lnTo>
                      <a:lnTo>
                        <a:pt x="60" y="0"/>
                      </a:lnTo>
                      <a:lnTo>
                        <a:pt x="84" y="8"/>
                      </a:lnTo>
                      <a:lnTo>
                        <a:pt x="72" y="19"/>
                      </a:lnTo>
                      <a:lnTo>
                        <a:pt x="96" y="25"/>
                      </a:lnTo>
                      <a:lnTo>
                        <a:pt x="77" y="41"/>
                      </a:lnTo>
                      <a:lnTo>
                        <a:pt x="0" y="21"/>
                      </a:lnTo>
                      <a:lnTo>
                        <a:pt x="21" y="7"/>
                      </a:lnTo>
                    </a:path>
                  </a:pathLst>
                </a:custGeom>
                <a:solidFill>
                  <a:srgbClr val="B2B2B2"/>
                </a:solidFill>
                <a:ln w="12700" cap="rnd">
                  <a:noFill/>
                  <a:round/>
                  <a:headEnd/>
                  <a:tailEnd/>
                </a:ln>
              </p:spPr>
              <p:txBody>
                <a:bodyPr/>
                <a:lstStyle/>
                <a:p>
                  <a:pPr algn="just"/>
                  <a:endParaRPr lang="tr-TR"/>
                </a:p>
              </p:txBody>
            </p:sp>
            <p:sp>
              <p:nvSpPr>
                <p:cNvPr id="86074" name="Freeform 31"/>
                <p:cNvSpPr>
                  <a:spLocks/>
                </p:cNvSpPr>
                <p:nvPr/>
              </p:nvSpPr>
              <p:spPr bwMode="auto">
                <a:xfrm>
                  <a:off x="2073" y="1825"/>
                  <a:ext cx="150" cy="80"/>
                </a:xfrm>
                <a:custGeom>
                  <a:avLst/>
                  <a:gdLst>
                    <a:gd name="T0" fmla="*/ 29 w 185"/>
                    <a:gd name="T1" fmla="*/ 0 h 97"/>
                    <a:gd name="T2" fmla="*/ 53 w 185"/>
                    <a:gd name="T3" fmla="*/ 7 h 97"/>
                    <a:gd name="T4" fmla="*/ 24 w 185"/>
                    <a:gd name="T5" fmla="*/ 31 h 97"/>
                    <a:gd name="T6" fmla="*/ 0 w 185"/>
                    <a:gd name="T7" fmla="*/ 23 h 97"/>
                    <a:gd name="T8" fmla="*/ 29 w 185"/>
                    <a:gd name="T9" fmla="*/ 0 h 97"/>
                    <a:gd name="T10" fmla="*/ 0 60000 65536"/>
                    <a:gd name="T11" fmla="*/ 0 60000 65536"/>
                    <a:gd name="T12" fmla="*/ 0 60000 65536"/>
                    <a:gd name="T13" fmla="*/ 0 60000 65536"/>
                    <a:gd name="T14" fmla="*/ 0 60000 65536"/>
                    <a:gd name="T15" fmla="*/ 0 w 185"/>
                    <a:gd name="T16" fmla="*/ 0 h 97"/>
                    <a:gd name="T17" fmla="*/ 185 w 185"/>
                    <a:gd name="T18" fmla="*/ 97 h 97"/>
                  </a:gdLst>
                  <a:ahLst/>
                  <a:cxnLst>
                    <a:cxn ang="T10">
                      <a:pos x="T0" y="T1"/>
                    </a:cxn>
                    <a:cxn ang="T11">
                      <a:pos x="T2" y="T3"/>
                    </a:cxn>
                    <a:cxn ang="T12">
                      <a:pos x="T4" y="T5"/>
                    </a:cxn>
                    <a:cxn ang="T13">
                      <a:pos x="T6" y="T7"/>
                    </a:cxn>
                    <a:cxn ang="T14">
                      <a:pos x="T8" y="T9"/>
                    </a:cxn>
                  </a:cxnLst>
                  <a:rect l="T15" t="T16" r="T17" b="T18"/>
                  <a:pathLst>
                    <a:path w="185" h="97">
                      <a:moveTo>
                        <a:pt x="101" y="0"/>
                      </a:moveTo>
                      <a:lnTo>
                        <a:pt x="185" y="22"/>
                      </a:lnTo>
                      <a:lnTo>
                        <a:pt x="83" y="97"/>
                      </a:lnTo>
                      <a:lnTo>
                        <a:pt x="0" y="74"/>
                      </a:lnTo>
                      <a:lnTo>
                        <a:pt x="101" y="0"/>
                      </a:lnTo>
                    </a:path>
                  </a:pathLst>
                </a:custGeom>
                <a:solidFill>
                  <a:srgbClr val="B2B2B2"/>
                </a:solidFill>
                <a:ln w="12700" cap="rnd">
                  <a:noFill/>
                  <a:round/>
                  <a:headEnd/>
                  <a:tailEnd/>
                </a:ln>
              </p:spPr>
              <p:txBody>
                <a:bodyPr/>
                <a:lstStyle/>
                <a:p>
                  <a:pPr algn="just"/>
                  <a:endParaRPr lang="tr-TR"/>
                </a:p>
              </p:txBody>
            </p:sp>
          </p:grpSp>
          <p:grpSp>
            <p:nvGrpSpPr>
              <p:cNvPr id="86030" name="Group 32"/>
              <p:cNvGrpSpPr>
                <a:grpSpLocks/>
              </p:cNvGrpSpPr>
              <p:nvPr/>
            </p:nvGrpSpPr>
            <p:grpSpPr bwMode="auto">
              <a:xfrm>
                <a:off x="1249" y="2985"/>
                <a:ext cx="696" cy="376"/>
                <a:chOff x="2614" y="1299"/>
                <a:chExt cx="763" cy="412"/>
              </a:xfrm>
            </p:grpSpPr>
            <p:sp>
              <p:nvSpPr>
                <p:cNvPr id="86054" name="Freeform 33"/>
                <p:cNvSpPr>
                  <a:spLocks noChangeAspect="1"/>
                </p:cNvSpPr>
                <p:nvPr/>
              </p:nvSpPr>
              <p:spPr bwMode="auto">
                <a:xfrm>
                  <a:off x="3113" y="1406"/>
                  <a:ext cx="263" cy="305"/>
                </a:xfrm>
                <a:custGeom>
                  <a:avLst/>
                  <a:gdLst>
                    <a:gd name="T0" fmla="*/ 1 w 364"/>
                    <a:gd name="T1" fmla="*/ 30 h 422"/>
                    <a:gd name="T2" fmla="*/ 52 w 364"/>
                    <a:gd name="T3" fmla="*/ 0 h 422"/>
                    <a:gd name="T4" fmla="*/ 52 w 364"/>
                    <a:gd name="T5" fmla="*/ 25 h 422"/>
                    <a:gd name="T6" fmla="*/ 0 w 364"/>
                    <a:gd name="T7" fmla="*/ 60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pPr algn="just"/>
                  <a:endParaRPr lang="tr-TR"/>
                </a:p>
              </p:txBody>
            </p:sp>
            <p:sp>
              <p:nvSpPr>
                <p:cNvPr id="86055" name="Freeform 34"/>
                <p:cNvSpPr>
                  <a:spLocks noChangeAspect="1"/>
                </p:cNvSpPr>
                <p:nvPr/>
              </p:nvSpPr>
              <p:spPr bwMode="auto">
                <a:xfrm>
                  <a:off x="2614" y="1299"/>
                  <a:ext cx="763" cy="264"/>
                </a:xfrm>
                <a:custGeom>
                  <a:avLst/>
                  <a:gdLst>
                    <a:gd name="T0" fmla="*/ 84 w 1091"/>
                    <a:gd name="T1" fmla="*/ 44 h 377"/>
                    <a:gd name="T2" fmla="*/ 0 w 1091"/>
                    <a:gd name="T3" fmla="*/ 22 h 377"/>
                    <a:gd name="T4" fmla="*/ 46 w 1091"/>
                    <a:gd name="T5" fmla="*/ 0 h 377"/>
                    <a:gd name="T6" fmla="*/ 128 w 1091"/>
                    <a:gd name="T7" fmla="*/ 18 h 377"/>
                    <a:gd name="T8" fmla="*/ 84 w 1091"/>
                    <a:gd name="T9" fmla="*/ 44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pPr algn="just"/>
                  <a:endParaRPr lang="tr-TR"/>
                </a:p>
              </p:txBody>
            </p:sp>
            <p:sp>
              <p:nvSpPr>
                <p:cNvPr id="86056" name="Freeform 35"/>
                <p:cNvSpPr>
                  <a:spLocks noChangeAspect="1"/>
                </p:cNvSpPr>
                <p:nvPr/>
              </p:nvSpPr>
              <p:spPr bwMode="auto">
                <a:xfrm>
                  <a:off x="2614" y="1429"/>
                  <a:ext cx="499" cy="282"/>
                </a:xfrm>
                <a:custGeom>
                  <a:avLst/>
                  <a:gdLst>
                    <a:gd name="T0" fmla="*/ 0 w 690"/>
                    <a:gd name="T1" fmla="*/ 1 h 390"/>
                    <a:gd name="T2" fmla="*/ 0 w 690"/>
                    <a:gd name="T3" fmla="*/ 27 h 390"/>
                    <a:gd name="T4" fmla="*/ 99 w 690"/>
                    <a:gd name="T5" fmla="*/ 56 h 390"/>
                    <a:gd name="T6" fmla="*/ 99 w 690"/>
                    <a:gd name="T7" fmla="*/ 27 h 390"/>
                    <a:gd name="T8" fmla="*/ 1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pPr algn="just"/>
                  <a:endParaRPr lang="tr-TR"/>
                </a:p>
              </p:txBody>
            </p:sp>
            <p:sp>
              <p:nvSpPr>
                <p:cNvPr id="86057" name="Freeform 36"/>
                <p:cNvSpPr>
                  <a:spLocks noChangeAspect="1"/>
                </p:cNvSpPr>
                <p:nvPr/>
              </p:nvSpPr>
              <p:spPr bwMode="auto">
                <a:xfrm>
                  <a:off x="2875" y="1529"/>
                  <a:ext cx="196" cy="137"/>
                </a:xfrm>
                <a:custGeom>
                  <a:avLst/>
                  <a:gdLst>
                    <a:gd name="T0" fmla="*/ 0 w 271"/>
                    <a:gd name="T1" fmla="*/ 0 h 189"/>
                    <a:gd name="T2" fmla="*/ 39 w 271"/>
                    <a:gd name="T3" fmla="*/ 10 h 189"/>
                    <a:gd name="T4" fmla="*/ 39 w 271"/>
                    <a:gd name="T5" fmla="*/ 28 h 189"/>
                    <a:gd name="T6" fmla="*/ 0 w 271"/>
                    <a:gd name="T7" fmla="*/ 16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w="6350" cap="rnd">
                  <a:noFill/>
                  <a:round/>
                  <a:headEnd/>
                  <a:tailEnd/>
                </a:ln>
              </p:spPr>
              <p:txBody>
                <a:bodyPr/>
                <a:lstStyle/>
                <a:p>
                  <a:pPr algn="just"/>
                  <a:endParaRPr lang="tr-TR"/>
                </a:p>
              </p:txBody>
            </p:sp>
            <p:sp>
              <p:nvSpPr>
                <p:cNvPr id="86058" name="Freeform 37"/>
                <p:cNvSpPr>
                  <a:spLocks noChangeAspect="1" noChangeArrowheads="1"/>
                </p:cNvSpPr>
                <p:nvPr/>
              </p:nvSpPr>
              <p:spPr bwMode="auto">
                <a:xfrm>
                  <a:off x="2879" y="1580"/>
                  <a:ext cx="189" cy="49"/>
                </a:xfrm>
                <a:custGeom>
                  <a:avLst/>
                  <a:gdLst>
                    <a:gd name="T0" fmla="*/ 0 w 261"/>
                    <a:gd name="T1" fmla="*/ 0 h 69"/>
                    <a:gd name="T2" fmla="*/ 38 w 261"/>
                    <a:gd name="T3" fmla="*/ 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a:solidFill>
                    <a:srgbClr val="777777"/>
                  </a:solidFill>
                  <a:round/>
                  <a:headEnd/>
                  <a:tailEnd/>
                </a:ln>
              </p:spPr>
              <p:txBody>
                <a:bodyPr wrap="none" anchor="ctr"/>
                <a:lstStyle/>
                <a:p>
                  <a:pPr algn="just"/>
                  <a:endParaRPr lang="tr-TR"/>
                </a:p>
              </p:txBody>
            </p:sp>
            <p:sp>
              <p:nvSpPr>
                <p:cNvPr id="86059" name="Freeform 38"/>
                <p:cNvSpPr>
                  <a:spLocks/>
                </p:cNvSpPr>
                <p:nvPr/>
              </p:nvSpPr>
              <p:spPr bwMode="auto">
                <a:xfrm>
                  <a:off x="2874" y="1528"/>
                  <a:ext cx="196" cy="83"/>
                </a:xfrm>
                <a:custGeom>
                  <a:avLst/>
                  <a:gdLst>
                    <a:gd name="T0" fmla="*/ 0 w 270"/>
                    <a:gd name="T1" fmla="*/ 15 h 116"/>
                    <a:gd name="T2" fmla="*/ 1 w 270"/>
                    <a:gd name="T3" fmla="*/ 0 h 116"/>
                    <a:gd name="T4" fmla="*/ 39 w 270"/>
                    <a:gd name="T5" fmla="*/ 10 h 116"/>
                    <a:gd name="T6" fmla="*/ 0 60000 65536"/>
                    <a:gd name="T7" fmla="*/ 0 60000 65536"/>
                    <a:gd name="T8" fmla="*/ 0 60000 65536"/>
                    <a:gd name="T9" fmla="*/ 0 w 270"/>
                    <a:gd name="T10" fmla="*/ 0 h 116"/>
                    <a:gd name="T11" fmla="*/ 270 w 270"/>
                    <a:gd name="T12" fmla="*/ 116 h 116"/>
                  </a:gdLst>
                  <a:ahLst/>
                  <a:cxnLst>
                    <a:cxn ang="T6">
                      <a:pos x="T0" y="T1"/>
                    </a:cxn>
                    <a:cxn ang="T7">
                      <a:pos x="T2" y="T3"/>
                    </a:cxn>
                    <a:cxn ang="T8">
                      <a:pos x="T4" y="T5"/>
                    </a:cxn>
                  </a:cxnLst>
                  <a:rect l="T9" t="T10" r="T11" b="T12"/>
                  <a:pathLst>
                    <a:path w="270" h="116">
                      <a:moveTo>
                        <a:pt x="0" y="116"/>
                      </a:moveTo>
                      <a:lnTo>
                        <a:pt x="1" y="0"/>
                      </a:lnTo>
                      <a:lnTo>
                        <a:pt x="270" y="75"/>
                      </a:lnTo>
                    </a:path>
                  </a:pathLst>
                </a:custGeom>
                <a:noFill/>
                <a:ln w="6350">
                  <a:solidFill>
                    <a:srgbClr val="777777"/>
                  </a:solidFill>
                  <a:round/>
                  <a:headEnd/>
                  <a:tailEnd/>
                </a:ln>
              </p:spPr>
              <p:txBody>
                <a:bodyPr wrap="none" tIns="27432" bIns="27432" anchor="ctr">
                  <a:spAutoFit/>
                </a:bodyPr>
                <a:lstStyle/>
                <a:p>
                  <a:pPr algn="just"/>
                  <a:endParaRPr lang="tr-TR"/>
                </a:p>
              </p:txBody>
            </p:sp>
            <p:sp>
              <p:nvSpPr>
                <p:cNvPr id="86060" name="Line 39"/>
                <p:cNvSpPr>
                  <a:spLocks noChangeShapeType="1"/>
                </p:cNvSpPr>
                <p:nvPr/>
              </p:nvSpPr>
              <p:spPr bwMode="auto">
                <a:xfrm>
                  <a:off x="2892" y="1556"/>
                  <a:ext cx="153" cy="38"/>
                </a:xfrm>
                <a:prstGeom prst="line">
                  <a:avLst/>
                </a:prstGeom>
                <a:noFill/>
                <a:ln w="3175">
                  <a:solidFill>
                    <a:srgbClr val="777777"/>
                  </a:solidFill>
                  <a:round/>
                  <a:headEnd/>
                  <a:tailEnd/>
                </a:ln>
              </p:spPr>
              <p:txBody>
                <a:bodyPr wrap="none" tIns="27432" bIns="27432" anchor="ctr">
                  <a:spAutoFit/>
                </a:bodyPr>
                <a:lstStyle/>
                <a:p>
                  <a:endParaRPr lang="tr-TR"/>
                </a:p>
              </p:txBody>
            </p:sp>
            <p:sp>
              <p:nvSpPr>
                <p:cNvPr id="86061" name="Line 40"/>
                <p:cNvSpPr>
                  <a:spLocks noChangeShapeType="1"/>
                </p:cNvSpPr>
                <p:nvPr/>
              </p:nvSpPr>
              <p:spPr bwMode="auto">
                <a:xfrm>
                  <a:off x="3022" y="1634"/>
                  <a:ext cx="29" cy="6"/>
                </a:xfrm>
                <a:prstGeom prst="line">
                  <a:avLst/>
                </a:prstGeom>
                <a:noFill/>
                <a:ln w="19050">
                  <a:solidFill>
                    <a:schemeClr val="accent2"/>
                  </a:solidFill>
                  <a:round/>
                  <a:headEnd/>
                  <a:tailEnd/>
                </a:ln>
              </p:spPr>
              <p:txBody>
                <a:bodyPr wrap="none" tIns="27432" bIns="27432" anchor="ctr">
                  <a:spAutoFit/>
                </a:bodyPr>
                <a:lstStyle/>
                <a:p>
                  <a:endParaRPr lang="tr-TR"/>
                </a:p>
              </p:txBody>
            </p:sp>
            <p:sp>
              <p:nvSpPr>
                <p:cNvPr id="86062" name="Freeform 41"/>
                <p:cNvSpPr>
                  <a:spLocks/>
                </p:cNvSpPr>
                <p:nvPr/>
              </p:nvSpPr>
              <p:spPr bwMode="auto">
                <a:xfrm>
                  <a:off x="2940" y="1566"/>
                  <a:ext cx="47" cy="25"/>
                </a:xfrm>
                <a:custGeom>
                  <a:avLst/>
                  <a:gdLst>
                    <a:gd name="T0" fmla="*/ 0 w 64"/>
                    <a:gd name="T1" fmla="*/ 0 h 35"/>
                    <a:gd name="T2" fmla="*/ 1 w 64"/>
                    <a:gd name="T3" fmla="*/ 2 h 35"/>
                    <a:gd name="T4" fmla="*/ 10 w 64"/>
                    <a:gd name="T5" fmla="*/ 4 h 35"/>
                    <a:gd name="T6" fmla="*/ 10 w 64"/>
                    <a:gd name="T7" fmla="*/ 3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w="19050">
                  <a:noFill/>
                  <a:round/>
                  <a:headEnd/>
                  <a:tailEnd/>
                </a:ln>
              </p:spPr>
              <p:txBody>
                <a:bodyPr tIns="27432" bIns="27432" anchor="ctr">
                  <a:spAutoFit/>
                </a:bodyPr>
                <a:lstStyle/>
                <a:p>
                  <a:pPr algn="just"/>
                  <a:endParaRPr lang="tr-TR"/>
                </a:p>
              </p:txBody>
            </p:sp>
            <p:sp>
              <p:nvSpPr>
                <p:cNvPr id="86063" name="Line 42"/>
                <p:cNvSpPr>
                  <a:spLocks noChangeShapeType="1"/>
                </p:cNvSpPr>
                <p:nvPr/>
              </p:nvSpPr>
              <p:spPr bwMode="auto">
                <a:xfrm>
                  <a:off x="2627" y="1459"/>
                  <a:ext cx="202" cy="57"/>
                </a:xfrm>
                <a:prstGeom prst="line">
                  <a:avLst/>
                </a:prstGeom>
                <a:noFill/>
                <a:ln w="6350">
                  <a:solidFill>
                    <a:srgbClr val="777777"/>
                  </a:solidFill>
                  <a:round/>
                  <a:headEnd/>
                  <a:tailEnd/>
                </a:ln>
              </p:spPr>
              <p:txBody>
                <a:bodyPr tIns="27432" bIns="27432" anchor="ctr">
                  <a:spAutoFit/>
                </a:bodyPr>
                <a:lstStyle/>
                <a:p>
                  <a:endParaRPr lang="tr-TR"/>
                </a:p>
              </p:txBody>
            </p:sp>
            <p:sp>
              <p:nvSpPr>
                <p:cNvPr id="86064" name="Line 43"/>
                <p:cNvSpPr>
                  <a:spLocks noChangeShapeType="1"/>
                </p:cNvSpPr>
                <p:nvPr/>
              </p:nvSpPr>
              <p:spPr bwMode="auto">
                <a:xfrm>
                  <a:off x="2627" y="1481"/>
                  <a:ext cx="202" cy="56"/>
                </a:xfrm>
                <a:prstGeom prst="line">
                  <a:avLst/>
                </a:prstGeom>
                <a:noFill/>
                <a:ln w="6350">
                  <a:solidFill>
                    <a:srgbClr val="777777"/>
                  </a:solidFill>
                  <a:round/>
                  <a:headEnd/>
                  <a:tailEnd/>
                </a:ln>
              </p:spPr>
              <p:txBody>
                <a:bodyPr tIns="27432" bIns="27432" anchor="ctr">
                  <a:spAutoFit/>
                </a:bodyPr>
                <a:lstStyle/>
                <a:p>
                  <a:endParaRPr lang="tr-TR"/>
                </a:p>
              </p:txBody>
            </p:sp>
            <p:sp>
              <p:nvSpPr>
                <p:cNvPr id="86065" name="Line 44"/>
                <p:cNvSpPr>
                  <a:spLocks noChangeShapeType="1"/>
                </p:cNvSpPr>
                <p:nvPr/>
              </p:nvSpPr>
              <p:spPr bwMode="auto">
                <a:xfrm>
                  <a:off x="2627" y="1504"/>
                  <a:ext cx="202" cy="57"/>
                </a:xfrm>
                <a:prstGeom prst="line">
                  <a:avLst/>
                </a:prstGeom>
                <a:noFill/>
                <a:ln w="6350">
                  <a:solidFill>
                    <a:srgbClr val="777777"/>
                  </a:solidFill>
                  <a:round/>
                  <a:headEnd/>
                  <a:tailEnd/>
                </a:ln>
              </p:spPr>
              <p:txBody>
                <a:bodyPr tIns="27432" bIns="27432" anchor="ctr">
                  <a:spAutoFit/>
                </a:bodyPr>
                <a:lstStyle/>
                <a:p>
                  <a:endParaRPr lang="tr-TR"/>
                </a:p>
              </p:txBody>
            </p:sp>
            <p:sp>
              <p:nvSpPr>
                <p:cNvPr id="86066" name="Line 45"/>
                <p:cNvSpPr>
                  <a:spLocks noChangeShapeType="1"/>
                </p:cNvSpPr>
                <p:nvPr/>
              </p:nvSpPr>
              <p:spPr bwMode="auto">
                <a:xfrm>
                  <a:off x="2627" y="1526"/>
                  <a:ext cx="202" cy="56"/>
                </a:xfrm>
                <a:prstGeom prst="line">
                  <a:avLst/>
                </a:prstGeom>
                <a:noFill/>
                <a:ln w="6350">
                  <a:solidFill>
                    <a:srgbClr val="777777"/>
                  </a:solidFill>
                  <a:round/>
                  <a:headEnd/>
                  <a:tailEnd/>
                </a:ln>
              </p:spPr>
              <p:txBody>
                <a:bodyPr tIns="27432" bIns="27432" anchor="ctr">
                  <a:spAutoFit/>
                </a:bodyPr>
                <a:lstStyle/>
                <a:p>
                  <a:endParaRPr lang="tr-TR"/>
                </a:p>
              </p:txBody>
            </p:sp>
            <p:sp>
              <p:nvSpPr>
                <p:cNvPr id="86067" name="Freeform 46"/>
                <p:cNvSpPr>
                  <a:spLocks/>
                </p:cNvSpPr>
                <p:nvPr/>
              </p:nvSpPr>
              <p:spPr bwMode="auto">
                <a:xfrm>
                  <a:off x="2877" y="1588"/>
                  <a:ext cx="198" cy="84"/>
                </a:xfrm>
                <a:custGeom>
                  <a:avLst/>
                  <a:gdLst>
                    <a:gd name="T0" fmla="*/ 0 w 275"/>
                    <a:gd name="T1" fmla="*/ 6 h 117"/>
                    <a:gd name="T2" fmla="*/ 38 w 275"/>
                    <a:gd name="T3" fmla="*/ 16 h 117"/>
                    <a:gd name="T4" fmla="*/ 38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a:solidFill>
                    <a:schemeClr val="bg1"/>
                  </a:solidFill>
                  <a:round/>
                  <a:headEnd/>
                  <a:tailEnd/>
                </a:ln>
              </p:spPr>
              <p:txBody>
                <a:bodyPr wrap="none" tIns="27432" bIns="27432" anchor="ctr">
                  <a:spAutoFit/>
                </a:bodyPr>
                <a:lstStyle/>
                <a:p>
                  <a:pPr algn="just"/>
                  <a:endParaRPr lang="tr-TR"/>
                </a:p>
              </p:txBody>
            </p:sp>
          </p:grpSp>
          <p:grpSp>
            <p:nvGrpSpPr>
              <p:cNvPr id="86031" name="Group 47"/>
              <p:cNvGrpSpPr>
                <a:grpSpLocks/>
              </p:cNvGrpSpPr>
              <p:nvPr/>
            </p:nvGrpSpPr>
            <p:grpSpPr bwMode="auto">
              <a:xfrm>
                <a:off x="1337" y="2566"/>
                <a:ext cx="651" cy="612"/>
                <a:chOff x="2676" y="840"/>
                <a:chExt cx="714" cy="672"/>
              </a:xfrm>
            </p:grpSpPr>
            <p:sp>
              <p:nvSpPr>
                <p:cNvPr id="86043" name="Freeform 48"/>
                <p:cNvSpPr>
                  <a:spLocks/>
                </p:cNvSpPr>
                <p:nvPr/>
              </p:nvSpPr>
              <p:spPr bwMode="auto">
                <a:xfrm>
                  <a:off x="2730" y="127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a:solidFill>
                    <a:srgbClr val="000000"/>
                  </a:solidFill>
                  <a:round/>
                  <a:headEnd/>
                  <a:tailEnd/>
                </a:ln>
              </p:spPr>
              <p:txBody>
                <a:bodyPr/>
                <a:lstStyle/>
                <a:p>
                  <a:pPr algn="just"/>
                  <a:endParaRPr lang="tr-TR"/>
                </a:p>
              </p:txBody>
            </p:sp>
            <p:sp>
              <p:nvSpPr>
                <p:cNvPr id="86044" name="Freeform 49"/>
                <p:cNvSpPr>
                  <a:spLocks/>
                </p:cNvSpPr>
                <p:nvPr/>
              </p:nvSpPr>
              <p:spPr bwMode="auto">
                <a:xfrm>
                  <a:off x="2737" y="128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w="6350" cap="rnd">
                  <a:noFill/>
                  <a:round/>
                  <a:headEnd/>
                  <a:tailEnd/>
                </a:ln>
              </p:spPr>
              <p:txBody>
                <a:bodyPr/>
                <a:lstStyle/>
                <a:p>
                  <a:pPr algn="just"/>
                  <a:endParaRPr lang="tr-TR"/>
                </a:p>
              </p:txBody>
            </p:sp>
            <p:sp>
              <p:nvSpPr>
                <p:cNvPr id="86045" name="Oval 50"/>
                <p:cNvSpPr>
                  <a:spLocks noChangeArrowheads="1"/>
                </p:cNvSpPr>
                <p:nvPr/>
              </p:nvSpPr>
              <p:spPr bwMode="auto">
                <a:xfrm>
                  <a:off x="2871" y="1333"/>
                  <a:ext cx="280" cy="112"/>
                </a:xfrm>
                <a:prstGeom prst="ellipse">
                  <a:avLst/>
                </a:prstGeom>
                <a:solidFill>
                  <a:srgbClr val="B2B2B2"/>
                </a:solidFill>
                <a:ln w="3175" cap="rnd">
                  <a:solidFill>
                    <a:schemeClr val="tx1"/>
                  </a:solidFill>
                  <a:round/>
                  <a:headEnd/>
                  <a:tailEnd/>
                </a:ln>
              </p:spPr>
              <p:txBody>
                <a:bodyPr/>
                <a:lstStyle/>
                <a:p>
                  <a:pPr algn="just"/>
                  <a:endParaRPr lang="tr-TR"/>
                </a:p>
              </p:txBody>
            </p:sp>
            <p:sp>
              <p:nvSpPr>
                <p:cNvPr id="86046" name="Freeform 51"/>
                <p:cNvSpPr>
                  <a:spLocks/>
                </p:cNvSpPr>
                <p:nvPr/>
              </p:nvSpPr>
              <p:spPr bwMode="auto">
                <a:xfrm>
                  <a:off x="2718" y="1337"/>
                  <a:ext cx="452" cy="126"/>
                </a:xfrm>
                <a:custGeom>
                  <a:avLst/>
                  <a:gdLst>
                    <a:gd name="T0" fmla="*/ 0 w 646"/>
                    <a:gd name="T1" fmla="*/ 0 h 180"/>
                    <a:gd name="T2" fmla="*/ 2 w 646"/>
                    <a:gd name="T3" fmla="*/ 4 h 180"/>
                    <a:gd name="T4" fmla="*/ 68 w 646"/>
                    <a:gd name="T5" fmla="*/ 21 h 180"/>
                    <a:gd name="T6" fmla="*/ 76 w 646"/>
                    <a:gd name="T7" fmla="*/ 19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a:solidFill>
                    <a:schemeClr val="tx1"/>
                  </a:solidFill>
                  <a:round/>
                  <a:headEnd/>
                  <a:tailEnd/>
                </a:ln>
              </p:spPr>
              <p:txBody>
                <a:bodyPr/>
                <a:lstStyle/>
                <a:p>
                  <a:pPr algn="just"/>
                  <a:endParaRPr lang="tr-TR"/>
                </a:p>
              </p:txBody>
            </p:sp>
            <p:sp>
              <p:nvSpPr>
                <p:cNvPr id="86047" name="Freeform 52"/>
                <p:cNvSpPr>
                  <a:spLocks noChangeAspect="1"/>
                </p:cNvSpPr>
                <p:nvPr/>
              </p:nvSpPr>
              <p:spPr bwMode="auto">
                <a:xfrm>
                  <a:off x="2826" y="840"/>
                  <a:ext cx="564" cy="520"/>
                </a:xfrm>
                <a:custGeom>
                  <a:avLst/>
                  <a:gdLst>
                    <a:gd name="T0" fmla="*/ 72 w 808"/>
                    <a:gd name="T1" fmla="*/ 86 h 746"/>
                    <a:gd name="T2" fmla="*/ 94 w 808"/>
                    <a:gd name="T3" fmla="*/ 60 h 746"/>
                    <a:gd name="T4" fmla="*/ 94 w 808"/>
                    <a:gd name="T5" fmla="*/ 12 h 746"/>
                    <a:gd name="T6" fmla="*/ 39 w 808"/>
                    <a:gd name="T7" fmla="*/ 0 h 746"/>
                    <a:gd name="T8" fmla="*/ 0 w 808"/>
                    <a:gd name="T9" fmla="*/ 6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pPr algn="just"/>
                  <a:endParaRPr lang="tr-TR"/>
                </a:p>
              </p:txBody>
            </p:sp>
            <p:sp>
              <p:nvSpPr>
                <p:cNvPr id="86048" name="Freeform 53"/>
                <p:cNvSpPr>
                  <a:spLocks noChangeAspect="1"/>
                </p:cNvSpPr>
                <p:nvPr/>
              </p:nvSpPr>
              <p:spPr bwMode="auto">
                <a:xfrm>
                  <a:off x="3178" y="955"/>
                  <a:ext cx="113" cy="506"/>
                </a:xfrm>
                <a:custGeom>
                  <a:avLst/>
                  <a:gdLst>
                    <a:gd name="T0" fmla="*/ 0 w 144"/>
                    <a:gd name="T1" fmla="*/ 152 h 644"/>
                    <a:gd name="T2" fmla="*/ 0 w 144"/>
                    <a:gd name="T3" fmla="*/ 19 h 644"/>
                    <a:gd name="T4" fmla="*/ 34 w 144"/>
                    <a:gd name="T5" fmla="*/ 0 h 644"/>
                    <a:gd name="T6" fmla="*/ 34 w 144"/>
                    <a:gd name="T7" fmla="*/ 130 h 644"/>
                    <a:gd name="T8" fmla="*/ 0 w 144"/>
                    <a:gd name="T9" fmla="*/ 152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pPr algn="just"/>
                  <a:endParaRPr lang="tr-TR"/>
                </a:p>
              </p:txBody>
            </p:sp>
            <p:sp>
              <p:nvSpPr>
                <p:cNvPr id="86049" name="Freeform 54"/>
                <p:cNvSpPr>
                  <a:spLocks noChangeAspect="1"/>
                </p:cNvSpPr>
                <p:nvPr/>
              </p:nvSpPr>
              <p:spPr bwMode="auto">
                <a:xfrm>
                  <a:off x="2676" y="846"/>
                  <a:ext cx="615" cy="172"/>
                </a:xfrm>
                <a:custGeom>
                  <a:avLst/>
                  <a:gdLst>
                    <a:gd name="T0" fmla="*/ 152 w 782"/>
                    <a:gd name="T1" fmla="*/ 51 h 219"/>
                    <a:gd name="T2" fmla="*/ 0 w 782"/>
                    <a:gd name="T3" fmla="*/ 16 h 219"/>
                    <a:gd name="T4" fmla="*/ 38 w 782"/>
                    <a:gd name="T5" fmla="*/ 0 h 219"/>
                    <a:gd name="T6" fmla="*/ 186 w 782"/>
                    <a:gd name="T7" fmla="*/ 33 h 219"/>
                    <a:gd name="T8" fmla="*/ 152 w 782"/>
                    <a:gd name="T9" fmla="*/ 51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a:solidFill>
                    <a:schemeClr val="tx1"/>
                  </a:solidFill>
                  <a:round/>
                  <a:headEnd/>
                  <a:tailEnd/>
                </a:ln>
              </p:spPr>
              <p:txBody>
                <a:bodyPr/>
                <a:lstStyle/>
                <a:p>
                  <a:pPr algn="just"/>
                  <a:endParaRPr lang="tr-TR"/>
                </a:p>
              </p:txBody>
            </p:sp>
            <p:sp>
              <p:nvSpPr>
                <p:cNvPr id="86050" name="Freeform 55"/>
                <p:cNvSpPr>
                  <a:spLocks noChangeAspect="1"/>
                </p:cNvSpPr>
                <p:nvPr/>
              </p:nvSpPr>
              <p:spPr bwMode="auto">
                <a:xfrm>
                  <a:off x="2676" y="897"/>
                  <a:ext cx="502" cy="566"/>
                </a:xfrm>
                <a:custGeom>
                  <a:avLst/>
                  <a:gdLst>
                    <a:gd name="T0" fmla="*/ 116 w 672"/>
                    <a:gd name="T1" fmla="*/ 134 h 754"/>
                    <a:gd name="T2" fmla="*/ 116 w 672"/>
                    <a:gd name="T3" fmla="*/ 29 h 754"/>
                    <a:gd name="T4" fmla="*/ 0 w 672"/>
                    <a:gd name="T5" fmla="*/ 0 h 754"/>
                    <a:gd name="T6" fmla="*/ 0 w 672"/>
                    <a:gd name="T7" fmla="*/ 104 h 754"/>
                    <a:gd name="T8" fmla="*/ 116 w 672"/>
                    <a:gd name="T9" fmla="*/ 134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pPr algn="just"/>
                  <a:endParaRPr lang="tr-TR"/>
                </a:p>
              </p:txBody>
            </p:sp>
            <p:sp>
              <p:nvSpPr>
                <p:cNvPr id="86051" name="Freeform 56"/>
                <p:cNvSpPr>
                  <a:spLocks noChangeAspect="1"/>
                </p:cNvSpPr>
                <p:nvPr/>
              </p:nvSpPr>
              <p:spPr bwMode="auto">
                <a:xfrm>
                  <a:off x="2715" y="947"/>
                  <a:ext cx="425" cy="464"/>
                </a:xfrm>
                <a:custGeom>
                  <a:avLst/>
                  <a:gdLst>
                    <a:gd name="T0" fmla="*/ 206 w 491"/>
                    <a:gd name="T1" fmla="*/ 199 h 549"/>
                    <a:gd name="T2" fmla="*/ 206 w 491"/>
                    <a:gd name="T3" fmla="*/ 43 h 549"/>
                    <a:gd name="T4" fmla="*/ 0 w 491"/>
                    <a:gd name="T5" fmla="*/ 0 h 549"/>
                    <a:gd name="T6" fmla="*/ 0 w 491"/>
                    <a:gd name="T7" fmla="*/ 155 h 549"/>
                    <a:gd name="T8" fmla="*/ 206 w 491"/>
                    <a:gd name="T9" fmla="*/ 199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6350" cap="rnd">
                  <a:solidFill>
                    <a:srgbClr val="808080"/>
                  </a:solidFill>
                  <a:round/>
                  <a:headEnd/>
                  <a:tailEnd/>
                </a:ln>
              </p:spPr>
              <p:txBody>
                <a:bodyPr/>
                <a:lstStyle/>
                <a:p>
                  <a:pPr algn="just"/>
                  <a:endParaRPr lang="tr-TR"/>
                </a:p>
              </p:txBody>
            </p:sp>
            <p:sp>
              <p:nvSpPr>
                <p:cNvPr id="51" name="Freeform 57"/>
                <p:cNvSpPr>
                  <a:spLocks/>
                </p:cNvSpPr>
                <p:nvPr/>
              </p:nvSpPr>
              <p:spPr bwMode="auto">
                <a:xfrm>
                  <a:off x="2742" y="978"/>
                  <a:ext cx="371"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lgn="just">
                    <a:defRPr/>
                  </a:pPr>
                  <a:endParaRPr lang="tr-TR">
                    <a:cs typeface="+mn-cs"/>
                  </a:endParaRPr>
                </a:p>
              </p:txBody>
            </p:sp>
            <p:sp>
              <p:nvSpPr>
                <p:cNvPr id="86053" name="Line 58"/>
                <p:cNvSpPr>
                  <a:spLocks noChangeShapeType="1"/>
                </p:cNvSpPr>
                <p:nvPr/>
              </p:nvSpPr>
              <p:spPr bwMode="auto">
                <a:xfrm>
                  <a:off x="2774" y="1011"/>
                  <a:ext cx="0" cy="61"/>
                </a:xfrm>
                <a:prstGeom prst="line">
                  <a:avLst/>
                </a:prstGeom>
                <a:noFill/>
                <a:ln w="25400">
                  <a:solidFill>
                    <a:schemeClr val="bg1"/>
                  </a:solidFill>
                  <a:round/>
                  <a:headEnd/>
                  <a:tailEnd/>
                </a:ln>
              </p:spPr>
              <p:txBody>
                <a:bodyPr wrap="none" anchor="ctr"/>
                <a:lstStyle/>
                <a:p>
                  <a:endParaRPr lang="tr-TR"/>
                </a:p>
              </p:txBody>
            </p:sp>
          </p:grpSp>
          <p:grpSp>
            <p:nvGrpSpPr>
              <p:cNvPr id="86032" name="Group 59"/>
              <p:cNvGrpSpPr>
                <a:grpSpLocks/>
              </p:cNvGrpSpPr>
              <p:nvPr/>
            </p:nvGrpSpPr>
            <p:grpSpPr bwMode="auto">
              <a:xfrm flipH="1">
                <a:off x="708" y="2580"/>
                <a:ext cx="732" cy="1000"/>
                <a:chOff x="4146" y="1294"/>
                <a:chExt cx="836" cy="1145"/>
              </a:xfrm>
            </p:grpSpPr>
            <p:sp>
              <p:nvSpPr>
                <p:cNvPr id="86033" name="Freeform 60"/>
                <p:cNvSpPr>
                  <a:spLocks/>
                </p:cNvSpPr>
                <p:nvPr/>
              </p:nvSpPr>
              <p:spPr bwMode="auto">
                <a:xfrm>
                  <a:off x="4556" y="1515"/>
                  <a:ext cx="359" cy="341"/>
                </a:xfrm>
                <a:custGeom>
                  <a:avLst/>
                  <a:gdLst>
                    <a:gd name="T0" fmla="*/ 21 w 359"/>
                    <a:gd name="T1" fmla="*/ 20 h 341"/>
                    <a:gd name="T2" fmla="*/ 18 w 359"/>
                    <a:gd name="T3" fmla="*/ 39 h 341"/>
                    <a:gd name="T4" fmla="*/ 18 w 359"/>
                    <a:gd name="T5" fmla="*/ 56 h 341"/>
                    <a:gd name="T6" fmla="*/ 19 w 359"/>
                    <a:gd name="T7" fmla="*/ 78 h 341"/>
                    <a:gd name="T8" fmla="*/ 13 w 359"/>
                    <a:gd name="T9" fmla="*/ 95 h 341"/>
                    <a:gd name="T10" fmla="*/ 6 w 359"/>
                    <a:gd name="T11" fmla="*/ 107 h 341"/>
                    <a:gd name="T12" fmla="*/ 0 w 359"/>
                    <a:gd name="T13" fmla="*/ 116 h 341"/>
                    <a:gd name="T14" fmla="*/ 0 w 359"/>
                    <a:gd name="T15" fmla="*/ 125 h 341"/>
                    <a:gd name="T16" fmla="*/ 6 w 359"/>
                    <a:gd name="T17" fmla="*/ 132 h 341"/>
                    <a:gd name="T18" fmla="*/ 19 w 359"/>
                    <a:gd name="T19" fmla="*/ 136 h 341"/>
                    <a:gd name="T20" fmla="*/ 29 w 359"/>
                    <a:gd name="T21" fmla="*/ 143 h 341"/>
                    <a:gd name="T22" fmla="*/ 30 w 359"/>
                    <a:gd name="T23" fmla="*/ 147 h 341"/>
                    <a:gd name="T24" fmla="*/ 33 w 359"/>
                    <a:gd name="T25" fmla="*/ 162 h 341"/>
                    <a:gd name="T26" fmla="*/ 33 w 359"/>
                    <a:gd name="T27" fmla="*/ 176 h 341"/>
                    <a:gd name="T28" fmla="*/ 38 w 359"/>
                    <a:gd name="T29" fmla="*/ 180 h 341"/>
                    <a:gd name="T30" fmla="*/ 45 w 359"/>
                    <a:gd name="T31" fmla="*/ 183 h 341"/>
                    <a:gd name="T32" fmla="*/ 49 w 359"/>
                    <a:gd name="T33" fmla="*/ 187 h 341"/>
                    <a:gd name="T34" fmla="*/ 46 w 359"/>
                    <a:gd name="T35" fmla="*/ 194 h 341"/>
                    <a:gd name="T36" fmla="*/ 49 w 359"/>
                    <a:gd name="T37" fmla="*/ 201 h 341"/>
                    <a:gd name="T38" fmla="*/ 55 w 359"/>
                    <a:gd name="T39" fmla="*/ 208 h 341"/>
                    <a:gd name="T40" fmla="*/ 65 w 359"/>
                    <a:gd name="T41" fmla="*/ 214 h 341"/>
                    <a:gd name="T42" fmla="*/ 67 w 359"/>
                    <a:gd name="T43" fmla="*/ 224 h 341"/>
                    <a:gd name="T44" fmla="*/ 67 w 359"/>
                    <a:gd name="T45" fmla="*/ 236 h 341"/>
                    <a:gd name="T46" fmla="*/ 70 w 359"/>
                    <a:gd name="T47" fmla="*/ 248 h 341"/>
                    <a:gd name="T48" fmla="*/ 77 w 359"/>
                    <a:gd name="T49" fmla="*/ 256 h 341"/>
                    <a:gd name="T50" fmla="*/ 90 w 359"/>
                    <a:gd name="T51" fmla="*/ 262 h 341"/>
                    <a:gd name="T52" fmla="*/ 106 w 359"/>
                    <a:gd name="T53" fmla="*/ 256 h 341"/>
                    <a:gd name="T54" fmla="*/ 129 w 359"/>
                    <a:gd name="T55" fmla="*/ 252 h 341"/>
                    <a:gd name="T56" fmla="*/ 146 w 359"/>
                    <a:gd name="T57" fmla="*/ 245 h 341"/>
                    <a:gd name="T58" fmla="*/ 161 w 359"/>
                    <a:gd name="T59" fmla="*/ 241 h 341"/>
                    <a:gd name="T60" fmla="*/ 172 w 359"/>
                    <a:gd name="T61" fmla="*/ 248 h 341"/>
                    <a:gd name="T62" fmla="*/ 187 w 359"/>
                    <a:gd name="T63" fmla="*/ 265 h 341"/>
                    <a:gd name="T64" fmla="*/ 194 w 359"/>
                    <a:gd name="T65" fmla="*/ 282 h 341"/>
                    <a:gd name="T66" fmla="*/ 206 w 359"/>
                    <a:gd name="T67" fmla="*/ 300 h 341"/>
                    <a:gd name="T68" fmla="*/ 213 w 359"/>
                    <a:gd name="T69" fmla="*/ 316 h 341"/>
                    <a:gd name="T70" fmla="*/ 219 w 359"/>
                    <a:gd name="T71" fmla="*/ 329 h 341"/>
                    <a:gd name="T72" fmla="*/ 227 w 359"/>
                    <a:gd name="T73" fmla="*/ 341 h 341"/>
                    <a:gd name="T74" fmla="*/ 238 w 359"/>
                    <a:gd name="T75" fmla="*/ 321 h 341"/>
                    <a:gd name="T76" fmla="*/ 247 w 359"/>
                    <a:gd name="T77" fmla="*/ 309 h 341"/>
                    <a:gd name="T78" fmla="*/ 259 w 359"/>
                    <a:gd name="T79" fmla="*/ 296 h 341"/>
                    <a:gd name="T80" fmla="*/ 276 w 359"/>
                    <a:gd name="T81" fmla="*/ 280 h 341"/>
                    <a:gd name="T82" fmla="*/ 359 w 359"/>
                    <a:gd name="T83" fmla="*/ 231 h 341"/>
                    <a:gd name="T84" fmla="*/ 317 w 359"/>
                    <a:gd name="T85" fmla="*/ 148 h 341"/>
                    <a:gd name="T86" fmla="*/ 97 w 359"/>
                    <a:gd name="T87" fmla="*/ 0 h 341"/>
                    <a:gd name="T88" fmla="*/ 21 w 359"/>
                    <a:gd name="T89" fmla="*/ 20 h 34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59"/>
                    <a:gd name="T136" fmla="*/ 0 h 341"/>
                    <a:gd name="T137" fmla="*/ 359 w 359"/>
                    <a:gd name="T138" fmla="*/ 341 h 34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59" h="341">
                      <a:moveTo>
                        <a:pt x="21" y="20"/>
                      </a:moveTo>
                      <a:lnTo>
                        <a:pt x="18" y="39"/>
                      </a:lnTo>
                      <a:lnTo>
                        <a:pt x="18" y="56"/>
                      </a:lnTo>
                      <a:lnTo>
                        <a:pt x="19" y="78"/>
                      </a:lnTo>
                      <a:lnTo>
                        <a:pt x="13" y="95"/>
                      </a:lnTo>
                      <a:lnTo>
                        <a:pt x="6" y="107"/>
                      </a:lnTo>
                      <a:lnTo>
                        <a:pt x="0" y="116"/>
                      </a:lnTo>
                      <a:lnTo>
                        <a:pt x="0" y="125"/>
                      </a:lnTo>
                      <a:lnTo>
                        <a:pt x="6" y="132"/>
                      </a:lnTo>
                      <a:lnTo>
                        <a:pt x="19" y="136"/>
                      </a:lnTo>
                      <a:lnTo>
                        <a:pt x="29" y="143"/>
                      </a:lnTo>
                      <a:lnTo>
                        <a:pt x="30" y="147"/>
                      </a:lnTo>
                      <a:lnTo>
                        <a:pt x="33" y="162"/>
                      </a:lnTo>
                      <a:lnTo>
                        <a:pt x="33" y="176"/>
                      </a:lnTo>
                      <a:lnTo>
                        <a:pt x="38" y="180"/>
                      </a:lnTo>
                      <a:lnTo>
                        <a:pt x="45" y="183"/>
                      </a:lnTo>
                      <a:lnTo>
                        <a:pt x="49" y="187"/>
                      </a:lnTo>
                      <a:lnTo>
                        <a:pt x="46" y="194"/>
                      </a:lnTo>
                      <a:lnTo>
                        <a:pt x="49" y="201"/>
                      </a:lnTo>
                      <a:lnTo>
                        <a:pt x="55" y="208"/>
                      </a:lnTo>
                      <a:lnTo>
                        <a:pt x="65" y="214"/>
                      </a:lnTo>
                      <a:lnTo>
                        <a:pt x="67" y="224"/>
                      </a:lnTo>
                      <a:lnTo>
                        <a:pt x="67" y="236"/>
                      </a:lnTo>
                      <a:lnTo>
                        <a:pt x="70" y="248"/>
                      </a:lnTo>
                      <a:lnTo>
                        <a:pt x="77" y="256"/>
                      </a:lnTo>
                      <a:lnTo>
                        <a:pt x="90" y="262"/>
                      </a:lnTo>
                      <a:lnTo>
                        <a:pt x="106" y="256"/>
                      </a:lnTo>
                      <a:lnTo>
                        <a:pt x="129" y="252"/>
                      </a:lnTo>
                      <a:lnTo>
                        <a:pt x="146" y="245"/>
                      </a:lnTo>
                      <a:lnTo>
                        <a:pt x="161" y="241"/>
                      </a:lnTo>
                      <a:lnTo>
                        <a:pt x="172" y="248"/>
                      </a:lnTo>
                      <a:lnTo>
                        <a:pt x="187" y="265"/>
                      </a:lnTo>
                      <a:lnTo>
                        <a:pt x="194" y="282"/>
                      </a:lnTo>
                      <a:lnTo>
                        <a:pt x="206" y="300"/>
                      </a:lnTo>
                      <a:lnTo>
                        <a:pt x="213" y="316"/>
                      </a:lnTo>
                      <a:lnTo>
                        <a:pt x="219" y="329"/>
                      </a:lnTo>
                      <a:lnTo>
                        <a:pt x="227" y="341"/>
                      </a:lnTo>
                      <a:lnTo>
                        <a:pt x="238" y="321"/>
                      </a:lnTo>
                      <a:lnTo>
                        <a:pt x="247" y="309"/>
                      </a:lnTo>
                      <a:lnTo>
                        <a:pt x="259" y="296"/>
                      </a:lnTo>
                      <a:lnTo>
                        <a:pt x="276" y="280"/>
                      </a:lnTo>
                      <a:lnTo>
                        <a:pt x="359" y="231"/>
                      </a:lnTo>
                      <a:lnTo>
                        <a:pt x="317" y="148"/>
                      </a:lnTo>
                      <a:lnTo>
                        <a:pt x="97" y="0"/>
                      </a:lnTo>
                      <a:lnTo>
                        <a:pt x="21" y="20"/>
                      </a:lnTo>
                    </a:path>
                  </a:pathLst>
                </a:custGeom>
                <a:solidFill>
                  <a:srgbClr val="FDF3CF"/>
                </a:solidFill>
                <a:ln w="3175" cap="rnd">
                  <a:solidFill>
                    <a:srgbClr val="808080"/>
                  </a:solidFill>
                  <a:round/>
                  <a:headEnd/>
                  <a:tailEnd/>
                </a:ln>
              </p:spPr>
              <p:txBody>
                <a:bodyPr/>
                <a:lstStyle/>
                <a:p>
                  <a:pPr algn="just"/>
                  <a:endParaRPr lang="tr-TR"/>
                </a:p>
              </p:txBody>
            </p:sp>
            <p:sp>
              <p:nvSpPr>
                <p:cNvPr id="86034" name="Freeform 61"/>
                <p:cNvSpPr>
                  <a:spLocks/>
                </p:cNvSpPr>
                <p:nvPr/>
              </p:nvSpPr>
              <p:spPr bwMode="auto">
                <a:xfrm flipH="1">
                  <a:off x="4532" y="1294"/>
                  <a:ext cx="449" cy="414"/>
                </a:xfrm>
                <a:custGeom>
                  <a:avLst/>
                  <a:gdLst>
                    <a:gd name="T0" fmla="*/ 180 w 529"/>
                    <a:gd name="T1" fmla="*/ 110 h 491"/>
                    <a:gd name="T2" fmla="*/ 188 w 529"/>
                    <a:gd name="T3" fmla="*/ 101 h 491"/>
                    <a:gd name="T4" fmla="*/ 194 w 529"/>
                    <a:gd name="T5" fmla="*/ 94 h 491"/>
                    <a:gd name="T6" fmla="*/ 197 w 529"/>
                    <a:gd name="T7" fmla="*/ 85 h 491"/>
                    <a:gd name="T8" fmla="*/ 198 w 529"/>
                    <a:gd name="T9" fmla="*/ 73 h 491"/>
                    <a:gd name="T10" fmla="*/ 197 w 529"/>
                    <a:gd name="T11" fmla="*/ 67 h 491"/>
                    <a:gd name="T12" fmla="*/ 194 w 529"/>
                    <a:gd name="T13" fmla="*/ 56 h 491"/>
                    <a:gd name="T14" fmla="*/ 190 w 529"/>
                    <a:gd name="T15" fmla="*/ 45 h 491"/>
                    <a:gd name="T16" fmla="*/ 180 w 529"/>
                    <a:gd name="T17" fmla="*/ 33 h 491"/>
                    <a:gd name="T18" fmla="*/ 171 w 529"/>
                    <a:gd name="T19" fmla="*/ 21 h 491"/>
                    <a:gd name="T20" fmla="*/ 156 w 529"/>
                    <a:gd name="T21" fmla="*/ 12 h 491"/>
                    <a:gd name="T22" fmla="*/ 149 w 529"/>
                    <a:gd name="T23" fmla="*/ 7 h 491"/>
                    <a:gd name="T24" fmla="*/ 136 w 529"/>
                    <a:gd name="T25" fmla="*/ 3 h 491"/>
                    <a:gd name="T26" fmla="*/ 123 w 529"/>
                    <a:gd name="T27" fmla="*/ 0 h 491"/>
                    <a:gd name="T28" fmla="*/ 107 w 529"/>
                    <a:gd name="T29" fmla="*/ 2 h 491"/>
                    <a:gd name="T30" fmla="*/ 87 w 529"/>
                    <a:gd name="T31" fmla="*/ 3 h 491"/>
                    <a:gd name="T32" fmla="*/ 69 w 529"/>
                    <a:gd name="T33" fmla="*/ 8 h 491"/>
                    <a:gd name="T34" fmla="*/ 47 w 529"/>
                    <a:gd name="T35" fmla="*/ 21 h 491"/>
                    <a:gd name="T36" fmla="*/ 32 w 529"/>
                    <a:gd name="T37" fmla="*/ 40 h 491"/>
                    <a:gd name="T38" fmla="*/ 23 w 529"/>
                    <a:gd name="T39" fmla="*/ 53 h 491"/>
                    <a:gd name="T40" fmla="*/ 17 w 529"/>
                    <a:gd name="T41" fmla="*/ 64 h 491"/>
                    <a:gd name="T42" fmla="*/ 12 w 529"/>
                    <a:gd name="T43" fmla="*/ 87 h 491"/>
                    <a:gd name="T44" fmla="*/ 8 w 529"/>
                    <a:gd name="T45" fmla="*/ 109 h 491"/>
                    <a:gd name="T46" fmla="*/ 3 w 529"/>
                    <a:gd name="T47" fmla="*/ 120 h 491"/>
                    <a:gd name="T48" fmla="*/ 0 w 529"/>
                    <a:gd name="T49" fmla="*/ 132 h 491"/>
                    <a:gd name="T50" fmla="*/ 3 w 529"/>
                    <a:gd name="T51" fmla="*/ 143 h 491"/>
                    <a:gd name="T52" fmla="*/ 15 w 529"/>
                    <a:gd name="T53" fmla="*/ 156 h 491"/>
                    <a:gd name="T54" fmla="*/ 36 w 529"/>
                    <a:gd name="T55" fmla="*/ 164 h 491"/>
                    <a:gd name="T56" fmla="*/ 81 w 529"/>
                    <a:gd name="T57" fmla="*/ 173 h 491"/>
                    <a:gd name="T58" fmla="*/ 115 w 529"/>
                    <a:gd name="T59" fmla="*/ 175 h 491"/>
                    <a:gd name="T60" fmla="*/ 124 w 529"/>
                    <a:gd name="T61" fmla="*/ 169 h 491"/>
                    <a:gd name="T62" fmla="*/ 129 w 529"/>
                    <a:gd name="T63" fmla="*/ 169 h 491"/>
                    <a:gd name="T64" fmla="*/ 127 w 529"/>
                    <a:gd name="T65" fmla="*/ 175 h 491"/>
                    <a:gd name="T66" fmla="*/ 143 w 529"/>
                    <a:gd name="T67" fmla="*/ 175 h 491"/>
                    <a:gd name="T68" fmla="*/ 154 w 529"/>
                    <a:gd name="T69" fmla="*/ 172 h 491"/>
                    <a:gd name="T70" fmla="*/ 140 w 529"/>
                    <a:gd name="T71" fmla="*/ 159 h 491"/>
                    <a:gd name="T72" fmla="*/ 132 w 529"/>
                    <a:gd name="T73" fmla="*/ 146 h 491"/>
                    <a:gd name="T74" fmla="*/ 132 w 529"/>
                    <a:gd name="T75" fmla="*/ 129 h 491"/>
                    <a:gd name="T76" fmla="*/ 139 w 529"/>
                    <a:gd name="T77" fmla="*/ 113 h 491"/>
                    <a:gd name="T78" fmla="*/ 145 w 529"/>
                    <a:gd name="T79" fmla="*/ 106 h 491"/>
                    <a:gd name="T80" fmla="*/ 164 w 529"/>
                    <a:gd name="T81" fmla="*/ 107 h 491"/>
                    <a:gd name="T82" fmla="*/ 180 w 529"/>
                    <a:gd name="T83" fmla="*/ 110 h 4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9"/>
                    <a:gd name="T127" fmla="*/ 0 h 491"/>
                    <a:gd name="T128" fmla="*/ 529 w 529"/>
                    <a:gd name="T129" fmla="*/ 491 h 4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9" h="491">
                      <a:moveTo>
                        <a:pt x="481" y="305"/>
                      </a:moveTo>
                      <a:lnTo>
                        <a:pt x="503" y="281"/>
                      </a:lnTo>
                      <a:lnTo>
                        <a:pt x="517" y="261"/>
                      </a:lnTo>
                      <a:lnTo>
                        <a:pt x="526" y="237"/>
                      </a:lnTo>
                      <a:lnTo>
                        <a:pt x="528" y="203"/>
                      </a:lnTo>
                      <a:lnTo>
                        <a:pt x="526" y="185"/>
                      </a:lnTo>
                      <a:lnTo>
                        <a:pt x="519" y="157"/>
                      </a:lnTo>
                      <a:lnTo>
                        <a:pt x="508" y="126"/>
                      </a:lnTo>
                      <a:lnTo>
                        <a:pt x="483" y="91"/>
                      </a:lnTo>
                      <a:lnTo>
                        <a:pt x="457" y="59"/>
                      </a:lnTo>
                      <a:lnTo>
                        <a:pt x="419" y="33"/>
                      </a:lnTo>
                      <a:lnTo>
                        <a:pt x="399" y="20"/>
                      </a:lnTo>
                      <a:lnTo>
                        <a:pt x="365" y="7"/>
                      </a:lnTo>
                      <a:lnTo>
                        <a:pt x="330" y="0"/>
                      </a:lnTo>
                      <a:lnTo>
                        <a:pt x="287" y="2"/>
                      </a:lnTo>
                      <a:lnTo>
                        <a:pt x="234" y="7"/>
                      </a:lnTo>
                      <a:lnTo>
                        <a:pt x="183" y="22"/>
                      </a:lnTo>
                      <a:lnTo>
                        <a:pt x="125" y="61"/>
                      </a:lnTo>
                      <a:lnTo>
                        <a:pt x="87" y="111"/>
                      </a:lnTo>
                      <a:lnTo>
                        <a:pt x="62" y="148"/>
                      </a:lnTo>
                      <a:lnTo>
                        <a:pt x="45" y="179"/>
                      </a:lnTo>
                      <a:lnTo>
                        <a:pt x="31" y="242"/>
                      </a:lnTo>
                      <a:lnTo>
                        <a:pt x="22" y="303"/>
                      </a:lnTo>
                      <a:lnTo>
                        <a:pt x="9" y="333"/>
                      </a:lnTo>
                      <a:lnTo>
                        <a:pt x="0" y="366"/>
                      </a:lnTo>
                      <a:lnTo>
                        <a:pt x="9" y="401"/>
                      </a:lnTo>
                      <a:lnTo>
                        <a:pt x="40" y="433"/>
                      </a:lnTo>
                      <a:lnTo>
                        <a:pt x="96" y="457"/>
                      </a:lnTo>
                      <a:lnTo>
                        <a:pt x="216" y="481"/>
                      </a:lnTo>
                      <a:lnTo>
                        <a:pt x="307" y="486"/>
                      </a:lnTo>
                      <a:lnTo>
                        <a:pt x="332" y="468"/>
                      </a:lnTo>
                      <a:lnTo>
                        <a:pt x="345" y="468"/>
                      </a:lnTo>
                      <a:lnTo>
                        <a:pt x="340" y="490"/>
                      </a:lnTo>
                      <a:lnTo>
                        <a:pt x="380" y="488"/>
                      </a:lnTo>
                      <a:lnTo>
                        <a:pt x="414" y="478"/>
                      </a:lnTo>
                      <a:lnTo>
                        <a:pt x="374" y="440"/>
                      </a:lnTo>
                      <a:lnTo>
                        <a:pt x="356" y="406"/>
                      </a:lnTo>
                      <a:lnTo>
                        <a:pt x="356" y="358"/>
                      </a:lnTo>
                      <a:lnTo>
                        <a:pt x="372" y="314"/>
                      </a:lnTo>
                      <a:lnTo>
                        <a:pt x="388" y="297"/>
                      </a:lnTo>
                      <a:lnTo>
                        <a:pt x="438" y="299"/>
                      </a:lnTo>
                      <a:lnTo>
                        <a:pt x="481" y="305"/>
                      </a:lnTo>
                    </a:path>
                  </a:pathLst>
                </a:custGeom>
                <a:gradFill rotWithShape="0">
                  <a:gsLst>
                    <a:gs pos="0">
                      <a:srgbClr val="969696"/>
                    </a:gs>
                    <a:gs pos="100000">
                      <a:srgbClr val="454545"/>
                    </a:gs>
                  </a:gsLst>
                  <a:lin ang="5400000" scaled="1"/>
                </a:gradFill>
                <a:ln w="6350" cap="rnd">
                  <a:noFill/>
                  <a:round/>
                  <a:headEnd/>
                  <a:tailEnd/>
                </a:ln>
              </p:spPr>
              <p:txBody>
                <a:bodyPr/>
                <a:lstStyle/>
                <a:p>
                  <a:pPr algn="just"/>
                  <a:endParaRPr lang="tr-TR"/>
                </a:p>
              </p:txBody>
            </p:sp>
            <p:sp>
              <p:nvSpPr>
                <p:cNvPr id="86035" name="Freeform 62"/>
                <p:cNvSpPr>
                  <a:spLocks/>
                </p:cNvSpPr>
                <p:nvPr/>
              </p:nvSpPr>
              <p:spPr bwMode="auto">
                <a:xfrm flipH="1">
                  <a:off x="4600" y="1582"/>
                  <a:ext cx="35" cy="13"/>
                </a:xfrm>
                <a:custGeom>
                  <a:avLst/>
                  <a:gdLst>
                    <a:gd name="T0" fmla="*/ 0 w 41"/>
                    <a:gd name="T1" fmla="*/ 0 h 15"/>
                    <a:gd name="T2" fmla="*/ 15 w 41"/>
                    <a:gd name="T3" fmla="*/ 3 h 15"/>
                    <a:gd name="T4" fmla="*/ 13 w 41"/>
                    <a:gd name="T5" fmla="*/ 6 h 15"/>
                    <a:gd name="T6" fmla="*/ 0 w 41"/>
                    <a:gd name="T7" fmla="*/ 0 h 15"/>
                    <a:gd name="T8" fmla="*/ 0 60000 65536"/>
                    <a:gd name="T9" fmla="*/ 0 60000 65536"/>
                    <a:gd name="T10" fmla="*/ 0 60000 65536"/>
                    <a:gd name="T11" fmla="*/ 0 60000 65536"/>
                    <a:gd name="T12" fmla="*/ 0 w 41"/>
                    <a:gd name="T13" fmla="*/ 0 h 15"/>
                    <a:gd name="T14" fmla="*/ 41 w 41"/>
                    <a:gd name="T15" fmla="*/ 15 h 15"/>
                  </a:gdLst>
                  <a:ahLst/>
                  <a:cxnLst>
                    <a:cxn ang="T8">
                      <a:pos x="T0" y="T1"/>
                    </a:cxn>
                    <a:cxn ang="T9">
                      <a:pos x="T2" y="T3"/>
                    </a:cxn>
                    <a:cxn ang="T10">
                      <a:pos x="T4" y="T5"/>
                    </a:cxn>
                    <a:cxn ang="T11">
                      <a:pos x="T6" y="T7"/>
                    </a:cxn>
                  </a:cxnLst>
                  <a:rect l="T12" t="T13" r="T14" b="T15"/>
                  <a:pathLst>
                    <a:path w="41" h="15">
                      <a:moveTo>
                        <a:pt x="0" y="0"/>
                      </a:moveTo>
                      <a:lnTo>
                        <a:pt x="40" y="6"/>
                      </a:lnTo>
                      <a:lnTo>
                        <a:pt x="34" y="14"/>
                      </a:lnTo>
                      <a:lnTo>
                        <a:pt x="0" y="0"/>
                      </a:lnTo>
                    </a:path>
                  </a:pathLst>
                </a:custGeom>
                <a:solidFill>
                  <a:srgbClr val="969696"/>
                </a:solidFill>
                <a:ln w="6350" cap="rnd">
                  <a:solidFill>
                    <a:srgbClr val="969696"/>
                  </a:solidFill>
                  <a:round/>
                  <a:headEnd/>
                  <a:tailEnd/>
                </a:ln>
              </p:spPr>
              <p:txBody>
                <a:bodyPr/>
                <a:lstStyle/>
                <a:p>
                  <a:pPr algn="just"/>
                  <a:endParaRPr lang="tr-TR"/>
                </a:p>
              </p:txBody>
            </p:sp>
            <p:sp>
              <p:nvSpPr>
                <p:cNvPr id="86036" name="Freeform 63"/>
                <p:cNvSpPr>
                  <a:spLocks/>
                </p:cNvSpPr>
                <p:nvPr/>
              </p:nvSpPr>
              <p:spPr bwMode="auto">
                <a:xfrm flipH="1">
                  <a:off x="4497" y="2079"/>
                  <a:ext cx="146" cy="115"/>
                </a:xfrm>
                <a:custGeom>
                  <a:avLst/>
                  <a:gdLst>
                    <a:gd name="T0" fmla="*/ 0 w 574"/>
                    <a:gd name="T1" fmla="*/ 0 h 447"/>
                    <a:gd name="T2" fmla="*/ 0 w 574"/>
                    <a:gd name="T3" fmla="*/ 0 h 447"/>
                    <a:gd name="T4" fmla="*/ 0 w 574"/>
                    <a:gd name="T5" fmla="*/ 0 h 447"/>
                    <a:gd name="T6" fmla="*/ 0 w 574"/>
                    <a:gd name="T7" fmla="*/ 0 h 447"/>
                    <a:gd name="T8" fmla="*/ 0 w 574"/>
                    <a:gd name="T9" fmla="*/ 0 h 447"/>
                    <a:gd name="T10" fmla="*/ 0 w 574"/>
                    <a:gd name="T11" fmla="*/ 0 h 447"/>
                    <a:gd name="T12" fmla="*/ 0 w 574"/>
                    <a:gd name="T13" fmla="*/ 0 h 447"/>
                    <a:gd name="T14" fmla="*/ 0 w 574"/>
                    <a:gd name="T15" fmla="*/ 0 h 447"/>
                    <a:gd name="T16" fmla="*/ 0 w 574"/>
                    <a:gd name="T17" fmla="*/ 0 h 447"/>
                    <a:gd name="T18" fmla="*/ 0 w 574"/>
                    <a:gd name="T19" fmla="*/ 0 h 447"/>
                    <a:gd name="T20" fmla="*/ 0 w 574"/>
                    <a:gd name="T21" fmla="*/ 0 h 447"/>
                    <a:gd name="T22" fmla="*/ 0 w 574"/>
                    <a:gd name="T23" fmla="*/ 0 h 447"/>
                    <a:gd name="T24" fmla="*/ 0 w 574"/>
                    <a:gd name="T25" fmla="*/ 0 h 447"/>
                    <a:gd name="T26" fmla="*/ 0 w 574"/>
                    <a:gd name="T27" fmla="*/ 0 h 447"/>
                    <a:gd name="T28" fmla="*/ 0 w 574"/>
                    <a:gd name="T29" fmla="*/ 0 h 447"/>
                    <a:gd name="T30" fmla="*/ 0 w 574"/>
                    <a:gd name="T31" fmla="*/ 0 h 447"/>
                    <a:gd name="T32" fmla="*/ 0 w 574"/>
                    <a:gd name="T33" fmla="*/ 0 h 447"/>
                    <a:gd name="T34" fmla="*/ 0 w 574"/>
                    <a:gd name="T35" fmla="*/ 0 h 447"/>
                    <a:gd name="T36" fmla="*/ 0 w 574"/>
                    <a:gd name="T37" fmla="*/ 0 h 447"/>
                    <a:gd name="T38" fmla="*/ 0 w 574"/>
                    <a:gd name="T39" fmla="*/ 0 h 447"/>
                    <a:gd name="T40" fmla="*/ 0 w 574"/>
                    <a:gd name="T41" fmla="*/ 0 h 447"/>
                    <a:gd name="T42" fmla="*/ 0 w 574"/>
                    <a:gd name="T43" fmla="*/ 0 h 447"/>
                    <a:gd name="T44" fmla="*/ 0 w 574"/>
                    <a:gd name="T45" fmla="*/ 0 h 447"/>
                    <a:gd name="T46" fmla="*/ 0 w 574"/>
                    <a:gd name="T47" fmla="*/ 0 h 447"/>
                    <a:gd name="T48" fmla="*/ 0 w 574"/>
                    <a:gd name="T49" fmla="*/ 0 h 447"/>
                    <a:gd name="T50" fmla="*/ 0 w 574"/>
                    <a:gd name="T51" fmla="*/ 0 h 447"/>
                    <a:gd name="T52" fmla="*/ 0 w 574"/>
                    <a:gd name="T53" fmla="*/ 0 h 447"/>
                    <a:gd name="T54" fmla="*/ 0 w 574"/>
                    <a:gd name="T55" fmla="*/ 0 h 447"/>
                    <a:gd name="T56" fmla="*/ 0 w 574"/>
                    <a:gd name="T57" fmla="*/ 0 h 447"/>
                    <a:gd name="T58" fmla="*/ 0 w 574"/>
                    <a:gd name="T59" fmla="*/ 0 h 447"/>
                    <a:gd name="T60" fmla="*/ 0 w 574"/>
                    <a:gd name="T61" fmla="*/ 0 h 447"/>
                    <a:gd name="T62" fmla="*/ 0 w 574"/>
                    <a:gd name="T63" fmla="*/ 0 h 447"/>
                    <a:gd name="T64" fmla="*/ 0 w 574"/>
                    <a:gd name="T65" fmla="*/ 0 h 447"/>
                    <a:gd name="T66" fmla="*/ 0 w 574"/>
                    <a:gd name="T67" fmla="*/ 0 h 447"/>
                    <a:gd name="T68" fmla="*/ 0 w 574"/>
                    <a:gd name="T69" fmla="*/ 0 h 447"/>
                    <a:gd name="T70" fmla="*/ 0 w 574"/>
                    <a:gd name="T71" fmla="*/ 0 h 447"/>
                    <a:gd name="T72" fmla="*/ 0 w 574"/>
                    <a:gd name="T73" fmla="*/ 0 h 447"/>
                    <a:gd name="T74" fmla="*/ 0 w 574"/>
                    <a:gd name="T75" fmla="*/ 0 h 447"/>
                    <a:gd name="T76" fmla="*/ 0 w 574"/>
                    <a:gd name="T77" fmla="*/ 0 h 447"/>
                    <a:gd name="T78" fmla="*/ 0 w 574"/>
                    <a:gd name="T79" fmla="*/ 0 h 447"/>
                    <a:gd name="T80" fmla="*/ 0 w 574"/>
                    <a:gd name="T81" fmla="*/ 0 h 447"/>
                    <a:gd name="T82" fmla="*/ 0 w 574"/>
                    <a:gd name="T83" fmla="*/ 0 h 447"/>
                    <a:gd name="T84" fmla="*/ 0 w 574"/>
                    <a:gd name="T85" fmla="*/ 0 h 447"/>
                    <a:gd name="T86" fmla="*/ 0 w 574"/>
                    <a:gd name="T87" fmla="*/ 0 h 447"/>
                    <a:gd name="T88" fmla="*/ 0 w 574"/>
                    <a:gd name="T89" fmla="*/ 0 h 447"/>
                    <a:gd name="T90" fmla="*/ 0 w 574"/>
                    <a:gd name="T91" fmla="*/ 0 h 447"/>
                    <a:gd name="T92" fmla="*/ 0 w 574"/>
                    <a:gd name="T93" fmla="*/ 0 h 447"/>
                    <a:gd name="T94" fmla="*/ 0 w 574"/>
                    <a:gd name="T95" fmla="*/ 0 h 447"/>
                    <a:gd name="T96" fmla="*/ 0 w 574"/>
                    <a:gd name="T97" fmla="*/ 0 h 447"/>
                    <a:gd name="T98" fmla="*/ 0 w 574"/>
                    <a:gd name="T99" fmla="*/ 0 h 447"/>
                    <a:gd name="T100" fmla="*/ 0 w 574"/>
                    <a:gd name="T101" fmla="*/ 0 h 447"/>
                    <a:gd name="T102" fmla="*/ 0 w 574"/>
                    <a:gd name="T103" fmla="*/ 0 h 4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4"/>
                    <a:gd name="T157" fmla="*/ 0 h 447"/>
                    <a:gd name="T158" fmla="*/ 574 w 574"/>
                    <a:gd name="T159" fmla="*/ 447 h 4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4" h="447">
                      <a:moveTo>
                        <a:pt x="384" y="15"/>
                      </a:moveTo>
                      <a:lnTo>
                        <a:pt x="392" y="25"/>
                      </a:lnTo>
                      <a:lnTo>
                        <a:pt x="399" y="32"/>
                      </a:lnTo>
                      <a:lnTo>
                        <a:pt x="411" y="40"/>
                      </a:lnTo>
                      <a:lnTo>
                        <a:pt x="422" y="50"/>
                      </a:lnTo>
                      <a:lnTo>
                        <a:pt x="449" y="67"/>
                      </a:lnTo>
                      <a:lnTo>
                        <a:pt x="476" y="86"/>
                      </a:lnTo>
                      <a:lnTo>
                        <a:pt x="488" y="96"/>
                      </a:lnTo>
                      <a:lnTo>
                        <a:pt x="499" y="105"/>
                      </a:lnTo>
                      <a:lnTo>
                        <a:pt x="509" y="115"/>
                      </a:lnTo>
                      <a:lnTo>
                        <a:pt x="518" y="124"/>
                      </a:lnTo>
                      <a:lnTo>
                        <a:pt x="524" y="136"/>
                      </a:lnTo>
                      <a:lnTo>
                        <a:pt x="528" y="146"/>
                      </a:lnTo>
                      <a:lnTo>
                        <a:pt x="528" y="157"/>
                      </a:lnTo>
                      <a:lnTo>
                        <a:pt x="526" y="169"/>
                      </a:lnTo>
                      <a:lnTo>
                        <a:pt x="530" y="169"/>
                      </a:lnTo>
                      <a:lnTo>
                        <a:pt x="536" y="171"/>
                      </a:lnTo>
                      <a:lnTo>
                        <a:pt x="543" y="176"/>
                      </a:lnTo>
                      <a:lnTo>
                        <a:pt x="549" y="184"/>
                      </a:lnTo>
                      <a:lnTo>
                        <a:pt x="557" y="194"/>
                      </a:lnTo>
                      <a:lnTo>
                        <a:pt x="563" y="201"/>
                      </a:lnTo>
                      <a:lnTo>
                        <a:pt x="568" y="211"/>
                      </a:lnTo>
                      <a:lnTo>
                        <a:pt x="574" y="217"/>
                      </a:lnTo>
                      <a:lnTo>
                        <a:pt x="572" y="220"/>
                      </a:lnTo>
                      <a:lnTo>
                        <a:pt x="568" y="226"/>
                      </a:lnTo>
                      <a:lnTo>
                        <a:pt x="565" y="232"/>
                      </a:lnTo>
                      <a:lnTo>
                        <a:pt x="561" y="238"/>
                      </a:lnTo>
                      <a:lnTo>
                        <a:pt x="557" y="245"/>
                      </a:lnTo>
                      <a:lnTo>
                        <a:pt x="553" y="251"/>
                      </a:lnTo>
                      <a:lnTo>
                        <a:pt x="551" y="259"/>
                      </a:lnTo>
                      <a:lnTo>
                        <a:pt x="549" y="265"/>
                      </a:lnTo>
                      <a:lnTo>
                        <a:pt x="543" y="265"/>
                      </a:lnTo>
                      <a:lnTo>
                        <a:pt x="536" y="261"/>
                      </a:lnTo>
                      <a:lnTo>
                        <a:pt x="528" y="257"/>
                      </a:lnTo>
                      <a:lnTo>
                        <a:pt x="518" y="251"/>
                      </a:lnTo>
                      <a:lnTo>
                        <a:pt x="499" y="240"/>
                      </a:lnTo>
                      <a:lnTo>
                        <a:pt x="478" y="222"/>
                      </a:lnTo>
                      <a:lnTo>
                        <a:pt x="457" y="207"/>
                      </a:lnTo>
                      <a:lnTo>
                        <a:pt x="438" y="192"/>
                      </a:lnTo>
                      <a:lnTo>
                        <a:pt x="421" y="178"/>
                      </a:lnTo>
                      <a:lnTo>
                        <a:pt x="409" y="169"/>
                      </a:lnTo>
                      <a:lnTo>
                        <a:pt x="422" y="153"/>
                      </a:lnTo>
                      <a:lnTo>
                        <a:pt x="409" y="163"/>
                      </a:lnTo>
                      <a:lnTo>
                        <a:pt x="396" y="169"/>
                      </a:lnTo>
                      <a:lnTo>
                        <a:pt x="380" y="174"/>
                      </a:lnTo>
                      <a:lnTo>
                        <a:pt x="365" y="178"/>
                      </a:lnTo>
                      <a:lnTo>
                        <a:pt x="350" y="180"/>
                      </a:lnTo>
                      <a:lnTo>
                        <a:pt x="334" y="176"/>
                      </a:lnTo>
                      <a:lnTo>
                        <a:pt x="328" y="174"/>
                      </a:lnTo>
                      <a:lnTo>
                        <a:pt x="323" y="171"/>
                      </a:lnTo>
                      <a:lnTo>
                        <a:pt x="317" y="167"/>
                      </a:lnTo>
                      <a:lnTo>
                        <a:pt x="311" y="161"/>
                      </a:lnTo>
                      <a:lnTo>
                        <a:pt x="311" y="165"/>
                      </a:lnTo>
                      <a:lnTo>
                        <a:pt x="311" y="167"/>
                      </a:lnTo>
                      <a:lnTo>
                        <a:pt x="309" y="171"/>
                      </a:lnTo>
                      <a:lnTo>
                        <a:pt x="309" y="172"/>
                      </a:lnTo>
                      <a:lnTo>
                        <a:pt x="307" y="176"/>
                      </a:lnTo>
                      <a:lnTo>
                        <a:pt x="307" y="178"/>
                      </a:lnTo>
                      <a:lnTo>
                        <a:pt x="305" y="182"/>
                      </a:lnTo>
                      <a:lnTo>
                        <a:pt x="305" y="186"/>
                      </a:lnTo>
                      <a:lnTo>
                        <a:pt x="303" y="184"/>
                      </a:lnTo>
                      <a:lnTo>
                        <a:pt x="302" y="184"/>
                      </a:lnTo>
                      <a:lnTo>
                        <a:pt x="300" y="182"/>
                      </a:lnTo>
                      <a:lnTo>
                        <a:pt x="296" y="182"/>
                      </a:lnTo>
                      <a:lnTo>
                        <a:pt x="294" y="180"/>
                      </a:lnTo>
                      <a:lnTo>
                        <a:pt x="292" y="178"/>
                      </a:lnTo>
                      <a:lnTo>
                        <a:pt x="290" y="178"/>
                      </a:lnTo>
                      <a:lnTo>
                        <a:pt x="288" y="176"/>
                      </a:lnTo>
                      <a:lnTo>
                        <a:pt x="280" y="178"/>
                      </a:lnTo>
                      <a:lnTo>
                        <a:pt x="273" y="180"/>
                      </a:lnTo>
                      <a:lnTo>
                        <a:pt x="267" y="182"/>
                      </a:lnTo>
                      <a:lnTo>
                        <a:pt x="259" y="186"/>
                      </a:lnTo>
                      <a:lnTo>
                        <a:pt x="254" y="188"/>
                      </a:lnTo>
                      <a:lnTo>
                        <a:pt x="246" y="192"/>
                      </a:lnTo>
                      <a:lnTo>
                        <a:pt x="240" y="192"/>
                      </a:lnTo>
                      <a:lnTo>
                        <a:pt x="232" y="194"/>
                      </a:lnTo>
                      <a:lnTo>
                        <a:pt x="225" y="201"/>
                      </a:lnTo>
                      <a:lnTo>
                        <a:pt x="215" y="211"/>
                      </a:lnTo>
                      <a:lnTo>
                        <a:pt x="208" y="219"/>
                      </a:lnTo>
                      <a:lnTo>
                        <a:pt x="198" y="226"/>
                      </a:lnTo>
                      <a:lnTo>
                        <a:pt x="188" y="236"/>
                      </a:lnTo>
                      <a:lnTo>
                        <a:pt x="181" y="247"/>
                      </a:lnTo>
                      <a:lnTo>
                        <a:pt x="175" y="259"/>
                      </a:lnTo>
                      <a:lnTo>
                        <a:pt x="171" y="272"/>
                      </a:lnTo>
                      <a:lnTo>
                        <a:pt x="171" y="288"/>
                      </a:lnTo>
                      <a:lnTo>
                        <a:pt x="175" y="297"/>
                      </a:lnTo>
                      <a:lnTo>
                        <a:pt x="184" y="307"/>
                      </a:lnTo>
                      <a:lnTo>
                        <a:pt x="194" y="315"/>
                      </a:lnTo>
                      <a:lnTo>
                        <a:pt x="206" y="322"/>
                      </a:lnTo>
                      <a:lnTo>
                        <a:pt x="217" y="328"/>
                      </a:lnTo>
                      <a:lnTo>
                        <a:pt x="229" y="332"/>
                      </a:lnTo>
                      <a:lnTo>
                        <a:pt x="238" y="336"/>
                      </a:lnTo>
                      <a:lnTo>
                        <a:pt x="244" y="338"/>
                      </a:lnTo>
                      <a:lnTo>
                        <a:pt x="252" y="330"/>
                      </a:lnTo>
                      <a:lnTo>
                        <a:pt x="257" y="326"/>
                      </a:lnTo>
                      <a:lnTo>
                        <a:pt x="267" y="322"/>
                      </a:lnTo>
                      <a:lnTo>
                        <a:pt x="275" y="320"/>
                      </a:lnTo>
                      <a:lnTo>
                        <a:pt x="294" y="320"/>
                      </a:lnTo>
                      <a:lnTo>
                        <a:pt x="315" y="324"/>
                      </a:lnTo>
                      <a:lnTo>
                        <a:pt x="334" y="330"/>
                      </a:lnTo>
                      <a:lnTo>
                        <a:pt x="353" y="338"/>
                      </a:lnTo>
                      <a:lnTo>
                        <a:pt x="371" y="345"/>
                      </a:lnTo>
                      <a:lnTo>
                        <a:pt x="384" y="353"/>
                      </a:lnTo>
                      <a:lnTo>
                        <a:pt x="382" y="364"/>
                      </a:lnTo>
                      <a:lnTo>
                        <a:pt x="378" y="376"/>
                      </a:lnTo>
                      <a:lnTo>
                        <a:pt x="373" y="387"/>
                      </a:lnTo>
                      <a:lnTo>
                        <a:pt x="365" y="397"/>
                      </a:lnTo>
                      <a:lnTo>
                        <a:pt x="355" y="407"/>
                      </a:lnTo>
                      <a:lnTo>
                        <a:pt x="346" y="414"/>
                      </a:lnTo>
                      <a:lnTo>
                        <a:pt x="338" y="420"/>
                      </a:lnTo>
                      <a:lnTo>
                        <a:pt x="330" y="424"/>
                      </a:lnTo>
                      <a:lnTo>
                        <a:pt x="317" y="430"/>
                      </a:lnTo>
                      <a:lnTo>
                        <a:pt x="303" y="435"/>
                      </a:lnTo>
                      <a:lnTo>
                        <a:pt x="286" y="439"/>
                      </a:lnTo>
                      <a:lnTo>
                        <a:pt x="269" y="441"/>
                      </a:lnTo>
                      <a:lnTo>
                        <a:pt x="231" y="447"/>
                      </a:lnTo>
                      <a:lnTo>
                        <a:pt x="190" y="447"/>
                      </a:lnTo>
                      <a:lnTo>
                        <a:pt x="148" y="445"/>
                      </a:lnTo>
                      <a:lnTo>
                        <a:pt x="110" y="439"/>
                      </a:lnTo>
                      <a:lnTo>
                        <a:pt x="92" y="434"/>
                      </a:lnTo>
                      <a:lnTo>
                        <a:pt x="77" y="430"/>
                      </a:lnTo>
                      <a:lnTo>
                        <a:pt x="62" y="424"/>
                      </a:lnTo>
                      <a:lnTo>
                        <a:pt x="50" y="416"/>
                      </a:lnTo>
                      <a:lnTo>
                        <a:pt x="52" y="397"/>
                      </a:lnTo>
                      <a:lnTo>
                        <a:pt x="52" y="378"/>
                      </a:lnTo>
                      <a:lnTo>
                        <a:pt x="52" y="359"/>
                      </a:lnTo>
                      <a:lnTo>
                        <a:pt x="52" y="338"/>
                      </a:lnTo>
                      <a:lnTo>
                        <a:pt x="46" y="295"/>
                      </a:lnTo>
                      <a:lnTo>
                        <a:pt x="37" y="251"/>
                      </a:lnTo>
                      <a:lnTo>
                        <a:pt x="29" y="207"/>
                      </a:lnTo>
                      <a:lnTo>
                        <a:pt x="21" y="165"/>
                      </a:lnTo>
                      <a:lnTo>
                        <a:pt x="16" y="123"/>
                      </a:lnTo>
                      <a:lnTo>
                        <a:pt x="12" y="82"/>
                      </a:lnTo>
                      <a:lnTo>
                        <a:pt x="0" y="67"/>
                      </a:lnTo>
                      <a:lnTo>
                        <a:pt x="2" y="71"/>
                      </a:lnTo>
                      <a:lnTo>
                        <a:pt x="4" y="73"/>
                      </a:lnTo>
                      <a:lnTo>
                        <a:pt x="8" y="76"/>
                      </a:lnTo>
                      <a:lnTo>
                        <a:pt x="14" y="78"/>
                      </a:lnTo>
                      <a:lnTo>
                        <a:pt x="25" y="80"/>
                      </a:lnTo>
                      <a:lnTo>
                        <a:pt x="39" y="80"/>
                      </a:lnTo>
                      <a:lnTo>
                        <a:pt x="56" y="80"/>
                      </a:lnTo>
                      <a:lnTo>
                        <a:pt x="75" y="76"/>
                      </a:lnTo>
                      <a:lnTo>
                        <a:pt x="96" y="73"/>
                      </a:lnTo>
                      <a:lnTo>
                        <a:pt x="117" y="67"/>
                      </a:lnTo>
                      <a:lnTo>
                        <a:pt x="158" y="55"/>
                      </a:lnTo>
                      <a:lnTo>
                        <a:pt x="198" y="42"/>
                      </a:lnTo>
                      <a:lnTo>
                        <a:pt x="231" y="32"/>
                      </a:lnTo>
                      <a:lnTo>
                        <a:pt x="250" y="27"/>
                      </a:lnTo>
                      <a:lnTo>
                        <a:pt x="265" y="21"/>
                      </a:lnTo>
                      <a:lnTo>
                        <a:pt x="282" y="15"/>
                      </a:lnTo>
                      <a:lnTo>
                        <a:pt x="300" y="9"/>
                      </a:lnTo>
                      <a:lnTo>
                        <a:pt x="317" y="4"/>
                      </a:lnTo>
                      <a:lnTo>
                        <a:pt x="336" y="0"/>
                      </a:lnTo>
                      <a:lnTo>
                        <a:pt x="353" y="0"/>
                      </a:lnTo>
                      <a:lnTo>
                        <a:pt x="361" y="2"/>
                      </a:lnTo>
                      <a:lnTo>
                        <a:pt x="371" y="5"/>
                      </a:lnTo>
                      <a:lnTo>
                        <a:pt x="378" y="9"/>
                      </a:lnTo>
                      <a:lnTo>
                        <a:pt x="384" y="15"/>
                      </a:lnTo>
                      <a:close/>
                    </a:path>
                  </a:pathLst>
                </a:custGeom>
                <a:solidFill>
                  <a:srgbClr val="FDF3CF"/>
                </a:solidFill>
                <a:ln w="3175" cap="rnd">
                  <a:solidFill>
                    <a:srgbClr val="969696"/>
                  </a:solidFill>
                  <a:round/>
                  <a:headEnd/>
                  <a:tailEnd/>
                </a:ln>
              </p:spPr>
              <p:txBody>
                <a:bodyPr/>
                <a:lstStyle/>
                <a:p>
                  <a:pPr algn="just"/>
                  <a:endParaRPr lang="tr-TR"/>
                </a:p>
              </p:txBody>
            </p:sp>
            <p:sp>
              <p:nvSpPr>
                <p:cNvPr id="86037" name="Freeform 64"/>
                <p:cNvSpPr>
                  <a:spLocks/>
                </p:cNvSpPr>
                <p:nvPr/>
              </p:nvSpPr>
              <p:spPr bwMode="auto">
                <a:xfrm rot="1622053" flipH="1">
                  <a:off x="4146" y="2220"/>
                  <a:ext cx="449" cy="153"/>
                </a:xfrm>
                <a:custGeom>
                  <a:avLst/>
                  <a:gdLst>
                    <a:gd name="T0" fmla="*/ 126 w 556"/>
                    <a:gd name="T1" fmla="*/ 9 h 190"/>
                    <a:gd name="T2" fmla="*/ 130 w 556"/>
                    <a:gd name="T3" fmla="*/ 12 h 190"/>
                    <a:gd name="T4" fmla="*/ 135 w 556"/>
                    <a:gd name="T5" fmla="*/ 18 h 190"/>
                    <a:gd name="T6" fmla="*/ 138 w 556"/>
                    <a:gd name="T7" fmla="*/ 20 h 190"/>
                    <a:gd name="T8" fmla="*/ 141 w 556"/>
                    <a:gd name="T9" fmla="*/ 25 h 190"/>
                    <a:gd name="T10" fmla="*/ 144 w 556"/>
                    <a:gd name="T11" fmla="*/ 28 h 190"/>
                    <a:gd name="T12" fmla="*/ 147 w 556"/>
                    <a:gd name="T13" fmla="*/ 31 h 190"/>
                    <a:gd name="T14" fmla="*/ 149 w 556"/>
                    <a:gd name="T15" fmla="*/ 31 h 190"/>
                    <a:gd name="T16" fmla="*/ 154 w 556"/>
                    <a:gd name="T17" fmla="*/ 34 h 190"/>
                    <a:gd name="T18" fmla="*/ 154 w 556"/>
                    <a:gd name="T19" fmla="*/ 38 h 190"/>
                    <a:gd name="T20" fmla="*/ 151 w 556"/>
                    <a:gd name="T21" fmla="*/ 39 h 190"/>
                    <a:gd name="T22" fmla="*/ 147 w 556"/>
                    <a:gd name="T23" fmla="*/ 40 h 190"/>
                    <a:gd name="T24" fmla="*/ 142 w 556"/>
                    <a:gd name="T25" fmla="*/ 38 h 190"/>
                    <a:gd name="T26" fmla="*/ 136 w 556"/>
                    <a:gd name="T27" fmla="*/ 35 h 190"/>
                    <a:gd name="T28" fmla="*/ 128 w 556"/>
                    <a:gd name="T29" fmla="*/ 35 h 190"/>
                    <a:gd name="T30" fmla="*/ 125 w 556"/>
                    <a:gd name="T31" fmla="*/ 35 h 190"/>
                    <a:gd name="T32" fmla="*/ 119 w 556"/>
                    <a:gd name="T33" fmla="*/ 37 h 190"/>
                    <a:gd name="T34" fmla="*/ 109 w 556"/>
                    <a:gd name="T35" fmla="*/ 43 h 190"/>
                    <a:gd name="T36" fmla="*/ 100 w 556"/>
                    <a:gd name="T37" fmla="*/ 48 h 190"/>
                    <a:gd name="T38" fmla="*/ 90 w 556"/>
                    <a:gd name="T39" fmla="*/ 51 h 190"/>
                    <a:gd name="T40" fmla="*/ 78 w 556"/>
                    <a:gd name="T41" fmla="*/ 52 h 190"/>
                    <a:gd name="T42" fmla="*/ 69 w 556"/>
                    <a:gd name="T43" fmla="*/ 51 h 190"/>
                    <a:gd name="T44" fmla="*/ 59 w 556"/>
                    <a:gd name="T45" fmla="*/ 50 h 190"/>
                    <a:gd name="T46" fmla="*/ 49 w 556"/>
                    <a:gd name="T47" fmla="*/ 48 h 190"/>
                    <a:gd name="T48" fmla="*/ 37 w 556"/>
                    <a:gd name="T49" fmla="*/ 47 h 190"/>
                    <a:gd name="T50" fmla="*/ 23 w 556"/>
                    <a:gd name="T51" fmla="*/ 42 h 190"/>
                    <a:gd name="T52" fmla="*/ 8 w 556"/>
                    <a:gd name="T53" fmla="*/ 38 h 190"/>
                    <a:gd name="T54" fmla="*/ 2 w 556"/>
                    <a:gd name="T55" fmla="*/ 34 h 190"/>
                    <a:gd name="T56" fmla="*/ 0 w 556"/>
                    <a:gd name="T57" fmla="*/ 34 h 190"/>
                    <a:gd name="T58" fmla="*/ 10 w 556"/>
                    <a:gd name="T59" fmla="*/ 25 h 190"/>
                    <a:gd name="T60" fmla="*/ 19 w 556"/>
                    <a:gd name="T61" fmla="*/ 13 h 190"/>
                    <a:gd name="T62" fmla="*/ 20 w 556"/>
                    <a:gd name="T63" fmla="*/ 8 h 190"/>
                    <a:gd name="T64" fmla="*/ 36 w 556"/>
                    <a:gd name="T65" fmla="*/ 15 h 190"/>
                    <a:gd name="T66" fmla="*/ 49 w 556"/>
                    <a:gd name="T67" fmla="*/ 20 h 190"/>
                    <a:gd name="T68" fmla="*/ 65 w 556"/>
                    <a:gd name="T69" fmla="*/ 25 h 190"/>
                    <a:gd name="T70" fmla="*/ 76 w 556"/>
                    <a:gd name="T71" fmla="*/ 27 h 190"/>
                    <a:gd name="T72" fmla="*/ 82 w 556"/>
                    <a:gd name="T73" fmla="*/ 20 h 190"/>
                    <a:gd name="T74" fmla="*/ 90 w 556"/>
                    <a:gd name="T75" fmla="*/ 13 h 190"/>
                    <a:gd name="T76" fmla="*/ 97 w 556"/>
                    <a:gd name="T77" fmla="*/ 7 h 190"/>
                    <a:gd name="T78" fmla="*/ 103 w 556"/>
                    <a:gd name="T79" fmla="*/ 2 h 190"/>
                    <a:gd name="T80" fmla="*/ 110 w 556"/>
                    <a:gd name="T81" fmla="*/ 0 h 190"/>
                    <a:gd name="T82" fmla="*/ 114 w 556"/>
                    <a:gd name="T83" fmla="*/ 2 h 190"/>
                    <a:gd name="T84" fmla="*/ 117 w 556"/>
                    <a:gd name="T85" fmla="*/ 5 h 190"/>
                    <a:gd name="T86" fmla="*/ 122 w 556"/>
                    <a:gd name="T87" fmla="*/ 6 h 190"/>
                    <a:gd name="T88" fmla="*/ 126 w 556"/>
                    <a:gd name="T89" fmla="*/ 9 h 1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6"/>
                    <a:gd name="T136" fmla="*/ 0 h 190"/>
                    <a:gd name="T137" fmla="*/ 556 w 556"/>
                    <a:gd name="T138" fmla="*/ 190 h 19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6" h="190">
                      <a:moveTo>
                        <a:pt x="455" y="32"/>
                      </a:moveTo>
                      <a:lnTo>
                        <a:pt x="468" y="46"/>
                      </a:lnTo>
                      <a:lnTo>
                        <a:pt x="487" y="65"/>
                      </a:lnTo>
                      <a:lnTo>
                        <a:pt x="498" y="74"/>
                      </a:lnTo>
                      <a:lnTo>
                        <a:pt x="504" y="90"/>
                      </a:lnTo>
                      <a:lnTo>
                        <a:pt x="517" y="104"/>
                      </a:lnTo>
                      <a:lnTo>
                        <a:pt x="527" y="112"/>
                      </a:lnTo>
                      <a:lnTo>
                        <a:pt x="539" y="116"/>
                      </a:lnTo>
                      <a:lnTo>
                        <a:pt x="555" y="124"/>
                      </a:lnTo>
                      <a:lnTo>
                        <a:pt x="553" y="138"/>
                      </a:lnTo>
                      <a:lnTo>
                        <a:pt x="543" y="144"/>
                      </a:lnTo>
                      <a:lnTo>
                        <a:pt x="527" y="146"/>
                      </a:lnTo>
                      <a:lnTo>
                        <a:pt x="513" y="138"/>
                      </a:lnTo>
                      <a:lnTo>
                        <a:pt x="489" y="130"/>
                      </a:lnTo>
                      <a:lnTo>
                        <a:pt x="463" y="130"/>
                      </a:lnTo>
                      <a:lnTo>
                        <a:pt x="452" y="129"/>
                      </a:lnTo>
                      <a:lnTo>
                        <a:pt x="428" y="135"/>
                      </a:lnTo>
                      <a:lnTo>
                        <a:pt x="392" y="158"/>
                      </a:lnTo>
                      <a:lnTo>
                        <a:pt x="359" y="178"/>
                      </a:lnTo>
                      <a:lnTo>
                        <a:pt x="325" y="185"/>
                      </a:lnTo>
                      <a:lnTo>
                        <a:pt x="284" y="189"/>
                      </a:lnTo>
                      <a:lnTo>
                        <a:pt x="249" y="185"/>
                      </a:lnTo>
                      <a:lnTo>
                        <a:pt x="210" y="182"/>
                      </a:lnTo>
                      <a:lnTo>
                        <a:pt x="178" y="176"/>
                      </a:lnTo>
                      <a:lnTo>
                        <a:pt x="134" y="169"/>
                      </a:lnTo>
                      <a:lnTo>
                        <a:pt x="82" y="156"/>
                      </a:lnTo>
                      <a:lnTo>
                        <a:pt x="30" y="139"/>
                      </a:lnTo>
                      <a:lnTo>
                        <a:pt x="8" y="124"/>
                      </a:lnTo>
                      <a:lnTo>
                        <a:pt x="0" y="122"/>
                      </a:lnTo>
                      <a:lnTo>
                        <a:pt x="35" y="90"/>
                      </a:lnTo>
                      <a:lnTo>
                        <a:pt x="68" y="49"/>
                      </a:lnTo>
                      <a:lnTo>
                        <a:pt x="72" y="29"/>
                      </a:lnTo>
                      <a:lnTo>
                        <a:pt x="129" y="53"/>
                      </a:lnTo>
                      <a:lnTo>
                        <a:pt x="180" y="74"/>
                      </a:lnTo>
                      <a:lnTo>
                        <a:pt x="236" y="93"/>
                      </a:lnTo>
                      <a:lnTo>
                        <a:pt x="273" y="99"/>
                      </a:lnTo>
                      <a:lnTo>
                        <a:pt x="296" y="72"/>
                      </a:lnTo>
                      <a:lnTo>
                        <a:pt x="323" y="48"/>
                      </a:lnTo>
                      <a:lnTo>
                        <a:pt x="347" y="27"/>
                      </a:lnTo>
                      <a:lnTo>
                        <a:pt x="368" y="7"/>
                      </a:lnTo>
                      <a:lnTo>
                        <a:pt x="398" y="0"/>
                      </a:lnTo>
                      <a:lnTo>
                        <a:pt x="409" y="6"/>
                      </a:lnTo>
                      <a:lnTo>
                        <a:pt x="421" y="18"/>
                      </a:lnTo>
                      <a:lnTo>
                        <a:pt x="438" y="24"/>
                      </a:lnTo>
                      <a:lnTo>
                        <a:pt x="455" y="32"/>
                      </a:lnTo>
                    </a:path>
                  </a:pathLst>
                </a:custGeom>
                <a:solidFill>
                  <a:srgbClr val="FDF3CF"/>
                </a:solidFill>
                <a:ln w="3175" cap="rnd">
                  <a:solidFill>
                    <a:srgbClr val="808080"/>
                  </a:solidFill>
                  <a:round/>
                  <a:headEnd/>
                  <a:tailEnd/>
                </a:ln>
              </p:spPr>
              <p:txBody>
                <a:bodyPr/>
                <a:lstStyle/>
                <a:p>
                  <a:pPr algn="just"/>
                  <a:endParaRPr lang="tr-TR"/>
                </a:p>
              </p:txBody>
            </p:sp>
            <p:sp>
              <p:nvSpPr>
                <p:cNvPr id="86038" name="Freeform 65"/>
                <p:cNvSpPr>
                  <a:spLocks/>
                </p:cNvSpPr>
                <p:nvPr/>
              </p:nvSpPr>
              <p:spPr bwMode="auto">
                <a:xfrm flipH="1">
                  <a:off x="4315" y="1726"/>
                  <a:ext cx="667" cy="713"/>
                </a:xfrm>
                <a:custGeom>
                  <a:avLst/>
                  <a:gdLst>
                    <a:gd name="T0" fmla="*/ 19 w 825"/>
                    <a:gd name="T1" fmla="*/ 0 h 882"/>
                    <a:gd name="T2" fmla="*/ 58 w 825"/>
                    <a:gd name="T3" fmla="*/ 21 h 882"/>
                    <a:gd name="T4" fmla="*/ 71 w 825"/>
                    <a:gd name="T5" fmla="*/ 29 h 882"/>
                    <a:gd name="T6" fmla="*/ 78 w 825"/>
                    <a:gd name="T7" fmla="*/ 46 h 882"/>
                    <a:gd name="T8" fmla="*/ 85 w 825"/>
                    <a:gd name="T9" fmla="*/ 60 h 882"/>
                    <a:gd name="T10" fmla="*/ 91 w 825"/>
                    <a:gd name="T11" fmla="*/ 65 h 882"/>
                    <a:gd name="T12" fmla="*/ 103 w 825"/>
                    <a:gd name="T13" fmla="*/ 79 h 882"/>
                    <a:gd name="T14" fmla="*/ 120 w 825"/>
                    <a:gd name="T15" fmla="*/ 116 h 882"/>
                    <a:gd name="T16" fmla="*/ 124 w 825"/>
                    <a:gd name="T17" fmla="*/ 139 h 882"/>
                    <a:gd name="T18" fmla="*/ 128 w 825"/>
                    <a:gd name="T19" fmla="*/ 169 h 882"/>
                    <a:gd name="T20" fmla="*/ 133 w 825"/>
                    <a:gd name="T21" fmla="*/ 183 h 882"/>
                    <a:gd name="T22" fmla="*/ 149 w 825"/>
                    <a:gd name="T23" fmla="*/ 190 h 882"/>
                    <a:gd name="T24" fmla="*/ 172 w 825"/>
                    <a:gd name="T25" fmla="*/ 197 h 882"/>
                    <a:gd name="T26" fmla="*/ 197 w 825"/>
                    <a:gd name="T27" fmla="*/ 197 h 882"/>
                    <a:gd name="T28" fmla="*/ 217 w 825"/>
                    <a:gd name="T29" fmla="*/ 214 h 882"/>
                    <a:gd name="T30" fmla="*/ 230 w 825"/>
                    <a:gd name="T31" fmla="*/ 228 h 882"/>
                    <a:gd name="T32" fmla="*/ 221 w 825"/>
                    <a:gd name="T33" fmla="*/ 243 h 882"/>
                    <a:gd name="T34" fmla="*/ 159 w 825"/>
                    <a:gd name="T35" fmla="*/ 245 h 882"/>
                    <a:gd name="T36" fmla="*/ 2 w 825"/>
                    <a:gd name="T37" fmla="*/ 245 h 882"/>
                    <a:gd name="T38" fmla="*/ 2 w 825"/>
                    <a:gd name="T39" fmla="*/ 14 h 882"/>
                    <a:gd name="T40" fmla="*/ 18 w 825"/>
                    <a:gd name="T41" fmla="*/ 0 h 8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25"/>
                    <a:gd name="T64" fmla="*/ 0 h 882"/>
                    <a:gd name="T65" fmla="*/ 825 w 825"/>
                    <a:gd name="T66" fmla="*/ 882 h 8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25" h="882">
                      <a:moveTo>
                        <a:pt x="68" y="0"/>
                      </a:moveTo>
                      <a:cubicBezTo>
                        <a:pt x="118" y="17"/>
                        <a:pt x="156" y="63"/>
                        <a:pt x="208" y="76"/>
                      </a:cubicBezTo>
                      <a:cubicBezTo>
                        <a:pt x="225" y="87"/>
                        <a:pt x="240" y="93"/>
                        <a:pt x="256" y="104"/>
                      </a:cubicBezTo>
                      <a:cubicBezTo>
                        <a:pt x="272" y="128"/>
                        <a:pt x="271" y="137"/>
                        <a:pt x="280" y="164"/>
                      </a:cubicBezTo>
                      <a:cubicBezTo>
                        <a:pt x="283" y="191"/>
                        <a:pt x="278" y="207"/>
                        <a:pt x="304" y="216"/>
                      </a:cubicBezTo>
                      <a:cubicBezTo>
                        <a:pt x="311" y="223"/>
                        <a:pt x="321" y="228"/>
                        <a:pt x="328" y="236"/>
                      </a:cubicBezTo>
                      <a:cubicBezTo>
                        <a:pt x="344" y="254"/>
                        <a:pt x="348" y="270"/>
                        <a:pt x="368" y="284"/>
                      </a:cubicBezTo>
                      <a:cubicBezTo>
                        <a:pt x="384" y="331"/>
                        <a:pt x="422" y="365"/>
                        <a:pt x="432" y="416"/>
                      </a:cubicBezTo>
                      <a:cubicBezTo>
                        <a:pt x="438" y="444"/>
                        <a:pt x="444" y="500"/>
                        <a:pt x="444" y="500"/>
                      </a:cubicBezTo>
                      <a:cubicBezTo>
                        <a:pt x="451" y="530"/>
                        <a:pt x="448" y="584"/>
                        <a:pt x="456" y="606"/>
                      </a:cubicBezTo>
                      <a:cubicBezTo>
                        <a:pt x="461" y="632"/>
                        <a:pt x="464" y="642"/>
                        <a:pt x="477" y="654"/>
                      </a:cubicBezTo>
                      <a:cubicBezTo>
                        <a:pt x="490" y="666"/>
                        <a:pt x="511" y="672"/>
                        <a:pt x="534" y="681"/>
                      </a:cubicBezTo>
                      <a:cubicBezTo>
                        <a:pt x="557" y="690"/>
                        <a:pt x="589" y="704"/>
                        <a:pt x="618" y="708"/>
                      </a:cubicBezTo>
                      <a:cubicBezTo>
                        <a:pt x="674" y="706"/>
                        <a:pt x="648" y="669"/>
                        <a:pt x="708" y="708"/>
                      </a:cubicBezTo>
                      <a:cubicBezTo>
                        <a:pt x="721" y="728"/>
                        <a:pt x="762" y="741"/>
                        <a:pt x="774" y="768"/>
                      </a:cubicBezTo>
                      <a:cubicBezTo>
                        <a:pt x="795" y="775"/>
                        <a:pt x="817" y="792"/>
                        <a:pt x="825" y="816"/>
                      </a:cubicBezTo>
                      <a:cubicBezTo>
                        <a:pt x="825" y="828"/>
                        <a:pt x="803" y="858"/>
                        <a:pt x="792" y="870"/>
                      </a:cubicBezTo>
                      <a:cubicBezTo>
                        <a:pt x="747" y="882"/>
                        <a:pt x="748" y="880"/>
                        <a:pt x="572" y="878"/>
                      </a:cubicBezTo>
                      <a:cubicBezTo>
                        <a:pt x="616" y="878"/>
                        <a:pt x="236" y="878"/>
                        <a:pt x="4" y="878"/>
                      </a:cubicBezTo>
                      <a:cubicBezTo>
                        <a:pt x="8" y="622"/>
                        <a:pt x="0" y="248"/>
                        <a:pt x="4" y="48"/>
                      </a:cubicBezTo>
                      <a:cubicBezTo>
                        <a:pt x="12" y="23"/>
                        <a:pt x="51" y="9"/>
                        <a:pt x="64" y="0"/>
                      </a:cubicBezTo>
                    </a:path>
                  </a:pathLst>
                </a:custGeom>
                <a:gradFill rotWithShape="0">
                  <a:gsLst>
                    <a:gs pos="0">
                      <a:srgbClr val="FFCC99"/>
                    </a:gs>
                    <a:gs pos="100000">
                      <a:srgbClr val="FFCC00"/>
                    </a:gs>
                  </a:gsLst>
                  <a:lin ang="5400000" scaled="1"/>
                </a:gradFill>
                <a:ln w="3175">
                  <a:solidFill>
                    <a:srgbClr val="777777"/>
                  </a:solidFill>
                  <a:round/>
                  <a:headEnd/>
                  <a:tailEnd/>
                </a:ln>
              </p:spPr>
              <p:txBody>
                <a:bodyPr/>
                <a:lstStyle/>
                <a:p>
                  <a:pPr algn="just"/>
                  <a:endParaRPr lang="tr-TR"/>
                </a:p>
              </p:txBody>
            </p:sp>
            <p:sp>
              <p:nvSpPr>
                <p:cNvPr id="86039" name="Freeform 66"/>
                <p:cNvSpPr>
                  <a:spLocks/>
                </p:cNvSpPr>
                <p:nvPr/>
              </p:nvSpPr>
              <p:spPr bwMode="auto">
                <a:xfrm flipH="1">
                  <a:off x="4685" y="1840"/>
                  <a:ext cx="291" cy="593"/>
                </a:xfrm>
                <a:custGeom>
                  <a:avLst/>
                  <a:gdLst>
                    <a:gd name="T0" fmla="*/ 2 w 360"/>
                    <a:gd name="T1" fmla="*/ 203 h 734"/>
                    <a:gd name="T2" fmla="*/ 94 w 360"/>
                    <a:gd name="T3" fmla="*/ 203 h 734"/>
                    <a:gd name="T4" fmla="*/ 81 w 360"/>
                    <a:gd name="T5" fmla="*/ 199 h 734"/>
                    <a:gd name="T6" fmla="*/ 97 w 360"/>
                    <a:gd name="T7" fmla="*/ 197 h 734"/>
                    <a:gd name="T8" fmla="*/ 87 w 360"/>
                    <a:gd name="T9" fmla="*/ 193 h 734"/>
                    <a:gd name="T10" fmla="*/ 90 w 360"/>
                    <a:gd name="T11" fmla="*/ 175 h 734"/>
                    <a:gd name="T12" fmla="*/ 86 w 360"/>
                    <a:gd name="T13" fmla="*/ 176 h 734"/>
                    <a:gd name="T14" fmla="*/ 78 w 360"/>
                    <a:gd name="T15" fmla="*/ 187 h 734"/>
                    <a:gd name="T16" fmla="*/ 65 w 360"/>
                    <a:gd name="T17" fmla="*/ 158 h 734"/>
                    <a:gd name="T18" fmla="*/ 58 w 360"/>
                    <a:gd name="T19" fmla="*/ 145 h 734"/>
                    <a:gd name="T20" fmla="*/ 53 w 360"/>
                    <a:gd name="T21" fmla="*/ 86 h 734"/>
                    <a:gd name="T22" fmla="*/ 43 w 360"/>
                    <a:gd name="T23" fmla="*/ 53 h 734"/>
                    <a:gd name="T24" fmla="*/ 39 w 360"/>
                    <a:gd name="T25" fmla="*/ 80 h 734"/>
                    <a:gd name="T26" fmla="*/ 35 w 360"/>
                    <a:gd name="T27" fmla="*/ 78 h 734"/>
                    <a:gd name="T28" fmla="*/ 32 w 360"/>
                    <a:gd name="T29" fmla="*/ 77 h 734"/>
                    <a:gd name="T30" fmla="*/ 43 w 360"/>
                    <a:gd name="T31" fmla="*/ 124 h 734"/>
                    <a:gd name="T32" fmla="*/ 49 w 360"/>
                    <a:gd name="T33" fmla="*/ 138 h 734"/>
                    <a:gd name="T34" fmla="*/ 51 w 360"/>
                    <a:gd name="T35" fmla="*/ 146 h 734"/>
                    <a:gd name="T36" fmla="*/ 61 w 360"/>
                    <a:gd name="T37" fmla="*/ 171 h 734"/>
                    <a:gd name="T38" fmla="*/ 70 w 360"/>
                    <a:gd name="T39" fmla="*/ 184 h 734"/>
                    <a:gd name="T40" fmla="*/ 58 w 360"/>
                    <a:gd name="T41" fmla="*/ 180 h 734"/>
                    <a:gd name="T42" fmla="*/ 50 w 360"/>
                    <a:gd name="T43" fmla="*/ 176 h 734"/>
                    <a:gd name="T44" fmla="*/ 43 w 360"/>
                    <a:gd name="T45" fmla="*/ 171 h 734"/>
                    <a:gd name="T46" fmla="*/ 32 w 360"/>
                    <a:gd name="T47" fmla="*/ 173 h 734"/>
                    <a:gd name="T48" fmla="*/ 14 w 360"/>
                    <a:gd name="T49" fmla="*/ 118 h 734"/>
                    <a:gd name="T50" fmla="*/ 11 w 360"/>
                    <a:gd name="T51" fmla="*/ 100 h 734"/>
                    <a:gd name="T52" fmla="*/ 10 w 360"/>
                    <a:gd name="T53" fmla="*/ 95 h 734"/>
                    <a:gd name="T54" fmla="*/ 8 w 360"/>
                    <a:gd name="T55" fmla="*/ 88 h 734"/>
                    <a:gd name="T56" fmla="*/ 9 w 360"/>
                    <a:gd name="T57" fmla="*/ 32 h 734"/>
                    <a:gd name="T58" fmla="*/ 11 w 360"/>
                    <a:gd name="T59" fmla="*/ 25 h 734"/>
                    <a:gd name="T60" fmla="*/ 27 w 360"/>
                    <a:gd name="T61" fmla="*/ 9 h 734"/>
                    <a:gd name="T62" fmla="*/ 43 w 360"/>
                    <a:gd name="T63" fmla="*/ 22 h 734"/>
                    <a:gd name="T64" fmla="*/ 65 w 360"/>
                    <a:gd name="T65" fmla="*/ 35 h 734"/>
                    <a:gd name="T66" fmla="*/ 60 w 360"/>
                    <a:gd name="T67" fmla="*/ 27 h 734"/>
                    <a:gd name="T68" fmla="*/ 38 w 360"/>
                    <a:gd name="T69" fmla="*/ 15 h 734"/>
                    <a:gd name="T70" fmla="*/ 20 w 360"/>
                    <a:gd name="T71" fmla="*/ 5 h 734"/>
                    <a:gd name="T72" fmla="*/ 11 w 360"/>
                    <a:gd name="T73" fmla="*/ 2 h 734"/>
                    <a:gd name="T74" fmla="*/ 0 w 360"/>
                    <a:gd name="T75" fmla="*/ 0 h 734"/>
                    <a:gd name="T76" fmla="*/ 2 w 360"/>
                    <a:gd name="T77" fmla="*/ 203 h 7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0"/>
                    <a:gd name="T118" fmla="*/ 0 h 734"/>
                    <a:gd name="T119" fmla="*/ 360 w 360"/>
                    <a:gd name="T120" fmla="*/ 734 h 7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0" h="734">
                      <a:moveTo>
                        <a:pt x="3" y="732"/>
                      </a:moveTo>
                      <a:cubicBezTo>
                        <a:pt x="71" y="733"/>
                        <a:pt x="334" y="734"/>
                        <a:pt x="336" y="729"/>
                      </a:cubicBezTo>
                      <a:cubicBezTo>
                        <a:pt x="301" y="728"/>
                        <a:pt x="228" y="713"/>
                        <a:pt x="292" y="713"/>
                      </a:cubicBezTo>
                      <a:cubicBezTo>
                        <a:pt x="311" y="713"/>
                        <a:pt x="330" y="716"/>
                        <a:pt x="348" y="709"/>
                      </a:cubicBezTo>
                      <a:cubicBezTo>
                        <a:pt x="360" y="705"/>
                        <a:pt x="323" y="701"/>
                        <a:pt x="312" y="695"/>
                      </a:cubicBezTo>
                      <a:cubicBezTo>
                        <a:pt x="291" y="666"/>
                        <a:pt x="309" y="660"/>
                        <a:pt x="320" y="630"/>
                      </a:cubicBezTo>
                      <a:cubicBezTo>
                        <a:pt x="321" y="626"/>
                        <a:pt x="312" y="633"/>
                        <a:pt x="308" y="634"/>
                      </a:cubicBezTo>
                      <a:cubicBezTo>
                        <a:pt x="301" y="653"/>
                        <a:pt x="299" y="662"/>
                        <a:pt x="280" y="673"/>
                      </a:cubicBezTo>
                      <a:cubicBezTo>
                        <a:pt x="252" y="648"/>
                        <a:pt x="246" y="603"/>
                        <a:pt x="236" y="569"/>
                      </a:cubicBezTo>
                      <a:cubicBezTo>
                        <a:pt x="234" y="548"/>
                        <a:pt x="242" y="501"/>
                        <a:pt x="208" y="522"/>
                      </a:cubicBezTo>
                      <a:cubicBezTo>
                        <a:pt x="184" y="436"/>
                        <a:pt x="200" y="492"/>
                        <a:pt x="192" y="313"/>
                      </a:cubicBezTo>
                      <a:cubicBezTo>
                        <a:pt x="190" y="269"/>
                        <a:pt x="171" y="227"/>
                        <a:pt x="156" y="187"/>
                      </a:cubicBezTo>
                      <a:cubicBezTo>
                        <a:pt x="132" y="219"/>
                        <a:pt x="142" y="240"/>
                        <a:pt x="140" y="288"/>
                      </a:cubicBezTo>
                      <a:cubicBezTo>
                        <a:pt x="135" y="287"/>
                        <a:pt x="128" y="288"/>
                        <a:pt x="124" y="284"/>
                      </a:cubicBezTo>
                      <a:cubicBezTo>
                        <a:pt x="115" y="274"/>
                        <a:pt x="125" y="253"/>
                        <a:pt x="116" y="277"/>
                      </a:cubicBezTo>
                      <a:cubicBezTo>
                        <a:pt x="119" y="346"/>
                        <a:pt x="123" y="387"/>
                        <a:pt x="156" y="446"/>
                      </a:cubicBezTo>
                      <a:cubicBezTo>
                        <a:pt x="160" y="466"/>
                        <a:pt x="171" y="477"/>
                        <a:pt x="176" y="497"/>
                      </a:cubicBezTo>
                      <a:cubicBezTo>
                        <a:pt x="179" y="507"/>
                        <a:pt x="184" y="526"/>
                        <a:pt x="184" y="526"/>
                      </a:cubicBezTo>
                      <a:cubicBezTo>
                        <a:pt x="188" y="554"/>
                        <a:pt x="182" y="611"/>
                        <a:pt x="220" y="619"/>
                      </a:cubicBezTo>
                      <a:cubicBezTo>
                        <a:pt x="233" y="631"/>
                        <a:pt x="242" y="646"/>
                        <a:pt x="248" y="662"/>
                      </a:cubicBezTo>
                      <a:cubicBezTo>
                        <a:pt x="218" y="670"/>
                        <a:pt x="234" y="656"/>
                        <a:pt x="208" y="648"/>
                      </a:cubicBezTo>
                      <a:cubicBezTo>
                        <a:pt x="181" y="624"/>
                        <a:pt x="212" y="648"/>
                        <a:pt x="180" y="634"/>
                      </a:cubicBezTo>
                      <a:cubicBezTo>
                        <a:pt x="171" y="630"/>
                        <a:pt x="156" y="619"/>
                        <a:pt x="156" y="619"/>
                      </a:cubicBezTo>
                      <a:cubicBezTo>
                        <a:pt x="140" y="623"/>
                        <a:pt x="132" y="627"/>
                        <a:pt x="116" y="623"/>
                      </a:cubicBezTo>
                      <a:cubicBezTo>
                        <a:pt x="72" y="583"/>
                        <a:pt x="62" y="480"/>
                        <a:pt x="48" y="425"/>
                      </a:cubicBezTo>
                      <a:cubicBezTo>
                        <a:pt x="43" y="403"/>
                        <a:pt x="43" y="388"/>
                        <a:pt x="40" y="363"/>
                      </a:cubicBezTo>
                      <a:cubicBezTo>
                        <a:pt x="39" y="355"/>
                        <a:pt x="38" y="346"/>
                        <a:pt x="36" y="338"/>
                      </a:cubicBezTo>
                      <a:cubicBezTo>
                        <a:pt x="34" y="331"/>
                        <a:pt x="28" y="317"/>
                        <a:pt x="28" y="317"/>
                      </a:cubicBezTo>
                      <a:cubicBezTo>
                        <a:pt x="29" y="248"/>
                        <a:pt x="28" y="180"/>
                        <a:pt x="32" y="111"/>
                      </a:cubicBezTo>
                      <a:cubicBezTo>
                        <a:pt x="32" y="104"/>
                        <a:pt x="40" y="89"/>
                        <a:pt x="40" y="89"/>
                      </a:cubicBezTo>
                      <a:cubicBezTo>
                        <a:pt x="44" y="26"/>
                        <a:pt x="28" y="19"/>
                        <a:pt x="96" y="32"/>
                      </a:cubicBezTo>
                      <a:cubicBezTo>
                        <a:pt x="118" y="45"/>
                        <a:pt x="131" y="67"/>
                        <a:pt x="156" y="79"/>
                      </a:cubicBezTo>
                      <a:cubicBezTo>
                        <a:pt x="188" y="93"/>
                        <a:pt x="215" y="97"/>
                        <a:pt x="236" y="126"/>
                      </a:cubicBezTo>
                      <a:cubicBezTo>
                        <a:pt x="263" y="117"/>
                        <a:pt x="230" y="101"/>
                        <a:pt x="216" y="97"/>
                      </a:cubicBezTo>
                      <a:cubicBezTo>
                        <a:pt x="194" y="77"/>
                        <a:pt x="163" y="67"/>
                        <a:pt x="136" y="53"/>
                      </a:cubicBezTo>
                      <a:cubicBezTo>
                        <a:pt x="117" y="44"/>
                        <a:pt x="93" y="24"/>
                        <a:pt x="72" y="17"/>
                      </a:cubicBezTo>
                      <a:cubicBezTo>
                        <a:pt x="36" y="7"/>
                        <a:pt x="93" y="23"/>
                        <a:pt x="40" y="10"/>
                      </a:cubicBezTo>
                      <a:cubicBezTo>
                        <a:pt x="32" y="8"/>
                        <a:pt x="0" y="0"/>
                        <a:pt x="0" y="0"/>
                      </a:cubicBezTo>
                      <a:cubicBezTo>
                        <a:pt x="3" y="124"/>
                        <a:pt x="4" y="593"/>
                        <a:pt x="3" y="732"/>
                      </a:cubicBezTo>
                      <a:close/>
                    </a:path>
                  </a:pathLst>
                </a:custGeom>
                <a:solidFill>
                  <a:srgbClr val="969696"/>
                </a:solidFill>
                <a:ln w="6350" cap="rnd">
                  <a:noFill/>
                  <a:round/>
                  <a:headEnd/>
                  <a:tailEnd/>
                </a:ln>
              </p:spPr>
              <p:txBody>
                <a:bodyPr/>
                <a:lstStyle/>
                <a:p>
                  <a:pPr algn="just"/>
                  <a:endParaRPr lang="tr-TR"/>
                </a:p>
              </p:txBody>
            </p:sp>
            <p:sp>
              <p:nvSpPr>
                <p:cNvPr id="86040" name="Rectangle 67"/>
                <p:cNvSpPr>
                  <a:spLocks noChangeArrowheads="1"/>
                </p:cNvSpPr>
                <p:nvPr/>
              </p:nvSpPr>
              <p:spPr bwMode="auto">
                <a:xfrm flipH="1">
                  <a:off x="4956" y="1844"/>
                  <a:ext cx="24" cy="592"/>
                </a:xfrm>
                <a:prstGeom prst="rect">
                  <a:avLst/>
                </a:prstGeom>
                <a:solidFill>
                  <a:srgbClr val="969696"/>
                </a:solidFill>
                <a:ln w="6350" cap="rnd">
                  <a:noFill/>
                  <a:miter lim="800000"/>
                  <a:headEnd/>
                  <a:tailEnd/>
                </a:ln>
              </p:spPr>
              <p:txBody>
                <a:bodyPr/>
                <a:lstStyle/>
                <a:p>
                  <a:pPr algn="just"/>
                  <a:endParaRPr lang="tr-TR"/>
                </a:p>
              </p:txBody>
            </p:sp>
            <p:sp>
              <p:nvSpPr>
                <p:cNvPr id="86041" name="Rectangle 68"/>
                <p:cNvSpPr>
                  <a:spLocks noChangeArrowheads="1"/>
                </p:cNvSpPr>
                <p:nvPr/>
              </p:nvSpPr>
              <p:spPr bwMode="auto">
                <a:xfrm rot="16200000" flipH="1">
                  <a:off x="4864" y="2322"/>
                  <a:ext cx="24" cy="206"/>
                </a:xfrm>
                <a:prstGeom prst="rect">
                  <a:avLst/>
                </a:prstGeom>
                <a:solidFill>
                  <a:srgbClr val="969696"/>
                </a:solidFill>
                <a:ln w="6350" cap="rnd">
                  <a:noFill/>
                  <a:miter lim="800000"/>
                  <a:headEnd/>
                  <a:tailEnd/>
                </a:ln>
              </p:spPr>
              <p:txBody>
                <a:bodyPr/>
                <a:lstStyle/>
                <a:p>
                  <a:pPr algn="just"/>
                  <a:endParaRPr lang="tr-TR"/>
                </a:p>
              </p:txBody>
            </p:sp>
            <p:sp>
              <p:nvSpPr>
                <p:cNvPr id="86042" name="Freeform 69"/>
                <p:cNvSpPr>
                  <a:spLocks/>
                </p:cNvSpPr>
                <p:nvPr/>
              </p:nvSpPr>
              <p:spPr bwMode="auto">
                <a:xfrm flipH="1">
                  <a:off x="4456" y="2283"/>
                  <a:ext cx="163" cy="66"/>
                </a:xfrm>
                <a:custGeom>
                  <a:avLst/>
                  <a:gdLst>
                    <a:gd name="T0" fmla="*/ 19 w 202"/>
                    <a:gd name="T1" fmla="*/ 3 h 82"/>
                    <a:gd name="T2" fmla="*/ 39 w 202"/>
                    <a:gd name="T3" fmla="*/ 5 h 82"/>
                    <a:gd name="T4" fmla="*/ 48 w 202"/>
                    <a:gd name="T5" fmla="*/ 7 h 82"/>
                    <a:gd name="T6" fmla="*/ 51 w 202"/>
                    <a:gd name="T7" fmla="*/ 8 h 82"/>
                    <a:gd name="T8" fmla="*/ 45 w 202"/>
                    <a:gd name="T9" fmla="*/ 7 h 82"/>
                    <a:gd name="T10" fmla="*/ 39 w 202"/>
                    <a:gd name="T11" fmla="*/ 8 h 82"/>
                    <a:gd name="T12" fmla="*/ 39 w 202"/>
                    <a:gd name="T13" fmla="*/ 10 h 82"/>
                    <a:gd name="T14" fmla="*/ 37 w 202"/>
                    <a:gd name="T15" fmla="*/ 12 h 82"/>
                    <a:gd name="T16" fmla="*/ 29 w 202"/>
                    <a:gd name="T17" fmla="*/ 12 h 82"/>
                    <a:gd name="T18" fmla="*/ 2 w 202"/>
                    <a:gd name="T19" fmla="*/ 23 h 82"/>
                    <a:gd name="T20" fmla="*/ 12 w 202"/>
                    <a:gd name="T21" fmla="*/ 6 h 82"/>
                    <a:gd name="T22" fmla="*/ 10 w 202"/>
                    <a:gd name="T23" fmla="*/ 5 h 82"/>
                    <a:gd name="T24" fmla="*/ 17 w 202"/>
                    <a:gd name="T25" fmla="*/ 2 h 82"/>
                    <a:gd name="T26" fmla="*/ 19 w 202"/>
                    <a:gd name="T27" fmla="*/ 3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2"/>
                    <a:gd name="T43" fmla="*/ 0 h 82"/>
                    <a:gd name="T44" fmla="*/ 202 w 202"/>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2" h="82">
                      <a:moveTo>
                        <a:pt x="67" y="11"/>
                      </a:moveTo>
                      <a:cubicBezTo>
                        <a:pt x="92" y="16"/>
                        <a:pt x="115" y="18"/>
                        <a:pt x="141" y="19"/>
                      </a:cubicBezTo>
                      <a:cubicBezTo>
                        <a:pt x="152" y="22"/>
                        <a:pt x="162" y="24"/>
                        <a:pt x="173" y="27"/>
                      </a:cubicBezTo>
                      <a:cubicBezTo>
                        <a:pt x="177" y="28"/>
                        <a:pt x="185" y="31"/>
                        <a:pt x="185" y="31"/>
                      </a:cubicBezTo>
                      <a:cubicBezTo>
                        <a:pt x="202" y="48"/>
                        <a:pt x="170" y="29"/>
                        <a:pt x="165" y="27"/>
                      </a:cubicBezTo>
                      <a:cubicBezTo>
                        <a:pt x="156" y="28"/>
                        <a:pt x="147" y="25"/>
                        <a:pt x="139" y="29"/>
                      </a:cubicBezTo>
                      <a:cubicBezTo>
                        <a:pt x="136" y="31"/>
                        <a:pt x="142" y="36"/>
                        <a:pt x="141" y="39"/>
                      </a:cubicBezTo>
                      <a:cubicBezTo>
                        <a:pt x="140" y="41"/>
                        <a:pt x="137" y="42"/>
                        <a:pt x="135" y="43"/>
                      </a:cubicBezTo>
                      <a:cubicBezTo>
                        <a:pt x="125" y="42"/>
                        <a:pt x="113" y="42"/>
                        <a:pt x="105" y="45"/>
                      </a:cubicBezTo>
                      <a:cubicBezTo>
                        <a:pt x="125" y="77"/>
                        <a:pt x="79" y="49"/>
                        <a:pt x="4" y="82"/>
                      </a:cubicBezTo>
                      <a:cubicBezTo>
                        <a:pt x="0" y="69"/>
                        <a:pt x="57" y="26"/>
                        <a:pt x="45" y="21"/>
                      </a:cubicBezTo>
                      <a:cubicBezTo>
                        <a:pt x="41" y="19"/>
                        <a:pt x="33" y="17"/>
                        <a:pt x="33" y="17"/>
                      </a:cubicBezTo>
                      <a:cubicBezTo>
                        <a:pt x="27" y="0"/>
                        <a:pt x="52" y="8"/>
                        <a:pt x="61" y="9"/>
                      </a:cubicBezTo>
                      <a:cubicBezTo>
                        <a:pt x="65" y="10"/>
                        <a:pt x="82" y="21"/>
                        <a:pt x="67" y="11"/>
                      </a:cubicBezTo>
                      <a:close/>
                    </a:path>
                  </a:pathLst>
                </a:custGeom>
                <a:solidFill>
                  <a:srgbClr val="969696"/>
                </a:solidFill>
                <a:ln w="6350" cap="rnd">
                  <a:noFill/>
                  <a:round/>
                  <a:headEnd/>
                  <a:tailEnd/>
                </a:ln>
              </p:spPr>
              <p:txBody>
                <a:bodyPr/>
                <a:lstStyle/>
                <a:p>
                  <a:pPr algn="just"/>
                  <a:endParaRPr lang="tr-TR"/>
                </a:p>
              </p:txBody>
            </p:sp>
          </p:grpSp>
        </p:grpSp>
        <p:sp>
          <p:nvSpPr>
            <p:cNvPr id="27" name="Rectangle 70"/>
            <p:cNvSpPr>
              <a:spLocks noChangeArrowheads="1"/>
            </p:cNvSpPr>
            <p:nvPr/>
          </p:nvSpPr>
          <p:spPr bwMode="auto">
            <a:xfrm>
              <a:off x="6781800" y="5791200"/>
              <a:ext cx="1370013" cy="296863"/>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İletim ortamı</a:t>
              </a:r>
              <a:endParaRPr lang="en-US" sz="1400">
                <a:solidFill>
                  <a:schemeClr val="bg1"/>
                </a:solidFill>
                <a:effectLst>
                  <a:outerShdw blurRad="38100" dist="38100" dir="2700000" algn="tl">
                    <a:srgbClr val="000000"/>
                  </a:outerShdw>
                </a:effectLst>
                <a:cs typeface="+mn-cs"/>
              </a:endParaRPr>
            </a:p>
          </p:txBody>
        </p:sp>
      </p:grpSp>
      <p:sp>
        <p:nvSpPr>
          <p:cNvPr id="91" name="Rectangle 6"/>
          <p:cNvSpPr txBox="1">
            <a:spLocks noChangeArrowheads="1"/>
          </p:cNvSpPr>
          <p:nvPr/>
        </p:nvSpPr>
        <p:spPr bwMode="auto">
          <a:xfrm>
            <a:off x="2725738" y="4064000"/>
            <a:ext cx="3927475" cy="2030413"/>
          </a:xfrm>
          <a:prstGeom prst="rect">
            <a:avLst/>
          </a:prstGeom>
          <a:noFill/>
          <a:ln w="9525">
            <a:noFill/>
            <a:miter lim="800000"/>
            <a:headEnd/>
            <a:tailEnd/>
          </a:ln>
          <a:effectLst/>
        </p:spPr>
        <p:txBody>
          <a:bodyPr/>
          <a:lstStyle/>
          <a:p>
            <a:pPr marL="457200" indent="-457200">
              <a:lnSpc>
                <a:spcPct val="60000"/>
              </a:lnSpc>
              <a:spcBef>
                <a:spcPct val="60000"/>
              </a:spcBef>
              <a:buClr>
                <a:schemeClr val="folHlink"/>
              </a:buClr>
              <a:buSzPct val="60000"/>
              <a:buFont typeface="Wingdings" pitchFamily="2" charset="2"/>
              <a:buNone/>
              <a:defRPr/>
            </a:pPr>
            <a:r>
              <a:rPr lang="tr-TR" sz="1600" b="0" kern="0" dirty="0">
                <a:solidFill>
                  <a:srgbClr val="CC3399"/>
                </a:solidFill>
                <a:latin typeface="+mn-lt"/>
                <a:cs typeface="+mn-cs"/>
              </a:rPr>
              <a:t>7. Katman :</a:t>
            </a:r>
            <a:r>
              <a:rPr lang="tr-TR" sz="1600" b="0" kern="0" dirty="0">
                <a:solidFill>
                  <a:schemeClr val="tx1"/>
                </a:solidFill>
                <a:latin typeface="+mn-lt"/>
                <a:cs typeface="+mn-cs"/>
              </a:rPr>
              <a:t> Uygulama katmanı (</a:t>
            </a:r>
            <a:r>
              <a:rPr lang="tr-TR" sz="1600" b="0" kern="0" dirty="0" err="1">
                <a:solidFill>
                  <a:schemeClr val="tx1"/>
                </a:solidFill>
                <a:latin typeface="+mn-lt"/>
                <a:cs typeface="+mn-cs"/>
              </a:rPr>
              <a:t>Aplication</a:t>
            </a:r>
            <a:r>
              <a:rPr lang="tr-TR" sz="1600" b="0" kern="0" dirty="0">
                <a:solidFill>
                  <a:schemeClr val="tx1"/>
                </a:solidFill>
                <a:latin typeface="+mn-lt"/>
                <a:cs typeface="+mn-cs"/>
              </a:rPr>
              <a:t> </a:t>
            </a:r>
            <a:r>
              <a:rPr lang="tr-TR" sz="1600" b="0" kern="0" dirty="0" err="1">
                <a:solidFill>
                  <a:schemeClr val="tx1"/>
                </a:solidFill>
                <a:latin typeface="+mn-lt"/>
                <a:cs typeface="+mn-cs"/>
              </a:rPr>
              <a:t>layer</a:t>
            </a:r>
            <a:r>
              <a:rPr lang="tr-TR" sz="1600" b="0" kern="0" dirty="0">
                <a:solidFill>
                  <a:schemeClr val="tx1"/>
                </a:solidFill>
                <a:latin typeface="+mn-lt"/>
                <a:cs typeface="+mn-cs"/>
              </a:rPr>
              <a:t>)</a:t>
            </a:r>
          </a:p>
          <a:p>
            <a:pPr marL="457200" indent="-457200">
              <a:lnSpc>
                <a:spcPct val="60000"/>
              </a:lnSpc>
              <a:spcBef>
                <a:spcPct val="60000"/>
              </a:spcBef>
              <a:buClr>
                <a:schemeClr val="folHlink"/>
              </a:buClr>
              <a:buSzPct val="60000"/>
              <a:buFont typeface="Wingdings" pitchFamily="2" charset="2"/>
              <a:buNone/>
              <a:defRPr/>
            </a:pPr>
            <a:r>
              <a:rPr lang="tr-TR" sz="1600" b="0" kern="0" dirty="0">
                <a:solidFill>
                  <a:srgbClr val="CC3399"/>
                </a:solidFill>
                <a:latin typeface="+mn-lt"/>
                <a:cs typeface="+mn-cs"/>
              </a:rPr>
              <a:t>6. Katman :</a:t>
            </a:r>
            <a:r>
              <a:rPr lang="tr-TR" sz="1600" b="0" kern="0" dirty="0">
                <a:solidFill>
                  <a:schemeClr val="tx1"/>
                </a:solidFill>
                <a:latin typeface="+mn-lt"/>
                <a:cs typeface="+mn-cs"/>
              </a:rPr>
              <a:t> Sunum katmanı (</a:t>
            </a:r>
            <a:r>
              <a:rPr lang="tr-TR" sz="1600" b="0" kern="0" dirty="0" err="1">
                <a:solidFill>
                  <a:schemeClr val="tx1"/>
                </a:solidFill>
                <a:latin typeface="+mn-lt"/>
                <a:cs typeface="+mn-cs"/>
              </a:rPr>
              <a:t>Presentation</a:t>
            </a:r>
            <a:r>
              <a:rPr lang="tr-TR" sz="1600" b="0" kern="0" dirty="0">
                <a:solidFill>
                  <a:schemeClr val="tx1"/>
                </a:solidFill>
                <a:latin typeface="+mn-lt"/>
                <a:cs typeface="+mn-cs"/>
              </a:rPr>
              <a:t> </a:t>
            </a:r>
            <a:r>
              <a:rPr lang="tr-TR" sz="1600" b="0" kern="0" dirty="0" err="1">
                <a:solidFill>
                  <a:schemeClr val="tx1"/>
                </a:solidFill>
                <a:latin typeface="+mn-lt"/>
                <a:cs typeface="+mn-cs"/>
              </a:rPr>
              <a:t>layer</a:t>
            </a:r>
            <a:r>
              <a:rPr lang="tr-TR" sz="1600" b="0" kern="0" dirty="0">
                <a:solidFill>
                  <a:schemeClr val="tx1"/>
                </a:solidFill>
                <a:latin typeface="+mn-lt"/>
                <a:cs typeface="+mn-cs"/>
              </a:rPr>
              <a:t>)</a:t>
            </a:r>
          </a:p>
          <a:p>
            <a:pPr marL="457200" indent="-457200">
              <a:lnSpc>
                <a:spcPct val="60000"/>
              </a:lnSpc>
              <a:spcBef>
                <a:spcPct val="60000"/>
              </a:spcBef>
              <a:buClr>
                <a:schemeClr val="folHlink"/>
              </a:buClr>
              <a:buSzPct val="60000"/>
              <a:buFont typeface="Wingdings" pitchFamily="2" charset="2"/>
              <a:buNone/>
              <a:defRPr/>
            </a:pPr>
            <a:r>
              <a:rPr lang="tr-TR" sz="1600" b="0" kern="0" dirty="0">
                <a:solidFill>
                  <a:srgbClr val="CC3399"/>
                </a:solidFill>
                <a:latin typeface="+mn-lt"/>
                <a:cs typeface="+mn-cs"/>
              </a:rPr>
              <a:t>5. Katman :</a:t>
            </a:r>
            <a:r>
              <a:rPr lang="tr-TR" sz="1600" b="0" kern="0" dirty="0">
                <a:solidFill>
                  <a:schemeClr val="tx1"/>
                </a:solidFill>
                <a:latin typeface="+mn-lt"/>
                <a:cs typeface="+mn-cs"/>
              </a:rPr>
              <a:t> Oturum katmanı (</a:t>
            </a:r>
            <a:r>
              <a:rPr lang="tr-TR" sz="1600" b="0" kern="0" dirty="0" err="1">
                <a:solidFill>
                  <a:schemeClr val="tx1"/>
                </a:solidFill>
                <a:latin typeface="+mn-lt"/>
                <a:cs typeface="+mn-cs"/>
              </a:rPr>
              <a:t>Session</a:t>
            </a:r>
            <a:r>
              <a:rPr lang="tr-TR" sz="1600" b="0" kern="0" dirty="0">
                <a:solidFill>
                  <a:schemeClr val="tx1"/>
                </a:solidFill>
                <a:latin typeface="+mn-lt"/>
                <a:cs typeface="+mn-cs"/>
              </a:rPr>
              <a:t> </a:t>
            </a:r>
            <a:r>
              <a:rPr lang="tr-TR" sz="1600" b="0" kern="0" dirty="0" err="1">
                <a:solidFill>
                  <a:schemeClr val="tx1"/>
                </a:solidFill>
                <a:latin typeface="+mn-lt"/>
                <a:cs typeface="+mn-cs"/>
              </a:rPr>
              <a:t>layer</a:t>
            </a:r>
            <a:r>
              <a:rPr lang="tr-TR" sz="1600" b="0" kern="0" dirty="0">
                <a:solidFill>
                  <a:schemeClr val="tx1"/>
                </a:solidFill>
                <a:latin typeface="+mn-lt"/>
                <a:cs typeface="+mn-cs"/>
              </a:rPr>
              <a:t>)</a:t>
            </a:r>
          </a:p>
          <a:p>
            <a:pPr marL="457200" indent="-457200">
              <a:lnSpc>
                <a:spcPct val="60000"/>
              </a:lnSpc>
              <a:spcBef>
                <a:spcPct val="60000"/>
              </a:spcBef>
              <a:buClr>
                <a:schemeClr val="folHlink"/>
              </a:buClr>
              <a:buSzPct val="60000"/>
              <a:buFont typeface="Wingdings" pitchFamily="2" charset="2"/>
              <a:buNone/>
              <a:defRPr/>
            </a:pPr>
            <a:r>
              <a:rPr lang="tr-TR" sz="1600" b="0" kern="0" dirty="0">
                <a:solidFill>
                  <a:srgbClr val="CC3399"/>
                </a:solidFill>
                <a:latin typeface="+mn-lt"/>
                <a:cs typeface="+mn-cs"/>
              </a:rPr>
              <a:t>4. Katman :</a:t>
            </a:r>
            <a:r>
              <a:rPr lang="tr-TR" sz="1600" b="0" kern="0" dirty="0">
                <a:solidFill>
                  <a:schemeClr val="tx1"/>
                </a:solidFill>
                <a:latin typeface="+mn-lt"/>
                <a:cs typeface="+mn-cs"/>
              </a:rPr>
              <a:t> Taşıma katmanı (</a:t>
            </a:r>
            <a:r>
              <a:rPr lang="tr-TR" sz="1600" b="0" kern="0" dirty="0" err="1">
                <a:solidFill>
                  <a:schemeClr val="tx1"/>
                </a:solidFill>
                <a:latin typeface="+mn-lt"/>
                <a:cs typeface="+mn-cs"/>
              </a:rPr>
              <a:t>Transportation</a:t>
            </a:r>
            <a:r>
              <a:rPr lang="tr-TR" sz="1600" b="0" kern="0" dirty="0">
                <a:solidFill>
                  <a:schemeClr val="tx1"/>
                </a:solidFill>
                <a:latin typeface="+mn-lt"/>
                <a:cs typeface="+mn-cs"/>
              </a:rPr>
              <a:t> </a:t>
            </a:r>
            <a:r>
              <a:rPr lang="tr-TR" sz="1600" b="0" kern="0" dirty="0" err="1">
                <a:solidFill>
                  <a:schemeClr val="tx1"/>
                </a:solidFill>
                <a:latin typeface="+mn-lt"/>
                <a:cs typeface="+mn-cs"/>
              </a:rPr>
              <a:t>layer</a:t>
            </a:r>
            <a:r>
              <a:rPr lang="tr-TR" sz="1600" b="0" kern="0" dirty="0">
                <a:solidFill>
                  <a:schemeClr val="tx1"/>
                </a:solidFill>
                <a:latin typeface="+mn-lt"/>
                <a:cs typeface="+mn-cs"/>
              </a:rPr>
              <a:t>)</a:t>
            </a:r>
          </a:p>
          <a:p>
            <a:pPr marL="457200" indent="-457200">
              <a:lnSpc>
                <a:spcPct val="60000"/>
              </a:lnSpc>
              <a:spcBef>
                <a:spcPct val="60000"/>
              </a:spcBef>
              <a:buClr>
                <a:schemeClr val="folHlink"/>
              </a:buClr>
              <a:buSzPct val="60000"/>
              <a:buFont typeface="Wingdings" pitchFamily="2" charset="2"/>
              <a:buNone/>
              <a:defRPr/>
            </a:pPr>
            <a:r>
              <a:rPr lang="tr-TR" sz="1600" b="0" kern="0" dirty="0">
                <a:solidFill>
                  <a:srgbClr val="CC3399"/>
                </a:solidFill>
                <a:latin typeface="+mn-lt"/>
                <a:cs typeface="+mn-cs"/>
              </a:rPr>
              <a:t>3. Katman :</a:t>
            </a:r>
            <a:r>
              <a:rPr lang="tr-TR" sz="1600" b="0" kern="0" dirty="0">
                <a:solidFill>
                  <a:schemeClr val="tx1"/>
                </a:solidFill>
                <a:latin typeface="+mn-lt"/>
                <a:cs typeface="+mn-cs"/>
              </a:rPr>
              <a:t> Ağ katmanı (Network </a:t>
            </a:r>
            <a:r>
              <a:rPr lang="tr-TR" sz="1600" b="0" kern="0" dirty="0" err="1">
                <a:solidFill>
                  <a:schemeClr val="tx1"/>
                </a:solidFill>
                <a:latin typeface="+mn-lt"/>
                <a:cs typeface="+mn-cs"/>
              </a:rPr>
              <a:t>layer</a:t>
            </a:r>
            <a:r>
              <a:rPr lang="tr-TR" sz="1600" b="0" kern="0" dirty="0">
                <a:solidFill>
                  <a:schemeClr val="tx1"/>
                </a:solidFill>
                <a:latin typeface="+mn-lt"/>
                <a:cs typeface="+mn-cs"/>
              </a:rPr>
              <a:t>)</a:t>
            </a:r>
          </a:p>
          <a:p>
            <a:pPr marL="457200" indent="-457200">
              <a:lnSpc>
                <a:spcPct val="60000"/>
              </a:lnSpc>
              <a:spcBef>
                <a:spcPct val="60000"/>
              </a:spcBef>
              <a:buClr>
                <a:schemeClr val="folHlink"/>
              </a:buClr>
              <a:buSzPct val="60000"/>
              <a:buFont typeface="Wingdings" pitchFamily="2" charset="2"/>
              <a:buNone/>
              <a:defRPr/>
            </a:pPr>
            <a:r>
              <a:rPr lang="tr-TR" sz="1600" b="0" kern="0" dirty="0">
                <a:solidFill>
                  <a:srgbClr val="CC3399"/>
                </a:solidFill>
                <a:latin typeface="+mn-lt"/>
                <a:cs typeface="+mn-cs"/>
              </a:rPr>
              <a:t>2. Katman :</a:t>
            </a:r>
            <a:r>
              <a:rPr lang="tr-TR" sz="1600" b="0" kern="0" dirty="0">
                <a:solidFill>
                  <a:schemeClr val="tx1"/>
                </a:solidFill>
                <a:latin typeface="+mn-lt"/>
                <a:cs typeface="+mn-cs"/>
              </a:rPr>
              <a:t> Veri bağı katmanı (Data link </a:t>
            </a:r>
            <a:r>
              <a:rPr lang="tr-TR" sz="1600" b="0" kern="0" dirty="0" err="1">
                <a:solidFill>
                  <a:schemeClr val="tx1"/>
                </a:solidFill>
                <a:latin typeface="+mn-lt"/>
                <a:cs typeface="+mn-cs"/>
              </a:rPr>
              <a:t>layer</a:t>
            </a:r>
            <a:r>
              <a:rPr lang="tr-TR" sz="1600" b="0" kern="0" dirty="0">
                <a:solidFill>
                  <a:schemeClr val="tx1"/>
                </a:solidFill>
                <a:latin typeface="+mn-lt"/>
                <a:cs typeface="+mn-cs"/>
              </a:rPr>
              <a:t>)</a:t>
            </a:r>
          </a:p>
          <a:p>
            <a:pPr marL="457200" indent="-457200">
              <a:lnSpc>
                <a:spcPct val="60000"/>
              </a:lnSpc>
              <a:spcBef>
                <a:spcPct val="60000"/>
              </a:spcBef>
              <a:buClr>
                <a:schemeClr val="folHlink"/>
              </a:buClr>
              <a:buSzPct val="60000"/>
              <a:buFont typeface="Wingdings" pitchFamily="2" charset="2"/>
              <a:buNone/>
              <a:defRPr/>
            </a:pPr>
            <a:r>
              <a:rPr lang="tr-TR" sz="1600" b="0" kern="0" dirty="0">
                <a:solidFill>
                  <a:srgbClr val="CC3399"/>
                </a:solidFill>
                <a:latin typeface="+mn-lt"/>
                <a:cs typeface="+mn-cs"/>
              </a:rPr>
              <a:t>1. Katman :</a:t>
            </a:r>
            <a:r>
              <a:rPr lang="tr-TR" sz="1600" b="0" kern="0" dirty="0">
                <a:solidFill>
                  <a:schemeClr val="tx1"/>
                </a:solidFill>
                <a:latin typeface="+mn-lt"/>
                <a:cs typeface="+mn-cs"/>
              </a:rPr>
              <a:t> Fiziksel katman (</a:t>
            </a:r>
            <a:r>
              <a:rPr lang="tr-TR" sz="1600" b="0" kern="0" dirty="0" err="1">
                <a:solidFill>
                  <a:schemeClr val="tx1"/>
                </a:solidFill>
                <a:latin typeface="+mn-lt"/>
                <a:cs typeface="+mn-cs"/>
              </a:rPr>
              <a:t>Physical</a:t>
            </a:r>
            <a:r>
              <a:rPr lang="tr-TR" sz="1600" b="0" kern="0" dirty="0">
                <a:solidFill>
                  <a:schemeClr val="tx1"/>
                </a:solidFill>
                <a:latin typeface="+mn-lt"/>
                <a:cs typeface="+mn-cs"/>
              </a:rPr>
              <a:t> </a:t>
            </a:r>
            <a:r>
              <a:rPr lang="tr-TR" sz="1600" b="0" kern="0" dirty="0" err="1">
                <a:solidFill>
                  <a:schemeClr val="tx1"/>
                </a:solidFill>
                <a:latin typeface="+mn-lt"/>
                <a:cs typeface="+mn-cs"/>
              </a:rPr>
              <a:t>layer</a:t>
            </a:r>
            <a:r>
              <a:rPr lang="tr-TR" sz="1600" b="0" kern="0" dirty="0">
                <a:solidFill>
                  <a:schemeClr val="tx1"/>
                </a:solidFill>
                <a:latin typeface="+mn-lt"/>
                <a:cs typeface="+mn-cs"/>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3 Veri Yer Tutucusu"/>
          <p:cNvSpPr>
            <a:spLocks noGrp="1"/>
          </p:cNvSpPr>
          <p:nvPr>
            <p:ph type="dt" sz="quarter" idx="10"/>
          </p:nvPr>
        </p:nvSpPr>
        <p:spPr/>
        <p:txBody>
          <a:bodyPr/>
          <a:lstStyle/>
          <a:p>
            <a:pPr>
              <a:defRPr/>
            </a:pPr>
            <a:r>
              <a:rPr lang="tr-TR">
                <a:latin typeface="Tahoma" pitchFamily="34" charset="0"/>
              </a:rPr>
              <a:t>Prof.Dr.İbrahim ÖZÇELİK</a:t>
            </a:r>
          </a:p>
        </p:txBody>
      </p:sp>
      <p:sp>
        <p:nvSpPr>
          <p:cNvPr id="93187" name="4 Altbilgi Yer Tutucusu"/>
          <p:cNvSpPr>
            <a:spLocks noGrp="1"/>
          </p:cNvSpPr>
          <p:nvPr>
            <p:ph type="ftr" sz="quarter" idx="11"/>
          </p:nvPr>
        </p:nvSpPr>
        <p:spPr/>
        <p:txBody>
          <a:bodyPr/>
          <a:lstStyle/>
          <a:p>
            <a:pPr>
              <a:defRPr/>
            </a:pPr>
            <a:r>
              <a:rPr lang="tr-TR">
                <a:latin typeface="Tahoma" pitchFamily="34" charset="0"/>
              </a:rPr>
              <a:t>Ağ Modeli, Sinyaller ve Kanal Kapasitesi</a:t>
            </a:r>
          </a:p>
        </p:txBody>
      </p:sp>
      <p:sp>
        <p:nvSpPr>
          <p:cNvPr id="93188" name="5 Slayt Numarası Yer Tutucusu"/>
          <p:cNvSpPr>
            <a:spLocks noGrp="1"/>
          </p:cNvSpPr>
          <p:nvPr>
            <p:ph type="sldNum" sz="quarter" idx="12"/>
          </p:nvPr>
        </p:nvSpPr>
        <p:spPr/>
        <p:txBody>
          <a:bodyPr/>
          <a:lstStyle/>
          <a:p>
            <a:pPr>
              <a:defRPr/>
            </a:pPr>
            <a:fld id="{7A050FBE-29F7-4B1F-970A-D90BF7DC8C78}" type="slidenum">
              <a:rPr lang="tr-TR" smtClean="0">
                <a:latin typeface="Tahoma" pitchFamily="34" charset="0"/>
              </a:rPr>
              <a:pPr>
                <a:defRPr/>
              </a:pPr>
              <a:t>9</a:t>
            </a:fld>
            <a:endParaRPr lang="tr-TR">
              <a:latin typeface="Tahoma" pitchFamily="34" charset="0"/>
            </a:endParaRPr>
          </a:p>
        </p:txBody>
      </p:sp>
      <p:sp>
        <p:nvSpPr>
          <p:cNvPr id="94213" name="Rectangle 5"/>
          <p:cNvSpPr>
            <a:spLocks noGrp="1" noChangeArrowheads="1"/>
          </p:cNvSpPr>
          <p:nvPr>
            <p:ph type="title"/>
          </p:nvPr>
        </p:nvSpPr>
        <p:spPr/>
        <p:txBody>
          <a:bodyPr/>
          <a:lstStyle/>
          <a:p>
            <a:pPr eaLnBrk="1" hangingPunct="1"/>
            <a:r>
              <a:rPr lang="tr-TR"/>
              <a:t>Katman Özellikleri</a:t>
            </a:r>
          </a:p>
        </p:txBody>
      </p:sp>
      <p:sp>
        <p:nvSpPr>
          <p:cNvPr id="94214" name="Rectangle 6"/>
          <p:cNvSpPr>
            <a:spLocks noGrp="1" noChangeArrowheads="1"/>
          </p:cNvSpPr>
          <p:nvPr>
            <p:ph type="body" idx="1"/>
          </p:nvPr>
        </p:nvSpPr>
        <p:spPr>
          <a:xfrm>
            <a:off x="2949575" y="2335213"/>
            <a:ext cx="3898900" cy="2139950"/>
          </a:xfrm>
          <a:ln>
            <a:solidFill>
              <a:srgbClr val="006666"/>
            </a:solidFill>
          </a:ln>
        </p:spPr>
        <p:txBody>
          <a:bodyPr/>
          <a:lstStyle/>
          <a:p>
            <a:pPr marL="279400" indent="-279400" eaLnBrk="1" hangingPunct="1">
              <a:lnSpc>
                <a:spcPct val="80000"/>
              </a:lnSpc>
            </a:pPr>
            <a:r>
              <a:rPr lang="tr-TR" sz="2000"/>
              <a:t>O,T ve A iletişim katmanları</a:t>
            </a:r>
          </a:p>
          <a:p>
            <a:pPr marL="279400" indent="-279400" eaLnBrk="1" hangingPunct="1">
              <a:lnSpc>
                <a:spcPct val="80000"/>
              </a:lnSpc>
            </a:pPr>
            <a:r>
              <a:rPr lang="tr-TR" sz="2000"/>
              <a:t>T</a:t>
            </a:r>
            <a:r>
              <a:rPr lang="tr-TR" sz="2000" baseline="-25000"/>
              <a:t>kaynak</a:t>
            </a:r>
            <a:r>
              <a:rPr lang="tr-TR" sz="2000"/>
              <a:t> ve T</a:t>
            </a:r>
            <a:r>
              <a:rPr lang="tr-TR" sz="2000" baseline="-25000"/>
              <a:t>hedef   </a:t>
            </a:r>
            <a:r>
              <a:rPr lang="tr-TR" sz="2000"/>
              <a:t>eş katmanlardır</a:t>
            </a:r>
          </a:p>
          <a:p>
            <a:pPr marL="279400" indent="-279400" eaLnBrk="1" hangingPunct="1">
              <a:lnSpc>
                <a:spcPct val="80000"/>
              </a:lnSpc>
            </a:pPr>
            <a:r>
              <a:rPr lang="tr-TR" sz="2000"/>
              <a:t>Eş katmanlar birbiriyle konuşur ve birbirinin dilinden anlar </a:t>
            </a:r>
          </a:p>
          <a:p>
            <a:pPr marL="279400" indent="-279400" eaLnBrk="1" hangingPunct="1">
              <a:lnSpc>
                <a:spcPct val="80000"/>
              </a:lnSpc>
            </a:pPr>
            <a:r>
              <a:rPr lang="tr-TR" sz="2000"/>
              <a:t>T katman protokolu: T</a:t>
            </a:r>
            <a:r>
              <a:rPr lang="tr-TR" sz="2000" baseline="-25000"/>
              <a:t>kaynak </a:t>
            </a:r>
            <a:r>
              <a:rPr lang="tr-TR" sz="2000"/>
              <a:t>ve</a:t>
            </a:r>
            <a:r>
              <a:rPr lang="tr-TR" sz="2000" baseline="-25000"/>
              <a:t> </a:t>
            </a:r>
            <a:r>
              <a:rPr lang="tr-TR" sz="2000"/>
              <a:t>T</a:t>
            </a:r>
            <a:r>
              <a:rPr lang="tr-TR" sz="2000" baseline="-25000"/>
              <a:t>hedef </a:t>
            </a:r>
            <a:r>
              <a:rPr lang="tr-TR" sz="2000"/>
              <a:t>in iletişim kurallarını tanımlar</a:t>
            </a:r>
          </a:p>
          <a:p>
            <a:pPr marL="279400" indent="-279400" eaLnBrk="1" hangingPunct="1">
              <a:lnSpc>
                <a:spcPct val="80000"/>
              </a:lnSpc>
            </a:pPr>
            <a:endParaRPr lang="tr-TR" sz="2000" baseline="-25000"/>
          </a:p>
        </p:txBody>
      </p:sp>
      <p:grpSp>
        <p:nvGrpSpPr>
          <p:cNvPr id="94215" name="Group 31"/>
          <p:cNvGrpSpPr>
            <a:grpSpLocks/>
          </p:cNvGrpSpPr>
          <p:nvPr/>
        </p:nvGrpSpPr>
        <p:grpSpPr bwMode="auto">
          <a:xfrm>
            <a:off x="1331913" y="1773238"/>
            <a:ext cx="7086600" cy="4248150"/>
            <a:chOff x="639" y="768"/>
            <a:chExt cx="4464" cy="3056"/>
          </a:xfrm>
        </p:grpSpPr>
        <p:grpSp>
          <p:nvGrpSpPr>
            <p:cNvPr id="94216" name="Group 2"/>
            <p:cNvGrpSpPr>
              <a:grpSpLocks/>
            </p:cNvGrpSpPr>
            <p:nvPr/>
          </p:nvGrpSpPr>
          <p:grpSpPr bwMode="auto">
            <a:xfrm>
              <a:off x="1090" y="2832"/>
              <a:ext cx="3571" cy="712"/>
              <a:chOff x="1085" y="2846"/>
              <a:chExt cx="3571" cy="712"/>
            </a:xfrm>
          </p:grpSpPr>
          <p:sp>
            <p:nvSpPr>
              <p:cNvPr id="94241" name="Rectangle 3"/>
              <p:cNvSpPr>
                <a:spLocks noChangeArrowheads="1"/>
              </p:cNvSpPr>
              <p:nvPr/>
            </p:nvSpPr>
            <p:spPr bwMode="auto">
              <a:xfrm>
                <a:off x="1126" y="3504"/>
                <a:ext cx="3530" cy="54"/>
              </a:xfrm>
              <a:prstGeom prst="rect">
                <a:avLst/>
              </a:prstGeom>
              <a:gradFill rotWithShape="0">
                <a:gsLst>
                  <a:gs pos="0">
                    <a:srgbClr val="CC0099"/>
                  </a:gs>
                  <a:gs pos="50000">
                    <a:srgbClr val="F4C9E9"/>
                  </a:gs>
                  <a:gs pos="100000">
                    <a:srgbClr val="CC0099"/>
                  </a:gs>
                </a:gsLst>
                <a:lin ang="5400000" scaled="1"/>
              </a:gradFill>
              <a:ln w="9525">
                <a:noFill/>
                <a:miter lim="800000"/>
                <a:headEnd/>
                <a:tailEnd/>
              </a:ln>
            </p:spPr>
            <p:txBody>
              <a:bodyPr wrap="none" anchor="ctr"/>
              <a:lstStyle/>
              <a:p>
                <a:pPr algn="just"/>
                <a:endParaRPr lang="tr-TR"/>
              </a:p>
            </p:txBody>
          </p:sp>
          <p:sp>
            <p:nvSpPr>
              <p:cNvPr id="94242" name="AutoShape 4"/>
              <p:cNvSpPr>
                <a:spLocks noChangeArrowheads="1"/>
              </p:cNvSpPr>
              <p:nvPr/>
            </p:nvSpPr>
            <p:spPr bwMode="auto">
              <a:xfrm rot="5400000" flipV="1">
                <a:off x="770" y="3161"/>
                <a:ext cx="687" cy="58"/>
              </a:xfrm>
              <a:prstGeom prst="homePlate">
                <a:avLst>
                  <a:gd name="adj" fmla="val 37289"/>
                </a:avLst>
              </a:prstGeom>
              <a:gradFill rotWithShape="0">
                <a:gsLst>
                  <a:gs pos="0">
                    <a:srgbClr val="CC0099"/>
                  </a:gs>
                  <a:gs pos="50000">
                    <a:srgbClr val="F4C9E9"/>
                  </a:gs>
                  <a:gs pos="100000">
                    <a:srgbClr val="CC0099"/>
                  </a:gs>
                </a:gsLst>
                <a:lin ang="0" scaled="1"/>
              </a:gradFill>
              <a:ln w="9525">
                <a:noFill/>
                <a:miter lim="800000"/>
                <a:headEnd/>
                <a:tailEnd/>
              </a:ln>
            </p:spPr>
            <p:txBody>
              <a:bodyPr wrap="none" anchor="ctr"/>
              <a:lstStyle/>
              <a:p>
                <a:pPr algn="just"/>
                <a:endParaRPr lang="tr-TR"/>
              </a:p>
            </p:txBody>
          </p:sp>
        </p:grpSp>
        <p:grpSp>
          <p:nvGrpSpPr>
            <p:cNvPr id="94217" name="Group 7"/>
            <p:cNvGrpSpPr>
              <a:grpSpLocks/>
            </p:cNvGrpSpPr>
            <p:nvPr/>
          </p:nvGrpSpPr>
          <p:grpSpPr bwMode="auto">
            <a:xfrm>
              <a:off x="647" y="1063"/>
              <a:ext cx="920" cy="1982"/>
              <a:chOff x="668" y="760"/>
              <a:chExt cx="920" cy="1982"/>
            </a:xfrm>
          </p:grpSpPr>
          <p:sp>
            <p:nvSpPr>
              <p:cNvPr id="94234" name="AutoShape 8"/>
              <p:cNvSpPr>
                <a:spLocks noChangeArrowheads="1"/>
              </p:cNvSpPr>
              <p:nvPr/>
            </p:nvSpPr>
            <p:spPr bwMode="auto">
              <a:xfrm>
                <a:off x="668" y="760"/>
                <a:ext cx="920" cy="32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sp>
            <p:nvSpPr>
              <p:cNvPr id="94235" name="AutoShape 9"/>
              <p:cNvSpPr>
                <a:spLocks noChangeArrowheads="1"/>
              </p:cNvSpPr>
              <p:nvPr/>
            </p:nvSpPr>
            <p:spPr bwMode="auto">
              <a:xfrm>
                <a:off x="673" y="1037"/>
                <a:ext cx="910" cy="32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sp>
            <p:nvSpPr>
              <p:cNvPr id="94236" name="AutoShape 10"/>
              <p:cNvSpPr>
                <a:spLocks noChangeArrowheads="1"/>
              </p:cNvSpPr>
              <p:nvPr/>
            </p:nvSpPr>
            <p:spPr bwMode="auto">
              <a:xfrm>
                <a:off x="672" y="1313"/>
                <a:ext cx="912" cy="32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eaLnBrk="0" hangingPunct="0"/>
                <a:r>
                  <a:rPr lang="tr-TR" sz="2400" b="0">
                    <a:solidFill>
                      <a:schemeClr val="tx1"/>
                    </a:solidFill>
                  </a:rPr>
                  <a:t>O</a:t>
                </a:r>
              </a:p>
            </p:txBody>
          </p:sp>
          <p:sp>
            <p:nvSpPr>
              <p:cNvPr id="94237" name="AutoShape 11"/>
              <p:cNvSpPr>
                <a:spLocks noChangeArrowheads="1"/>
              </p:cNvSpPr>
              <p:nvPr/>
            </p:nvSpPr>
            <p:spPr bwMode="auto">
              <a:xfrm>
                <a:off x="673" y="1592"/>
                <a:ext cx="910" cy="32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 T</a:t>
                </a:r>
              </a:p>
            </p:txBody>
          </p:sp>
          <p:sp>
            <p:nvSpPr>
              <p:cNvPr id="94238" name="AutoShape 12"/>
              <p:cNvSpPr>
                <a:spLocks noChangeArrowheads="1"/>
              </p:cNvSpPr>
              <p:nvPr/>
            </p:nvSpPr>
            <p:spPr bwMode="auto">
              <a:xfrm>
                <a:off x="673" y="1868"/>
                <a:ext cx="910" cy="32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r" eaLnBrk="0" hangingPunct="0"/>
                <a:r>
                  <a:rPr lang="tr-TR" sz="2400" b="0">
                    <a:solidFill>
                      <a:schemeClr val="tx1"/>
                    </a:solidFill>
                  </a:rPr>
                  <a:t>A</a:t>
                </a:r>
              </a:p>
            </p:txBody>
          </p:sp>
          <p:sp>
            <p:nvSpPr>
              <p:cNvPr id="94239" name="AutoShape 13"/>
              <p:cNvSpPr>
                <a:spLocks noChangeArrowheads="1"/>
              </p:cNvSpPr>
              <p:nvPr/>
            </p:nvSpPr>
            <p:spPr bwMode="auto">
              <a:xfrm>
                <a:off x="673" y="2145"/>
                <a:ext cx="910" cy="319"/>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sp>
            <p:nvSpPr>
              <p:cNvPr id="94240" name="AutoShape 14"/>
              <p:cNvSpPr>
                <a:spLocks noChangeArrowheads="1"/>
              </p:cNvSpPr>
              <p:nvPr/>
            </p:nvSpPr>
            <p:spPr bwMode="auto">
              <a:xfrm>
                <a:off x="673" y="2422"/>
                <a:ext cx="910" cy="32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grpSp>
        <p:sp>
          <p:nvSpPr>
            <p:cNvPr id="424975" name="Rectangle 15"/>
            <p:cNvSpPr>
              <a:spLocks noChangeArrowheads="1"/>
            </p:cNvSpPr>
            <p:nvPr/>
          </p:nvSpPr>
          <p:spPr bwMode="auto">
            <a:xfrm>
              <a:off x="639" y="768"/>
              <a:ext cx="943" cy="187"/>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Kaynak</a:t>
              </a:r>
              <a:endParaRPr lang="en-US" sz="1400">
                <a:solidFill>
                  <a:schemeClr val="bg1"/>
                </a:solidFill>
                <a:effectLst>
                  <a:outerShdw blurRad="38100" dist="38100" dir="2700000" algn="tl">
                    <a:srgbClr val="000000"/>
                  </a:outerShdw>
                </a:effectLst>
                <a:cs typeface="+mn-cs"/>
              </a:endParaRPr>
            </a:p>
          </p:txBody>
        </p:sp>
        <p:sp>
          <p:nvSpPr>
            <p:cNvPr id="424976" name="Rectangle 16"/>
            <p:cNvSpPr>
              <a:spLocks noChangeArrowheads="1"/>
            </p:cNvSpPr>
            <p:nvPr/>
          </p:nvSpPr>
          <p:spPr bwMode="auto">
            <a:xfrm>
              <a:off x="4160" y="768"/>
              <a:ext cx="943" cy="187"/>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Hedef</a:t>
              </a:r>
              <a:endParaRPr lang="en-US" sz="1400">
                <a:solidFill>
                  <a:schemeClr val="bg1"/>
                </a:solidFill>
                <a:effectLst>
                  <a:outerShdw blurRad="38100" dist="38100" dir="2700000" algn="tl">
                    <a:srgbClr val="000000"/>
                  </a:outerShdw>
                </a:effectLst>
                <a:cs typeface="+mn-cs"/>
              </a:endParaRPr>
            </a:p>
          </p:txBody>
        </p:sp>
        <p:sp>
          <p:nvSpPr>
            <p:cNvPr id="94220" name="AutoShape 17"/>
            <p:cNvSpPr>
              <a:spLocks noChangeArrowheads="1"/>
            </p:cNvSpPr>
            <p:nvPr/>
          </p:nvSpPr>
          <p:spPr bwMode="auto">
            <a:xfrm rot="5400000" flipV="1">
              <a:off x="4293" y="3147"/>
              <a:ext cx="687" cy="58"/>
            </a:xfrm>
            <a:prstGeom prst="homePlate">
              <a:avLst>
                <a:gd name="adj" fmla="val 37289"/>
              </a:avLst>
            </a:prstGeom>
            <a:gradFill rotWithShape="0">
              <a:gsLst>
                <a:gs pos="0">
                  <a:srgbClr val="CC0099"/>
                </a:gs>
                <a:gs pos="50000">
                  <a:srgbClr val="F4C9E9"/>
                </a:gs>
                <a:gs pos="100000">
                  <a:srgbClr val="CC0099"/>
                </a:gs>
              </a:gsLst>
              <a:lin ang="0" scaled="1"/>
            </a:gradFill>
            <a:ln w="9525">
              <a:noFill/>
              <a:miter lim="800000"/>
              <a:headEnd/>
              <a:tailEnd/>
            </a:ln>
          </p:spPr>
          <p:txBody>
            <a:bodyPr wrap="none" anchor="ctr"/>
            <a:lstStyle/>
            <a:p>
              <a:pPr algn="just"/>
              <a:endParaRPr lang="tr-TR"/>
            </a:p>
          </p:txBody>
        </p:sp>
        <p:grpSp>
          <p:nvGrpSpPr>
            <p:cNvPr id="94221" name="Group 18"/>
            <p:cNvGrpSpPr>
              <a:grpSpLocks/>
            </p:cNvGrpSpPr>
            <p:nvPr/>
          </p:nvGrpSpPr>
          <p:grpSpPr bwMode="auto">
            <a:xfrm>
              <a:off x="4177" y="1061"/>
              <a:ext cx="920" cy="1982"/>
              <a:chOff x="668" y="760"/>
              <a:chExt cx="920" cy="1982"/>
            </a:xfrm>
          </p:grpSpPr>
          <p:sp>
            <p:nvSpPr>
              <p:cNvPr id="94227" name="AutoShape 19"/>
              <p:cNvSpPr>
                <a:spLocks noChangeArrowheads="1"/>
              </p:cNvSpPr>
              <p:nvPr/>
            </p:nvSpPr>
            <p:spPr bwMode="auto">
              <a:xfrm>
                <a:off x="668" y="760"/>
                <a:ext cx="920" cy="32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sp>
            <p:nvSpPr>
              <p:cNvPr id="94228" name="AutoShape 20"/>
              <p:cNvSpPr>
                <a:spLocks noChangeArrowheads="1"/>
              </p:cNvSpPr>
              <p:nvPr/>
            </p:nvSpPr>
            <p:spPr bwMode="auto">
              <a:xfrm>
                <a:off x="673" y="1037"/>
                <a:ext cx="910" cy="32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sp>
            <p:nvSpPr>
              <p:cNvPr id="94229" name="AutoShape 21"/>
              <p:cNvSpPr>
                <a:spLocks noChangeArrowheads="1"/>
              </p:cNvSpPr>
              <p:nvPr/>
            </p:nvSpPr>
            <p:spPr bwMode="auto">
              <a:xfrm>
                <a:off x="672" y="1313"/>
                <a:ext cx="912" cy="32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eaLnBrk="0" hangingPunct="0"/>
                <a:r>
                  <a:rPr lang="tr-TR" sz="2400" b="0">
                    <a:solidFill>
                      <a:schemeClr val="tx1"/>
                    </a:solidFill>
                  </a:rPr>
                  <a:t>O</a:t>
                </a:r>
              </a:p>
            </p:txBody>
          </p:sp>
          <p:sp>
            <p:nvSpPr>
              <p:cNvPr id="94230" name="AutoShape 22"/>
              <p:cNvSpPr>
                <a:spLocks noChangeArrowheads="1"/>
              </p:cNvSpPr>
              <p:nvPr/>
            </p:nvSpPr>
            <p:spPr bwMode="auto">
              <a:xfrm>
                <a:off x="673" y="1592"/>
                <a:ext cx="910" cy="32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r>
                  <a:rPr lang="tr-TR" sz="2400" b="0">
                    <a:solidFill>
                      <a:schemeClr val="tx1"/>
                    </a:solidFill>
                  </a:rPr>
                  <a:t>T</a:t>
                </a:r>
              </a:p>
            </p:txBody>
          </p:sp>
          <p:sp>
            <p:nvSpPr>
              <p:cNvPr id="94231" name="AutoShape 23"/>
              <p:cNvSpPr>
                <a:spLocks noChangeArrowheads="1"/>
              </p:cNvSpPr>
              <p:nvPr/>
            </p:nvSpPr>
            <p:spPr bwMode="auto">
              <a:xfrm>
                <a:off x="673" y="1868"/>
                <a:ext cx="910" cy="32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r" eaLnBrk="0" hangingPunct="0"/>
                <a:r>
                  <a:rPr lang="tr-TR" sz="2400" b="0">
                    <a:solidFill>
                      <a:schemeClr val="tx1"/>
                    </a:solidFill>
                  </a:rPr>
                  <a:t>A</a:t>
                </a:r>
              </a:p>
            </p:txBody>
          </p:sp>
          <p:sp>
            <p:nvSpPr>
              <p:cNvPr id="94232" name="AutoShape 24"/>
              <p:cNvSpPr>
                <a:spLocks noChangeArrowheads="1"/>
              </p:cNvSpPr>
              <p:nvPr/>
            </p:nvSpPr>
            <p:spPr bwMode="auto">
              <a:xfrm>
                <a:off x="673" y="2145"/>
                <a:ext cx="910" cy="319"/>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sp>
            <p:nvSpPr>
              <p:cNvPr id="94233" name="AutoShape 25"/>
              <p:cNvSpPr>
                <a:spLocks noChangeArrowheads="1"/>
              </p:cNvSpPr>
              <p:nvPr/>
            </p:nvSpPr>
            <p:spPr bwMode="auto">
              <a:xfrm>
                <a:off x="673" y="2422"/>
                <a:ext cx="910" cy="320"/>
              </a:xfrm>
              <a:prstGeom prst="roundRect">
                <a:avLst>
                  <a:gd name="adj" fmla="val 16667"/>
                </a:avLst>
              </a:prstGeom>
              <a:solidFill>
                <a:schemeClr val="accent1"/>
              </a:solidFill>
              <a:ln w="38100">
                <a:solidFill>
                  <a:srgbClr val="3399FF"/>
                </a:solidFill>
                <a:round/>
                <a:headEnd/>
                <a:tailEnd/>
              </a:ln>
            </p:spPr>
            <p:txBody>
              <a:bodyPr lIns="0" tIns="0" rIns="0" bIns="0" anchor="ctr">
                <a:spAutoFit/>
              </a:bodyPr>
              <a:lstStyle/>
              <a:p>
                <a:pPr algn="ctr" eaLnBrk="0" hangingPunct="0"/>
                <a:endParaRPr lang="tr-TR" sz="2400" b="0">
                  <a:solidFill>
                    <a:schemeClr val="tx1"/>
                  </a:solidFill>
                </a:endParaRPr>
              </a:p>
            </p:txBody>
          </p:sp>
        </p:grpSp>
        <p:sp>
          <p:nvSpPr>
            <p:cNvPr id="94222" name="Line 26"/>
            <p:cNvSpPr>
              <a:spLocks noChangeShapeType="1"/>
            </p:cNvSpPr>
            <p:nvPr/>
          </p:nvSpPr>
          <p:spPr bwMode="auto">
            <a:xfrm>
              <a:off x="1296" y="2032"/>
              <a:ext cx="0" cy="1248"/>
            </a:xfrm>
            <a:prstGeom prst="line">
              <a:avLst/>
            </a:prstGeom>
            <a:noFill/>
            <a:ln w="57150">
              <a:solidFill>
                <a:srgbClr val="FF0000"/>
              </a:solidFill>
              <a:round/>
              <a:headEnd/>
              <a:tailEnd type="triangle" w="med" len="med"/>
            </a:ln>
          </p:spPr>
          <p:txBody>
            <a:bodyPr lIns="90000" tIns="46800" rIns="90000" bIns="46800" anchor="ctr">
              <a:spAutoFit/>
            </a:bodyPr>
            <a:lstStyle/>
            <a:p>
              <a:endParaRPr lang="tr-TR"/>
            </a:p>
          </p:txBody>
        </p:sp>
        <p:sp>
          <p:nvSpPr>
            <p:cNvPr id="94223" name="Line 27"/>
            <p:cNvSpPr>
              <a:spLocks noChangeShapeType="1"/>
            </p:cNvSpPr>
            <p:nvPr/>
          </p:nvSpPr>
          <p:spPr bwMode="auto">
            <a:xfrm flipV="1">
              <a:off x="4464" y="2016"/>
              <a:ext cx="0" cy="1248"/>
            </a:xfrm>
            <a:prstGeom prst="line">
              <a:avLst/>
            </a:prstGeom>
            <a:noFill/>
            <a:ln w="57150">
              <a:solidFill>
                <a:srgbClr val="FF0000"/>
              </a:solidFill>
              <a:round/>
              <a:headEnd/>
              <a:tailEnd type="triangle" w="med" len="med"/>
            </a:ln>
          </p:spPr>
          <p:txBody>
            <a:bodyPr lIns="90000" tIns="46800" rIns="90000" bIns="46800" anchor="ctr">
              <a:spAutoFit/>
            </a:bodyPr>
            <a:lstStyle/>
            <a:p>
              <a:endParaRPr lang="tr-TR"/>
            </a:p>
          </p:txBody>
        </p:sp>
        <p:sp>
          <p:nvSpPr>
            <p:cNvPr id="94224" name="Line 28"/>
            <p:cNvSpPr>
              <a:spLocks noChangeShapeType="1"/>
            </p:cNvSpPr>
            <p:nvPr/>
          </p:nvSpPr>
          <p:spPr bwMode="auto">
            <a:xfrm rot="-5400000">
              <a:off x="2104" y="2496"/>
              <a:ext cx="0" cy="1536"/>
            </a:xfrm>
            <a:prstGeom prst="line">
              <a:avLst/>
            </a:prstGeom>
            <a:noFill/>
            <a:ln w="57150">
              <a:solidFill>
                <a:srgbClr val="FF0000"/>
              </a:solidFill>
              <a:round/>
              <a:headEnd/>
              <a:tailEnd type="triangle" w="med" len="med"/>
            </a:ln>
          </p:spPr>
          <p:txBody>
            <a:bodyPr lIns="90000" tIns="46800" rIns="90000" bIns="46800" anchor="ctr">
              <a:spAutoFit/>
            </a:bodyPr>
            <a:lstStyle/>
            <a:p>
              <a:endParaRPr lang="tr-TR"/>
            </a:p>
          </p:txBody>
        </p:sp>
        <p:sp>
          <p:nvSpPr>
            <p:cNvPr id="94225" name="Line 29"/>
            <p:cNvSpPr>
              <a:spLocks noChangeShapeType="1"/>
            </p:cNvSpPr>
            <p:nvPr/>
          </p:nvSpPr>
          <p:spPr bwMode="auto">
            <a:xfrm rot="-5400000">
              <a:off x="3664" y="2496"/>
              <a:ext cx="0" cy="1536"/>
            </a:xfrm>
            <a:prstGeom prst="line">
              <a:avLst/>
            </a:prstGeom>
            <a:noFill/>
            <a:ln w="57150">
              <a:solidFill>
                <a:srgbClr val="FF0000"/>
              </a:solidFill>
              <a:round/>
              <a:headEnd/>
              <a:tailEnd type="triangle" w="med" len="med"/>
            </a:ln>
          </p:spPr>
          <p:txBody>
            <a:bodyPr lIns="90000" tIns="46800" rIns="90000" bIns="46800" anchor="ctr">
              <a:spAutoFit/>
            </a:bodyPr>
            <a:lstStyle/>
            <a:p>
              <a:endParaRPr lang="tr-TR"/>
            </a:p>
          </p:txBody>
        </p:sp>
        <p:sp>
          <p:nvSpPr>
            <p:cNvPr id="424990" name="Rectangle 30"/>
            <p:cNvSpPr>
              <a:spLocks noChangeArrowheads="1"/>
            </p:cNvSpPr>
            <p:nvPr/>
          </p:nvSpPr>
          <p:spPr bwMode="auto">
            <a:xfrm>
              <a:off x="2327" y="3637"/>
              <a:ext cx="943" cy="187"/>
            </a:xfrm>
            <a:prstGeom prst="rect">
              <a:avLst/>
            </a:prstGeom>
            <a:solidFill>
              <a:srgbClr val="666699"/>
            </a:solidFill>
            <a:ln w="9525">
              <a:solidFill>
                <a:srgbClr val="333399"/>
              </a:solidFill>
              <a:miter lim="800000"/>
              <a:headEnd/>
              <a:tailEnd/>
            </a:ln>
            <a:effectLst>
              <a:outerShdw dist="35921" dir="2700000" algn="ctr" rotWithShape="0">
                <a:srgbClr val="C0C0C0"/>
              </a:outerShdw>
            </a:effectLst>
          </p:spPr>
          <p:txBody>
            <a:bodyPr wrap="none" anchor="ctr"/>
            <a:lstStyle/>
            <a:p>
              <a:pPr algn="ctr" eaLnBrk="0" hangingPunct="0">
                <a:defRPr/>
              </a:pPr>
              <a:r>
                <a:rPr lang="tr-TR">
                  <a:solidFill>
                    <a:schemeClr val="bg1"/>
                  </a:solidFill>
                  <a:effectLst>
                    <a:outerShdw blurRad="38100" dist="38100" dir="2700000" algn="tl">
                      <a:srgbClr val="000000"/>
                    </a:outerShdw>
                  </a:effectLst>
                  <a:cs typeface="+mn-cs"/>
                </a:rPr>
                <a:t>İletim ortamı</a:t>
              </a:r>
              <a:endParaRPr lang="en-US" sz="1400">
                <a:solidFill>
                  <a:schemeClr val="bg1"/>
                </a:solidFill>
                <a:effectLst>
                  <a:outerShdw blurRad="38100" dist="38100" dir="2700000" algn="tl">
                    <a:srgbClr val="000000"/>
                  </a:outerShdw>
                </a:effectLst>
                <a:cs typeface="+mn-cs"/>
              </a:endParaRPr>
            </a:p>
          </p:txBody>
        </p:sp>
      </p:grpSp>
    </p:spTree>
  </p:cSld>
  <p:clrMapOvr>
    <a:masterClrMapping/>
  </p:clrMapOvr>
</p:sld>
</file>

<file path=ppt/theme/theme1.xml><?xml version="1.0" encoding="utf-8"?>
<a:theme xmlns:a="http://schemas.openxmlformats.org/drawingml/2006/main" name="Karışımlar">
  <a:themeElements>
    <a:clrScheme name="Karışımlar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Karışımlar">
      <a:majorFont>
        <a:latin typeface="Arial Narrow"/>
        <a:ea typeface=""/>
        <a:cs typeface=""/>
      </a:majorFont>
      <a:minorFont>
        <a:latin typeface="Arial Narrow"/>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just" defTabSz="914400" rtl="0" eaLnBrk="1" fontAlgn="base" latinLnBrk="0" hangingPunct="1">
          <a:lnSpc>
            <a:spcPct val="100000"/>
          </a:lnSpc>
          <a:spcBef>
            <a:spcPct val="0"/>
          </a:spcBef>
          <a:spcAft>
            <a:spcPct val="0"/>
          </a:spcAft>
          <a:buClrTx/>
          <a:buSzTx/>
          <a:buFontTx/>
          <a:buNone/>
          <a:tabLst/>
          <a:defRPr kumimoji="0" lang="tr-TR" sz="2600" b="1" i="0" u="none" strike="noStrike" cap="none" normalizeH="0" baseline="0" smtClean="0">
            <a:ln>
              <a:noFill/>
            </a:ln>
            <a:solidFill>
              <a:schemeClr val="tx2"/>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just" defTabSz="914400" rtl="0" eaLnBrk="1" fontAlgn="base" latinLnBrk="0" hangingPunct="1">
          <a:lnSpc>
            <a:spcPct val="100000"/>
          </a:lnSpc>
          <a:spcBef>
            <a:spcPct val="0"/>
          </a:spcBef>
          <a:spcAft>
            <a:spcPct val="0"/>
          </a:spcAft>
          <a:buClrTx/>
          <a:buSzTx/>
          <a:buFontTx/>
          <a:buNone/>
          <a:tabLst/>
          <a:defRPr kumimoji="0" lang="tr-TR" sz="2600" b="1" i="0" u="none" strike="noStrike" cap="none" normalizeH="0" baseline="0" smtClean="0">
            <a:ln>
              <a:noFill/>
            </a:ln>
            <a:solidFill>
              <a:schemeClr val="tx2"/>
            </a:solidFill>
            <a:effectLst/>
            <a:latin typeface="Arial Narrow" pitchFamily="34" charset="0"/>
          </a:defRPr>
        </a:defPPr>
      </a:lstStyle>
    </a:lnDef>
  </a:objectDefaults>
  <a:extraClrSchemeLst>
    <a:extraClrScheme>
      <a:clrScheme name="Karışımlar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Karışımlar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Karışımlar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Karışımlar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Karışımlar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Karışımlar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4121</TotalTime>
  <Words>1887</Words>
  <Application>Microsoft Macintosh PowerPoint</Application>
  <PresentationFormat>On-screen Show (4:3)</PresentationFormat>
  <Paragraphs>379</Paragraphs>
  <Slides>33</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 Narrow</vt:lpstr>
      <vt:lpstr>Tahoma</vt:lpstr>
      <vt:lpstr>Times New Roman</vt:lpstr>
      <vt:lpstr>Wingdings</vt:lpstr>
      <vt:lpstr>Karışımlar</vt:lpstr>
      <vt:lpstr>Bit Eşlem Resmi</vt:lpstr>
      <vt:lpstr>AĞ MODELİ, SİNYALLER VE  KANAL KAPASİTESİ</vt:lpstr>
      <vt:lpstr>AĞ MODELİ, SİNYALLER VE KANAL KAPASİTESİ</vt:lpstr>
      <vt:lpstr>AĞ MODELİ</vt:lpstr>
      <vt:lpstr>Veri İletişimi</vt:lpstr>
      <vt:lpstr>Katmanlı Model – Bir Mektubun İletimi</vt:lpstr>
      <vt:lpstr>Katmanlı Model-devamı</vt:lpstr>
      <vt:lpstr>OSI Referans Modeli</vt:lpstr>
      <vt:lpstr>OSI referans modelinin amacı</vt:lpstr>
      <vt:lpstr>Katman Özellikleri</vt:lpstr>
      <vt:lpstr>Kapsülleme (Encapsulation)</vt:lpstr>
      <vt:lpstr>OSI ve TCP/IP Mimarilerinin Karşılaştırılması</vt:lpstr>
      <vt:lpstr>SİNYALLER</vt:lpstr>
      <vt:lpstr>Veri İletişim Terimleri</vt:lpstr>
      <vt:lpstr>Analog ve Sayısal Sinyaller</vt:lpstr>
      <vt:lpstr>Zaman Domeni Kavramları</vt:lpstr>
      <vt:lpstr>Analog Sinyaller</vt:lpstr>
      <vt:lpstr>Sine Dalgası</vt:lpstr>
      <vt:lpstr>Farklı Biçimlerde Sine Dalgası</vt:lpstr>
      <vt:lpstr>Farklı Biçimlerde Sine Dalgaları - devamı</vt:lpstr>
      <vt:lpstr>Dalga Uzunluğu</vt:lpstr>
      <vt:lpstr>Sayısal Sinyaller</vt:lpstr>
      <vt:lpstr>Sayısal Bir Sinyal İçin Genlik, Frekans ve Faz</vt:lpstr>
      <vt:lpstr>Bit Hızı ve Bit Aralığı</vt:lpstr>
      <vt:lpstr>Frekans Domeni Kavramları</vt:lpstr>
      <vt:lpstr>Zaman ve Frekans Domeni</vt:lpstr>
      <vt:lpstr>Zaman ve Frekans Domeni - devamı</vt:lpstr>
      <vt:lpstr>Birleşik Dalga Biçimi (Frekans Bileşenleri Toplamı)</vt:lpstr>
      <vt:lpstr>Frekans Spektrumu ve Bandgenişliği</vt:lpstr>
      <vt:lpstr>Spektrum ve Bandgenişliği</vt:lpstr>
      <vt:lpstr>Spektrum ve Bandgenişliği - devamı</vt:lpstr>
      <vt:lpstr>KANAL KAPASİTESİ</vt:lpstr>
      <vt:lpstr>Nyquist Bandgenişliği</vt:lpstr>
      <vt:lpstr>Shannon Kapasite Formülü</vt:lpstr>
    </vt:vector>
  </TitlesOfParts>
  <Company>tsk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gnkur</dc:creator>
  <cp:lastModifiedBy>İbrahim ÖZÇELİK</cp:lastModifiedBy>
  <cp:revision>437</cp:revision>
  <dcterms:created xsi:type="dcterms:W3CDTF">2004-12-28T11:37:34Z</dcterms:created>
  <dcterms:modified xsi:type="dcterms:W3CDTF">2022-03-05T08:17:45Z</dcterms:modified>
</cp:coreProperties>
</file>