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handoutMasterIdLst>
    <p:handoutMasterId r:id="rId27"/>
  </p:handoutMasterIdLst>
  <p:sldIdLst>
    <p:sldId id="335" r:id="rId2"/>
    <p:sldId id="299" r:id="rId3"/>
    <p:sldId id="306" r:id="rId4"/>
    <p:sldId id="307" r:id="rId5"/>
    <p:sldId id="316" r:id="rId6"/>
    <p:sldId id="308" r:id="rId7"/>
    <p:sldId id="318" r:id="rId8"/>
    <p:sldId id="320" r:id="rId9"/>
    <p:sldId id="327" r:id="rId10"/>
    <p:sldId id="322" r:id="rId11"/>
    <p:sldId id="326" r:id="rId12"/>
    <p:sldId id="321" r:id="rId13"/>
    <p:sldId id="328" r:id="rId14"/>
    <p:sldId id="319" r:id="rId15"/>
    <p:sldId id="329" r:id="rId16"/>
    <p:sldId id="323" r:id="rId17"/>
    <p:sldId id="330" r:id="rId18"/>
    <p:sldId id="331" r:id="rId19"/>
    <p:sldId id="332" r:id="rId20"/>
    <p:sldId id="333" r:id="rId21"/>
    <p:sldId id="334" r:id="rId22"/>
    <p:sldId id="310" r:id="rId23"/>
    <p:sldId id="311" r:id="rId24"/>
    <p:sldId id="305" r:id="rId25"/>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306799F8-075E-4A3A-A7F6-7FBC6576F1A4}" styleName="Tema Uygulanmış Stil 2 - Vurgu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7286" autoAdjust="0"/>
  </p:normalViewPr>
  <p:slideViewPr>
    <p:cSldViewPr>
      <p:cViewPr varScale="1">
        <p:scale>
          <a:sx n="74" d="100"/>
          <a:sy n="74" d="100"/>
        </p:scale>
        <p:origin x="-1284" y="-8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D352F27-F803-41DA-8429-4D5C423DFE8C}" type="datetimeFigureOut">
              <a:rPr lang="tr-TR"/>
              <a:pPr>
                <a:defRPr/>
              </a:pPr>
              <a:t>03.11.2009</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ACF3B69-C619-4318-BF42-FCAB923E9C80}" type="slidenum">
              <a:rPr lang="tr-TR"/>
              <a:pPr>
                <a:defRPr/>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25E0E66-4FD2-4BDC-8F13-815311CB460F}" type="datetimeFigureOut">
              <a:rPr lang="tr-TR"/>
              <a:pPr>
                <a:defRPr/>
              </a:pPr>
              <a:t>03.11.2009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0FFA82E-3AD3-4F4E-A2D1-F735EE5AD6D3}"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Slayt Görüntüsü Yer Tutucusu"/>
          <p:cNvSpPr>
            <a:spLocks noGrp="1" noRot="1" noChangeAspect="1"/>
          </p:cNvSpPr>
          <p:nvPr>
            <p:ph type="sldImg"/>
          </p:nvPr>
        </p:nvSpPr>
        <p:spPr bwMode="auto">
          <a:noFill/>
          <a:ln>
            <a:solidFill>
              <a:srgbClr val="000000"/>
            </a:solidFill>
            <a:miter lim="800000"/>
            <a:headEnd/>
            <a:tailEnd/>
          </a:ln>
        </p:spPr>
      </p:sp>
      <p:sp>
        <p:nvSpPr>
          <p:cNvPr id="1741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457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411B8E-7A4E-460F-BA4A-BAD494BDD840}" type="slidenum">
              <a:rPr lang="tr-TR"/>
              <a:pPr fontAlgn="base">
                <a:spcBef>
                  <a:spcPct val="0"/>
                </a:spcBef>
                <a:spcAft>
                  <a:spcPct val="0"/>
                </a:spcAft>
                <a:defRPr/>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Slayt Görüntüsü Yer Tutucusu"/>
          <p:cNvSpPr>
            <a:spLocks noGrp="1" noRot="1" noChangeAspect="1"/>
          </p:cNvSpPr>
          <p:nvPr>
            <p:ph type="sldImg"/>
          </p:nvPr>
        </p:nvSpPr>
        <p:spPr bwMode="auto">
          <a:noFill/>
          <a:ln>
            <a:solidFill>
              <a:srgbClr val="000000"/>
            </a:solidFill>
            <a:miter lim="800000"/>
            <a:headEnd/>
            <a:tailEnd/>
          </a:ln>
        </p:spPr>
      </p:sp>
      <p:sp>
        <p:nvSpPr>
          <p:cNvPr id="3686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9728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2F104F-CB37-4459-89D5-075FF78C65EF}" type="slidenum">
              <a:rPr lang="tr-TR"/>
              <a:pPr fontAlgn="base">
                <a:spcBef>
                  <a:spcPct val="0"/>
                </a:spcBef>
                <a:spcAft>
                  <a:spcPct val="0"/>
                </a:spcAft>
                <a:defRPr/>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Slayt Görüntüsü Yer Tutucusu"/>
          <p:cNvSpPr>
            <a:spLocks noGrp="1" noRot="1" noChangeAspect="1"/>
          </p:cNvSpPr>
          <p:nvPr>
            <p:ph type="sldImg"/>
          </p:nvPr>
        </p:nvSpPr>
        <p:spPr bwMode="auto">
          <a:noFill/>
          <a:ln>
            <a:solidFill>
              <a:srgbClr val="000000"/>
            </a:solidFill>
            <a:miter lim="800000"/>
            <a:headEnd/>
            <a:tailEnd/>
          </a:ln>
        </p:spPr>
      </p:sp>
      <p:sp>
        <p:nvSpPr>
          <p:cNvPr id="3891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9933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253B92-EC04-4855-90B9-81AB57831D00}" type="slidenum">
              <a:rPr lang="tr-TR"/>
              <a:pPr fontAlgn="base">
                <a:spcBef>
                  <a:spcPct val="0"/>
                </a:spcBef>
                <a:spcAft>
                  <a:spcPct val="0"/>
                </a:spcAft>
                <a:defRPr/>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Slayt Görüntüsü Yer Tutucusu"/>
          <p:cNvSpPr>
            <a:spLocks noGrp="1" noRot="1" noChangeAspect="1"/>
          </p:cNvSpPr>
          <p:nvPr>
            <p:ph type="sldImg"/>
          </p:nvPr>
        </p:nvSpPr>
        <p:spPr bwMode="auto">
          <a:noFill/>
          <a:ln>
            <a:solidFill>
              <a:srgbClr val="000000"/>
            </a:solidFill>
            <a:miter lim="800000"/>
            <a:headEnd/>
            <a:tailEnd/>
          </a:ln>
        </p:spPr>
      </p:sp>
      <p:sp>
        <p:nvSpPr>
          <p:cNvPr id="4096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0137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074194-41E8-428E-A910-2A1EB96BEA80}" type="slidenum">
              <a:rPr lang="tr-TR"/>
              <a:pPr fontAlgn="base">
                <a:spcBef>
                  <a:spcPct val="0"/>
                </a:spcBef>
                <a:spcAft>
                  <a:spcPct val="0"/>
                </a:spcAft>
                <a:defRPr/>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Slayt Görüntüsü Yer Tutucusu"/>
          <p:cNvSpPr>
            <a:spLocks noGrp="1" noRot="1" noChangeAspect="1"/>
          </p:cNvSpPr>
          <p:nvPr>
            <p:ph type="sldImg"/>
          </p:nvPr>
        </p:nvSpPr>
        <p:spPr bwMode="auto">
          <a:noFill/>
          <a:ln>
            <a:solidFill>
              <a:srgbClr val="000000"/>
            </a:solidFill>
            <a:miter lim="800000"/>
            <a:headEnd/>
            <a:tailEnd/>
          </a:ln>
        </p:spPr>
      </p:sp>
      <p:sp>
        <p:nvSpPr>
          <p:cNvPr id="4301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0342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ED110B-4E19-4CC8-B97B-497CFC8F0FC2}" type="slidenum">
              <a:rPr lang="tr-TR"/>
              <a:pPr fontAlgn="base">
                <a:spcBef>
                  <a:spcPct val="0"/>
                </a:spcBef>
                <a:spcAft>
                  <a:spcPct val="0"/>
                </a:spcAft>
                <a:defRPr/>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Slayt Görüntüsü Yer Tutucusu"/>
          <p:cNvSpPr>
            <a:spLocks noGrp="1" noRot="1" noChangeAspect="1"/>
          </p:cNvSpPr>
          <p:nvPr>
            <p:ph type="sldImg"/>
          </p:nvPr>
        </p:nvSpPr>
        <p:spPr bwMode="auto">
          <a:noFill/>
          <a:ln>
            <a:solidFill>
              <a:srgbClr val="000000"/>
            </a:solidFill>
            <a:miter lim="800000"/>
            <a:headEnd/>
            <a:tailEnd/>
          </a:ln>
        </p:spPr>
      </p:sp>
      <p:sp>
        <p:nvSpPr>
          <p:cNvPr id="4505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0547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ADB511-82F2-4B84-BB06-2170F982840A}" type="slidenum">
              <a:rPr lang="tr-TR"/>
              <a:pPr fontAlgn="base">
                <a:spcBef>
                  <a:spcPct val="0"/>
                </a:spcBef>
                <a:spcAft>
                  <a:spcPct val="0"/>
                </a:spcAft>
                <a:defRPr/>
              </a:pPr>
              <a:t>15</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Slayt Görüntüsü Yer Tutucusu"/>
          <p:cNvSpPr>
            <a:spLocks noGrp="1" noRot="1" noChangeAspect="1"/>
          </p:cNvSpPr>
          <p:nvPr>
            <p:ph type="sldImg"/>
          </p:nvPr>
        </p:nvSpPr>
        <p:spPr bwMode="auto">
          <a:noFill/>
          <a:ln>
            <a:solidFill>
              <a:srgbClr val="000000"/>
            </a:solidFill>
            <a:miter lim="800000"/>
            <a:headEnd/>
            <a:tailEnd/>
          </a:ln>
        </p:spPr>
      </p:sp>
      <p:sp>
        <p:nvSpPr>
          <p:cNvPr id="4710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0752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150D45-6C18-4684-BA88-55AFFAF22780}" type="slidenum">
              <a:rPr lang="tr-TR"/>
              <a:pPr fontAlgn="base">
                <a:spcBef>
                  <a:spcPct val="0"/>
                </a:spcBef>
                <a:spcAft>
                  <a:spcPct val="0"/>
                </a:spcAft>
                <a:defRPr/>
              </a:pPr>
              <a:t>16</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5427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54275" name="3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2882A3-1851-4687-BCAE-1C6D0E74B2AB}" type="slidenum">
              <a:rPr lang="tr-TR" sz="1200">
                <a:latin typeface="Calibri" pitchFamily="34" charset="0"/>
              </a:rPr>
              <a:pPr algn="r"/>
              <a:t>17</a:t>
            </a:fld>
            <a:endParaRPr lang="tr-TR" sz="120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12697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26979" name="3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B52068A-5A23-4D7E-B56C-06F86895084F}" type="slidenum">
              <a:rPr lang="tr-TR" sz="1200">
                <a:latin typeface="Calibri" pitchFamily="34" charset="0"/>
              </a:rPr>
              <a:pPr algn="r"/>
              <a:t>18</a:t>
            </a:fld>
            <a:endParaRPr lang="tr-TR" sz="1200">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12902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29027" name="3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838754E-0AC1-4A1C-B58A-6579776B6B34}" type="slidenum">
              <a:rPr lang="tr-TR" sz="1200">
                <a:latin typeface="Calibri" pitchFamily="34" charset="0"/>
              </a:rPr>
              <a:pPr algn="r"/>
              <a:t>19</a:t>
            </a:fld>
            <a:endParaRPr lang="tr-TR" sz="1200">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13107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31075" name="3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6B59682-BB51-4E4B-A99B-21E99273AD41}" type="slidenum">
              <a:rPr lang="tr-TR" sz="1200">
                <a:latin typeface="Calibri" pitchFamily="34" charset="0"/>
              </a:rPr>
              <a:pPr algn="r"/>
              <a:t>20</a:t>
            </a:fld>
            <a:endParaRPr lang="tr-TR"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Slayt Görüntüsü Yer Tutucusu"/>
          <p:cNvSpPr>
            <a:spLocks noGrp="1" noRot="1" noChangeAspect="1"/>
          </p:cNvSpPr>
          <p:nvPr>
            <p:ph type="sldImg"/>
          </p:nvPr>
        </p:nvSpPr>
        <p:spPr bwMode="auto">
          <a:noFill/>
          <a:ln>
            <a:solidFill>
              <a:srgbClr val="000000"/>
            </a:solidFill>
            <a:miter lim="800000"/>
            <a:headEnd/>
            <a:tailEnd/>
          </a:ln>
        </p:spPr>
      </p:sp>
      <p:sp>
        <p:nvSpPr>
          <p:cNvPr id="1945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867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02ACC8-CEA5-4D4A-B5C6-58DB87E2A826}" type="slidenum">
              <a:rPr lang="tr-TR"/>
              <a:pPr fontAlgn="base">
                <a:spcBef>
                  <a:spcPct val="0"/>
                </a:spcBef>
                <a:spcAft>
                  <a:spcPct val="0"/>
                </a:spcAft>
                <a:defRPr/>
              </a:pPr>
              <a:t>3</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13312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33123" name="3 Slayt Numarası Yer Tutucusu"/>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8C6CAF9-C64F-42F5-920A-D45DC7180ED0}" type="slidenum">
              <a:rPr lang="tr-TR" sz="1200">
                <a:latin typeface="Calibri" pitchFamily="34" charset="0"/>
              </a:rPr>
              <a:pPr algn="r"/>
              <a:t>21</a:t>
            </a:fld>
            <a:endParaRPr lang="tr-TR" sz="1200">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1 Slayt Görüntüsü Yer Tutucusu"/>
          <p:cNvSpPr>
            <a:spLocks noGrp="1" noRot="1" noChangeAspect="1"/>
          </p:cNvSpPr>
          <p:nvPr>
            <p:ph type="sldImg"/>
          </p:nvPr>
        </p:nvSpPr>
        <p:spPr bwMode="auto">
          <a:noFill/>
          <a:ln>
            <a:solidFill>
              <a:srgbClr val="000000"/>
            </a:solidFill>
            <a:miter lim="800000"/>
            <a:headEnd/>
            <a:tailEnd/>
          </a:ln>
        </p:spPr>
      </p:sp>
      <p:sp>
        <p:nvSpPr>
          <p:cNvPr id="13517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1469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F060E7-6D10-4A9E-8707-363450042C1C}" type="slidenum">
              <a:rPr lang="tr-TR"/>
              <a:pPr fontAlgn="base">
                <a:spcBef>
                  <a:spcPct val="0"/>
                </a:spcBef>
                <a:spcAft>
                  <a:spcPct val="0"/>
                </a:spcAft>
                <a:defRPr/>
              </a:pPr>
              <a:t>22</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1 Slayt Görüntüsü Yer Tutucusu"/>
          <p:cNvSpPr>
            <a:spLocks noGrp="1" noRot="1" noChangeAspect="1"/>
          </p:cNvSpPr>
          <p:nvPr>
            <p:ph type="sldImg"/>
          </p:nvPr>
        </p:nvSpPr>
        <p:spPr bwMode="auto">
          <a:noFill/>
          <a:ln>
            <a:solidFill>
              <a:srgbClr val="000000"/>
            </a:solidFill>
            <a:miter lim="800000"/>
            <a:headEnd/>
            <a:tailEnd/>
          </a:ln>
        </p:spPr>
      </p:sp>
      <p:sp>
        <p:nvSpPr>
          <p:cNvPr id="13721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1673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17D0EE-3789-4D88-8E35-3584CA5B586F}" type="slidenum">
              <a:rPr lang="tr-TR"/>
              <a:pPr fontAlgn="base">
                <a:spcBef>
                  <a:spcPct val="0"/>
                </a:spcBef>
                <a:spcAft>
                  <a:spcPct val="0"/>
                </a:spcAft>
                <a:defRPr/>
              </a:pPr>
              <a:t>23</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1 Slayt Görüntüsü Yer Tutucusu"/>
          <p:cNvSpPr>
            <a:spLocks noGrp="1" noRot="1" noChangeAspect="1"/>
          </p:cNvSpPr>
          <p:nvPr>
            <p:ph type="sldImg"/>
          </p:nvPr>
        </p:nvSpPr>
        <p:spPr bwMode="auto">
          <a:noFill/>
          <a:ln>
            <a:solidFill>
              <a:srgbClr val="000000"/>
            </a:solidFill>
            <a:miter lim="800000"/>
            <a:headEnd/>
            <a:tailEnd/>
          </a:ln>
        </p:spPr>
      </p:sp>
      <p:sp>
        <p:nvSpPr>
          <p:cNvPr id="13926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b="1" smtClean="0"/>
              <a:t>Sonuç:</a:t>
            </a:r>
            <a:endParaRPr lang="tr-TR" smtClean="0"/>
          </a:p>
          <a:p>
            <a:pPr eaLnBrk="1" hangingPunct="1">
              <a:spcBef>
                <a:spcPct val="0"/>
              </a:spcBef>
            </a:pPr>
            <a:r>
              <a:rPr lang="tr-TR" smtClean="0"/>
              <a:t>Veri madenciliği için veri olmazsa olmaz. Verilerin bilgiye dönüştürülmesi güvenilirlik için önemlidir. Veri ön işleme; veri temizlemeyi, veri bütünleştirmeyi, veri dönüştürmeyi ve veri azaltımını içerir. Veri temizleme yordamları, eksik değerleri tamamlamak, gürültülü veriyi düzeltmek ve veri tutarsızlıklarını doğrulamak için kullanılabilir. Veri bütünleştirme, tutarlı bir veri deposu oluşturmak üzere çeşitli kaynaklardan gelen veriyi birleştirir. Veri dönüştürme yordamları, veriyi madencilik için uygun formlara dönüştürür. Veri azaltımı teknikleri, bilgi içeriği kaybını en aza indirgerken verinin azaltılmış bir gösterimini elde etmek üzere kullanılabilir.</a:t>
            </a:r>
          </a:p>
          <a:p>
            <a:pPr eaLnBrk="1" hangingPunct="1">
              <a:spcBef>
                <a:spcPct val="0"/>
              </a:spcBef>
            </a:pPr>
            <a:endParaRPr lang="tr-TR" smtClean="0"/>
          </a:p>
        </p:txBody>
      </p:sp>
      <p:sp>
        <p:nvSpPr>
          <p:cNvPr id="11878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C02491-9CFC-488D-86C3-F69102B2012A}" type="slidenum">
              <a:rPr lang="tr-TR"/>
              <a:pPr fontAlgn="base">
                <a:spcBef>
                  <a:spcPct val="0"/>
                </a:spcBef>
                <a:spcAft>
                  <a:spcPct val="0"/>
                </a:spcAft>
                <a:defRPr/>
              </a:pPr>
              <a:t>24</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Slayt Görüntüsü Yer Tutucusu"/>
          <p:cNvSpPr>
            <a:spLocks noGrp="1" noRot="1" noChangeAspect="1"/>
          </p:cNvSpPr>
          <p:nvPr>
            <p:ph type="sldImg"/>
          </p:nvPr>
        </p:nvSpPr>
        <p:spPr bwMode="auto">
          <a:noFill/>
          <a:ln>
            <a:solidFill>
              <a:srgbClr val="000000"/>
            </a:solidFill>
            <a:miter lim="800000"/>
            <a:headEnd/>
            <a:tailEnd/>
          </a:ln>
        </p:spPr>
      </p:sp>
      <p:sp>
        <p:nvSpPr>
          <p:cNvPr id="2253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789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F88A41-6471-4D82-BCF2-87275B6EEE09}" type="slidenum">
              <a:rPr lang="tr-TR"/>
              <a:pPr fontAlgn="base">
                <a:spcBef>
                  <a:spcPct val="0"/>
                </a:spcBef>
                <a:spcAft>
                  <a:spcPct val="0"/>
                </a:spcAft>
                <a:defRPr/>
              </a:pPr>
              <a:t>4</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Slayt Görüntüsü Yer Tutucusu"/>
          <p:cNvSpPr>
            <a:spLocks noGrp="1" noRot="1" noChangeAspect="1"/>
          </p:cNvSpPr>
          <p:nvPr>
            <p:ph type="sldImg"/>
          </p:nvPr>
        </p:nvSpPr>
        <p:spPr bwMode="auto">
          <a:noFill/>
          <a:ln>
            <a:solidFill>
              <a:srgbClr val="000000"/>
            </a:solidFill>
            <a:miter lim="800000"/>
            <a:headEnd/>
            <a:tailEnd/>
          </a:ln>
        </p:spPr>
      </p:sp>
      <p:sp>
        <p:nvSpPr>
          <p:cNvPr id="2457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993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462B07-4EDA-4EEC-A15E-1A7895A9FC2C}" type="slidenum">
              <a:rPr lang="tr-TR"/>
              <a:pPr fontAlgn="base">
                <a:spcBef>
                  <a:spcPct val="0"/>
                </a:spcBef>
                <a:spcAft>
                  <a:spcPct val="0"/>
                </a:spcAft>
                <a:defRPr/>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Slayt Görüntüsü Yer Tutucusu"/>
          <p:cNvSpPr>
            <a:spLocks noGrp="1" noRot="1" noChangeAspect="1"/>
          </p:cNvSpPr>
          <p:nvPr>
            <p:ph type="sldImg"/>
          </p:nvPr>
        </p:nvSpPr>
        <p:spPr bwMode="auto">
          <a:noFill/>
          <a:ln>
            <a:solidFill>
              <a:srgbClr val="000000"/>
            </a:solidFill>
            <a:miter lim="800000"/>
            <a:headEnd/>
            <a:tailEnd/>
          </a:ln>
        </p:spPr>
      </p:sp>
      <p:sp>
        <p:nvSpPr>
          <p:cNvPr id="2662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704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9FFD04-9D74-4D09-B9B4-2BCE00D601E0}" type="slidenum">
              <a:rPr lang="tr-TR"/>
              <a:pPr fontAlgn="base">
                <a:spcBef>
                  <a:spcPct val="0"/>
                </a:spcBef>
                <a:spcAft>
                  <a:spcPct val="0"/>
                </a:spcAft>
                <a:defRPr/>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Slayt Görüntüsü Yer Tutucusu"/>
          <p:cNvSpPr>
            <a:spLocks noGrp="1" noRot="1" noChangeAspect="1"/>
          </p:cNvSpPr>
          <p:nvPr>
            <p:ph type="sldImg"/>
          </p:nvPr>
        </p:nvSpPr>
        <p:spPr bwMode="auto">
          <a:noFill/>
          <a:ln>
            <a:solidFill>
              <a:srgbClr val="000000"/>
            </a:solidFill>
            <a:miter lim="800000"/>
            <a:headEnd/>
            <a:tailEnd/>
          </a:ln>
        </p:spPr>
      </p:sp>
      <p:sp>
        <p:nvSpPr>
          <p:cNvPr id="2867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909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1805C7-EAE0-49F0-ADA2-13DDF7421EC3}" type="slidenum">
              <a:rPr lang="tr-TR"/>
              <a:pPr fontAlgn="base">
                <a:spcBef>
                  <a:spcPct val="0"/>
                </a:spcBef>
                <a:spcAft>
                  <a:spcPct val="0"/>
                </a:spcAft>
                <a:defRPr/>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Slayt Görüntüsü Yer Tutucusu"/>
          <p:cNvSpPr>
            <a:spLocks noGrp="1" noRot="1" noChangeAspect="1"/>
          </p:cNvSpPr>
          <p:nvPr>
            <p:ph type="sldImg"/>
          </p:nvPr>
        </p:nvSpPr>
        <p:spPr bwMode="auto">
          <a:noFill/>
          <a:ln>
            <a:solidFill>
              <a:srgbClr val="000000"/>
            </a:solidFill>
            <a:miter lim="800000"/>
            <a:headEnd/>
            <a:tailEnd/>
          </a:ln>
        </p:spPr>
      </p:sp>
      <p:sp>
        <p:nvSpPr>
          <p:cNvPr id="3072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9113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6B0AAC-FCAF-42F0-903F-52D89C937A22}" type="slidenum">
              <a:rPr lang="tr-TR"/>
              <a:pPr fontAlgn="base">
                <a:spcBef>
                  <a:spcPct val="0"/>
                </a:spcBef>
                <a:spcAft>
                  <a:spcPct val="0"/>
                </a:spcAft>
                <a:defRPr/>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Slayt Görüntüsü Yer Tutucusu"/>
          <p:cNvSpPr>
            <a:spLocks noGrp="1" noRot="1" noChangeAspect="1"/>
          </p:cNvSpPr>
          <p:nvPr>
            <p:ph type="sldImg"/>
          </p:nvPr>
        </p:nvSpPr>
        <p:spPr bwMode="auto">
          <a:noFill/>
          <a:ln>
            <a:solidFill>
              <a:srgbClr val="000000"/>
            </a:solidFill>
            <a:miter lim="800000"/>
            <a:headEnd/>
            <a:tailEnd/>
          </a:ln>
        </p:spPr>
      </p:sp>
      <p:sp>
        <p:nvSpPr>
          <p:cNvPr id="3277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9318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DAA5A2-F7C0-44CA-B322-0821E0D083CA}" type="slidenum">
              <a:rPr lang="tr-TR"/>
              <a:pPr fontAlgn="base">
                <a:spcBef>
                  <a:spcPct val="0"/>
                </a:spcBef>
                <a:spcAft>
                  <a:spcPct val="0"/>
                </a:spcAft>
                <a:defRPr/>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Slayt Görüntüsü Yer Tutucusu"/>
          <p:cNvSpPr>
            <a:spLocks noGrp="1" noRot="1" noChangeAspect="1"/>
          </p:cNvSpPr>
          <p:nvPr>
            <p:ph type="sldImg"/>
          </p:nvPr>
        </p:nvSpPr>
        <p:spPr bwMode="auto">
          <a:noFill/>
          <a:ln>
            <a:solidFill>
              <a:srgbClr val="000000"/>
            </a:solidFill>
            <a:miter lim="800000"/>
            <a:headEnd/>
            <a:tailEnd/>
          </a:ln>
        </p:spPr>
      </p:sp>
      <p:sp>
        <p:nvSpPr>
          <p:cNvPr id="3481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9523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82B9DF-FB4E-4753-B09E-D74CF168C728}" type="slidenum">
              <a:rPr lang="tr-TR"/>
              <a:pPr fontAlgn="base">
                <a:spcBef>
                  <a:spcPct val="0"/>
                </a:spcBef>
                <a:spcAft>
                  <a:spcPct val="0"/>
                </a:spcAft>
                <a:defRPr/>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1E96DAAD-6383-4264-B9CA-1A4CD646B012}" type="datetime1">
              <a:rPr lang="tr-TR"/>
              <a:pPr>
                <a:defRPr/>
              </a:pPr>
              <a:t>03.11.2009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[ 4.hft  ]</a:t>
            </a:r>
          </a:p>
        </p:txBody>
      </p:sp>
      <p:sp>
        <p:nvSpPr>
          <p:cNvPr id="6" name="4 Slayt Numarası Yer Tutucusu"/>
          <p:cNvSpPr>
            <a:spLocks noGrp="1"/>
          </p:cNvSpPr>
          <p:nvPr>
            <p:ph type="sldNum" sz="quarter" idx="12"/>
          </p:nvPr>
        </p:nvSpPr>
        <p:spPr/>
        <p:txBody>
          <a:bodyPr/>
          <a:lstStyle>
            <a:lvl1pPr>
              <a:defRPr/>
            </a:lvl1pPr>
          </a:lstStyle>
          <a:p>
            <a:pPr>
              <a:defRPr/>
            </a:pPr>
            <a:fld id="{18C5A70D-9FB4-4357-9A79-AABE627DDADE}"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DEED8999-F9D7-4A86-AA1A-451B14FCE32C}" type="datetime1">
              <a:rPr lang="tr-TR"/>
              <a:pPr>
                <a:defRPr/>
              </a:pPr>
              <a:t>03.11.2009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[ 4.hft  ]</a:t>
            </a:r>
          </a:p>
        </p:txBody>
      </p:sp>
      <p:sp>
        <p:nvSpPr>
          <p:cNvPr id="6" name="4 Slayt Numarası Yer Tutucusu"/>
          <p:cNvSpPr>
            <a:spLocks noGrp="1"/>
          </p:cNvSpPr>
          <p:nvPr>
            <p:ph type="sldNum" sz="quarter" idx="12"/>
          </p:nvPr>
        </p:nvSpPr>
        <p:spPr/>
        <p:txBody>
          <a:bodyPr/>
          <a:lstStyle>
            <a:lvl1pPr>
              <a:defRPr/>
            </a:lvl1pPr>
          </a:lstStyle>
          <a:p>
            <a:pPr>
              <a:defRPr/>
            </a:pPr>
            <a:fld id="{B8C6C9EE-489E-4169-A6EC-E1F61EB67E1D}"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oş">
    <p:spTree>
      <p:nvGrpSpPr>
        <p:cNvPr id="1" name=""/>
        <p:cNvGrpSpPr/>
        <p:nvPr/>
      </p:nvGrpSpPr>
      <p:grpSpPr>
        <a:xfrm>
          <a:off x="0" y="0"/>
          <a:ext cx="0" cy="0"/>
          <a:chOff x="0" y="0"/>
          <a:chExt cx="0" cy="0"/>
        </a:xfrm>
      </p:grpSpPr>
      <p:sp>
        <p:nvSpPr>
          <p:cNvPr id="2" name="24 Veri Yer Tutucusu"/>
          <p:cNvSpPr>
            <a:spLocks noGrp="1"/>
          </p:cNvSpPr>
          <p:nvPr>
            <p:ph type="dt" sz="half" idx="10"/>
          </p:nvPr>
        </p:nvSpPr>
        <p:spPr/>
        <p:txBody>
          <a:bodyPr/>
          <a:lstStyle>
            <a:lvl1pPr>
              <a:defRPr/>
            </a:lvl1pPr>
          </a:lstStyle>
          <a:p>
            <a:pPr>
              <a:defRPr/>
            </a:pPr>
            <a:fld id="{0F6755FF-298C-478B-ADE3-19CD6A963DAE}" type="datetime1">
              <a:rPr lang="tr-TR"/>
              <a:pPr>
                <a:defRPr/>
              </a:pPr>
              <a:t>03.11.2009</a:t>
            </a:fld>
            <a:endParaRPr lang="tr-TR"/>
          </a:p>
        </p:txBody>
      </p:sp>
      <p:sp>
        <p:nvSpPr>
          <p:cNvPr id="3" name="17 Altbilgi Yer Tutucusu"/>
          <p:cNvSpPr>
            <a:spLocks noGrp="1"/>
          </p:cNvSpPr>
          <p:nvPr>
            <p:ph type="ftr" sz="quarter" idx="11"/>
          </p:nvPr>
        </p:nvSpPr>
        <p:spPr/>
        <p:txBody>
          <a:bodyPr/>
          <a:lstStyle>
            <a:lvl1pPr>
              <a:defRPr/>
            </a:lvl1pPr>
          </a:lstStyle>
          <a:p>
            <a:pPr>
              <a:defRPr/>
            </a:pPr>
            <a:r>
              <a:rPr lang="tr-TR"/>
              <a:t>Veri Madenciliği [ 4.hft  ]</a:t>
            </a:r>
          </a:p>
        </p:txBody>
      </p:sp>
      <p:sp>
        <p:nvSpPr>
          <p:cNvPr id="4" name="4 Slayt Numarası Yer Tutucusu"/>
          <p:cNvSpPr>
            <a:spLocks noGrp="1"/>
          </p:cNvSpPr>
          <p:nvPr>
            <p:ph type="sldNum" sz="quarter" idx="12"/>
          </p:nvPr>
        </p:nvSpPr>
        <p:spPr/>
        <p:txBody>
          <a:bodyPr/>
          <a:lstStyle>
            <a:lvl1pPr>
              <a:defRPr/>
            </a:lvl1pPr>
          </a:lstStyle>
          <a:p>
            <a:pPr>
              <a:defRPr/>
            </a:pPr>
            <a:fld id="{33D8F6BF-5CB9-4994-841F-4F8F6D918B9E}"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6E2BC9D9-9E28-43D0-9A26-7DF75BA9C53D}" type="datetime1">
              <a:rPr lang="tr-TR"/>
              <a:pPr>
                <a:defRPr/>
              </a:pPr>
              <a:t>03.11.2009</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[ 4.hft  ]</a:t>
            </a:r>
          </a:p>
        </p:txBody>
      </p:sp>
      <p:sp>
        <p:nvSpPr>
          <p:cNvPr id="8" name="5 Slayt Numarası Yer Tutucusu"/>
          <p:cNvSpPr>
            <a:spLocks noGrp="1"/>
          </p:cNvSpPr>
          <p:nvPr>
            <p:ph type="sldNum" sz="quarter" idx="12"/>
          </p:nvPr>
        </p:nvSpPr>
        <p:spPr/>
        <p:txBody>
          <a:bodyPr/>
          <a:lstStyle>
            <a:lvl1pPr>
              <a:defRPr/>
            </a:lvl1pPr>
            <a:extLst/>
          </a:lstStyle>
          <a:p>
            <a:pPr>
              <a:defRPr/>
            </a:pPr>
            <a:fld id="{51554598-D3B0-4B4E-B50C-83FCB3893547}"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4A86F76F-0D38-488A-A406-D2FC28D2EF05}" type="datetime1">
              <a:rPr lang="tr-TR"/>
              <a:pPr>
                <a:defRPr/>
              </a:pPr>
              <a:t>03.11.2009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[ 4.hft  ]</a:t>
            </a:r>
          </a:p>
        </p:txBody>
      </p:sp>
      <p:sp>
        <p:nvSpPr>
          <p:cNvPr id="7" name="4 Slayt Numarası Yer Tutucusu"/>
          <p:cNvSpPr>
            <a:spLocks noGrp="1"/>
          </p:cNvSpPr>
          <p:nvPr>
            <p:ph type="sldNum" sz="quarter" idx="12"/>
          </p:nvPr>
        </p:nvSpPr>
        <p:spPr/>
        <p:txBody>
          <a:bodyPr/>
          <a:lstStyle>
            <a:lvl1pPr>
              <a:defRPr/>
            </a:lvl1pPr>
          </a:lstStyle>
          <a:p>
            <a:pPr>
              <a:defRPr/>
            </a:pPr>
            <a:fld id="{BB47C0A4-ADB3-4FE5-AD48-76E3FE76410B}"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smtClean="0"/>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F405D6A5-C41F-42E3-B71C-30BAAA89460A}" type="datetime1">
              <a:rPr lang="tr-TR"/>
              <a:pPr>
                <a:defRPr/>
              </a:pPr>
              <a:t>03.11.2009</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[ 4.hft  ]</a:t>
            </a:r>
          </a:p>
        </p:txBody>
      </p:sp>
      <p:sp>
        <p:nvSpPr>
          <p:cNvPr id="9" name="4 Slayt Numarası Yer Tutucusu"/>
          <p:cNvSpPr>
            <a:spLocks noGrp="1"/>
          </p:cNvSpPr>
          <p:nvPr>
            <p:ph type="sldNum" sz="quarter" idx="12"/>
          </p:nvPr>
        </p:nvSpPr>
        <p:spPr/>
        <p:txBody>
          <a:bodyPr/>
          <a:lstStyle>
            <a:lvl1pPr>
              <a:defRPr/>
            </a:lvl1pPr>
          </a:lstStyle>
          <a:p>
            <a:pPr>
              <a:defRPr/>
            </a:pPr>
            <a:fld id="{CC131D0A-79D9-4C0F-B150-259B3C274857}"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D952A1ED-CD02-4446-8132-AC3A18042F40}" type="datetime1">
              <a:rPr lang="tr-TR"/>
              <a:pPr>
                <a:defRPr/>
              </a:pPr>
              <a:t>03.11.2009</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[ 4.hft  ]</a:t>
            </a:r>
          </a:p>
        </p:txBody>
      </p:sp>
      <p:sp>
        <p:nvSpPr>
          <p:cNvPr id="5" name="4 Slayt Numarası Yer Tutucusu"/>
          <p:cNvSpPr>
            <a:spLocks noGrp="1"/>
          </p:cNvSpPr>
          <p:nvPr>
            <p:ph type="sldNum" sz="quarter" idx="12"/>
          </p:nvPr>
        </p:nvSpPr>
        <p:spPr/>
        <p:txBody>
          <a:bodyPr/>
          <a:lstStyle>
            <a:lvl1pPr>
              <a:defRPr/>
            </a:lvl1pPr>
          </a:lstStyle>
          <a:p>
            <a:pPr>
              <a:defRPr/>
            </a:pPr>
            <a:fld id="{B1809AC3-1263-4F9B-A6E5-87732E8F226A}"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1 Veri Yer Tutucusu"/>
          <p:cNvSpPr>
            <a:spLocks noGrp="1"/>
          </p:cNvSpPr>
          <p:nvPr>
            <p:ph type="dt" sz="half" idx="10"/>
          </p:nvPr>
        </p:nvSpPr>
        <p:spPr/>
        <p:txBody>
          <a:bodyPr/>
          <a:lstStyle>
            <a:lvl1pPr>
              <a:defRPr/>
            </a:lvl1pPr>
            <a:extLst/>
          </a:lstStyle>
          <a:p>
            <a:pPr>
              <a:defRPr/>
            </a:pPr>
            <a:fld id="{53666A35-F4B1-4526-80D9-325C66297C0F}" type="datetime1">
              <a:rPr lang="tr-TR"/>
              <a:pPr>
                <a:defRPr/>
              </a:pPr>
              <a:t>03.11.2009</a:t>
            </a:fld>
            <a:endParaRPr lang="tr-TR"/>
          </a:p>
        </p:txBody>
      </p:sp>
      <p:sp>
        <p:nvSpPr>
          <p:cNvPr id="4" name="2 Altbilgi Yer Tutucusu"/>
          <p:cNvSpPr>
            <a:spLocks noGrp="1"/>
          </p:cNvSpPr>
          <p:nvPr>
            <p:ph type="ftr" sz="quarter" idx="11"/>
          </p:nvPr>
        </p:nvSpPr>
        <p:spPr/>
        <p:txBody>
          <a:bodyPr/>
          <a:lstStyle>
            <a:lvl1pPr>
              <a:defRPr/>
            </a:lvl1pPr>
            <a:extLst/>
          </a:lstStyle>
          <a:p>
            <a:pPr>
              <a:defRPr/>
            </a:pPr>
            <a:r>
              <a:rPr lang="tr-TR"/>
              <a:t>Veri Madenciliği [ 4.hft  ]</a:t>
            </a:r>
          </a:p>
        </p:txBody>
      </p:sp>
      <p:sp>
        <p:nvSpPr>
          <p:cNvPr id="5" name="3 Slayt Numarası Yer Tutucusu"/>
          <p:cNvSpPr>
            <a:spLocks noGrp="1"/>
          </p:cNvSpPr>
          <p:nvPr>
            <p:ph type="sldNum" sz="quarter" idx="12"/>
          </p:nvPr>
        </p:nvSpPr>
        <p:spPr/>
        <p:txBody>
          <a:bodyPr/>
          <a:lstStyle>
            <a:lvl1pPr>
              <a:defRPr/>
            </a:lvl1pPr>
            <a:extLst/>
          </a:lstStyle>
          <a:p>
            <a:pPr>
              <a:defRPr/>
            </a:pPr>
            <a:fld id="{F47E8FB5-C6EF-4C7D-A2AD-2E971868A916}"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347DD554-2AC1-47E4-9BF3-A19CB4015A36}" type="datetime1">
              <a:rPr lang="tr-TR"/>
              <a:pPr>
                <a:defRPr/>
              </a:pPr>
              <a:t>03.11.2009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[ 4.hft  ]</a:t>
            </a:r>
          </a:p>
        </p:txBody>
      </p:sp>
      <p:sp>
        <p:nvSpPr>
          <p:cNvPr id="7" name="4 Slayt Numarası Yer Tutucusu"/>
          <p:cNvSpPr>
            <a:spLocks noGrp="1"/>
          </p:cNvSpPr>
          <p:nvPr>
            <p:ph type="sldNum" sz="quarter" idx="12"/>
          </p:nvPr>
        </p:nvSpPr>
        <p:spPr/>
        <p:txBody>
          <a:bodyPr/>
          <a:lstStyle>
            <a:lvl1pPr>
              <a:defRPr/>
            </a:lvl1pPr>
          </a:lstStyle>
          <a:p>
            <a:pPr>
              <a:defRPr/>
            </a:pPr>
            <a:fld id="{8CAC0EAF-5E80-41D3-936B-05E5966F1F9A}"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smtClean="0"/>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smtClean="0"/>
              <a:t>Resim eklemek için simgeyi tıklatın</a:t>
            </a:r>
            <a:endParaRPr lang="en-US" noProof="0"/>
          </a:p>
        </p:txBody>
      </p:sp>
      <p:sp>
        <p:nvSpPr>
          <p:cNvPr id="7" name="4 Veri Yer Tutucusu"/>
          <p:cNvSpPr>
            <a:spLocks noGrp="1"/>
          </p:cNvSpPr>
          <p:nvPr>
            <p:ph type="dt" sz="half" idx="10"/>
          </p:nvPr>
        </p:nvSpPr>
        <p:spPr/>
        <p:txBody>
          <a:bodyPr/>
          <a:lstStyle>
            <a:lvl1pPr>
              <a:defRPr/>
            </a:lvl1pPr>
            <a:extLst/>
          </a:lstStyle>
          <a:p>
            <a:pPr>
              <a:defRPr/>
            </a:pPr>
            <a:fld id="{63560AE6-300C-4530-9D15-CBCB89AF5557}" type="datetime1">
              <a:rPr lang="tr-TR"/>
              <a:pPr>
                <a:defRPr/>
              </a:pPr>
              <a:t>03.11.2009</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[ 4.hft  ]</a:t>
            </a:r>
          </a:p>
        </p:txBody>
      </p:sp>
      <p:sp>
        <p:nvSpPr>
          <p:cNvPr id="9" name="6 Slayt Numarası Yer Tutucusu"/>
          <p:cNvSpPr>
            <a:spLocks noGrp="1"/>
          </p:cNvSpPr>
          <p:nvPr>
            <p:ph type="sldNum" sz="quarter" idx="12"/>
          </p:nvPr>
        </p:nvSpPr>
        <p:spPr/>
        <p:txBody>
          <a:bodyPr/>
          <a:lstStyle>
            <a:lvl1pPr>
              <a:defRPr/>
            </a:lvl1pPr>
            <a:extLst/>
          </a:lstStyle>
          <a:p>
            <a:pPr>
              <a:defRPr/>
            </a:pPr>
            <a:fld id="{DC564A3E-301B-46A9-BAC9-4949578208FE}"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AE1C89B0-4B8F-4631-8012-E137A97D63CC}" type="datetime1">
              <a:rPr lang="tr-TR"/>
              <a:pPr>
                <a:defRPr/>
              </a:pPr>
              <a:t>03.11.2009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[ 4.hft  ]</a:t>
            </a:r>
          </a:p>
        </p:txBody>
      </p:sp>
      <p:sp>
        <p:nvSpPr>
          <p:cNvPr id="6" name="4 Slayt Numarası Yer Tutucusu"/>
          <p:cNvSpPr>
            <a:spLocks noGrp="1"/>
          </p:cNvSpPr>
          <p:nvPr>
            <p:ph type="sldNum" sz="quarter" idx="12"/>
          </p:nvPr>
        </p:nvSpPr>
        <p:spPr/>
        <p:txBody>
          <a:bodyPr/>
          <a:lstStyle>
            <a:lvl1pPr>
              <a:defRPr/>
            </a:lvl1pPr>
          </a:lstStyle>
          <a:p>
            <a:pPr>
              <a:defRPr/>
            </a:pPr>
            <a:fld id="{478461EC-678D-47EC-908A-EF267130551B}"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extLst/>
          </a:lstStyle>
          <a:p>
            <a:r>
              <a:rPr lang="tr-TR" smtClean="0"/>
              <a:t>Asıl başlık stili için tıklatın</a:t>
            </a:r>
            <a:endParaRPr lang="en-US"/>
          </a:p>
        </p:txBody>
      </p:sp>
      <p:sp>
        <p:nvSpPr>
          <p:cNvPr id="1031"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F1627769-CEF4-43DE-9524-7E94AF72FAF3}" type="datetime1">
              <a:rPr lang="tr-TR"/>
              <a:pPr>
                <a:defRPr/>
              </a:pPr>
              <a:t>03.11.2009</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[ 4.hft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7D6C865C-66A6-48F1-B68F-96BE03A60272}"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0" r:id="rId3"/>
    <p:sldLayoutId id="2147483729" r:id="rId4"/>
    <p:sldLayoutId id="2147483728" r:id="rId5"/>
    <p:sldLayoutId id="2147483733" r:id="rId6"/>
    <p:sldLayoutId id="2147483727" r:id="rId7"/>
    <p:sldLayoutId id="2147483734" r:id="rId8"/>
    <p:sldLayoutId id="2147483726" r:id="rId9"/>
    <p:sldLayoutId id="2147483725" r:id="rId10"/>
    <p:sldLayoutId id="2147483724" r:id="rId11"/>
  </p:sldLayoutIdLst>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9.xml"/><Relationship Id="rId7" Type="http://schemas.openxmlformats.org/officeDocument/2006/relationships/oleObject" Target="../embeddings/oleObject8.bin"/><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vmlDrawing" Target="../drawings/vmlDrawing3.vml"/><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2214563" y="4500563"/>
            <a:ext cx="1928812" cy="828675"/>
          </a:xfrm>
          <a:prstGeom prst="rect">
            <a:avLst/>
          </a:prstGeom>
        </p:spPr>
        <p:txBody>
          <a:bodyPr lIns="45720" rIns="45720" anchor="b"/>
          <a:lstStyle/>
          <a:p>
            <a:pPr algn="ctr">
              <a:defRPr/>
            </a:pPr>
            <a:r>
              <a:rPr lang="tr-TR" sz="2800">
                <a:solidFill>
                  <a:srgbClr val="4F5E3C"/>
                </a:solidFill>
                <a:effectLst>
                  <a:outerShdw blurRad="38100" dist="38100" dir="2700000" algn="tl">
                    <a:srgbClr val="C0C0C0"/>
                  </a:outerShdw>
                </a:effectLst>
                <a:latin typeface="Gisha"/>
                <a:ea typeface="Gisha"/>
                <a:cs typeface="Gisha"/>
              </a:rPr>
              <a:t>Yöntemler</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30EFBE28-FEF4-47DF-BD88-671AA9ABF96F}" type="slidenum">
              <a:rPr lang="tr-TR" sz="1000">
                <a:solidFill>
                  <a:schemeClr val="bg2">
                    <a:shade val="50000"/>
                  </a:schemeClr>
                </a:solidFill>
                <a:latin typeface="+mn-lt"/>
              </a:rPr>
              <a:pPr algn="r" fontAlgn="auto">
                <a:spcBef>
                  <a:spcPts val="0"/>
                </a:spcBef>
                <a:spcAft>
                  <a:spcPts val="0"/>
                </a:spcAft>
                <a:defRPr/>
              </a:pPr>
              <a:t>1</a:t>
            </a:fld>
            <a:endParaRPr lang="tr-TR" sz="1000" dirty="0">
              <a:solidFill>
                <a:schemeClr val="bg2">
                  <a:shade val="50000"/>
                </a:schemeClr>
              </a:solidFill>
              <a:latin typeface="+mn-lt"/>
            </a:endParaRPr>
          </a:p>
        </p:txBody>
      </p:sp>
      <p:sp>
        <p:nvSpPr>
          <p:cNvPr id="15363" name="5 Altbilgi Yer Tutucusu"/>
          <p:cNvSpPr txBox="1">
            <a:spLocks noGrp="1"/>
          </p:cNvSpPr>
          <p:nvPr/>
        </p:nvSpPr>
        <p:spPr bwMode="auto">
          <a:xfrm>
            <a:off x="357188" y="6122988"/>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[ 4.hft  ]</a:t>
            </a:r>
          </a:p>
        </p:txBody>
      </p:sp>
      <p:pic>
        <p:nvPicPr>
          <p:cNvPr id="28" name="Picture 2" descr="http://www.ozgurotomasyon.com/content_files/html/elektronik_veri.jpg"/>
          <p:cNvPicPr>
            <a:picLocks noChangeAspect="1" noChangeArrowheads="1"/>
          </p:cNvPicPr>
          <p:nvPr/>
        </p:nvPicPr>
        <p:blipFill>
          <a:blip r:embed="rId2"/>
          <a:stretch>
            <a:fillRect/>
          </a:stretch>
        </p:blipFill>
        <p:spPr bwMode="auto">
          <a:xfrm>
            <a:off x="5500694" y="1239202"/>
            <a:ext cx="2357454" cy="31899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28 Dikdörtgen"/>
          <p:cNvSpPr/>
          <p:nvPr/>
        </p:nvSpPr>
        <p:spPr>
          <a:xfrm>
            <a:off x="857224" y="1357298"/>
            <a:ext cx="4467890" cy="1569660"/>
          </a:xfrm>
          <a:prstGeom prst="rect">
            <a:avLst/>
          </a:prstGeom>
          <a:noFill/>
        </p:spPr>
        <p:txBody>
          <a:bodyPr wrap="none">
            <a:spAutoFit/>
          </a:bodyPr>
          <a:lstStyle/>
          <a:p>
            <a:pPr algn="ctr" fontAlgn="auto">
              <a:spcBef>
                <a:spcPts val="0"/>
              </a:spcBef>
              <a:spcAft>
                <a:spcPts val="0"/>
              </a:spcAft>
              <a:defRPr/>
            </a:pPr>
            <a:r>
              <a:rPr lang="tr-TR" sz="48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t>Verİ</a:t>
            </a:r>
            <a:r>
              <a:rPr lang="tr-TR"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t> </a:t>
            </a:r>
            <a:br>
              <a:rPr lang="tr-TR"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br>
            <a:r>
              <a:rPr lang="tr-TR" sz="48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Gisha" pitchFamily="34" charset="-79"/>
              </a:rPr>
              <a:t>Madencİlİğİ</a:t>
            </a:r>
            <a:endParaRPr lang="tr-TR"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714375"/>
            <a:ext cx="8183563" cy="534988"/>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sz="2200" dirty="0" smtClean="0">
                <a:solidFill>
                  <a:schemeClr val="bg2">
                    <a:lumMod val="20000"/>
                    <a:lumOff val="80000"/>
                  </a:schemeClr>
                </a:solidFill>
              </a:rPr>
              <a:t>      </a:t>
            </a:r>
            <a:r>
              <a:rPr lang="tr-TR" dirty="0" smtClean="0">
                <a:solidFill>
                  <a:schemeClr val="tx1"/>
                </a:solidFill>
                <a:effectLst/>
                <a:latin typeface="Arial Narrow" pitchFamily="34" charset="0"/>
                <a:ea typeface="Times New Roman" pitchFamily="18" charset="0"/>
                <a:cs typeface="Arial" pitchFamily="34" charset="0"/>
              </a:rPr>
              <a:t> </a:t>
            </a:r>
            <a:r>
              <a:rPr lang="tr-TR" sz="2000" dirty="0" smtClean="0">
                <a:solidFill>
                  <a:schemeClr val="bg2">
                    <a:lumMod val="20000"/>
                    <a:lumOff val="80000"/>
                  </a:schemeClr>
                </a:solidFill>
              </a:rPr>
              <a:t>Veri Sıkıştırma </a:t>
            </a:r>
            <a:endParaRPr lang="tr-TR" sz="22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D8A509EE-2781-411C-861B-3982BE87B9A9}" type="slidenum">
              <a:rPr lang="tr-TR"/>
              <a:pPr>
                <a:defRPr/>
              </a:pPr>
              <a:t>10</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12289" name="Rectangle 1"/>
          <p:cNvSpPr>
            <a:spLocks noChangeArrowheads="1"/>
          </p:cNvSpPr>
          <p:nvPr/>
        </p:nvSpPr>
        <p:spPr bwMode="auto">
          <a:xfrm>
            <a:off x="571500" y="1179513"/>
            <a:ext cx="8143875" cy="5016500"/>
          </a:xfrm>
          <a:prstGeom prst="rect">
            <a:avLst/>
          </a:prstGeom>
          <a:noFill/>
          <a:ln w="9525">
            <a:noFill/>
            <a:miter lim="800000"/>
            <a:headEnd/>
            <a:tailEnd/>
          </a:ln>
          <a:effectLst/>
        </p:spPr>
        <p:txBody>
          <a:bodyPr anchor="ctr">
            <a:spAutoFit/>
          </a:bodyPr>
          <a:lstStyle/>
          <a:p>
            <a:pPr algn="just" fontAlgn="auto">
              <a:spcBef>
                <a:spcPts val="0"/>
              </a:spcBef>
              <a:spcAft>
                <a:spcPts val="0"/>
              </a:spcAft>
              <a:defRPr/>
            </a:pPr>
            <a:r>
              <a:rPr lang="tr-TR" sz="2000" b="1" dirty="0" err="1">
                <a:latin typeface="Arial Narrow" pitchFamily="34" charset="0"/>
              </a:rPr>
              <a:t>Wavelet</a:t>
            </a:r>
            <a:r>
              <a:rPr lang="tr-TR" sz="2000" b="1" dirty="0">
                <a:latin typeface="Arial Narrow" pitchFamily="34" charset="0"/>
              </a:rPr>
              <a:t> </a:t>
            </a:r>
            <a:r>
              <a:rPr lang="tr-TR" sz="2000" b="1" dirty="0" err="1">
                <a:latin typeface="Arial Narrow" pitchFamily="34" charset="0"/>
              </a:rPr>
              <a:t>Transforms</a:t>
            </a:r>
            <a:r>
              <a:rPr lang="tr-TR" sz="2000" b="1" dirty="0">
                <a:latin typeface="Arial Narrow" pitchFamily="34" charset="0"/>
              </a:rPr>
              <a:t> (DWT – </a:t>
            </a:r>
            <a:r>
              <a:rPr lang="tr-TR" sz="2000" b="1" dirty="0" err="1">
                <a:latin typeface="Arial Narrow" pitchFamily="34" charset="0"/>
              </a:rPr>
              <a:t>discrete</a:t>
            </a:r>
            <a:r>
              <a:rPr lang="tr-TR" sz="2000" b="1" dirty="0">
                <a:latin typeface="Arial Narrow" pitchFamily="34" charset="0"/>
              </a:rPr>
              <a:t> </a:t>
            </a:r>
            <a:r>
              <a:rPr lang="tr-TR" sz="2000" b="1" dirty="0" err="1">
                <a:latin typeface="Arial Narrow" pitchFamily="34" charset="0"/>
              </a:rPr>
              <a:t>wavelet</a:t>
            </a:r>
            <a:r>
              <a:rPr lang="tr-TR" sz="2000" b="1" dirty="0">
                <a:latin typeface="Arial Narrow" pitchFamily="34" charset="0"/>
              </a:rPr>
              <a:t> </a:t>
            </a:r>
            <a:r>
              <a:rPr lang="tr-TR" sz="2000" b="1" dirty="0" err="1">
                <a:latin typeface="Arial Narrow" pitchFamily="34" charset="0"/>
              </a:rPr>
              <a:t>transforms</a:t>
            </a:r>
            <a:r>
              <a:rPr lang="tr-TR" sz="2000" b="1" dirty="0">
                <a:latin typeface="Arial Narrow" pitchFamily="34" charset="0"/>
              </a:rPr>
              <a:t>)</a:t>
            </a: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Veriyi, orijinal veriyle aynı uzunlukta farklı bir vektöre çevirir.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Bu çevrilen yeni vektör de kısaltılabilir – kesilebilir olduğundan veri, işimize yarayacak kadar azaltılmış olur.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Ayrıca </a:t>
            </a:r>
            <a:r>
              <a:rPr lang="tr-TR" sz="2000" dirty="0" err="1">
                <a:latin typeface="Arial Narrow" pitchFamily="34" charset="0"/>
              </a:rPr>
              <a:t>smoothing</a:t>
            </a:r>
            <a:r>
              <a:rPr lang="tr-TR" sz="2000" dirty="0">
                <a:latin typeface="Arial Narrow" pitchFamily="34" charset="0"/>
              </a:rPr>
              <a:t> (düzeltme) işlemi yapmadan verinin gereksiz bilgilerden temizlenmesi görevini de yerine getirir.</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solidFill>
                  <a:srgbClr val="0070C0"/>
                </a:solidFill>
                <a:latin typeface="Arial Narrow" pitchFamily="34" charset="0"/>
              </a:rPr>
              <a:t>DWT küp yapıdaki çok boyutlu verilere uygulanabilir. DWT </a:t>
            </a:r>
            <a:r>
              <a:rPr lang="tr-TR" sz="2000" dirty="0" err="1">
                <a:solidFill>
                  <a:srgbClr val="0070C0"/>
                </a:solidFill>
                <a:latin typeface="Arial Narrow" pitchFamily="34" charset="0"/>
              </a:rPr>
              <a:t>nin</a:t>
            </a:r>
            <a:r>
              <a:rPr lang="tr-TR" sz="2000" dirty="0">
                <a:solidFill>
                  <a:srgbClr val="0070C0"/>
                </a:solidFill>
                <a:latin typeface="Arial Narrow" pitchFamily="34" charset="0"/>
              </a:rPr>
              <a:t> ne kadar kompleks olduğu küpteki hücre sayısına bağlıdır. </a:t>
            </a:r>
          </a:p>
          <a:p>
            <a:pPr algn="just" fontAlgn="auto">
              <a:spcBef>
                <a:spcPts val="0"/>
              </a:spcBef>
              <a:spcAft>
                <a:spcPts val="0"/>
              </a:spcAft>
              <a:defRPr/>
            </a:pPr>
            <a:endParaRPr lang="tr-TR" sz="2000" dirty="0">
              <a:solidFill>
                <a:srgbClr val="0070C0"/>
              </a:solidFill>
              <a:latin typeface="Arial Narrow" pitchFamily="34" charset="0"/>
            </a:endParaRPr>
          </a:p>
          <a:p>
            <a:pPr algn="just" fontAlgn="auto">
              <a:spcBef>
                <a:spcPts val="0"/>
              </a:spcBef>
              <a:spcAft>
                <a:spcPts val="0"/>
              </a:spcAft>
              <a:defRPr/>
            </a:pPr>
            <a:r>
              <a:rPr lang="tr-TR" sz="2000" dirty="0">
                <a:solidFill>
                  <a:srgbClr val="0070C0"/>
                </a:solidFill>
                <a:latin typeface="Arial Narrow" pitchFamily="34" charset="0"/>
              </a:rPr>
              <a:t>DWT ayrık ve çarpık verilerle daha iyi sonuçlar verir ve gerçek hayatta da sıklıkla kullanılmaktadır. (</a:t>
            </a:r>
            <a:r>
              <a:rPr lang="tr-TR" sz="2000" dirty="0" err="1">
                <a:solidFill>
                  <a:srgbClr val="0070C0"/>
                </a:solidFill>
                <a:latin typeface="Arial Narrow" pitchFamily="34" charset="0"/>
              </a:rPr>
              <a:t>parmakizi</a:t>
            </a:r>
            <a:r>
              <a:rPr lang="tr-TR" sz="2000" dirty="0">
                <a:solidFill>
                  <a:srgbClr val="0070C0"/>
                </a:solidFill>
                <a:latin typeface="Arial Narrow" pitchFamily="34" charset="0"/>
              </a:rPr>
              <a:t> resimlerinin sıkıştırılması, zaman serisi veri analizi, veri temizleme)</a:t>
            </a:r>
          </a:p>
          <a:p>
            <a:pPr indent="449263" algn="just">
              <a:defRPr/>
            </a:pPr>
            <a:endParaRPr lang="tr-TR" sz="2000" dirty="0">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714375"/>
            <a:ext cx="8183563" cy="534988"/>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sz="2200" dirty="0" smtClean="0">
                <a:solidFill>
                  <a:schemeClr val="bg2">
                    <a:lumMod val="20000"/>
                    <a:lumOff val="80000"/>
                  </a:schemeClr>
                </a:solidFill>
              </a:rPr>
              <a:t>      </a:t>
            </a:r>
            <a:r>
              <a:rPr lang="tr-TR" dirty="0" smtClean="0">
                <a:solidFill>
                  <a:schemeClr val="tx1"/>
                </a:solidFill>
                <a:effectLst/>
                <a:latin typeface="Arial Narrow" pitchFamily="34" charset="0"/>
                <a:ea typeface="Times New Roman" pitchFamily="18" charset="0"/>
                <a:cs typeface="Arial" pitchFamily="34" charset="0"/>
              </a:rPr>
              <a:t> </a:t>
            </a:r>
            <a:r>
              <a:rPr lang="tr-TR" sz="2000" dirty="0" smtClean="0">
                <a:solidFill>
                  <a:schemeClr val="bg2">
                    <a:lumMod val="20000"/>
                    <a:lumOff val="80000"/>
                  </a:schemeClr>
                </a:solidFill>
              </a:rPr>
              <a:t>Veri Sıkıştırma </a:t>
            </a:r>
            <a:endParaRPr lang="tr-TR" sz="22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2EDA4F59-E84D-418C-8C7C-A552CED02542}" type="slidenum">
              <a:rPr lang="tr-TR"/>
              <a:pPr>
                <a:defRPr/>
              </a:pPr>
              <a:t>11</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12289" name="Rectangle 1"/>
          <p:cNvSpPr>
            <a:spLocks noChangeArrowheads="1"/>
          </p:cNvSpPr>
          <p:nvPr/>
        </p:nvSpPr>
        <p:spPr bwMode="auto">
          <a:xfrm>
            <a:off x="571500" y="1179513"/>
            <a:ext cx="7929563" cy="4708525"/>
          </a:xfrm>
          <a:prstGeom prst="rect">
            <a:avLst/>
          </a:prstGeom>
          <a:noFill/>
          <a:ln w="9525">
            <a:noFill/>
            <a:miter lim="800000"/>
            <a:headEnd/>
            <a:tailEnd/>
          </a:ln>
          <a:effectLst/>
        </p:spPr>
        <p:txBody>
          <a:bodyPr anchor="ctr">
            <a:spAutoFit/>
          </a:bodyPr>
          <a:lstStyle/>
          <a:p>
            <a:pPr algn="just" fontAlgn="auto">
              <a:spcBef>
                <a:spcPts val="0"/>
              </a:spcBef>
              <a:spcAft>
                <a:spcPts val="0"/>
              </a:spcAft>
              <a:defRPr/>
            </a:pPr>
            <a:r>
              <a:rPr lang="tr-TR" sz="2000" b="1" dirty="0">
                <a:latin typeface="Arial Narrow" pitchFamily="34" charset="0"/>
              </a:rPr>
              <a:t>Temel Bileşen Analizi (PCA - </a:t>
            </a:r>
            <a:r>
              <a:rPr lang="tr-TR" sz="2000" b="1" dirty="0" err="1">
                <a:latin typeface="Arial Narrow" pitchFamily="34" charset="0"/>
              </a:rPr>
              <a:t>principal</a:t>
            </a:r>
            <a:r>
              <a:rPr lang="tr-TR" sz="2000" b="1" dirty="0">
                <a:latin typeface="Arial Narrow" pitchFamily="34" charset="0"/>
              </a:rPr>
              <a:t> </a:t>
            </a:r>
            <a:r>
              <a:rPr lang="tr-TR" sz="2000" b="1" dirty="0" err="1">
                <a:latin typeface="Arial Narrow" pitchFamily="34" charset="0"/>
              </a:rPr>
              <a:t>component</a:t>
            </a:r>
            <a:r>
              <a:rPr lang="tr-TR" sz="2000" b="1" dirty="0">
                <a:latin typeface="Arial Narrow" pitchFamily="34" charset="0"/>
              </a:rPr>
              <a:t> </a:t>
            </a:r>
            <a:r>
              <a:rPr lang="tr-TR" sz="2000" b="1" dirty="0" err="1">
                <a:latin typeface="Arial Narrow" pitchFamily="34" charset="0"/>
              </a:rPr>
              <a:t>analysis</a:t>
            </a:r>
            <a:r>
              <a:rPr lang="tr-TR" sz="2000" b="1" dirty="0">
                <a:latin typeface="Arial Narrow" pitchFamily="34" charset="0"/>
              </a:rPr>
              <a:t>)</a:t>
            </a: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Verinin yapısını bozmadan veriden belirli sayıdaki kaydı ve belli boyuta göre alır ve analiz eder. Hem kayıt sayısında azalma olur, hem de kolon – boyut indirgenir. PCA da veri azaltmak için orijinal veriden n tane kayıt k tane boyut </a:t>
            </a:r>
            <a:r>
              <a:rPr lang="tr-TR" sz="2000" dirty="0" err="1">
                <a:latin typeface="Arial Narrow" pitchFamily="34" charset="0"/>
              </a:rPr>
              <a:t>ortagonal</a:t>
            </a:r>
            <a:r>
              <a:rPr lang="tr-TR" sz="2000" dirty="0">
                <a:latin typeface="Arial Narrow" pitchFamily="34" charset="0"/>
              </a:rPr>
              <a:t> olarak bulunur.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a:latin typeface="Arial Narrow" pitchFamily="34" charset="0"/>
              </a:rPr>
              <a:t>İşleyiş :</a:t>
            </a:r>
          </a:p>
          <a:p>
            <a:pPr algn="just" fontAlgn="auto">
              <a:spcBef>
                <a:spcPts val="0"/>
              </a:spcBef>
              <a:spcAft>
                <a:spcPts val="0"/>
              </a:spcAft>
              <a:defRPr/>
            </a:pPr>
            <a:r>
              <a:rPr lang="tr-TR" sz="2000">
                <a:latin typeface="Arial Narrow" pitchFamily="34" charset="0"/>
              </a:rPr>
              <a:t>Veri </a:t>
            </a:r>
            <a:r>
              <a:rPr lang="tr-TR" sz="2000" dirty="0" err="1">
                <a:latin typeface="Arial Narrow" pitchFamily="34" charset="0"/>
              </a:rPr>
              <a:t>normalize</a:t>
            </a:r>
            <a:r>
              <a:rPr lang="tr-TR" sz="2000" dirty="0">
                <a:latin typeface="Arial Narrow" pitchFamily="34" charset="0"/>
              </a:rPr>
              <a:t> edilir. PCA orijinal veriyle aynı yapında n tane </a:t>
            </a:r>
            <a:r>
              <a:rPr lang="tr-TR" sz="2000" dirty="0" err="1">
                <a:latin typeface="Arial Narrow" pitchFamily="34" charset="0"/>
              </a:rPr>
              <a:t>ortagonal</a:t>
            </a:r>
            <a:r>
              <a:rPr lang="tr-TR" sz="2000" dirty="0">
                <a:latin typeface="Arial Narrow" pitchFamily="34" charset="0"/>
              </a:rPr>
              <a:t> vektör hesaplar. Bu vektörlere temel bileşen denir. Vektörler sıralanır. Sıralanan bu vektörlere göre en zayıf bileşen çıkartılarak data azaltılır.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solidFill>
                  <a:srgbClr val="0070C0"/>
                </a:solidFill>
                <a:latin typeface="Arial Narrow" pitchFamily="34" charset="0"/>
              </a:rPr>
              <a:t>PCA </a:t>
            </a:r>
            <a:r>
              <a:rPr lang="tr-TR" sz="2000" dirty="0" err="1">
                <a:solidFill>
                  <a:srgbClr val="0070C0"/>
                </a:solidFill>
                <a:latin typeface="Arial Narrow" pitchFamily="34" charset="0"/>
              </a:rPr>
              <a:t>nın</a:t>
            </a:r>
            <a:r>
              <a:rPr lang="tr-TR" sz="2000" dirty="0">
                <a:solidFill>
                  <a:srgbClr val="0070C0"/>
                </a:solidFill>
                <a:latin typeface="Arial Narrow" pitchFamily="34" charset="0"/>
              </a:rPr>
              <a:t> uygulanması ucuzdur. Yüksek performans beklenmez. Sıralı – sırasız kolonlara, veri özelliklerine uygulanabilir. Boyut sayısı arttığında DWT </a:t>
            </a:r>
            <a:r>
              <a:rPr lang="tr-TR" sz="2000" dirty="0" err="1">
                <a:solidFill>
                  <a:srgbClr val="0070C0"/>
                </a:solidFill>
                <a:latin typeface="Arial Narrow" pitchFamily="34" charset="0"/>
              </a:rPr>
              <a:t>yi</a:t>
            </a:r>
            <a:r>
              <a:rPr lang="tr-TR" sz="2000" dirty="0">
                <a:solidFill>
                  <a:srgbClr val="0070C0"/>
                </a:solidFill>
                <a:latin typeface="Arial Narrow" pitchFamily="34" charset="0"/>
              </a:rPr>
              <a:t> kullanmak daha çok tercih edilebilir.</a:t>
            </a:r>
          </a:p>
          <a:p>
            <a:pPr indent="449263" algn="just">
              <a:defRPr/>
            </a:pPr>
            <a:endParaRPr lang="tr-TR" sz="2000" dirty="0">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750888"/>
            <a:ext cx="8183563" cy="534987"/>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sz="2200" dirty="0" smtClean="0">
                <a:solidFill>
                  <a:schemeClr val="bg2">
                    <a:lumMod val="20000"/>
                    <a:lumOff val="80000"/>
                  </a:schemeClr>
                </a:solidFill>
              </a:rPr>
              <a:t>      </a:t>
            </a:r>
            <a:r>
              <a:rPr lang="tr-TR" dirty="0" smtClean="0">
                <a:solidFill>
                  <a:schemeClr val="tx1"/>
                </a:solidFill>
                <a:effectLst/>
                <a:latin typeface="Arial Narrow" pitchFamily="34" charset="0"/>
                <a:ea typeface="Times New Roman" pitchFamily="18" charset="0"/>
                <a:cs typeface="Arial" pitchFamily="34" charset="0"/>
              </a:rPr>
              <a:t> </a:t>
            </a:r>
            <a:r>
              <a:rPr lang="tr-TR" sz="2000" dirty="0" smtClean="0">
                <a:solidFill>
                  <a:schemeClr val="bg2">
                    <a:lumMod val="20000"/>
                    <a:lumOff val="80000"/>
                  </a:schemeClr>
                </a:solidFill>
              </a:rPr>
              <a:t>Kesikli hale getirme </a:t>
            </a:r>
            <a:r>
              <a:rPr lang="tr-TR" sz="1600" dirty="0" smtClean="0">
                <a:solidFill>
                  <a:schemeClr val="bg2">
                    <a:lumMod val="20000"/>
                    <a:lumOff val="80000"/>
                  </a:schemeClr>
                </a:solidFill>
              </a:rPr>
              <a:t>(</a:t>
            </a:r>
            <a:r>
              <a:rPr lang="tr-TR" sz="1600" dirty="0" err="1" smtClean="0">
                <a:solidFill>
                  <a:schemeClr val="bg2">
                    <a:lumMod val="20000"/>
                    <a:lumOff val="80000"/>
                  </a:schemeClr>
                </a:solidFill>
              </a:rPr>
              <a:t>Discretization</a:t>
            </a:r>
            <a:r>
              <a:rPr lang="tr-TR" sz="1600" dirty="0" smtClean="0">
                <a:solidFill>
                  <a:schemeClr val="bg2">
                    <a:lumMod val="20000"/>
                    <a:lumOff val="80000"/>
                  </a:schemeClr>
                </a:solidFill>
              </a:rPr>
              <a:t>)</a:t>
            </a:r>
            <a:endParaRPr lang="tr-TR" sz="20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1A5EF233-4BE5-4140-8042-BDFD34A0F7ED}" type="slidenum">
              <a:rPr lang="tr-TR"/>
              <a:pPr>
                <a:defRPr/>
              </a:pPr>
              <a:t>12</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12289" name="Rectangle 1"/>
          <p:cNvSpPr>
            <a:spLocks noChangeArrowheads="1"/>
          </p:cNvSpPr>
          <p:nvPr/>
        </p:nvSpPr>
        <p:spPr bwMode="auto">
          <a:xfrm>
            <a:off x="571500" y="1357313"/>
            <a:ext cx="7929563" cy="4094162"/>
          </a:xfrm>
          <a:prstGeom prst="rect">
            <a:avLst/>
          </a:prstGeom>
          <a:noFill/>
          <a:ln w="9525">
            <a:noFill/>
            <a:miter lim="800000"/>
            <a:headEnd/>
            <a:tailEnd/>
          </a:ln>
          <a:effectLst/>
        </p:spPr>
        <p:txBody>
          <a:bodyPr anchor="ctr">
            <a:spAutoFit/>
          </a:bodyPr>
          <a:lstStyle/>
          <a:p>
            <a:pPr algn="just" fontAlgn="auto">
              <a:spcBef>
                <a:spcPts val="0"/>
              </a:spcBef>
              <a:spcAft>
                <a:spcPts val="0"/>
              </a:spcAft>
              <a:defRPr/>
            </a:pPr>
            <a:r>
              <a:rPr lang="tr-TR" sz="2000" dirty="0">
                <a:latin typeface="Arial Narrow" pitchFamily="34" charset="0"/>
              </a:rPr>
              <a:t> </a:t>
            </a:r>
          </a:p>
          <a:p>
            <a:pPr algn="just" fontAlgn="auto">
              <a:spcBef>
                <a:spcPts val="0"/>
              </a:spcBef>
              <a:spcAft>
                <a:spcPts val="0"/>
              </a:spcAft>
              <a:defRPr/>
            </a:pPr>
            <a:r>
              <a:rPr lang="tr-TR" sz="2000" dirty="0">
                <a:latin typeface="Arial Narrow" pitchFamily="34" charset="0"/>
              </a:rPr>
              <a:t>Kesikleştirme, bazı veri madenciliği algoritmaları yalnızca kategorik değerleri ele aldığından, sürekli verilerin kesikli değerlere dönüştürülmesini içerir.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Bu şekilde sürekli verilerin kesikli değer aralıklarına dönüştürülmesiyle elde edilen kategorik değerler, orijinal veri değerlerinin yerine kullanılırlar.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Bir kavram hiyerarşisi (</a:t>
            </a:r>
            <a:r>
              <a:rPr lang="tr-TR" sz="2000" dirty="0" err="1">
                <a:latin typeface="Arial Narrow" pitchFamily="34" charset="0"/>
              </a:rPr>
              <a:t>concept</a:t>
            </a:r>
            <a:r>
              <a:rPr lang="tr-TR" sz="2000" dirty="0">
                <a:latin typeface="Arial Narrow" pitchFamily="34" charset="0"/>
              </a:rPr>
              <a:t> </a:t>
            </a:r>
            <a:r>
              <a:rPr lang="tr-TR" sz="2000" dirty="0" err="1">
                <a:latin typeface="Arial Narrow" pitchFamily="34" charset="0"/>
              </a:rPr>
              <a:t>hierarchy</a:t>
            </a:r>
            <a:r>
              <a:rPr lang="tr-TR" sz="2000" dirty="0">
                <a:latin typeface="Arial Narrow" pitchFamily="34" charset="0"/>
              </a:rPr>
              <a:t>), verilen sürekli değişken için, değişkenin ayrıştırılması olarak tanımlanabilir. Kavram hiyerarşileri, düşük düzeyli kavramların yüksek düzeyli kavramlarla değiştirilmesiyle verilerin indirgenmesinde kullanılır.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 </a:t>
            </a:r>
          </a:p>
          <a:p>
            <a:pPr indent="449263" algn="just">
              <a:defRPr/>
            </a:pPr>
            <a:endParaRPr lang="tr-TR" sz="2000" dirty="0">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714375"/>
            <a:ext cx="8183563" cy="534988"/>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sz="2200" dirty="0" smtClean="0">
                <a:solidFill>
                  <a:schemeClr val="bg2">
                    <a:lumMod val="20000"/>
                    <a:lumOff val="80000"/>
                  </a:schemeClr>
                </a:solidFill>
              </a:rPr>
              <a:t>      </a:t>
            </a:r>
            <a:r>
              <a:rPr lang="tr-TR" dirty="0" smtClean="0">
                <a:solidFill>
                  <a:schemeClr val="tx1"/>
                </a:solidFill>
                <a:effectLst/>
                <a:latin typeface="Arial Narrow" pitchFamily="34" charset="0"/>
                <a:ea typeface="Times New Roman" pitchFamily="18" charset="0"/>
                <a:cs typeface="Arial" pitchFamily="34" charset="0"/>
              </a:rPr>
              <a:t> </a:t>
            </a:r>
            <a:r>
              <a:rPr lang="tr-TR" sz="2000" dirty="0" smtClean="0">
                <a:solidFill>
                  <a:schemeClr val="bg2">
                    <a:lumMod val="20000"/>
                    <a:lumOff val="80000"/>
                  </a:schemeClr>
                </a:solidFill>
              </a:rPr>
              <a:t>Kesikli hale getirme </a:t>
            </a:r>
            <a:r>
              <a:rPr lang="tr-TR" sz="1600" dirty="0" smtClean="0">
                <a:solidFill>
                  <a:schemeClr val="bg2">
                    <a:lumMod val="20000"/>
                    <a:lumOff val="80000"/>
                  </a:schemeClr>
                </a:solidFill>
              </a:rPr>
              <a:t>(</a:t>
            </a:r>
            <a:r>
              <a:rPr lang="tr-TR" sz="1600" dirty="0" err="1" smtClean="0">
                <a:solidFill>
                  <a:schemeClr val="bg2">
                    <a:lumMod val="20000"/>
                    <a:lumOff val="80000"/>
                  </a:schemeClr>
                </a:solidFill>
              </a:rPr>
              <a:t>Discretization</a:t>
            </a:r>
            <a:r>
              <a:rPr lang="tr-TR" sz="1600" dirty="0" smtClean="0">
                <a:solidFill>
                  <a:schemeClr val="bg2">
                    <a:lumMod val="20000"/>
                    <a:lumOff val="80000"/>
                  </a:schemeClr>
                </a:solidFill>
              </a:rPr>
              <a:t>)</a:t>
            </a:r>
            <a:endParaRPr lang="tr-TR" sz="20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A20B11C0-6FD0-4917-AB68-DC9577045E70}" type="slidenum">
              <a:rPr lang="tr-TR"/>
              <a:pPr>
                <a:defRPr/>
              </a:pPr>
              <a:t>13</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12289" name="Rectangle 1"/>
          <p:cNvSpPr>
            <a:spLocks noChangeArrowheads="1"/>
          </p:cNvSpPr>
          <p:nvPr/>
        </p:nvSpPr>
        <p:spPr bwMode="auto">
          <a:xfrm>
            <a:off x="571500" y="1357313"/>
            <a:ext cx="7929563" cy="4800600"/>
          </a:xfrm>
          <a:prstGeom prst="rect">
            <a:avLst/>
          </a:prstGeom>
          <a:noFill/>
          <a:ln w="9525">
            <a:noFill/>
            <a:miter lim="800000"/>
            <a:headEnd/>
            <a:tailEnd/>
          </a:ln>
          <a:effectLst/>
        </p:spPr>
        <p:txBody>
          <a:bodyPr anchor="ctr">
            <a:spAutoFit/>
          </a:bodyPr>
          <a:lstStyle/>
          <a:p>
            <a:pPr algn="just" fontAlgn="auto">
              <a:spcBef>
                <a:spcPts val="0"/>
              </a:spcBef>
              <a:spcAft>
                <a:spcPts val="0"/>
              </a:spcAft>
              <a:defRPr/>
            </a:pPr>
            <a:r>
              <a:rPr lang="tr-TR" dirty="0">
                <a:latin typeface="Arial Narrow" pitchFamily="34" charset="0"/>
              </a:rPr>
              <a:t> Örneğin yaş değişkeni 1-15, 16-40, 40+ olacak biçimde daha yüksek kavram düzeyinde ifade edilebilir. </a:t>
            </a:r>
          </a:p>
          <a:p>
            <a:pPr algn="just" fontAlgn="auto">
              <a:spcBef>
                <a:spcPts val="0"/>
              </a:spcBef>
              <a:spcAft>
                <a:spcPts val="0"/>
              </a:spcAft>
              <a:defRPr/>
            </a:pPr>
            <a:endParaRPr lang="tr-TR" dirty="0">
              <a:latin typeface="Arial Narrow" pitchFamily="34" charset="0"/>
            </a:endParaRPr>
          </a:p>
          <a:p>
            <a:pPr algn="just" fontAlgn="auto">
              <a:spcBef>
                <a:spcPts val="0"/>
              </a:spcBef>
              <a:spcAft>
                <a:spcPts val="0"/>
              </a:spcAft>
              <a:defRPr/>
            </a:pPr>
            <a:r>
              <a:rPr lang="tr-TR" dirty="0">
                <a:latin typeface="Arial Narrow" pitchFamily="34" charset="0"/>
              </a:rPr>
              <a:t>Bu şekilde veri indirgemede detay bilgiler kayboluyorsa da, genelleştirilmiş veriler daha anlamlı olacak, daha kolay yorumlanabilecek ve orijinal verilerden daha düşük hacim kaplayacaktır. </a:t>
            </a:r>
          </a:p>
          <a:p>
            <a:pPr algn="just" fontAlgn="auto">
              <a:spcBef>
                <a:spcPts val="0"/>
              </a:spcBef>
              <a:spcAft>
                <a:spcPts val="0"/>
              </a:spcAft>
              <a:defRPr/>
            </a:pPr>
            <a:endParaRPr lang="tr-TR" dirty="0">
              <a:latin typeface="Arial Narrow" pitchFamily="34" charset="0"/>
            </a:endParaRPr>
          </a:p>
          <a:p>
            <a:pPr algn="just" fontAlgn="auto">
              <a:spcBef>
                <a:spcPts val="0"/>
              </a:spcBef>
              <a:spcAft>
                <a:spcPts val="0"/>
              </a:spcAft>
              <a:defRPr/>
            </a:pPr>
            <a:r>
              <a:rPr lang="tr-TR" dirty="0">
                <a:latin typeface="Arial Narrow" pitchFamily="34" charset="0"/>
              </a:rPr>
              <a:t>Kullanılan veri madenciliği programları sayılan veri ön işleme tekniklerinden bir çoğunu gerçekleştirmektedir. </a:t>
            </a:r>
          </a:p>
          <a:p>
            <a:pPr algn="just" fontAlgn="auto">
              <a:spcBef>
                <a:spcPts val="0"/>
              </a:spcBef>
              <a:spcAft>
                <a:spcPts val="0"/>
              </a:spcAft>
              <a:defRPr/>
            </a:pPr>
            <a:endParaRPr lang="tr-TR" dirty="0">
              <a:latin typeface="Arial Narrow" pitchFamily="34" charset="0"/>
            </a:endParaRPr>
          </a:p>
          <a:p>
            <a:pPr algn="just" fontAlgn="auto">
              <a:spcBef>
                <a:spcPts val="0"/>
              </a:spcBef>
              <a:spcAft>
                <a:spcPts val="0"/>
              </a:spcAft>
              <a:defRPr/>
            </a:pPr>
            <a:r>
              <a:rPr lang="tr-TR" dirty="0">
                <a:latin typeface="Arial Narrow" pitchFamily="34" charset="0"/>
              </a:rPr>
              <a:t>Bununla beraber veri işleme ile ilgili özel programlar veya veri ön işleme açısından güçlü bir takım özel programlar vardır. Özellikle veri ön işleme tekniklerini içeren bu açıdan güçlü programlar arasında; </a:t>
            </a:r>
            <a:r>
              <a:rPr lang="tr-TR" dirty="0" err="1">
                <a:latin typeface="Arial Narrow" pitchFamily="34" charset="0"/>
              </a:rPr>
              <a:t>BioComp</a:t>
            </a:r>
            <a:r>
              <a:rPr lang="tr-TR" dirty="0">
                <a:latin typeface="Arial Narrow" pitchFamily="34" charset="0"/>
              </a:rPr>
              <a:t> i-</a:t>
            </a:r>
            <a:r>
              <a:rPr lang="tr-TR" dirty="0" err="1">
                <a:latin typeface="Arial Narrow" pitchFamily="34" charset="0"/>
              </a:rPr>
              <a:t>Suite</a:t>
            </a:r>
            <a:r>
              <a:rPr lang="tr-TR" dirty="0">
                <a:latin typeface="Arial Narrow" pitchFamily="34" charset="0"/>
              </a:rPr>
              <a:t>, Data </a:t>
            </a:r>
            <a:r>
              <a:rPr lang="tr-TR" dirty="0" err="1">
                <a:latin typeface="Arial Narrow" pitchFamily="34" charset="0"/>
              </a:rPr>
              <a:t>Digest</a:t>
            </a:r>
            <a:r>
              <a:rPr lang="tr-TR" dirty="0">
                <a:latin typeface="Arial Narrow" pitchFamily="34" charset="0"/>
              </a:rPr>
              <a:t> </a:t>
            </a:r>
            <a:r>
              <a:rPr lang="tr-TR" dirty="0" err="1">
                <a:latin typeface="Arial Narrow" pitchFamily="34" charset="0"/>
              </a:rPr>
              <a:t>Business</a:t>
            </a:r>
            <a:r>
              <a:rPr lang="tr-TR" dirty="0">
                <a:latin typeface="Arial Narrow" pitchFamily="34" charset="0"/>
              </a:rPr>
              <a:t> </a:t>
            </a:r>
            <a:r>
              <a:rPr lang="tr-TR" dirty="0" err="1">
                <a:latin typeface="Arial Narrow" pitchFamily="34" charset="0"/>
              </a:rPr>
              <a:t>Navigator</a:t>
            </a:r>
            <a:r>
              <a:rPr lang="tr-TR" dirty="0">
                <a:latin typeface="Arial Narrow" pitchFamily="34" charset="0"/>
              </a:rPr>
              <a:t> 5, Data </a:t>
            </a:r>
            <a:r>
              <a:rPr lang="tr-TR" dirty="0" err="1">
                <a:latin typeface="Arial Narrow" pitchFamily="34" charset="0"/>
              </a:rPr>
              <a:t>Detective</a:t>
            </a:r>
            <a:r>
              <a:rPr lang="tr-TR" dirty="0">
                <a:latin typeface="Arial Narrow" pitchFamily="34" charset="0"/>
              </a:rPr>
              <a:t>, IBM </a:t>
            </a:r>
            <a:r>
              <a:rPr lang="tr-TR" dirty="0" err="1">
                <a:latin typeface="Arial Narrow" pitchFamily="34" charset="0"/>
              </a:rPr>
              <a:t>Intelligent</a:t>
            </a:r>
            <a:r>
              <a:rPr lang="tr-TR" dirty="0">
                <a:latin typeface="Arial Narrow" pitchFamily="34" charset="0"/>
              </a:rPr>
              <a:t> </a:t>
            </a:r>
            <a:r>
              <a:rPr lang="tr-TR" dirty="0" err="1">
                <a:latin typeface="Arial Narrow" pitchFamily="34" charset="0"/>
              </a:rPr>
              <a:t>Miner</a:t>
            </a:r>
            <a:r>
              <a:rPr lang="tr-TR" dirty="0">
                <a:latin typeface="Arial Narrow" pitchFamily="34" charset="0"/>
              </a:rPr>
              <a:t> </a:t>
            </a:r>
            <a:r>
              <a:rPr lang="tr-TR" dirty="0" err="1">
                <a:latin typeface="Arial Narrow" pitchFamily="34" charset="0"/>
              </a:rPr>
              <a:t>for</a:t>
            </a:r>
            <a:r>
              <a:rPr lang="tr-TR" dirty="0">
                <a:latin typeface="Arial Narrow" pitchFamily="34" charset="0"/>
              </a:rPr>
              <a:t> Data, KXEN, </a:t>
            </a:r>
            <a:r>
              <a:rPr lang="tr-TR" dirty="0" err="1">
                <a:latin typeface="Arial Narrow" pitchFamily="34" charset="0"/>
              </a:rPr>
              <a:t>Magnify</a:t>
            </a:r>
            <a:r>
              <a:rPr lang="tr-TR" dirty="0">
                <a:latin typeface="Arial Narrow" pitchFamily="34" charset="0"/>
              </a:rPr>
              <a:t> PATTERN, </a:t>
            </a:r>
            <a:r>
              <a:rPr lang="tr-TR" dirty="0" err="1">
                <a:latin typeface="Arial Narrow" pitchFamily="34" charset="0"/>
              </a:rPr>
              <a:t>Quadstone</a:t>
            </a:r>
            <a:r>
              <a:rPr lang="tr-TR" dirty="0">
                <a:latin typeface="Arial Narrow" pitchFamily="34" charset="0"/>
              </a:rPr>
              <a:t> </a:t>
            </a:r>
            <a:r>
              <a:rPr lang="tr-TR" dirty="0" err="1">
                <a:latin typeface="Arial Narrow" pitchFamily="34" charset="0"/>
              </a:rPr>
              <a:t>DecisionHouse</a:t>
            </a:r>
            <a:r>
              <a:rPr lang="tr-TR" dirty="0">
                <a:latin typeface="Arial Narrow" pitchFamily="34" charset="0"/>
              </a:rPr>
              <a:t>, </a:t>
            </a:r>
            <a:r>
              <a:rPr lang="tr-TR" dirty="0" err="1">
                <a:latin typeface="Arial Narrow" pitchFamily="34" charset="0"/>
              </a:rPr>
              <a:t>Salford</a:t>
            </a:r>
            <a:r>
              <a:rPr lang="tr-TR" dirty="0">
                <a:latin typeface="Arial Narrow" pitchFamily="34" charset="0"/>
              </a:rPr>
              <a:t> </a:t>
            </a:r>
            <a:r>
              <a:rPr lang="tr-TR" dirty="0" err="1">
                <a:latin typeface="Arial Narrow" pitchFamily="34" charset="0"/>
              </a:rPr>
              <a:t>Systems</a:t>
            </a:r>
            <a:r>
              <a:rPr lang="tr-TR" dirty="0">
                <a:latin typeface="Arial Narrow" pitchFamily="34" charset="0"/>
              </a:rPr>
              <a:t> Data </a:t>
            </a:r>
            <a:r>
              <a:rPr lang="tr-TR" dirty="0" err="1">
                <a:latin typeface="Arial Narrow" pitchFamily="34" charset="0"/>
              </a:rPr>
              <a:t>Mining</a:t>
            </a:r>
            <a:r>
              <a:rPr lang="tr-TR" dirty="0">
                <a:latin typeface="Arial Narrow" pitchFamily="34" charset="0"/>
              </a:rPr>
              <a:t> </a:t>
            </a:r>
            <a:r>
              <a:rPr lang="tr-TR" dirty="0" err="1">
                <a:latin typeface="Arial Narrow" pitchFamily="34" charset="0"/>
              </a:rPr>
              <a:t>Suite</a:t>
            </a:r>
            <a:r>
              <a:rPr lang="tr-TR" dirty="0">
                <a:latin typeface="Arial Narrow" pitchFamily="34" charset="0"/>
              </a:rPr>
              <a:t> ve </a:t>
            </a:r>
            <a:r>
              <a:rPr lang="tr-TR" dirty="0" err="1">
                <a:latin typeface="Arial Narrow" pitchFamily="34" charset="0"/>
              </a:rPr>
              <a:t>Xpertrule</a:t>
            </a:r>
            <a:r>
              <a:rPr lang="tr-TR" dirty="0">
                <a:latin typeface="Arial Narrow" pitchFamily="34" charset="0"/>
              </a:rPr>
              <a:t> </a:t>
            </a:r>
            <a:r>
              <a:rPr lang="tr-TR" dirty="0" err="1">
                <a:latin typeface="Arial Narrow" pitchFamily="34" charset="0"/>
              </a:rPr>
              <a:t>Miner</a:t>
            </a:r>
            <a:r>
              <a:rPr lang="tr-TR" dirty="0">
                <a:latin typeface="Arial Narrow" pitchFamily="34" charset="0"/>
              </a:rPr>
              <a:t> 4.0 sayılabilir.</a:t>
            </a:r>
          </a:p>
          <a:p>
            <a:pPr algn="just" fontAlgn="auto">
              <a:spcBef>
                <a:spcPts val="0"/>
              </a:spcBef>
              <a:spcAft>
                <a:spcPts val="0"/>
              </a:spcAft>
              <a:defRPr/>
            </a:pPr>
            <a:r>
              <a:rPr lang="tr-TR" dirty="0">
                <a:latin typeface="Arial Narrow" pitchFamily="34" charset="0"/>
              </a:rPr>
              <a:t> </a:t>
            </a:r>
          </a:p>
          <a:p>
            <a:pPr indent="449263" algn="just">
              <a:defRPr/>
            </a:pPr>
            <a:endParaRPr lang="tr-TR" dirty="0">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714375"/>
            <a:ext cx="8183563" cy="534988"/>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sz="2200" dirty="0" smtClean="0">
                <a:solidFill>
                  <a:schemeClr val="bg2">
                    <a:lumMod val="20000"/>
                    <a:lumOff val="80000"/>
                  </a:schemeClr>
                </a:solidFill>
              </a:rPr>
              <a:t>      </a:t>
            </a:r>
            <a:r>
              <a:rPr lang="tr-TR" dirty="0" smtClean="0">
                <a:solidFill>
                  <a:schemeClr val="tx1"/>
                </a:solidFill>
                <a:effectLst/>
                <a:latin typeface="Arial Narrow" pitchFamily="34" charset="0"/>
                <a:ea typeface="Times New Roman" pitchFamily="18" charset="0"/>
                <a:cs typeface="Arial" pitchFamily="34" charset="0"/>
              </a:rPr>
              <a:t> </a:t>
            </a:r>
            <a:r>
              <a:rPr lang="tr-TR" sz="2000" dirty="0" smtClean="0">
                <a:solidFill>
                  <a:schemeClr val="bg2">
                    <a:lumMod val="20000"/>
                    <a:lumOff val="80000"/>
                  </a:schemeClr>
                </a:solidFill>
              </a:rPr>
              <a:t>Boyut indirgeme </a:t>
            </a:r>
            <a:r>
              <a:rPr lang="tr-TR" sz="1600" dirty="0" smtClean="0">
                <a:solidFill>
                  <a:schemeClr val="bg2">
                    <a:lumMod val="20000"/>
                    <a:lumOff val="80000"/>
                  </a:schemeClr>
                </a:solidFill>
              </a:rPr>
              <a:t>(</a:t>
            </a:r>
            <a:r>
              <a:rPr lang="tr-TR" sz="1600" dirty="0" err="1" smtClean="0">
                <a:solidFill>
                  <a:schemeClr val="bg2">
                    <a:lumMod val="20000"/>
                    <a:lumOff val="80000"/>
                  </a:schemeClr>
                </a:solidFill>
              </a:rPr>
              <a:t>Dimension</a:t>
            </a:r>
            <a:r>
              <a:rPr lang="tr-TR" sz="1600" dirty="0" smtClean="0">
                <a:solidFill>
                  <a:schemeClr val="bg2">
                    <a:lumMod val="20000"/>
                    <a:lumOff val="80000"/>
                  </a:schemeClr>
                </a:solidFill>
              </a:rPr>
              <a:t> </a:t>
            </a:r>
            <a:r>
              <a:rPr lang="tr-TR" sz="1600" dirty="0" err="1" smtClean="0">
                <a:solidFill>
                  <a:schemeClr val="bg2">
                    <a:lumMod val="20000"/>
                    <a:lumOff val="80000"/>
                  </a:schemeClr>
                </a:solidFill>
              </a:rPr>
              <a:t>Reduction</a:t>
            </a:r>
            <a:r>
              <a:rPr lang="tr-TR" sz="1600" dirty="0" smtClean="0">
                <a:solidFill>
                  <a:schemeClr val="bg2">
                    <a:lumMod val="20000"/>
                    <a:lumOff val="80000"/>
                  </a:schemeClr>
                </a:solidFill>
              </a:rPr>
              <a:t>)</a:t>
            </a:r>
            <a:endParaRPr lang="tr-TR" sz="16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D49AB582-2B58-41CF-B9C8-C7A5542F8F50}" type="slidenum">
              <a:rPr lang="tr-TR"/>
              <a:pPr>
                <a:defRPr/>
              </a:pPr>
              <a:t>14</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41988" name="Rectangle 1"/>
          <p:cNvSpPr>
            <a:spLocks noChangeArrowheads="1"/>
          </p:cNvSpPr>
          <p:nvPr/>
        </p:nvSpPr>
        <p:spPr bwMode="auto">
          <a:xfrm>
            <a:off x="428625" y="1357313"/>
            <a:ext cx="8286750" cy="4524375"/>
          </a:xfrm>
          <a:prstGeom prst="rect">
            <a:avLst/>
          </a:prstGeom>
          <a:noFill/>
          <a:ln w="9525">
            <a:noFill/>
            <a:miter lim="800000"/>
            <a:headEnd/>
            <a:tailEnd/>
          </a:ln>
        </p:spPr>
        <p:txBody>
          <a:bodyPr anchor="ctr">
            <a:spAutoFit/>
          </a:bodyPr>
          <a:lstStyle/>
          <a:p>
            <a:pPr algn="just"/>
            <a:r>
              <a:rPr lang="tr-TR">
                <a:latin typeface="Arial Narrow" pitchFamily="34" charset="0"/>
              </a:rPr>
              <a:t> Veri madenciliği yapılacak veri kümesi bazen gereksiz olarak yüzlerce değişken içerebilir. </a:t>
            </a:r>
          </a:p>
          <a:p>
            <a:pPr algn="just"/>
            <a:endParaRPr lang="tr-TR">
              <a:latin typeface="Arial Narrow" pitchFamily="34" charset="0"/>
            </a:endParaRPr>
          </a:p>
          <a:p>
            <a:pPr algn="just"/>
            <a:r>
              <a:rPr lang="tr-TR" b="1">
                <a:solidFill>
                  <a:srgbClr val="0070C0"/>
                </a:solidFill>
                <a:latin typeface="Arial Narrow" pitchFamily="34" charset="0"/>
              </a:rPr>
              <a:t>Örneğin</a:t>
            </a:r>
            <a:r>
              <a:rPr lang="tr-TR">
                <a:solidFill>
                  <a:srgbClr val="0070C0"/>
                </a:solidFill>
                <a:latin typeface="Arial Narrow" pitchFamily="34" charset="0"/>
              </a:rPr>
              <a:t> bir ürünün satışına ilişkin olarak düzenlenen bir veri kümesinde, tüketicilerin telefon numaraları gereksiz bir değişken olarak yer alabilir. </a:t>
            </a:r>
          </a:p>
          <a:p>
            <a:pPr algn="just"/>
            <a:endParaRPr lang="tr-TR">
              <a:latin typeface="Arial Narrow" pitchFamily="34" charset="0"/>
            </a:endParaRPr>
          </a:p>
          <a:p>
            <a:pPr algn="just"/>
            <a:r>
              <a:rPr lang="tr-TR">
                <a:latin typeface="Arial Narrow" pitchFamily="34" charset="0"/>
              </a:rPr>
              <a:t>Bu tür gereksiz değişkenler elde edilecek örüntüleri kalitesizleştirebileceği gibi veri madenciliği sürecinin yavaşlamasına da yol açacaktır. </a:t>
            </a:r>
          </a:p>
          <a:p>
            <a:pPr algn="just"/>
            <a:r>
              <a:rPr lang="tr-TR">
                <a:latin typeface="Arial Narrow" pitchFamily="34" charset="0"/>
              </a:rPr>
              <a:t>Gereksiz değişkenlerin elenmesi amacıyla ileri veya geri yönlü olarak sezgisel seçimler yapılabilir. İleri yönlü sezgisel seçimde orijinal değişkenleri en iyi temsil edecek değişkenler belirlenir. </a:t>
            </a:r>
          </a:p>
          <a:p>
            <a:pPr algn="just"/>
            <a:r>
              <a:rPr lang="tr-TR">
                <a:latin typeface="Arial Narrow" pitchFamily="34" charset="0"/>
              </a:rPr>
              <a:t>Ardından her bir değişken veya değişkenler grubunun, bu kümeye dahil edilip edilmeyeceği sezgisel olarak belirlenir. </a:t>
            </a:r>
          </a:p>
          <a:p>
            <a:pPr algn="just"/>
            <a:endParaRPr lang="tr-TR">
              <a:latin typeface="Arial Narrow" pitchFamily="34" charset="0"/>
            </a:endParaRPr>
          </a:p>
          <a:p>
            <a:pPr algn="just"/>
            <a:r>
              <a:rPr lang="tr-TR">
                <a:latin typeface="Arial Narrow" pitchFamily="34" charset="0"/>
              </a:rPr>
              <a:t>Geri yönlü sezgisel seçimde ise öncelikle değişkenlerin tüm kümesi ele alınır. </a:t>
            </a:r>
          </a:p>
          <a:p>
            <a:pPr algn="just"/>
            <a:endParaRPr lang="tr-TR">
              <a:latin typeface="Arial Narrow" pitchFamily="34" charset="0"/>
            </a:endParaRPr>
          </a:p>
          <a:p>
            <a:pPr algn="just"/>
            <a:r>
              <a:rPr lang="tr-TR">
                <a:latin typeface="Arial Narrow" pitchFamily="34" charset="0"/>
              </a:rPr>
              <a:t>Daha sonra gereksiz bulunan değişkenler kümeden dışlanarak, en iyi değişken kümesi elde edilmeye çalışılır</a:t>
            </a:r>
            <a:endParaRPr lang="tr-TR">
              <a:latin typeface="Arial Narrow" pitchFamily="34" charset="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714375"/>
            <a:ext cx="8183563" cy="534988"/>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sz="2200" dirty="0" smtClean="0">
                <a:solidFill>
                  <a:schemeClr val="bg2">
                    <a:lumMod val="20000"/>
                    <a:lumOff val="80000"/>
                  </a:schemeClr>
                </a:solidFill>
              </a:rPr>
              <a:t>      </a:t>
            </a:r>
            <a:r>
              <a:rPr lang="tr-TR" dirty="0" smtClean="0">
                <a:solidFill>
                  <a:schemeClr val="tx1"/>
                </a:solidFill>
                <a:effectLst/>
                <a:latin typeface="Arial Narrow" pitchFamily="34" charset="0"/>
                <a:ea typeface="Times New Roman" pitchFamily="18" charset="0"/>
                <a:cs typeface="Arial" pitchFamily="34" charset="0"/>
              </a:rPr>
              <a:t> </a:t>
            </a:r>
            <a:r>
              <a:rPr lang="tr-TR" sz="2000" dirty="0" smtClean="0">
                <a:solidFill>
                  <a:schemeClr val="bg2">
                    <a:lumMod val="20000"/>
                    <a:lumOff val="80000"/>
                  </a:schemeClr>
                </a:solidFill>
              </a:rPr>
              <a:t>Boyut indirgeme </a:t>
            </a:r>
            <a:r>
              <a:rPr lang="tr-TR" sz="1600" dirty="0" smtClean="0">
                <a:solidFill>
                  <a:schemeClr val="bg2">
                    <a:lumMod val="20000"/>
                    <a:lumOff val="80000"/>
                  </a:schemeClr>
                </a:solidFill>
              </a:rPr>
              <a:t>(</a:t>
            </a:r>
            <a:r>
              <a:rPr lang="tr-TR" sz="1600" dirty="0" err="1" smtClean="0">
                <a:solidFill>
                  <a:schemeClr val="bg2">
                    <a:lumMod val="20000"/>
                    <a:lumOff val="80000"/>
                  </a:schemeClr>
                </a:solidFill>
              </a:rPr>
              <a:t>Dimension</a:t>
            </a:r>
            <a:r>
              <a:rPr lang="tr-TR" sz="1600" dirty="0" smtClean="0">
                <a:solidFill>
                  <a:schemeClr val="bg2">
                    <a:lumMod val="20000"/>
                    <a:lumOff val="80000"/>
                  </a:schemeClr>
                </a:solidFill>
              </a:rPr>
              <a:t> </a:t>
            </a:r>
            <a:r>
              <a:rPr lang="tr-TR" sz="1600" dirty="0" err="1" smtClean="0">
                <a:solidFill>
                  <a:schemeClr val="bg2">
                    <a:lumMod val="20000"/>
                    <a:lumOff val="80000"/>
                  </a:schemeClr>
                </a:solidFill>
              </a:rPr>
              <a:t>Reduction</a:t>
            </a:r>
            <a:r>
              <a:rPr lang="tr-TR" sz="1600" dirty="0" smtClean="0">
                <a:solidFill>
                  <a:schemeClr val="bg2">
                    <a:lumMod val="20000"/>
                    <a:lumOff val="80000"/>
                  </a:schemeClr>
                </a:solidFill>
              </a:rPr>
              <a:t>)</a:t>
            </a:r>
            <a:endParaRPr lang="tr-TR" sz="16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3063FFD1-0182-45C2-BF9C-3C394DC5B5E4}" type="slidenum">
              <a:rPr lang="tr-TR"/>
              <a:pPr>
                <a:defRPr/>
              </a:pPr>
              <a:t>15</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12289" name="Rectangle 1"/>
          <p:cNvSpPr>
            <a:spLocks noChangeArrowheads="1"/>
          </p:cNvSpPr>
          <p:nvPr/>
        </p:nvSpPr>
        <p:spPr bwMode="auto">
          <a:xfrm>
            <a:off x="571500" y="1357313"/>
            <a:ext cx="7929563" cy="4708525"/>
          </a:xfrm>
          <a:prstGeom prst="rect">
            <a:avLst/>
          </a:prstGeom>
          <a:noFill/>
          <a:ln w="9525">
            <a:noFill/>
            <a:miter lim="800000"/>
            <a:headEnd/>
            <a:tailEnd/>
          </a:ln>
          <a:effectLst/>
        </p:spPr>
        <p:txBody>
          <a:bodyPr anchor="ctr">
            <a:spAutoFit/>
          </a:bodyPr>
          <a:lstStyle/>
          <a:p>
            <a:pPr algn="just" fontAlgn="auto">
              <a:spcBef>
                <a:spcPts val="0"/>
              </a:spcBef>
              <a:spcAft>
                <a:spcPts val="0"/>
              </a:spcAft>
              <a:defRPr/>
            </a:pPr>
            <a:r>
              <a:rPr lang="tr-TR" sz="2000" dirty="0">
                <a:latin typeface="Arial Narrow" pitchFamily="34" charset="0"/>
              </a:rPr>
              <a:t>Boyut indirgeme amacıyla kullanılacak bir diğer yöntem ise karar ağaçlarıdır. Karar ağaçları ele alınacak çıktı değişkenini en iyi temsil edecek değişken kümesini verecektir. Veri sıkıştırmada ise orijinal verileri temsil edebilecek indirgenmiş veya sıkıştırılmış veriler, veri şifreleme veya dönüşümü ile elde edilirler.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Bu şekilde indirgenmiş veri kümesi, orijinal veri kümesini bir bilgi kaybı olacak biçimde temsil edebilecektir.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Bununla beraber bilgi kaybı olmaksızın indirgenmiş veri kümesi elde edilmesine yarayacak bir takım algoritmalar da mevcuttur.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Bu algoritmalar bir takım sınırlamalara sahip olduklarından sıkça kullanılamamaktadır. Bununla beraber temel bileşenler analizi gibi yöntemler, bir bilgi kaybına göz yumularak sıkıştırılmış veri kümesi elde edilmesinde kullanışlıdır. </a:t>
            </a:r>
          </a:p>
          <a:p>
            <a:pPr indent="449263" algn="just">
              <a:defRPr/>
            </a:pPr>
            <a:endParaRPr lang="tr-TR" sz="2000" dirty="0">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714375"/>
            <a:ext cx="8183563" cy="534988"/>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sz="2200" dirty="0" smtClean="0">
                <a:solidFill>
                  <a:schemeClr val="bg2">
                    <a:lumMod val="20000"/>
                    <a:lumOff val="80000"/>
                  </a:schemeClr>
                </a:solidFill>
              </a:rPr>
              <a:t>      </a:t>
            </a:r>
            <a:r>
              <a:rPr lang="tr-TR" dirty="0" smtClean="0">
                <a:solidFill>
                  <a:schemeClr val="tx1"/>
                </a:solidFill>
                <a:effectLst/>
                <a:latin typeface="Arial Narrow" pitchFamily="34" charset="0"/>
                <a:ea typeface="Times New Roman" pitchFamily="18" charset="0"/>
                <a:cs typeface="Arial" pitchFamily="34" charset="0"/>
              </a:rPr>
              <a:t> </a:t>
            </a:r>
            <a:r>
              <a:rPr lang="tr-TR" sz="2000" dirty="0" smtClean="0">
                <a:solidFill>
                  <a:schemeClr val="bg2">
                    <a:lumMod val="20000"/>
                    <a:lumOff val="80000"/>
                  </a:schemeClr>
                </a:solidFill>
              </a:rPr>
              <a:t>Boyut indirgeme</a:t>
            </a:r>
            <a:endParaRPr lang="tr-TR" sz="22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67414065-AA60-4D3E-BBF7-D6CBCEB34ED0}" type="slidenum">
              <a:rPr lang="tr-TR"/>
              <a:pPr>
                <a:defRPr/>
              </a:pPr>
              <a:t>16</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46084" name="Rectangle 1"/>
          <p:cNvSpPr>
            <a:spLocks noChangeArrowheads="1"/>
          </p:cNvSpPr>
          <p:nvPr/>
        </p:nvSpPr>
        <p:spPr bwMode="auto">
          <a:xfrm>
            <a:off x="4071938" y="911225"/>
            <a:ext cx="4572000" cy="3232150"/>
          </a:xfrm>
          <a:prstGeom prst="rect">
            <a:avLst/>
          </a:prstGeom>
          <a:noFill/>
          <a:ln w="9525">
            <a:noFill/>
            <a:miter lim="800000"/>
            <a:headEnd/>
            <a:tailEnd/>
          </a:ln>
        </p:spPr>
        <p:txBody>
          <a:bodyPr anchor="ctr">
            <a:spAutoFit/>
          </a:bodyPr>
          <a:lstStyle/>
          <a:p>
            <a:pPr algn="just"/>
            <a:r>
              <a:rPr lang="tr-TR" sz="1700">
                <a:latin typeface="Arial Narrow" pitchFamily="34" charset="0"/>
              </a:rPr>
              <a:t>Kolon – boyut indirgenmesinde uygulanacak 3 yol vardır:</a:t>
            </a:r>
          </a:p>
          <a:p>
            <a:pPr algn="just"/>
            <a:r>
              <a:rPr lang="tr-TR" sz="1700" b="1">
                <a:latin typeface="Arial Narrow" pitchFamily="34" charset="0"/>
              </a:rPr>
              <a:t>1-İleri doğru seçim: </a:t>
            </a:r>
            <a:r>
              <a:rPr lang="tr-TR" sz="1700">
                <a:latin typeface="Arial Narrow" pitchFamily="34" charset="0"/>
              </a:rPr>
              <a:t>Boyutlar taranarak belli istatistiki bilgiler işe yarayacağı düşünülerek seçilir.</a:t>
            </a:r>
          </a:p>
          <a:p>
            <a:pPr algn="just"/>
            <a:r>
              <a:rPr lang="tr-TR" sz="1700" b="1">
                <a:latin typeface="Arial Narrow" pitchFamily="34" charset="0"/>
              </a:rPr>
              <a:t>2-Tersten eleme:</a:t>
            </a:r>
            <a:r>
              <a:rPr lang="tr-TR" sz="1700">
                <a:latin typeface="Arial Narrow" pitchFamily="34" charset="0"/>
              </a:rPr>
              <a:t> Boyutlara geriden bakarak işe yaramayan bilgiler çıkarılır.</a:t>
            </a:r>
          </a:p>
          <a:p>
            <a:pPr algn="just"/>
            <a:r>
              <a:rPr lang="tr-TR" sz="1700" b="1">
                <a:latin typeface="Arial Narrow" pitchFamily="34" charset="0"/>
              </a:rPr>
              <a:t>3-İleri doğru seçim ve tersten eleme kombinasyonu:</a:t>
            </a:r>
            <a:r>
              <a:rPr lang="tr-TR" sz="1700">
                <a:latin typeface="Arial Narrow" pitchFamily="34" charset="0"/>
              </a:rPr>
              <a:t> İstatistiki bilgilerden en iyilerini seçerek, en kötülerini eleyen yöntemdir  </a:t>
            </a:r>
          </a:p>
          <a:p>
            <a:pPr algn="just"/>
            <a:r>
              <a:rPr lang="tr-TR" sz="1700">
                <a:latin typeface="Arial Narrow" pitchFamily="34" charset="0"/>
              </a:rPr>
              <a:t>Boyut indirmedeki amaç boyut fazlalığını boşa çıkartarak veri madenciliği bakımından ihtiyac duyulan bellek ve zaman miktarını azaltmaktır. </a:t>
            </a:r>
            <a:endParaRPr lang="tr-TR" sz="1700">
              <a:latin typeface="Arial Narrow" pitchFamily="34" charset="0"/>
              <a:cs typeface="Arial" charset="0"/>
            </a:endParaRPr>
          </a:p>
        </p:txBody>
      </p:sp>
      <p:pic>
        <p:nvPicPr>
          <p:cNvPr id="1026" name="Picture 2"/>
          <p:cNvPicPr>
            <a:picLocks noChangeAspect="1" noChangeArrowheads="1"/>
          </p:cNvPicPr>
          <p:nvPr/>
        </p:nvPicPr>
        <p:blipFill>
          <a:blip r:embed="rId3"/>
          <a:srcRect/>
          <a:stretch>
            <a:fillRect/>
          </a:stretch>
        </p:blipFill>
        <p:spPr bwMode="auto">
          <a:xfrm>
            <a:off x="571500" y="1357313"/>
            <a:ext cx="3357563" cy="2486025"/>
          </a:xfrm>
          <a:prstGeom prst="rect">
            <a:avLst/>
          </a:prstGeom>
          <a:ln>
            <a:noFill/>
          </a:ln>
          <a:effectLst>
            <a:outerShdw blurRad="292100" dist="139700" dir="2700000" algn="tl" rotWithShape="0">
              <a:srgbClr val="333333">
                <a:alpha val="65000"/>
              </a:srgbClr>
            </a:outerShdw>
          </a:effectLst>
        </p:spPr>
      </p:pic>
      <p:sp>
        <p:nvSpPr>
          <p:cNvPr id="7" name="Rectangle 1"/>
          <p:cNvSpPr>
            <a:spLocks noChangeArrowheads="1"/>
          </p:cNvSpPr>
          <p:nvPr/>
        </p:nvSpPr>
        <p:spPr bwMode="auto">
          <a:xfrm>
            <a:off x="357188" y="4286250"/>
            <a:ext cx="8286750" cy="1662113"/>
          </a:xfrm>
          <a:prstGeom prst="rect">
            <a:avLst/>
          </a:prstGeom>
          <a:noFill/>
          <a:ln w="9525">
            <a:noFill/>
            <a:miter lim="800000"/>
            <a:headEnd/>
            <a:tailEnd/>
          </a:ln>
          <a:effectLst/>
        </p:spPr>
        <p:txBody>
          <a:bodyPr anchor="ctr">
            <a:spAutoFit/>
          </a:bodyPr>
          <a:lstStyle/>
          <a:p>
            <a:pPr fontAlgn="auto">
              <a:spcBef>
                <a:spcPts val="0"/>
              </a:spcBef>
              <a:spcAft>
                <a:spcPts val="0"/>
              </a:spcAft>
              <a:defRPr/>
            </a:pPr>
            <a:r>
              <a:rPr lang="tr-TR" sz="1700" dirty="0">
                <a:latin typeface="Arial Narrow" pitchFamily="34" charset="0"/>
              </a:rPr>
              <a:t>Boyut indirgeyerek daha kolay gösterimler sağlanabilir. </a:t>
            </a:r>
          </a:p>
          <a:p>
            <a:pPr fontAlgn="auto">
              <a:spcBef>
                <a:spcPts val="0"/>
              </a:spcBef>
              <a:spcAft>
                <a:spcPts val="0"/>
              </a:spcAft>
              <a:defRPr/>
            </a:pPr>
            <a:r>
              <a:rPr lang="tr-TR" sz="1700" dirty="0">
                <a:latin typeface="Arial Narrow" pitchFamily="34" charset="0"/>
              </a:rPr>
              <a:t>(örn. çok boyutlu uzay üç boyuta </a:t>
            </a:r>
            <a:r>
              <a:rPr lang="tr-TR" sz="1700" dirty="0" err="1">
                <a:latin typeface="Arial Narrow" pitchFamily="34" charset="0"/>
              </a:rPr>
              <a:t>düsürülerek</a:t>
            </a:r>
            <a:r>
              <a:rPr lang="tr-TR" sz="1700" dirty="0">
                <a:latin typeface="Arial Narrow" pitchFamily="34" charset="0"/>
              </a:rPr>
              <a:t> </a:t>
            </a:r>
            <a:r>
              <a:rPr lang="tr-TR" sz="1700" dirty="0" err="1">
                <a:latin typeface="Arial Narrow" pitchFamily="34" charset="0"/>
              </a:rPr>
              <a:t>görsellestirme</a:t>
            </a:r>
            <a:r>
              <a:rPr lang="tr-TR" sz="1700" dirty="0">
                <a:latin typeface="Arial Narrow" pitchFamily="34" charset="0"/>
              </a:rPr>
              <a:t> araçları ile veriler </a:t>
            </a:r>
            <a:r>
              <a:rPr lang="tr-TR" sz="1700" dirty="0" err="1">
                <a:latin typeface="Arial Narrow" pitchFamily="34" charset="0"/>
              </a:rPr>
              <a:t>görsellestirilebilir</a:t>
            </a:r>
            <a:r>
              <a:rPr lang="tr-TR" sz="1700" dirty="0">
                <a:latin typeface="Arial Narrow" pitchFamily="34" charset="0"/>
              </a:rPr>
              <a:t>) </a:t>
            </a:r>
          </a:p>
          <a:p>
            <a:pPr fontAlgn="auto">
              <a:spcBef>
                <a:spcPts val="0"/>
              </a:spcBef>
              <a:spcAft>
                <a:spcPts val="0"/>
              </a:spcAft>
              <a:defRPr/>
            </a:pPr>
            <a:endParaRPr lang="tr-TR" sz="1700" dirty="0">
              <a:latin typeface="Arial Narrow" pitchFamily="34" charset="0"/>
            </a:endParaRPr>
          </a:p>
          <a:p>
            <a:pPr fontAlgn="auto">
              <a:spcBef>
                <a:spcPts val="0"/>
              </a:spcBef>
              <a:spcAft>
                <a:spcPts val="0"/>
              </a:spcAft>
              <a:defRPr/>
            </a:pPr>
            <a:r>
              <a:rPr lang="tr-TR" sz="1700" dirty="0">
                <a:latin typeface="Arial Narrow" pitchFamily="34" charset="0"/>
              </a:rPr>
              <a:t>Ayrıca </a:t>
            </a:r>
            <a:r>
              <a:rPr lang="tr-TR" sz="1700" dirty="0" err="1">
                <a:latin typeface="Arial Narrow" pitchFamily="34" charset="0"/>
              </a:rPr>
              <a:t>iliskisiz</a:t>
            </a:r>
            <a:r>
              <a:rPr lang="tr-TR" sz="1700" dirty="0">
                <a:latin typeface="Arial Narrow" pitchFamily="34" charset="0"/>
              </a:rPr>
              <a:t> özellikleri elemeye veya gürültüyü azaltmaya yardımcı olabilir. </a:t>
            </a:r>
          </a:p>
          <a:p>
            <a:pPr fontAlgn="auto">
              <a:spcBef>
                <a:spcPts val="0"/>
              </a:spcBef>
              <a:spcAft>
                <a:spcPts val="0"/>
              </a:spcAft>
              <a:defRPr/>
            </a:pPr>
            <a:r>
              <a:rPr lang="tr-TR" sz="1700" dirty="0">
                <a:latin typeface="Arial Narrow" pitchFamily="34" charset="0"/>
              </a:rPr>
              <a:t>(belli bir </a:t>
            </a:r>
            <a:r>
              <a:rPr lang="tr-TR" sz="1700" dirty="0" err="1">
                <a:latin typeface="Arial Narrow" pitchFamily="34" charset="0"/>
              </a:rPr>
              <a:t>esigin</a:t>
            </a:r>
            <a:r>
              <a:rPr lang="tr-TR" sz="1700" dirty="0">
                <a:latin typeface="Arial Narrow" pitchFamily="34" charset="0"/>
              </a:rPr>
              <a:t> altında kalan </a:t>
            </a:r>
            <a:r>
              <a:rPr lang="tr-TR" sz="1700" dirty="0" err="1">
                <a:latin typeface="Arial Narrow" pitchFamily="34" charset="0"/>
              </a:rPr>
              <a:t>olasılıga</a:t>
            </a:r>
            <a:r>
              <a:rPr lang="tr-TR" sz="1700" dirty="0">
                <a:latin typeface="Arial Narrow" pitchFamily="34" charset="0"/>
              </a:rPr>
              <a:t> sahip veriler dikkate alınmama gibi.)</a:t>
            </a:r>
          </a:p>
          <a:p>
            <a:pPr indent="449263" algn="just">
              <a:defRPr/>
            </a:pPr>
            <a:endParaRPr lang="tr-TR" sz="1700" dirty="0">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idx="4294967295"/>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Dönüştürme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DEFE031B-04AB-4C95-88C3-A7C4721B0163}" type="slidenum">
              <a:rPr lang="tr-TR" sz="1000">
                <a:solidFill>
                  <a:schemeClr val="bg2">
                    <a:shade val="50000"/>
                  </a:schemeClr>
                </a:solidFill>
                <a:latin typeface="+mn-lt"/>
              </a:rPr>
              <a:pPr algn="r" fontAlgn="auto">
                <a:spcBef>
                  <a:spcPts val="0"/>
                </a:spcBef>
                <a:spcAft>
                  <a:spcPts val="0"/>
                </a:spcAft>
                <a:defRPr/>
              </a:pPr>
              <a:t>17</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[ 4.hft  ]</a:t>
            </a:r>
          </a:p>
        </p:txBody>
      </p:sp>
      <p:sp>
        <p:nvSpPr>
          <p:cNvPr id="53252" name="Rectangle 1"/>
          <p:cNvSpPr>
            <a:spLocks noChangeArrowheads="1"/>
          </p:cNvSpPr>
          <p:nvPr/>
        </p:nvSpPr>
        <p:spPr bwMode="auto">
          <a:xfrm>
            <a:off x="500063" y="1071563"/>
            <a:ext cx="8143875" cy="3970337"/>
          </a:xfrm>
          <a:prstGeom prst="rect">
            <a:avLst/>
          </a:prstGeom>
          <a:noFill/>
          <a:ln w="9525">
            <a:noFill/>
            <a:miter lim="800000"/>
            <a:headEnd/>
            <a:tailEnd/>
          </a:ln>
        </p:spPr>
        <p:txBody>
          <a:bodyPr anchor="ctr">
            <a:spAutoFit/>
          </a:bodyPr>
          <a:lstStyle/>
          <a:p>
            <a:pPr algn="just"/>
            <a:r>
              <a:rPr lang="tr-TR">
                <a:latin typeface="Arial Narrow" pitchFamily="34" charset="0"/>
                <a:ea typeface="Times New Roman" pitchFamily="18" charset="0"/>
                <a:cs typeface="Arial" charset="0"/>
              </a:rPr>
              <a:t>Veri dönüştürme ile veriler, veri madenciliği için uygun formlara dönüştürülürler. Veri dönüştürme; düzeltme, birleştirme, genelleştirme ve normalleştirme gibi değişik işlemlerden biri veya bir kaçını içerebilir. Veri normalleştirme en sık kullanılan veri dönüştürme işlemlerinden birisidir. </a:t>
            </a:r>
          </a:p>
          <a:p>
            <a:pPr algn="just"/>
            <a:endParaRPr lang="tr-TR">
              <a:latin typeface="Arial Narrow" pitchFamily="34" charset="0"/>
              <a:ea typeface="Times New Roman" pitchFamily="18" charset="0"/>
              <a:cs typeface="Arial" charset="0"/>
            </a:endParaRPr>
          </a:p>
          <a:p>
            <a:pPr algn="just" eaLnBrk="0" hangingPunct="0"/>
            <a:r>
              <a:rPr lang="tr-TR">
                <a:latin typeface="Arial Narrow" pitchFamily="34" charset="0"/>
                <a:ea typeface="Times New Roman" pitchFamily="18" charset="0"/>
                <a:cs typeface="Arial" charset="0"/>
              </a:rPr>
              <a:t>Veri normalleştirme tekniklerinden</a:t>
            </a:r>
          </a:p>
          <a:p>
            <a:pPr algn="just" eaLnBrk="0" hangingPunct="0"/>
            <a:r>
              <a:rPr lang="tr-TR">
                <a:latin typeface="Arial Narrow" pitchFamily="34" charset="0"/>
                <a:ea typeface="Times New Roman" pitchFamily="18" charset="0"/>
                <a:cs typeface="Arial" charset="0"/>
              </a:rPr>
              <a:t>bazıları aşağıdaki biçimde sıralanabilir </a:t>
            </a:r>
            <a:r>
              <a:rPr lang="tr-TR" sz="1600">
                <a:latin typeface="Arial Narrow" pitchFamily="34" charset="0"/>
                <a:ea typeface="Times New Roman" pitchFamily="18" charset="0"/>
                <a:cs typeface="Arial" charset="0"/>
              </a:rPr>
              <a:t>(Roiger and Geatz, 2003:156):</a:t>
            </a:r>
          </a:p>
          <a:p>
            <a:pPr algn="just" eaLnBrk="0" hangingPunct="0"/>
            <a:endParaRPr lang="tr-TR">
              <a:latin typeface="Arial Narrow" pitchFamily="34" charset="0"/>
              <a:ea typeface="Times New Roman" pitchFamily="18" charset="0"/>
              <a:cs typeface="Arial" charset="0"/>
            </a:endParaRPr>
          </a:p>
          <a:p>
            <a:pPr algn="just" eaLnBrk="0" hangingPunct="0"/>
            <a:r>
              <a:rPr lang="tr-TR">
                <a:latin typeface="Arial Narrow" pitchFamily="34" charset="0"/>
                <a:ea typeface="Times New Roman" pitchFamily="18" charset="0"/>
                <a:cs typeface="Arial" charset="0"/>
              </a:rPr>
              <a:t>1. Min-Max</a:t>
            </a:r>
          </a:p>
          <a:p>
            <a:pPr algn="just" eaLnBrk="0" hangingPunct="0"/>
            <a:r>
              <a:rPr lang="tr-TR">
                <a:latin typeface="Arial Narrow" pitchFamily="34" charset="0"/>
                <a:ea typeface="Times New Roman" pitchFamily="18" charset="0"/>
                <a:cs typeface="Arial" charset="0"/>
              </a:rPr>
              <a:t>2. Z Skor</a:t>
            </a:r>
          </a:p>
          <a:p>
            <a:pPr algn="just" eaLnBrk="0" hangingPunct="0"/>
            <a:r>
              <a:rPr lang="tr-TR">
                <a:latin typeface="Arial Narrow" pitchFamily="34" charset="0"/>
                <a:ea typeface="Times New Roman" pitchFamily="18" charset="0"/>
                <a:cs typeface="Arial" charset="0"/>
              </a:rPr>
              <a:t>3. Ondalık Ölçekleme</a:t>
            </a:r>
          </a:p>
          <a:p>
            <a:pPr algn="just" eaLnBrk="0" hangingPunct="0"/>
            <a:endParaRPr lang="tr-TR">
              <a:latin typeface="Arial Narrow" pitchFamily="34" charset="0"/>
              <a:ea typeface="Times New Roman" pitchFamily="18" charset="0"/>
              <a:cs typeface="Arial" charset="0"/>
            </a:endParaRPr>
          </a:p>
          <a:p>
            <a:pPr algn="just" eaLnBrk="0" hangingPunct="0"/>
            <a:r>
              <a:rPr lang="tr-TR">
                <a:latin typeface="Arial Narrow" pitchFamily="34" charset="0"/>
                <a:ea typeface="Times New Roman" pitchFamily="18" charset="0"/>
                <a:cs typeface="Arial" charset="0"/>
              </a:rPr>
              <a:t>Min-max normalleştirmesi ile orijinal veriler yeni veri aralığına doğrusal dönüşüm ile dönüştürülürler.  Bu veri aralığı genellikle 0-1 aralığıdır.</a:t>
            </a:r>
          </a:p>
        </p:txBody>
      </p:sp>
      <p:sp>
        <p:nvSpPr>
          <p:cNvPr id="53253"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latin typeface="Verdana" pitchFamily="34" charset="0"/>
            </a:endParaRPr>
          </a:p>
        </p:txBody>
      </p:sp>
      <p:pic>
        <p:nvPicPr>
          <p:cNvPr id="10242" name="Picture 2"/>
          <p:cNvPicPr>
            <a:picLocks noChangeAspect="1" noChangeArrowheads="1"/>
          </p:cNvPicPr>
          <p:nvPr/>
        </p:nvPicPr>
        <p:blipFill>
          <a:blip r:embed="rId3"/>
          <a:stretch>
            <a:fillRect/>
          </a:stretch>
        </p:blipFill>
        <p:spPr bwMode="auto">
          <a:xfrm>
            <a:off x="2357438" y="5072063"/>
            <a:ext cx="4076700" cy="10477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Dikdörtgen"/>
          <p:cNvSpPr/>
          <p:nvPr/>
        </p:nvSpPr>
        <p:spPr>
          <a:xfrm>
            <a:off x="428625" y="2857500"/>
            <a:ext cx="8286750" cy="1071563"/>
          </a:xfrm>
          <a:prstGeom prst="rect">
            <a:avLst/>
          </a:prstGeom>
          <a:solidFill>
            <a:schemeClr val="accent3">
              <a:lumMod val="20000"/>
              <a:lumOff val="80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1 Başlık"/>
          <p:cNvSpPr>
            <a:spLocks noGrp="1"/>
          </p:cNvSpPr>
          <p:nvPr>
            <p:ph type="title" idx="4294967295"/>
          </p:nvPr>
        </p:nvSpPr>
        <p:spPr>
          <a:xfrm>
            <a:off x="357188" y="357188"/>
            <a:ext cx="8183562" cy="1071562"/>
          </a:xfrm>
        </p:spPr>
        <p:txBody>
          <a:bodyPr>
            <a:normAutofit fontScale="90000"/>
          </a:bodyPr>
          <a:lstStyle/>
          <a:p>
            <a:pPr eaLnBrk="1" fontAlgn="auto" hangingPunct="1">
              <a:spcAft>
                <a:spcPts val="0"/>
              </a:spcAft>
              <a:defRPr/>
            </a:pPr>
            <a:r>
              <a:rPr lang="tr-TR" sz="2200" smtClean="0">
                <a:solidFill>
                  <a:schemeClr val="bg2">
                    <a:lumMod val="20000"/>
                    <a:lumOff val="80000"/>
                  </a:schemeClr>
                </a:solidFill>
              </a:rPr>
              <a:t>Veri Dönüştürme  :</a:t>
            </a:r>
            <a:br>
              <a:rPr lang="tr-TR" sz="2200" smtClean="0">
                <a:solidFill>
                  <a:schemeClr val="bg2">
                    <a:lumMod val="20000"/>
                    <a:lumOff val="80000"/>
                  </a:schemeClr>
                </a:solidFill>
              </a:rPr>
            </a:br>
            <a:r>
              <a:rPr lang="tr-TR" sz="2200" smtClean="0">
                <a:solidFill>
                  <a:schemeClr val="bg2">
                    <a:lumMod val="20000"/>
                    <a:lumOff val="80000"/>
                  </a:schemeClr>
                </a:solidFill>
              </a:rPr>
              <a:t>    </a:t>
            </a:r>
            <a:r>
              <a:rPr lang="tr-TR" sz="2200" b="0" smtClean="0">
                <a:solidFill>
                  <a:schemeClr val="bg2">
                    <a:lumMod val="20000"/>
                    <a:lumOff val="80000"/>
                  </a:schemeClr>
                </a:solidFill>
              </a:rPr>
              <a:t>Min-Max Normalleştirilmesi</a:t>
            </a:r>
            <a:br>
              <a:rPr lang="tr-TR" sz="2200" b="0" smtClean="0">
                <a:solidFill>
                  <a:schemeClr val="bg2">
                    <a:lumMod val="20000"/>
                    <a:lumOff val="80000"/>
                  </a:schemeClr>
                </a:solidFill>
              </a:rPr>
            </a:br>
            <a:r>
              <a:rPr lang="tr-TR" sz="2200" b="0" smtClean="0">
                <a:solidFill>
                  <a:schemeClr val="bg2">
                    <a:lumMod val="20000"/>
                    <a:lumOff val="80000"/>
                  </a:schemeClr>
                </a:solidFill>
              </a:rPr>
              <a:t>       Örnek  :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AE143C94-BA1E-4B69-977F-610F1BB22B41}" type="slidenum">
              <a:rPr lang="tr-TR" sz="1000">
                <a:solidFill>
                  <a:schemeClr val="bg2">
                    <a:shade val="50000"/>
                  </a:schemeClr>
                </a:solidFill>
                <a:latin typeface="+mn-lt"/>
              </a:rPr>
              <a:pPr algn="r" fontAlgn="auto">
                <a:spcBef>
                  <a:spcPts val="0"/>
                </a:spcBef>
                <a:spcAft>
                  <a:spcPts val="0"/>
                </a:spcAft>
                <a:defRPr/>
              </a:pPr>
              <a:t>18</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[ 4.hft  ]</a:t>
            </a:r>
          </a:p>
        </p:txBody>
      </p:sp>
      <p:sp>
        <p:nvSpPr>
          <p:cNvPr id="125969"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latin typeface="Verdana" pitchFamily="34" charset="0"/>
            </a:endParaRPr>
          </a:p>
        </p:txBody>
      </p:sp>
      <p:graphicFrame>
        <p:nvGraphicFramePr>
          <p:cNvPr id="125959" name="Object 7"/>
          <p:cNvGraphicFramePr>
            <a:graphicFrameLocks noChangeAspect="1"/>
          </p:cNvGraphicFramePr>
          <p:nvPr/>
        </p:nvGraphicFramePr>
        <p:xfrm>
          <a:off x="1214438" y="1571625"/>
          <a:ext cx="2265362" cy="1000125"/>
        </p:xfrm>
        <a:graphic>
          <a:graphicData uri="http://schemas.openxmlformats.org/presentationml/2006/ole">
            <p:oleObj spid="_x0000_s125959" name="Denklem" r:id="rId4" imgW="977760" imgH="431640" progId="Equation.3">
              <p:embed/>
            </p:oleObj>
          </a:graphicData>
        </a:graphic>
      </p:graphicFrame>
      <p:grpSp>
        <p:nvGrpSpPr>
          <p:cNvPr id="125970" name="13 Grup"/>
          <p:cNvGrpSpPr>
            <a:grpSpLocks/>
          </p:cNvGrpSpPr>
          <p:nvPr/>
        </p:nvGrpSpPr>
        <p:grpSpPr bwMode="auto">
          <a:xfrm>
            <a:off x="4714875" y="928688"/>
            <a:ext cx="3500438" cy="1652587"/>
            <a:chOff x="4214810" y="1000108"/>
            <a:chExt cx="4071966" cy="1652823"/>
          </a:xfrm>
        </p:grpSpPr>
        <p:graphicFrame>
          <p:nvGraphicFramePr>
            <p:cNvPr id="125961" name="Object 9"/>
            <p:cNvGraphicFramePr>
              <a:graphicFrameLocks noChangeAspect="1"/>
            </p:cNvGraphicFramePr>
            <p:nvPr/>
          </p:nvGraphicFramePr>
          <p:xfrm>
            <a:off x="4214810" y="1000108"/>
            <a:ext cx="539868" cy="1643074"/>
          </p:xfrm>
          <a:graphic>
            <a:graphicData uri="http://schemas.openxmlformats.org/presentationml/2006/ole">
              <p:oleObj spid="_x0000_s125961" name="Denklem" r:id="rId5" imgW="291960" imgH="888840" progId="Equation.3">
                <p:embed/>
              </p:oleObj>
            </a:graphicData>
          </a:graphic>
        </p:graphicFrame>
        <p:sp>
          <p:nvSpPr>
            <p:cNvPr id="125975" name="11 Metin kutusu"/>
            <p:cNvSpPr txBox="1">
              <a:spLocks noChangeArrowheads="1"/>
            </p:cNvSpPr>
            <p:nvPr/>
          </p:nvSpPr>
          <p:spPr bwMode="auto">
            <a:xfrm>
              <a:off x="5071677" y="1071556"/>
              <a:ext cx="3215099" cy="1581375"/>
            </a:xfrm>
            <a:prstGeom prst="rect">
              <a:avLst/>
            </a:prstGeom>
            <a:noFill/>
            <a:ln w="9525">
              <a:noFill/>
              <a:miter lim="800000"/>
              <a:headEnd/>
              <a:tailEnd/>
            </a:ln>
          </p:spPr>
          <p:txBody>
            <a:bodyPr>
              <a:spAutoFit/>
            </a:bodyPr>
            <a:lstStyle/>
            <a:p>
              <a:r>
                <a:rPr lang="tr-TR" sz="1400">
                  <a:latin typeface="Verdana" pitchFamily="34" charset="0"/>
                </a:rPr>
                <a:t>Dönüştürülmüş değer</a:t>
              </a:r>
            </a:p>
            <a:p>
              <a:endParaRPr lang="tr-TR" sz="1400">
                <a:latin typeface="Verdana" pitchFamily="34" charset="0"/>
              </a:endParaRPr>
            </a:p>
            <a:p>
              <a:r>
                <a:rPr lang="tr-TR" sz="1400">
                  <a:latin typeface="Verdana" pitchFamily="34" charset="0"/>
                </a:rPr>
                <a:t>Gözlem değerleri</a:t>
              </a:r>
            </a:p>
            <a:p>
              <a:endParaRPr lang="tr-TR" sz="1400">
                <a:latin typeface="Verdana" pitchFamily="34" charset="0"/>
              </a:endParaRPr>
            </a:p>
            <a:p>
              <a:r>
                <a:rPr lang="tr-TR" sz="1400">
                  <a:latin typeface="Verdana" pitchFamily="34" charset="0"/>
                </a:rPr>
                <a:t>En büyük gözlem değeri</a:t>
              </a:r>
            </a:p>
            <a:p>
              <a:endParaRPr lang="tr-TR" sz="1400">
                <a:latin typeface="Verdana" pitchFamily="34" charset="0"/>
              </a:endParaRPr>
            </a:p>
            <a:p>
              <a:r>
                <a:rPr lang="tr-TR" sz="1400">
                  <a:latin typeface="Verdana" pitchFamily="34" charset="0"/>
                </a:rPr>
                <a:t>En küçük gözlem değeri</a:t>
              </a:r>
            </a:p>
          </p:txBody>
        </p:sp>
      </p:grpSp>
      <p:graphicFrame>
        <p:nvGraphicFramePr>
          <p:cNvPr id="125963" name="Object 11"/>
          <p:cNvGraphicFramePr>
            <a:graphicFrameLocks noChangeAspect="1"/>
          </p:cNvGraphicFramePr>
          <p:nvPr/>
        </p:nvGraphicFramePr>
        <p:xfrm>
          <a:off x="571500" y="2928938"/>
          <a:ext cx="1214438" cy="930275"/>
        </p:xfrm>
        <a:graphic>
          <a:graphicData uri="http://schemas.openxmlformats.org/presentationml/2006/ole">
            <p:oleObj spid="_x0000_s125963" name="Denklem" r:id="rId6" imgW="596880" imgH="457200" progId="Equation.3">
              <p:embed/>
            </p:oleObj>
          </a:graphicData>
        </a:graphic>
      </p:graphicFrame>
      <p:graphicFrame>
        <p:nvGraphicFramePr>
          <p:cNvPr id="125964" name="Object 12"/>
          <p:cNvGraphicFramePr>
            <a:graphicFrameLocks noChangeAspect="1"/>
          </p:cNvGraphicFramePr>
          <p:nvPr/>
        </p:nvGraphicFramePr>
        <p:xfrm>
          <a:off x="4500563" y="3000375"/>
          <a:ext cx="3630612" cy="857250"/>
        </p:xfrm>
        <a:graphic>
          <a:graphicData uri="http://schemas.openxmlformats.org/presentationml/2006/ole">
            <p:oleObj spid="_x0000_s125964" name="Denklem" r:id="rId7" imgW="1828800" imgH="431640" progId="Equation.3">
              <p:embed/>
            </p:oleObj>
          </a:graphicData>
        </a:graphic>
      </p:graphicFrame>
      <p:sp>
        <p:nvSpPr>
          <p:cNvPr id="17" name="16 Sağ Ayraç"/>
          <p:cNvSpPr/>
          <p:nvPr/>
        </p:nvSpPr>
        <p:spPr>
          <a:xfrm>
            <a:off x="1928813" y="3071813"/>
            <a:ext cx="214312" cy="71437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tr-TR"/>
          </a:p>
        </p:txBody>
      </p:sp>
      <p:sp>
        <p:nvSpPr>
          <p:cNvPr id="125972" name="17 Metin kutusu"/>
          <p:cNvSpPr txBox="1">
            <a:spLocks noChangeArrowheads="1"/>
          </p:cNvSpPr>
          <p:nvPr/>
        </p:nvSpPr>
        <p:spPr bwMode="auto">
          <a:xfrm>
            <a:off x="2214563" y="3214688"/>
            <a:ext cx="1889125" cy="369887"/>
          </a:xfrm>
          <a:prstGeom prst="rect">
            <a:avLst/>
          </a:prstGeom>
          <a:noFill/>
          <a:ln w="9525">
            <a:noFill/>
            <a:miter lim="800000"/>
            <a:headEnd/>
            <a:tailEnd/>
          </a:ln>
        </p:spPr>
        <p:txBody>
          <a:bodyPr wrap="none">
            <a:spAutoFit/>
          </a:bodyPr>
          <a:lstStyle/>
          <a:p>
            <a:r>
              <a:rPr lang="tr-TR">
                <a:latin typeface="Verdana" pitchFamily="34" charset="0"/>
              </a:rPr>
              <a:t>İlk eleman için</a:t>
            </a:r>
          </a:p>
        </p:txBody>
      </p:sp>
      <p:graphicFrame>
        <p:nvGraphicFramePr>
          <p:cNvPr id="19" name="18 Tablo"/>
          <p:cNvGraphicFramePr>
            <a:graphicFrameLocks noGrp="1"/>
          </p:cNvGraphicFramePr>
          <p:nvPr/>
        </p:nvGraphicFramePr>
        <p:xfrm>
          <a:off x="500034" y="3985756"/>
          <a:ext cx="3286148" cy="1857391"/>
        </p:xfrm>
        <a:graphic>
          <a:graphicData uri="http://schemas.openxmlformats.org/drawingml/2006/table">
            <a:tbl>
              <a:tblPr>
                <a:effectLst>
                  <a:outerShdw blurRad="50800" dist="38100" dir="2700000" algn="tl" rotWithShape="0">
                    <a:prstClr val="black">
                      <a:alpha val="40000"/>
                    </a:prstClr>
                  </a:outerShdw>
                </a:effectLst>
                <a:tableStyleId>{306799F8-075E-4A3A-A7F6-7FBC6576F1A4}</a:tableStyleId>
              </a:tblPr>
              <a:tblGrid>
                <a:gridCol w="1561038"/>
                <a:gridCol w="1725110"/>
              </a:tblGrid>
              <a:tr h="415316">
                <a:tc>
                  <a:txBody>
                    <a:bodyPr/>
                    <a:lstStyle/>
                    <a:p>
                      <a:pPr algn="ctr" fontAlgn="b"/>
                      <a:r>
                        <a:rPr lang="tr-TR" sz="1800" b="1" u="none" strike="noStrike">
                          <a:solidFill>
                            <a:schemeClr val="tx1"/>
                          </a:solidFill>
                        </a:rPr>
                        <a:t>x</a:t>
                      </a:r>
                      <a:endParaRPr lang="tr-TR" sz="1800" b="1" i="0" u="none" strike="noStrike">
                        <a:solidFill>
                          <a:schemeClr val="tx1"/>
                        </a:solidFill>
                        <a:latin typeface="Arial Unicode MS"/>
                      </a:endParaRPr>
                    </a:p>
                  </a:txBody>
                  <a:tcPr marL="9525" marR="9525" marT="9525" marB="0" anchor="ctr">
                    <a:cell3D prstMaterial="dkEdge">
                      <a:bevel prst="riblet"/>
                      <a:lightRig rig="flood" dir="t"/>
                    </a:cell3D>
                    <a:solidFill>
                      <a:schemeClr val="accent3">
                        <a:lumMod val="75000"/>
                      </a:schemeClr>
                    </a:solidFill>
                  </a:tcPr>
                </a:tc>
                <a:tc>
                  <a:txBody>
                    <a:bodyPr/>
                    <a:lstStyle/>
                    <a:p>
                      <a:pPr algn="ctr" fontAlgn="b"/>
                      <a:r>
                        <a:rPr lang="tr-TR" sz="1800" b="1" u="none" strike="noStrike">
                          <a:solidFill>
                            <a:schemeClr val="tx1"/>
                          </a:solidFill>
                        </a:rPr>
                        <a:t>x*</a:t>
                      </a:r>
                      <a:endParaRPr lang="tr-TR" sz="1800" b="1" i="0" u="none" strike="noStrike">
                        <a:solidFill>
                          <a:schemeClr val="tx1"/>
                        </a:solidFill>
                        <a:latin typeface="Arial Unicode MS"/>
                      </a:endParaRPr>
                    </a:p>
                  </a:txBody>
                  <a:tcPr marL="9525" marR="9525" marT="9525" marB="0" anchor="ctr">
                    <a:cell3D prstMaterial="dkEdge">
                      <a:bevel prst="riblet"/>
                      <a:lightRig rig="flood" dir="t"/>
                    </a:cell3D>
                    <a:solidFill>
                      <a:schemeClr val="accent3">
                        <a:lumMod val="75000"/>
                      </a:schemeClr>
                    </a:solidFill>
                  </a:tcPr>
                </a:tc>
              </a:tr>
              <a:tr h="288415">
                <a:tc>
                  <a:txBody>
                    <a:bodyPr/>
                    <a:lstStyle/>
                    <a:p>
                      <a:pPr algn="ctr" fontAlgn="b"/>
                      <a:r>
                        <a:rPr lang="tr-TR" sz="1400" u="none" strike="noStrike"/>
                        <a:t>40</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c>
                  <a:txBody>
                    <a:bodyPr/>
                    <a:lstStyle/>
                    <a:p>
                      <a:pPr algn="ctr" fontAlgn="b"/>
                      <a:r>
                        <a:rPr lang="tr-TR" sz="1400" u="none" strike="noStrike"/>
                        <a:t>0</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r>
              <a:tr h="288415">
                <a:tc>
                  <a:txBody>
                    <a:bodyPr/>
                    <a:lstStyle/>
                    <a:p>
                      <a:pPr algn="ctr" fontAlgn="b"/>
                      <a:r>
                        <a:rPr lang="tr-TR" sz="1400" u="none" strike="noStrike"/>
                        <a:t>52</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c>
                  <a:txBody>
                    <a:bodyPr/>
                    <a:lstStyle/>
                    <a:p>
                      <a:pPr algn="ctr" fontAlgn="b"/>
                      <a:r>
                        <a:rPr lang="tr-TR" sz="1400" u="none" strike="noStrike"/>
                        <a:t>0,2727</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r>
              <a:tr h="288415">
                <a:tc>
                  <a:txBody>
                    <a:bodyPr/>
                    <a:lstStyle/>
                    <a:p>
                      <a:pPr algn="ctr" fontAlgn="b"/>
                      <a:r>
                        <a:rPr lang="tr-TR" sz="1400" u="none" strike="noStrike"/>
                        <a:t>64</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c>
                  <a:txBody>
                    <a:bodyPr/>
                    <a:lstStyle/>
                    <a:p>
                      <a:pPr algn="ctr" fontAlgn="b"/>
                      <a:r>
                        <a:rPr lang="tr-TR" sz="1400" u="none" strike="noStrike"/>
                        <a:t>0,5455</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r>
              <a:tr h="288415">
                <a:tc>
                  <a:txBody>
                    <a:bodyPr/>
                    <a:lstStyle/>
                    <a:p>
                      <a:pPr algn="ctr" fontAlgn="b"/>
                      <a:r>
                        <a:rPr lang="tr-TR" sz="1400" u="none" strike="noStrike"/>
                        <a:t>72</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c>
                  <a:txBody>
                    <a:bodyPr/>
                    <a:lstStyle/>
                    <a:p>
                      <a:pPr algn="ctr" fontAlgn="b"/>
                      <a:r>
                        <a:rPr lang="tr-TR" sz="1400" u="none" strike="noStrike"/>
                        <a:t>0,7273</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r>
              <a:tr h="288415">
                <a:tc>
                  <a:txBody>
                    <a:bodyPr/>
                    <a:lstStyle/>
                    <a:p>
                      <a:pPr algn="ctr" fontAlgn="b"/>
                      <a:r>
                        <a:rPr lang="tr-TR" sz="1400" u="none" strike="noStrike"/>
                        <a:t>84</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c>
                  <a:txBody>
                    <a:bodyPr/>
                    <a:lstStyle/>
                    <a:p>
                      <a:pPr algn="ctr" fontAlgn="b"/>
                      <a:r>
                        <a:rPr lang="tr-TR" sz="1400" u="none" strike="noStrike"/>
                        <a:t>1,0000</a:t>
                      </a:r>
                      <a:endParaRPr lang="tr-TR" sz="1400" b="0" i="0" u="none" strike="noStrike">
                        <a:solidFill>
                          <a:srgbClr val="000000"/>
                        </a:solidFill>
                        <a:latin typeface="Calibri"/>
                      </a:endParaRPr>
                    </a:p>
                  </a:txBody>
                  <a:tcPr marL="9525" marR="9525" marT="9525" marB="0" anchor="ctr">
                    <a:cell3D prstMaterial="dkEdge">
                      <a:bevel prst="riblet"/>
                      <a:lightRig rig="flood" dir="t"/>
                    </a:cell3D>
                  </a:tcPr>
                </a:tc>
              </a:tr>
            </a:tbl>
          </a:graphicData>
        </a:graphic>
      </p:graphicFrame>
      <p:sp>
        <p:nvSpPr>
          <p:cNvPr id="20" name="19 Metin kutusu"/>
          <p:cNvSpPr txBox="1"/>
          <p:nvPr/>
        </p:nvSpPr>
        <p:spPr>
          <a:xfrm>
            <a:off x="3929063" y="4071938"/>
            <a:ext cx="4781550" cy="1754187"/>
          </a:xfrm>
          <a:prstGeom prst="rect">
            <a:avLst/>
          </a:prstGeom>
          <a:noFill/>
        </p:spPr>
        <p:txBody>
          <a:bodyPr wrap="none">
            <a:spAutoFit/>
          </a:bodyPr>
          <a:lstStyle/>
          <a:p>
            <a:pPr fontAlgn="auto">
              <a:spcBef>
                <a:spcPts val="0"/>
              </a:spcBef>
              <a:spcAft>
                <a:spcPts val="0"/>
              </a:spcAft>
              <a:defRPr/>
            </a:pPr>
            <a:r>
              <a:rPr lang="tr-TR">
                <a:latin typeface="+mn-lt"/>
              </a:rPr>
              <a:t>Benzer biçimde diğer gözlemler için</a:t>
            </a:r>
          </a:p>
          <a:p>
            <a:pPr fontAlgn="auto">
              <a:spcBef>
                <a:spcPts val="0"/>
              </a:spcBef>
              <a:spcAft>
                <a:spcPts val="0"/>
              </a:spcAft>
              <a:defRPr/>
            </a:pPr>
            <a:r>
              <a:rPr lang="tr-TR">
                <a:latin typeface="+mn-lt"/>
              </a:rPr>
              <a:t> aynı hesaplamalar yapılır.</a:t>
            </a:r>
          </a:p>
          <a:p>
            <a:pPr fontAlgn="auto">
              <a:spcBef>
                <a:spcPts val="0"/>
              </a:spcBef>
              <a:spcAft>
                <a:spcPts val="0"/>
              </a:spcAft>
              <a:defRPr/>
            </a:pPr>
            <a:endParaRPr lang="tr-TR">
              <a:latin typeface="+mn-lt"/>
            </a:endParaRPr>
          </a:p>
          <a:p>
            <a:pPr fontAlgn="auto">
              <a:spcBef>
                <a:spcPts val="0"/>
              </a:spcBef>
              <a:spcAft>
                <a:spcPts val="0"/>
              </a:spcAft>
              <a:defRPr/>
            </a:pPr>
            <a:endParaRPr lang="tr-TR">
              <a:latin typeface="+mn-lt"/>
            </a:endParaRPr>
          </a:p>
          <a:p>
            <a:pPr fontAlgn="auto">
              <a:spcBef>
                <a:spcPts val="0"/>
              </a:spcBef>
              <a:spcAft>
                <a:spcPts val="0"/>
              </a:spcAft>
              <a:defRPr/>
            </a:pPr>
            <a:r>
              <a:rPr lang="tr-TR" b="1">
                <a:solidFill>
                  <a:schemeClr val="accent3">
                    <a:lumMod val="50000"/>
                  </a:schemeClr>
                </a:solidFill>
                <a:latin typeface="+mn-lt"/>
              </a:rPr>
              <a:t>Min-Max normalleştirme dönüşümü</a:t>
            </a:r>
          </a:p>
          <a:p>
            <a:pPr fontAlgn="auto">
              <a:spcBef>
                <a:spcPts val="0"/>
              </a:spcBef>
              <a:spcAft>
                <a:spcPts val="0"/>
              </a:spcAft>
              <a:defRPr/>
            </a:pPr>
            <a:r>
              <a:rPr lang="tr-TR" b="1">
                <a:solidFill>
                  <a:schemeClr val="accent3">
                    <a:lumMod val="50000"/>
                  </a:schemeClr>
                </a:solidFill>
                <a:latin typeface="+mn-lt"/>
              </a:rPr>
              <a:t>için elde edilen sonuçlar.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idx="4294967295"/>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Dönüştürme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4143DF0-7FC1-4EE6-878E-45CC9B54CB9C}" type="slidenum">
              <a:rPr lang="tr-TR" sz="1000">
                <a:solidFill>
                  <a:schemeClr val="bg2">
                    <a:shade val="50000"/>
                  </a:schemeClr>
                </a:solidFill>
                <a:latin typeface="+mn-lt"/>
              </a:rPr>
              <a:pPr algn="r" fontAlgn="auto">
                <a:spcBef>
                  <a:spcPts val="0"/>
                </a:spcBef>
                <a:spcAft>
                  <a:spcPts val="0"/>
                </a:spcAft>
                <a:defRPr/>
              </a:pPr>
              <a:t>19</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[ 4.hft  ]</a:t>
            </a:r>
          </a:p>
        </p:txBody>
      </p:sp>
      <p:sp>
        <p:nvSpPr>
          <p:cNvPr id="128004" name="Rectangle 1"/>
          <p:cNvSpPr>
            <a:spLocks noChangeArrowheads="1"/>
          </p:cNvSpPr>
          <p:nvPr/>
        </p:nvSpPr>
        <p:spPr bwMode="auto">
          <a:xfrm>
            <a:off x="500063" y="1087438"/>
            <a:ext cx="7929562" cy="3937000"/>
          </a:xfrm>
          <a:prstGeom prst="rect">
            <a:avLst/>
          </a:prstGeom>
          <a:noFill/>
          <a:ln w="9525">
            <a:noFill/>
            <a:miter lim="800000"/>
            <a:headEnd/>
            <a:tailEnd/>
          </a:ln>
        </p:spPr>
        <p:txBody>
          <a:bodyPr anchor="ctr">
            <a:spAutoFit/>
          </a:bodyPr>
          <a:lstStyle/>
          <a:p>
            <a:pPr algn="just"/>
            <a:r>
              <a:rPr lang="tr-TR">
                <a:latin typeface="Arial Narrow" pitchFamily="34" charset="0"/>
              </a:rPr>
              <a:t>Z Skor normalleştirmede (veya 0 ortalama normalleştirme) ise değişkenin her hangi bir y değeri, değişkenin ortalaması ve standart sapmasına bağlı olarak bilinen Z dönüşümü ile normalleştirilir:</a:t>
            </a:r>
          </a:p>
          <a:p>
            <a:pPr algn="just"/>
            <a:endParaRPr lang="tr-TR">
              <a:latin typeface="Arial Narrow" pitchFamily="34" charset="0"/>
            </a:endParaRPr>
          </a:p>
          <a:p>
            <a:pPr algn="just"/>
            <a:endParaRPr lang="tr-TR">
              <a:latin typeface="Arial Narrow" pitchFamily="34" charset="0"/>
            </a:endParaRPr>
          </a:p>
          <a:p>
            <a:pPr algn="just"/>
            <a:endParaRPr lang="tr-TR">
              <a:latin typeface="Arial Narrow" pitchFamily="34" charset="0"/>
            </a:endParaRPr>
          </a:p>
          <a:p>
            <a:pPr algn="just"/>
            <a:endParaRPr lang="tr-TR">
              <a:latin typeface="Arial Narrow" pitchFamily="34" charset="0"/>
            </a:endParaRPr>
          </a:p>
          <a:p>
            <a:pPr algn="just"/>
            <a:endParaRPr lang="tr-TR">
              <a:latin typeface="Arial Narrow" pitchFamily="34" charset="0"/>
            </a:endParaRPr>
          </a:p>
          <a:p>
            <a:pPr algn="just"/>
            <a:endParaRPr lang="tr-TR">
              <a:latin typeface="Arial Narrow" pitchFamily="34" charset="0"/>
            </a:endParaRPr>
          </a:p>
          <a:p>
            <a:pPr algn="just"/>
            <a:r>
              <a:rPr lang="tr-TR">
                <a:latin typeface="Arial Narrow" pitchFamily="34" charset="0"/>
              </a:rPr>
              <a:t>Ondalık ölçekleme ile normalleştirmede ise, ele alınan değişkenin değerlerinin ondalık kısmı hareket ettirilerek normalleştirme gerçekleştirilir. Hareket edecek ondalık nokta sayısı, değişkenin maksimum mutlak değerine bağlıdır. Ondalık ölçeklemenin formülü aşağıdaki şekildedir: Örneğin 900 maksimum değer ise, n=3 olacağından 900 sayısı 0,9 olarak normalleştirilir.</a:t>
            </a:r>
          </a:p>
        </p:txBody>
      </p:sp>
      <p:sp>
        <p:nvSpPr>
          <p:cNvPr id="128005"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12800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latin typeface="Verdana" pitchFamily="34" charset="0"/>
            </a:endParaRPr>
          </a:p>
        </p:txBody>
      </p:sp>
      <p:pic>
        <p:nvPicPr>
          <p:cNvPr id="54273" name="Picture 1"/>
          <p:cNvPicPr>
            <a:picLocks noChangeAspect="1" noChangeArrowheads="1"/>
          </p:cNvPicPr>
          <p:nvPr/>
        </p:nvPicPr>
        <p:blipFill>
          <a:blip r:embed="rId3">
            <a:lum contrast="24000"/>
          </a:blip>
          <a:srcRect/>
          <a:stretch>
            <a:fillRect/>
          </a:stretch>
        </p:blipFill>
        <p:spPr bwMode="auto">
          <a:xfrm>
            <a:off x="2643188" y="2214563"/>
            <a:ext cx="3713162" cy="8572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39750" y="1916113"/>
            <a:ext cx="7800975" cy="4000500"/>
          </a:xfrm>
        </p:spPr>
        <p:txBody>
          <a:bodyPr>
            <a:normAutofit/>
          </a:bodyPr>
          <a:lstStyle/>
          <a:p>
            <a:pPr eaLnBrk="1" hangingPunct="1">
              <a:buClr>
                <a:srgbClr val="0070C0"/>
              </a:buClr>
              <a:buFont typeface="Wingdings 2" pitchFamily="18" charset="2"/>
              <a:buNone/>
            </a:pPr>
            <a:r>
              <a:rPr lang="tr-TR" sz="2400" b="1" smtClean="0">
                <a:effectLst>
                  <a:outerShdw blurRad="38100" dist="38100" dir="2700000" algn="tl">
                    <a:srgbClr val="C0C0C0"/>
                  </a:outerShdw>
                </a:effectLst>
                <a:latin typeface="Times New Roman" pitchFamily="18" charset="0"/>
                <a:cs typeface="Times New Roman" pitchFamily="18" charset="0"/>
              </a:rPr>
              <a:t>   </a:t>
            </a:r>
          </a:p>
          <a:p>
            <a:pPr eaLnBrk="1" hangingPunct="1">
              <a:buClr>
                <a:srgbClr val="0070C0"/>
              </a:buClr>
              <a:buFont typeface="Wingdings 2" pitchFamily="18" charset="2"/>
              <a:buNone/>
            </a:pPr>
            <a:endParaRPr lang="tr-TR" sz="2400" b="1" smtClean="0">
              <a:effectLst>
                <a:outerShdw blurRad="38100" dist="38100" dir="2700000" algn="tl">
                  <a:srgbClr val="C0C0C0"/>
                </a:outerShdw>
              </a:effectLst>
              <a:latin typeface="Times New Roman" pitchFamily="18" charset="0"/>
              <a:cs typeface="Times New Roman" pitchFamily="18" charset="0"/>
            </a:endParaRPr>
          </a:p>
          <a:p>
            <a:pPr eaLnBrk="1" hangingPunct="1">
              <a:buClr>
                <a:srgbClr val="0070C0"/>
              </a:buClr>
              <a:buFont typeface="Wingdings 2" pitchFamily="18" charset="2"/>
              <a:buNone/>
            </a:pPr>
            <a:endParaRPr lang="tr-TR" sz="2400" b="1" smtClean="0">
              <a:effectLst>
                <a:outerShdw blurRad="38100" dist="38100" dir="2700000" algn="tl">
                  <a:srgbClr val="C0C0C0"/>
                </a:outerShdw>
              </a:effectLst>
              <a:latin typeface="Times New Roman" pitchFamily="18" charset="0"/>
              <a:cs typeface="Times New Roman" pitchFamily="18" charset="0"/>
            </a:endParaRPr>
          </a:p>
          <a:p>
            <a:pPr eaLnBrk="1" hangingPunct="1">
              <a:buClr>
                <a:srgbClr val="0070C0"/>
              </a:buClr>
              <a:buFont typeface="Wingdings 2" pitchFamily="18" charset="2"/>
              <a:buNone/>
            </a:pPr>
            <a:r>
              <a:rPr lang="tr-TR" sz="2400" b="1" smtClean="0">
                <a:effectLst>
                  <a:outerShdw blurRad="38100" dist="38100" dir="2700000" algn="tl">
                    <a:srgbClr val="C0C0C0"/>
                  </a:outerShdw>
                </a:effectLst>
                <a:latin typeface="Times New Roman" pitchFamily="18" charset="0"/>
                <a:cs typeface="Times New Roman" pitchFamily="18" charset="0"/>
              </a:rPr>
              <a:t>Veri Madenciliğinin  Süreci:</a:t>
            </a:r>
            <a:endParaRPr lang="tr-TR" sz="2000" smtClean="0">
              <a:latin typeface="Times New Roman" pitchFamily="18" charset="0"/>
              <a:cs typeface="Times New Roman" pitchFamily="18" charset="0"/>
            </a:endParaRPr>
          </a:p>
          <a:p>
            <a:pPr eaLnBrk="1" hangingPunct="1">
              <a:buClr>
                <a:srgbClr val="0070C0"/>
              </a:buClr>
              <a:buFont typeface="Wingdings" pitchFamily="2" charset="2"/>
              <a:buChar char="Ø"/>
            </a:pPr>
            <a:r>
              <a:rPr lang="tr-TR" sz="1800" smtClean="0">
                <a:latin typeface="Times New Roman" pitchFamily="18" charset="0"/>
                <a:cs typeface="Times New Roman" pitchFamily="18" charset="0"/>
              </a:rPr>
              <a:t>Problemin Tanımı</a:t>
            </a:r>
          </a:p>
          <a:p>
            <a:pPr eaLnBrk="1" hangingPunct="1">
              <a:buClr>
                <a:srgbClr val="0070C0"/>
              </a:buClr>
              <a:buFont typeface="Wingdings" pitchFamily="2" charset="2"/>
              <a:buChar char="Ø"/>
            </a:pPr>
            <a:r>
              <a:rPr lang="tr-TR" sz="1800" smtClean="0">
                <a:latin typeface="Times New Roman" pitchFamily="18" charset="0"/>
                <a:cs typeface="Times New Roman" pitchFamily="18" charset="0"/>
              </a:rPr>
              <a:t>Kullanılacak verilerin seçilmesi ve hazırlanması</a:t>
            </a:r>
          </a:p>
          <a:p>
            <a:pPr eaLnBrk="1" hangingPunct="1">
              <a:buClr>
                <a:srgbClr val="0070C0"/>
              </a:buClr>
              <a:buFont typeface="Wingdings" pitchFamily="2" charset="2"/>
              <a:buChar char="Ø"/>
            </a:pPr>
            <a:r>
              <a:rPr lang="tr-TR" sz="1800" smtClean="0">
                <a:latin typeface="Times New Roman" pitchFamily="18" charset="0"/>
                <a:cs typeface="Times New Roman" pitchFamily="18" charset="0"/>
              </a:rPr>
              <a:t>Verilerin bulunması ve analizi</a:t>
            </a:r>
          </a:p>
          <a:p>
            <a:pPr eaLnBrk="1" hangingPunct="1">
              <a:buClr>
                <a:srgbClr val="0070C0"/>
              </a:buClr>
              <a:buFont typeface="Wingdings" pitchFamily="2" charset="2"/>
              <a:buChar char="Ø"/>
            </a:pPr>
            <a:r>
              <a:rPr lang="tr-TR" sz="1800" smtClean="0">
                <a:latin typeface="Times New Roman" pitchFamily="18" charset="0"/>
                <a:cs typeface="Times New Roman" pitchFamily="18" charset="0"/>
              </a:rPr>
              <a:t>Modelin oluşturulması</a:t>
            </a:r>
          </a:p>
          <a:p>
            <a:pPr eaLnBrk="1" hangingPunct="1">
              <a:buClr>
                <a:srgbClr val="0070C0"/>
              </a:buClr>
              <a:buFont typeface="Wingdings" pitchFamily="2" charset="2"/>
              <a:buChar char="Ø"/>
            </a:pPr>
            <a:r>
              <a:rPr lang="tr-TR" sz="1800" smtClean="0">
                <a:latin typeface="Times New Roman" pitchFamily="18" charset="0"/>
                <a:cs typeface="Times New Roman" pitchFamily="18" charset="0"/>
              </a:rPr>
              <a:t>Modelin geçerliliğinin testi</a:t>
            </a:r>
          </a:p>
          <a:p>
            <a:pPr eaLnBrk="1" hangingPunct="1">
              <a:buClr>
                <a:srgbClr val="0070C0"/>
              </a:buClr>
              <a:buFont typeface="Wingdings" pitchFamily="2" charset="2"/>
              <a:buChar char="Ø"/>
            </a:pPr>
            <a:r>
              <a:rPr lang="tr-TR" sz="1800" smtClean="0">
                <a:latin typeface="Times New Roman" pitchFamily="18" charset="0"/>
                <a:cs typeface="Times New Roman" pitchFamily="18" charset="0"/>
              </a:rPr>
              <a:t>Bilginin üretilmesi, eylem planına dönüştürülmesi ve sonuçların ölçülüp değerlendirilmesi</a:t>
            </a:r>
          </a:p>
          <a:p>
            <a:pPr eaLnBrk="1" hangingPunct="1">
              <a:buClr>
                <a:srgbClr val="0070C0"/>
              </a:buClr>
            </a:pPr>
            <a:endParaRPr lang="tr-TR" sz="1800" smtClean="0">
              <a:latin typeface="Times New Roman" pitchFamily="18" charset="0"/>
              <a:cs typeface="Times New Roman" pitchFamily="18" charset="0"/>
            </a:endParaRPr>
          </a:p>
          <a:p>
            <a:pPr eaLnBrk="1" hangingPunct="1">
              <a:buClr>
                <a:srgbClr val="0070C0"/>
              </a:buClr>
            </a:pPr>
            <a:endParaRPr lang="tr-TR" sz="20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7725F92D-06B8-45F5-8E03-98BA25C3D8A2}" type="slidenum">
              <a:rPr lang="tr-TR"/>
              <a:pPr>
                <a:defRPr/>
              </a:pPr>
              <a:t>2</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16402" name="Rectangle 18"/>
          <p:cNvSpPr>
            <a:spLocks noChangeArrowheads="1"/>
          </p:cNvSpPr>
          <p:nvPr/>
        </p:nvSpPr>
        <p:spPr bwMode="auto">
          <a:xfrm>
            <a:off x="0" y="1885950"/>
            <a:ext cx="9144000" cy="0"/>
          </a:xfrm>
          <a:prstGeom prst="rect">
            <a:avLst/>
          </a:prstGeom>
          <a:noFill/>
          <a:ln w="9525">
            <a:noFill/>
            <a:miter lim="800000"/>
            <a:headEnd/>
            <a:tailEnd/>
          </a:ln>
          <a:effectLst/>
        </p:spPr>
        <p:txBody>
          <a:bodyPr wrap="none" anchor="ctr">
            <a:spAutoFit/>
          </a:bodyPr>
          <a:lstStyle/>
          <a:p>
            <a:endParaRPr lang="tr-TR"/>
          </a:p>
        </p:txBody>
      </p:sp>
      <p:sp>
        <p:nvSpPr>
          <p:cNvPr id="16405" name="Rectangle 21"/>
          <p:cNvSpPr>
            <a:spLocks noChangeArrowheads="1"/>
          </p:cNvSpPr>
          <p:nvPr/>
        </p:nvSpPr>
        <p:spPr bwMode="auto">
          <a:xfrm>
            <a:off x="0" y="1885950"/>
            <a:ext cx="9144000" cy="0"/>
          </a:xfrm>
          <a:prstGeom prst="rect">
            <a:avLst/>
          </a:prstGeom>
          <a:noFill/>
          <a:ln w="9525">
            <a:noFill/>
            <a:miter lim="800000"/>
            <a:headEnd/>
            <a:tailEnd/>
          </a:ln>
          <a:effectLst/>
        </p:spPr>
        <p:txBody>
          <a:bodyPr wrap="none" anchor="ctr">
            <a:spAutoFit/>
          </a:bodyPr>
          <a:lstStyle/>
          <a:p>
            <a:endParaRPr lang="tr-TR"/>
          </a:p>
        </p:txBody>
      </p:sp>
      <p:sp>
        <p:nvSpPr>
          <p:cNvPr id="16408" name="Rectangle 24"/>
          <p:cNvSpPr>
            <a:spLocks noChangeArrowheads="1"/>
          </p:cNvSpPr>
          <p:nvPr/>
        </p:nvSpPr>
        <p:spPr bwMode="auto">
          <a:xfrm>
            <a:off x="0" y="4972050"/>
            <a:ext cx="9144000" cy="0"/>
          </a:xfrm>
          <a:prstGeom prst="rect">
            <a:avLst/>
          </a:prstGeom>
          <a:noFill/>
          <a:ln w="9525">
            <a:noFill/>
            <a:miter lim="800000"/>
            <a:headEnd/>
            <a:tailEnd/>
          </a:ln>
          <a:effectLst/>
        </p:spPr>
        <p:txBody>
          <a:bodyPr wrap="none" anchor="ctr">
            <a:spAutoFit/>
          </a:bodyPr>
          <a:lstStyle/>
          <a:p>
            <a:endParaRPr lang="tr-TR"/>
          </a:p>
        </p:txBody>
      </p:sp>
      <p:grpSp>
        <p:nvGrpSpPr>
          <p:cNvPr id="16409" name="Group 25"/>
          <p:cNvGrpSpPr>
            <a:grpSpLocks noChangeAspect="1"/>
          </p:cNvGrpSpPr>
          <p:nvPr/>
        </p:nvGrpSpPr>
        <p:grpSpPr bwMode="auto">
          <a:xfrm>
            <a:off x="2103438" y="260350"/>
            <a:ext cx="7416800" cy="3086100"/>
            <a:chOff x="-1262" y="1418"/>
            <a:chExt cx="11680" cy="4860"/>
          </a:xfrm>
        </p:grpSpPr>
        <p:sp>
          <p:nvSpPr>
            <p:cNvPr id="16416" name="AutoShape 32"/>
            <p:cNvSpPr>
              <a:spLocks noChangeAspect="1" noChangeArrowheads="1" noTextEdit="1"/>
            </p:cNvSpPr>
            <p:nvPr/>
          </p:nvSpPr>
          <p:spPr bwMode="auto">
            <a:xfrm>
              <a:off x="-1262" y="1418"/>
              <a:ext cx="11680" cy="4860"/>
            </a:xfrm>
            <a:prstGeom prst="rect">
              <a:avLst/>
            </a:prstGeom>
            <a:noFill/>
          </p:spPr>
          <p:txBody>
            <a:bodyPr/>
            <a:lstStyle/>
            <a:p>
              <a:endParaRPr lang="tr-TR"/>
            </a:p>
          </p:txBody>
        </p:sp>
        <p:sp>
          <p:nvSpPr>
            <p:cNvPr id="16415" name="AutoShape 31"/>
            <p:cNvSpPr>
              <a:spLocks noChangeArrowheads="1"/>
            </p:cNvSpPr>
            <p:nvPr/>
          </p:nvSpPr>
          <p:spPr bwMode="auto">
            <a:xfrm rot="2402984">
              <a:off x="3038" y="2318"/>
              <a:ext cx="1500" cy="863"/>
            </a:xfrm>
            <a:custGeom>
              <a:avLst/>
              <a:gdLst>
                <a:gd name="G0" fmla="+- 14791 0 0"/>
                <a:gd name="G1" fmla="+- 5858 0 0"/>
                <a:gd name="G2" fmla="+- 12158 0 5858"/>
                <a:gd name="G3" fmla="+- G2 0 5858"/>
                <a:gd name="G4" fmla="*/ G3 32768 32059"/>
                <a:gd name="G5" fmla="*/ G4 1 2"/>
                <a:gd name="G6" fmla="+- 21600 0 14791"/>
                <a:gd name="G7" fmla="*/ G6 5858 6079"/>
                <a:gd name="G8" fmla="+- G7 14791 0"/>
                <a:gd name="T0" fmla="*/ 14791 w 21600"/>
                <a:gd name="T1" fmla="*/ 0 h 21600"/>
                <a:gd name="T2" fmla="*/ 14791 w 21600"/>
                <a:gd name="T3" fmla="*/ 12158 h 21600"/>
                <a:gd name="T4" fmla="*/ 226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791" y="0"/>
                  </a:lnTo>
                  <a:lnTo>
                    <a:pt x="14791" y="5858"/>
                  </a:lnTo>
                  <a:lnTo>
                    <a:pt x="12427" y="5858"/>
                  </a:lnTo>
                  <a:cubicBezTo>
                    <a:pt x="5564" y="5858"/>
                    <a:pt x="0" y="8679"/>
                    <a:pt x="0" y="12158"/>
                  </a:cubicBezTo>
                  <a:lnTo>
                    <a:pt x="0" y="21600"/>
                  </a:lnTo>
                  <a:lnTo>
                    <a:pt x="452" y="21600"/>
                  </a:lnTo>
                  <a:lnTo>
                    <a:pt x="452" y="12158"/>
                  </a:lnTo>
                  <a:cubicBezTo>
                    <a:pt x="452" y="8923"/>
                    <a:pt x="5813" y="6300"/>
                    <a:pt x="12427" y="6300"/>
                  </a:cubicBezTo>
                  <a:lnTo>
                    <a:pt x="14791" y="6300"/>
                  </a:lnTo>
                  <a:lnTo>
                    <a:pt x="14791" y="12158"/>
                  </a:lnTo>
                  <a:close/>
                </a:path>
              </a:pathLst>
            </a:custGeom>
            <a:solidFill>
              <a:srgbClr val="CC99FF">
                <a:alpha val="80000"/>
              </a:srgbClr>
            </a:solidFill>
            <a:ln w="9525">
              <a:miter lim="800000"/>
              <a:headEnd/>
              <a:tailEnd/>
            </a:ln>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tr-TR"/>
            </a:p>
          </p:txBody>
        </p:sp>
        <p:sp>
          <p:nvSpPr>
            <p:cNvPr id="16414" name="AutoShape 30"/>
            <p:cNvSpPr>
              <a:spLocks noChangeArrowheads="1"/>
            </p:cNvSpPr>
            <p:nvPr/>
          </p:nvSpPr>
          <p:spPr bwMode="auto">
            <a:xfrm rot="2402984">
              <a:off x="5538" y="3218"/>
              <a:ext cx="1500" cy="863"/>
            </a:xfrm>
            <a:custGeom>
              <a:avLst/>
              <a:gdLst>
                <a:gd name="G0" fmla="+- 14791 0 0"/>
                <a:gd name="G1" fmla="+- 5858 0 0"/>
                <a:gd name="G2" fmla="+- 12158 0 5858"/>
                <a:gd name="G3" fmla="+- G2 0 5858"/>
                <a:gd name="G4" fmla="*/ G3 32768 32059"/>
                <a:gd name="G5" fmla="*/ G4 1 2"/>
                <a:gd name="G6" fmla="+- 21600 0 14791"/>
                <a:gd name="G7" fmla="*/ G6 5858 6079"/>
                <a:gd name="G8" fmla="+- G7 14791 0"/>
                <a:gd name="T0" fmla="*/ 14791 w 21600"/>
                <a:gd name="T1" fmla="*/ 0 h 21600"/>
                <a:gd name="T2" fmla="*/ 14791 w 21600"/>
                <a:gd name="T3" fmla="*/ 12158 h 21600"/>
                <a:gd name="T4" fmla="*/ 226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791" y="0"/>
                  </a:lnTo>
                  <a:lnTo>
                    <a:pt x="14791" y="5858"/>
                  </a:lnTo>
                  <a:lnTo>
                    <a:pt x="12427" y="5858"/>
                  </a:lnTo>
                  <a:cubicBezTo>
                    <a:pt x="5564" y="5858"/>
                    <a:pt x="0" y="8679"/>
                    <a:pt x="0" y="12158"/>
                  </a:cubicBezTo>
                  <a:lnTo>
                    <a:pt x="0" y="21600"/>
                  </a:lnTo>
                  <a:lnTo>
                    <a:pt x="452" y="21600"/>
                  </a:lnTo>
                  <a:lnTo>
                    <a:pt x="452" y="12158"/>
                  </a:lnTo>
                  <a:cubicBezTo>
                    <a:pt x="452" y="8923"/>
                    <a:pt x="5813" y="6300"/>
                    <a:pt x="12427" y="6300"/>
                  </a:cubicBezTo>
                  <a:lnTo>
                    <a:pt x="14791" y="6300"/>
                  </a:lnTo>
                  <a:lnTo>
                    <a:pt x="14791" y="12158"/>
                  </a:lnTo>
                  <a:close/>
                </a:path>
              </a:pathLst>
            </a:custGeom>
            <a:solidFill>
              <a:srgbClr val="CC99FF">
                <a:alpha val="80000"/>
              </a:srgbClr>
            </a:solidFill>
            <a:ln w="9525">
              <a:miter lim="800000"/>
              <a:headEnd/>
              <a:tailEnd/>
            </a:ln>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tr-TR"/>
            </a:p>
          </p:txBody>
        </p:sp>
        <p:sp>
          <p:nvSpPr>
            <p:cNvPr id="16413" name="AutoShape 29"/>
            <p:cNvSpPr>
              <a:spLocks noChangeArrowheads="1"/>
            </p:cNvSpPr>
            <p:nvPr/>
          </p:nvSpPr>
          <p:spPr bwMode="auto">
            <a:xfrm rot="2402984">
              <a:off x="338" y="1598"/>
              <a:ext cx="1500" cy="863"/>
            </a:xfrm>
            <a:custGeom>
              <a:avLst/>
              <a:gdLst>
                <a:gd name="G0" fmla="+- 14791 0 0"/>
                <a:gd name="G1" fmla="+- 5858 0 0"/>
                <a:gd name="G2" fmla="+- 12158 0 5858"/>
                <a:gd name="G3" fmla="+- G2 0 5858"/>
                <a:gd name="G4" fmla="*/ G3 32768 32059"/>
                <a:gd name="G5" fmla="*/ G4 1 2"/>
                <a:gd name="G6" fmla="+- 21600 0 14791"/>
                <a:gd name="G7" fmla="*/ G6 5858 6079"/>
                <a:gd name="G8" fmla="+- G7 14791 0"/>
                <a:gd name="T0" fmla="*/ 14791 w 21600"/>
                <a:gd name="T1" fmla="*/ 0 h 21600"/>
                <a:gd name="T2" fmla="*/ 14791 w 21600"/>
                <a:gd name="T3" fmla="*/ 12158 h 21600"/>
                <a:gd name="T4" fmla="*/ 226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791" y="0"/>
                  </a:lnTo>
                  <a:lnTo>
                    <a:pt x="14791" y="5858"/>
                  </a:lnTo>
                  <a:lnTo>
                    <a:pt x="12427" y="5858"/>
                  </a:lnTo>
                  <a:cubicBezTo>
                    <a:pt x="5564" y="5858"/>
                    <a:pt x="0" y="8679"/>
                    <a:pt x="0" y="12158"/>
                  </a:cubicBezTo>
                  <a:lnTo>
                    <a:pt x="0" y="21600"/>
                  </a:lnTo>
                  <a:lnTo>
                    <a:pt x="452" y="21600"/>
                  </a:lnTo>
                  <a:lnTo>
                    <a:pt x="452" y="12158"/>
                  </a:lnTo>
                  <a:cubicBezTo>
                    <a:pt x="452" y="8923"/>
                    <a:pt x="5813" y="6300"/>
                    <a:pt x="12427" y="6300"/>
                  </a:cubicBezTo>
                  <a:lnTo>
                    <a:pt x="14791" y="6300"/>
                  </a:lnTo>
                  <a:lnTo>
                    <a:pt x="14791" y="12158"/>
                  </a:lnTo>
                  <a:close/>
                </a:path>
              </a:pathLst>
            </a:custGeom>
            <a:solidFill>
              <a:srgbClr val="CC99FF">
                <a:alpha val="80000"/>
              </a:srgbClr>
            </a:solidFill>
            <a:ln w="9525">
              <a:miter lim="800000"/>
              <a:headEnd/>
              <a:tailEnd/>
            </a:ln>
            <a:scene3d>
              <a:camera prst="legacyPerspectiveFront">
                <a:rot lat="20099999"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tr-TR"/>
            </a:p>
          </p:txBody>
        </p:sp>
        <p:sp>
          <p:nvSpPr>
            <p:cNvPr id="16412" name="AutoShape 28"/>
            <p:cNvSpPr>
              <a:spLocks noChangeArrowheads="1"/>
            </p:cNvSpPr>
            <p:nvPr/>
          </p:nvSpPr>
          <p:spPr bwMode="auto">
            <a:xfrm rot="10800000" flipV="1">
              <a:off x="-1262" y="3038"/>
              <a:ext cx="6600" cy="2880"/>
            </a:xfrm>
            <a:custGeom>
              <a:avLst/>
              <a:gdLst>
                <a:gd name="G0" fmla="+- 16440 0 0"/>
                <a:gd name="G1" fmla="+- 19020 0 0"/>
                <a:gd name="G2" fmla="+- 5851 0 0"/>
                <a:gd name="G3" fmla="*/ 16440 1 2"/>
                <a:gd name="G4" fmla="+- G3 10800 0"/>
                <a:gd name="G5" fmla="+- 21600 16440 19020"/>
                <a:gd name="G6" fmla="+- 19020 5851 0"/>
                <a:gd name="G7" fmla="*/ G6 1 2"/>
                <a:gd name="G8" fmla="*/ 19020 2 1"/>
                <a:gd name="G9" fmla="+- G8 0 21600"/>
                <a:gd name="G10" fmla="*/ 21600 G0 G1"/>
                <a:gd name="G11" fmla="*/ 21600 G4 G1"/>
                <a:gd name="G12" fmla="*/ 21600 G5 G1"/>
                <a:gd name="G13" fmla="*/ 21600 G7 G1"/>
                <a:gd name="G14" fmla="*/ 19020 1 2"/>
                <a:gd name="G15" fmla="+- G5 0 G4"/>
                <a:gd name="G16" fmla="+- G0 0 G4"/>
                <a:gd name="G17" fmla="*/ G2 G15 G16"/>
                <a:gd name="T0" fmla="*/ 19020 w 21600"/>
                <a:gd name="T1" fmla="*/ 0 h 21600"/>
                <a:gd name="T2" fmla="*/ 16440 w 21600"/>
                <a:gd name="T3" fmla="*/ 5851 h 21600"/>
                <a:gd name="T4" fmla="*/ 0 w 21600"/>
                <a:gd name="T5" fmla="*/ 21600 h 21600"/>
                <a:gd name="T6" fmla="*/ 9510 w 21600"/>
                <a:gd name="T7" fmla="*/ 21600 h 21600"/>
                <a:gd name="T8" fmla="*/ 19020 w 21600"/>
                <a:gd name="T9" fmla="*/ 14123 h 21600"/>
                <a:gd name="T10" fmla="*/ 21600 w 21600"/>
                <a:gd name="T11" fmla="*/ 5851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020" y="0"/>
                  </a:moveTo>
                  <a:lnTo>
                    <a:pt x="16440" y="5851"/>
                  </a:lnTo>
                  <a:lnTo>
                    <a:pt x="19020" y="5851"/>
                  </a:lnTo>
                  <a:lnTo>
                    <a:pt x="19020" y="21600"/>
                  </a:lnTo>
                  <a:lnTo>
                    <a:pt x="0" y="21600"/>
                  </a:lnTo>
                  <a:lnTo>
                    <a:pt x="0" y="21600"/>
                  </a:lnTo>
                  <a:lnTo>
                    <a:pt x="19020" y="21600"/>
                  </a:lnTo>
                  <a:lnTo>
                    <a:pt x="19020" y="5851"/>
                  </a:lnTo>
                  <a:lnTo>
                    <a:pt x="21600" y="5851"/>
                  </a:lnTo>
                  <a:close/>
                </a:path>
              </a:pathLst>
            </a:custGeom>
            <a:solidFill>
              <a:srgbClr val="CC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99FF"/>
              </a:extrusionClr>
            </a:sp3d>
          </p:spPr>
          <p:txBody>
            <a:bodyPr>
              <a:flatTx/>
            </a:bodyPr>
            <a:lstStyle/>
            <a:p>
              <a:endParaRPr lang="tr-TR"/>
            </a:p>
          </p:txBody>
        </p:sp>
        <p:sp>
          <p:nvSpPr>
            <p:cNvPr id="16411" name="Text Box 27"/>
            <p:cNvSpPr txBox="1">
              <a:spLocks noChangeArrowheads="1"/>
            </p:cNvSpPr>
            <p:nvPr/>
          </p:nvSpPr>
          <p:spPr bwMode="auto">
            <a:xfrm>
              <a:off x="638" y="2609"/>
              <a:ext cx="2400" cy="1440"/>
            </a:xfrm>
            <a:prstGeom prst="rect">
              <a:avLst/>
            </a:prstGeom>
            <a:solidFill>
              <a:srgbClr val="CCFFCC">
                <a:alpha val="80000"/>
              </a:srgbClr>
            </a:solidFill>
            <a:ln w="9525">
              <a:solidFill>
                <a:srgbClr val="000000"/>
              </a:solidFill>
              <a:miter lim="800000"/>
              <a:headEnd/>
              <a:tailEnd/>
            </a:ln>
            <a:effectLst>
              <a:outerShdw dist="107763" dir="18900000" algn="ctr" rotWithShape="0">
                <a:srgbClr val="808080">
                  <a:alpha val="50000"/>
                </a:srgbClr>
              </a:outerShdw>
            </a:effectLst>
          </p:spPr>
          <p:txBody>
            <a:bodyPr/>
            <a:lstStyle/>
            <a:p>
              <a:r>
                <a:rPr lang="en-AU" sz="900">
                  <a:cs typeface="Times New Roman" pitchFamily="18" charset="0"/>
                </a:rPr>
                <a:t>Verinin bulunması ve hazırlanması:</a:t>
              </a:r>
              <a:endParaRPr lang="tr-TR" sz="900"/>
            </a:p>
            <a:p>
              <a:pPr eaLnBrk="0" hangingPunct="0">
                <a:buFontTx/>
                <a:buChar char="•"/>
              </a:pPr>
              <a:r>
                <a:rPr lang="en-AU" sz="900">
                  <a:cs typeface="Times New Roman" pitchFamily="18" charset="0"/>
                </a:rPr>
                <a:t>Veriye erişim</a:t>
              </a:r>
            </a:p>
            <a:p>
              <a:pPr eaLnBrk="0" hangingPunct="0">
                <a:buFontTx/>
                <a:buChar char="•"/>
              </a:pPr>
              <a:r>
                <a:rPr lang="en-AU" sz="900">
                  <a:cs typeface="Times New Roman" pitchFamily="18" charset="0"/>
                </a:rPr>
                <a:t>Veri Temizleme</a:t>
              </a:r>
            </a:p>
            <a:p>
              <a:pPr eaLnBrk="0" hangingPunct="0">
                <a:buFontTx/>
                <a:buChar char="•"/>
              </a:pPr>
              <a:r>
                <a:rPr lang="en-AU" sz="900">
                  <a:cs typeface="Times New Roman" pitchFamily="18" charset="0"/>
                </a:rPr>
                <a:t>Veri dönüştürme</a:t>
              </a:r>
              <a:endParaRPr lang="tr-TR" sz="900"/>
            </a:p>
            <a:p>
              <a:pPr eaLnBrk="0" hangingPunct="0"/>
              <a:endParaRPr lang="tr-TR" sz="900"/>
            </a:p>
          </p:txBody>
        </p:sp>
        <p:sp>
          <p:nvSpPr>
            <p:cNvPr id="16410" name="Text Box 26"/>
            <p:cNvSpPr txBox="1">
              <a:spLocks noChangeArrowheads="1"/>
            </p:cNvSpPr>
            <p:nvPr/>
          </p:nvSpPr>
          <p:spPr bwMode="auto">
            <a:xfrm>
              <a:off x="3138" y="3329"/>
              <a:ext cx="2300" cy="2160"/>
            </a:xfrm>
            <a:prstGeom prst="rect">
              <a:avLst/>
            </a:prstGeom>
            <a:solidFill>
              <a:srgbClr val="FF99CC">
                <a:alpha val="80000"/>
              </a:srgbClr>
            </a:solidFill>
            <a:ln w="9525">
              <a:solidFill>
                <a:srgbClr val="000000"/>
              </a:solidFill>
              <a:miter lim="800000"/>
              <a:headEnd/>
              <a:tailEnd/>
            </a:ln>
            <a:effectLst>
              <a:outerShdw dist="107763" dir="18900000" algn="ctr" rotWithShape="0">
                <a:srgbClr val="808080">
                  <a:alpha val="50000"/>
                </a:srgbClr>
              </a:outerShdw>
            </a:effectLst>
          </p:spPr>
          <p:txBody>
            <a:bodyPr/>
            <a:lstStyle/>
            <a:p>
              <a:r>
                <a:rPr lang="en-AU" sz="1000">
                  <a:cs typeface="Times New Roman" pitchFamily="18" charset="0"/>
                </a:rPr>
                <a:t>Modelin geliştirme ve testi:</a:t>
              </a:r>
              <a:endParaRPr lang="tr-TR" sz="800"/>
            </a:p>
            <a:p>
              <a:pPr eaLnBrk="0" hangingPunct="0">
                <a:buFontTx/>
                <a:buChar char="•"/>
              </a:pPr>
              <a:r>
                <a:rPr lang="en-AU" sz="1000">
                  <a:cs typeface="Times New Roman" pitchFamily="18" charset="0"/>
                </a:rPr>
                <a:t>Modelin kurulması</a:t>
              </a:r>
            </a:p>
            <a:p>
              <a:pPr eaLnBrk="0" hangingPunct="0">
                <a:buFontTx/>
                <a:buChar char="•"/>
              </a:pPr>
              <a:r>
                <a:rPr lang="en-AU" sz="1000">
                  <a:cs typeface="Times New Roman" pitchFamily="18" charset="0"/>
                </a:rPr>
                <a:t>Modelin test edilmesi</a:t>
              </a:r>
            </a:p>
            <a:p>
              <a:pPr eaLnBrk="0" hangingPunct="0">
                <a:buFontTx/>
                <a:buChar char="•"/>
              </a:pPr>
              <a:r>
                <a:rPr lang="en-AU" sz="1000">
                  <a:cs typeface="Times New Roman" pitchFamily="18" charset="0"/>
                </a:rPr>
                <a:t>Değerlendirme ve yorumlama</a:t>
              </a:r>
              <a:endParaRPr lang="tr-TR" sz="800"/>
            </a:p>
            <a:p>
              <a:pPr eaLnBrk="0" hangingPunct="0"/>
              <a:endParaRPr lang="tr-TR"/>
            </a:p>
          </p:txBody>
        </p:sp>
      </p:grpSp>
      <p:sp>
        <p:nvSpPr>
          <p:cNvPr id="16418" name="Text Box 34"/>
          <p:cNvSpPr txBox="1">
            <a:spLocks noChangeArrowheads="1"/>
          </p:cNvSpPr>
          <p:nvPr/>
        </p:nvSpPr>
        <p:spPr bwMode="auto">
          <a:xfrm>
            <a:off x="2103438" y="558800"/>
            <a:ext cx="889000" cy="457200"/>
          </a:xfrm>
          <a:prstGeom prst="rect">
            <a:avLst/>
          </a:prstGeom>
          <a:solidFill>
            <a:srgbClr val="FFCC99">
              <a:alpha val="70000"/>
            </a:srgbClr>
          </a:solidFill>
          <a:ln w="9525">
            <a:solidFill>
              <a:srgbClr val="000000"/>
            </a:solidFill>
            <a:miter lim="800000"/>
            <a:headEnd/>
            <a:tailEnd/>
          </a:ln>
        </p:spPr>
        <p:txBody>
          <a:bodyPr/>
          <a:lstStyle/>
          <a:p>
            <a:pPr algn="ctr"/>
            <a:r>
              <a:rPr lang="en-AU" sz="900">
                <a:cs typeface="Times New Roman" pitchFamily="18" charset="0"/>
              </a:rPr>
              <a:t>Problemin Tanımı</a:t>
            </a:r>
            <a:endParaRPr lang="tr-TR" sz="900"/>
          </a:p>
          <a:p>
            <a:pPr eaLnBrk="0" hangingPunct="0"/>
            <a:endParaRPr lang="tr-TR" sz="900"/>
          </a:p>
        </p:txBody>
      </p:sp>
      <p:sp>
        <p:nvSpPr>
          <p:cNvPr id="16417" name="Text Box 33"/>
          <p:cNvSpPr txBox="1">
            <a:spLocks noChangeArrowheads="1"/>
          </p:cNvSpPr>
          <p:nvPr/>
        </p:nvSpPr>
        <p:spPr bwMode="auto">
          <a:xfrm>
            <a:off x="6484938" y="2044700"/>
            <a:ext cx="1333500" cy="1143000"/>
          </a:xfrm>
          <a:prstGeom prst="rect">
            <a:avLst/>
          </a:prstGeom>
          <a:solidFill>
            <a:srgbClr val="339966">
              <a:alpha val="60001"/>
            </a:srgbClr>
          </a:solidFill>
          <a:ln w="9525">
            <a:solidFill>
              <a:srgbClr val="000000"/>
            </a:solidFill>
            <a:miter lim="800000"/>
            <a:headEnd/>
            <a:tailEnd/>
          </a:ln>
          <a:effectLst>
            <a:outerShdw dist="107763" dir="18900000" algn="ctr" rotWithShape="0">
              <a:srgbClr val="808080">
                <a:alpha val="50000"/>
              </a:srgbClr>
            </a:outerShdw>
          </a:effectLst>
        </p:spPr>
        <p:txBody>
          <a:bodyPr/>
          <a:lstStyle/>
          <a:p>
            <a:r>
              <a:rPr lang="en-AU" sz="1000">
                <a:cs typeface="Times New Roman" pitchFamily="18" charset="0"/>
              </a:rPr>
              <a:t>Bilginin Yayılması:</a:t>
            </a:r>
            <a:endParaRPr lang="tr-TR" sz="800"/>
          </a:p>
          <a:p>
            <a:pPr eaLnBrk="0" hangingPunct="0">
              <a:buFontTx/>
              <a:buChar char="•"/>
            </a:pPr>
            <a:r>
              <a:rPr lang="en-AU" sz="1000">
                <a:cs typeface="Times New Roman" pitchFamily="18" charset="0"/>
              </a:rPr>
              <a:t>Modelin uygulanması</a:t>
            </a:r>
          </a:p>
          <a:p>
            <a:pPr eaLnBrk="0" hangingPunct="0">
              <a:buFontTx/>
              <a:buChar char="•"/>
            </a:pPr>
            <a:r>
              <a:rPr lang="en-AU" sz="1000">
                <a:cs typeface="Times New Roman" pitchFamily="18" charset="0"/>
              </a:rPr>
              <a:t>Özel raporlar</a:t>
            </a:r>
          </a:p>
          <a:p>
            <a:pPr eaLnBrk="0" hangingPunct="0">
              <a:buFontTx/>
              <a:buChar char="•"/>
            </a:pPr>
            <a:r>
              <a:rPr lang="en-AU" sz="1000">
                <a:cs typeface="Times New Roman" pitchFamily="18" charset="0"/>
              </a:rPr>
              <a:t>Harici Uygulamalar</a:t>
            </a:r>
            <a:endParaRPr lang="tr-TR" sz="800"/>
          </a:p>
          <a:p>
            <a:pPr eaLnBrk="0" hangingPunct="0"/>
            <a:endParaRPr lang="tr-TR"/>
          </a:p>
        </p:txBody>
      </p:sp>
      <p:sp>
        <p:nvSpPr>
          <p:cNvPr id="16419" name="Rectangle 35"/>
          <p:cNvSpPr>
            <a:spLocks noChangeArrowheads="1"/>
          </p:cNvSpPr>
          <p:nvPr/>
        </p:nvSpPr>
        <p:spPr bwMode="auto">
          <a:xfrm>
            <a:off x="0" y="1885950"/>
            <a:ext cx="9144000" cy="0"/>
          </a:xfrm>
          <a:prstGeom prst="rect">
            <a:avLst/>
          </a:prstGeom>
          <a:noFill/>
          <a:ln w="9525">
            <a:noFill/>
            <a:miter lim="800000"/>
            <a:headEnd/>
            <a:tailEnd/>
          </a:ln>
          <a:effectLst/>
        </p:spPr>
        <p:txBody>
          <a:bodyPr wrap="none" anchor="ctr">
            <a:spAutoFit/>
          </a:bodyPr>
          <a:lstStyle/>
          <a:p>
            <a:endParaRPr lang="tr-TR"/>
          </a:p>
        </p:txBody>
      </p:sp>
      <p:sp>
        <p:nvSpPr>
          <p:cNvPr id="16422" name="Rectangle 38"/>
          <p:cNvSpPr>
            <a:spLocks noChangeArrowheads="1"/>
          </p:cNvSpPr>
          <p:nvPr/>
        </p:nvSpPr>
        <p:spPr bwMode="auto">
          <a:xfrm>
            <a:off x="0" y="1885950"/>
            <a:ext cx="9144000" cy="0"/>
          </a:xfrm>
          <a:prstGeom prst="rect">
            <a:avLst/>
          </a:prstGeom>
          <a:noFill/>
          <a:ln w="9525">
            <a:noFill/>
            <a:miter lim="800000"/>
            <a:headEnd/>
            <a:tailEnd/>
          </a:ln>
          <a:effectLst/>
        </p:spPr>
        <p:txBody>
          <a:bodyPr wrap="none" anchor="ctr">
            <a:spAutoFit/>
          </a:bodyPr>
          <a:lstStyle/>
          <a:p>
            <a:endParaRPr lang="tr-TR"/>
          </a:p>
        </p:txBody>
      </p:sp>
      <p:sp>
        <p:nvSpPr>
          <p:cNvPr id="16425" name="Rectangle 41"/>
          <p:cNvSpPr>
            <a:spLocks noChangeArrowheads="1"/>
          </p:cNvSpPr>
          <p:nvPr/>
        </p:nvSpPr>
        <p:spPr bwMode="auto">
          <a:xfrm>
            <a:off x="0" y="4972050"/>
            <a:ext cx="9144000" cy="0"/>
          </a:xfrm>
          <a:prstGeom prst="rect">
            <a:avLst/>
          </a:prstGeom>
          <a:noFill/>
          <a:ln w="9525">
            <a:noFill/>
            <a:miter lim="800000"/>
            <a:headEnd/>
            <a:tailEnd/>
          </a:ln>
          <a:effectLst/>
        </p:spPr>
        <p:txBody>
          <a:bodyPr wrap="none" anchor="ctr">
            <a:spAutoFit/>
          </a:bodyPr>
          <a:lstStyle/>
          <a:p>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88525FF8-766A-4FFF-900E-0DAD3067A130}" type="slidenum">
              <a:rPr lang="tr-TR" sz="1000">
                <a:solidFill>
                  <a:schemeClr val="bg2">
                    <a:shade val="50000"/>
                  </a:schemeClr>
                </a:solidFill>
                <a:latin typeface="+mn-lt"/>
              </a:rPr>
              <a:pPr algn="r" fontAlgn="auto">
                <a:spcBef>
                  <a:spcPts val="0"/>
                </a:spcBef>
                <a:spcAft>
                  <a:spcPts val="0"/>
                </a:spcAft>
                <a:defRPr/>
              </a:pPr>
              <a:t>20</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[ 4.hft  ]</a:t>
            </a:r>
          </a:p>
        </p:txBody>
      </p:sp>
      <p:sp>
        <p:nvSpPr>
          <p:cNvPr id="130065" name="Rectangle 1"/>
          <p:cNvSpPr>
            <a:spLocks noChangeArrowheads="1"/>
          </p:cNvSpPr>
          <p:nvPr/>
        </p:nvSpPr>
        <p:spPr bwMode="auto">
          <a:xfrm>
            <a:off x="428625" y="2143125"/>
            <a:ext cx="7929563" cy="2308225"/>
          </a:xfrm>
          <a:prstGeom prst="rect">
            <a:avLst/>
          </a:prstGeom>
          <a:noFill/>
          <a:ln w="9525">
            <a:noFill/>
            <a:miter lim="800000"/>
            <a:headEnd/>
            <a:tailEnd/>
          </a:ln>
        </p:spPr>
        <p:txBody>
          <a:bodyPr anchor="ctr">
            <a:spAutoFit/>
          </a:bodyPr>
          <a:lstStyle/>
          <a:p>
            <a:pPr algn="just"/>
            <a:r>
              <a:rPr lang="tr-TR">
                <a:latin typeface="Arial Narrow" pitchFamily="34" charset="0"/>
              </a:rPr>
              <a:t>_</a:t>
            </a:r>
          </a:p>
          <a:p>
            <a:pPr algn="just"/>
            <a:r>
              <a:rPr lang="tr-TR">
                <a:latin typeface="Arial Narrow" pitchFamily="34" charset="0"/>
              </a:rPr>
              <a:t>X   airtmetik ortalamanın bulunması için ;</a:t>
            </a:r>
          </a:p>
          <a:p>
            <a:pPr algn="just"/>
            <a:endParaRPr lang="tr-TR">
              <a:latin typeface="Arial Narrow" pitchFamily="34" charset="0"/>
            </a:endParaRPr>
          </a:p>
          <a:p>
            <a:pPr algn="just"/>
            <a:r>
              <a:rPr lang="tr-TR">
                <a:latin typeface="Arial Narrow" pitchFamily="34" charset="0"/>
              </a:rPr>
              <a:t>                                         </a:t>
            </a:r>
          </a:p>
          <a:p>
            <a:pPr algn="just"/>
            <a:r>
              <a:rPr lang="tr-TR">
                <a:latin typeface="Arial Narrow" pitchFamily="34" charset="0"/>
              </a:rPr>
              <a:t>                                        Z-score standartlaştırma işlemi için X serisinin standart hatasının bulunması gerekmektedir.   </a:t>
            </a:r>
          </a:p>
          <a:p>
            <a:pPr algn="just"/>
            <a:r>
              <a:rPr lang="tr-TR">
                <a:latin typeface="Arial Narrow" pitchFamily="34" charset="0"/>
              </a:rPr>
              <a:t>                                       </a:t>
            </a:r>
          </a:p>
          <a:p>
            <a:pPr algn="just"/>
            <a:endParaRPr lang="tr-TR">
              <a:latin typeface="Arial Narrow" pitchFamily="34" charset="0"/>
            </a:endParaRPr>
          </a:p>
        </p:txBody>
      </p:sp>
      <p:sp>
        <p:nvSpPr>
          <p:cNvPr id="130066"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13006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9" name="1 Başlık"/>
          <p:cNvSpPr txBox="1">
            <a:spLocks/>
          </p:cNvSpPr>
          <p:nvPr/>
        </p:nvSpPr>
        <p:spPr>
          <a:xfrm>
            <a:off x="357188" y="428625"/>
            <a:ext cx="8183562" cy="1071563"/>
          </a:xfrm>
          <a:prstGeom prst="rect">
            <a:avLst/>
          </a:prstGeom>
        </p:spPr>
        <p:txBody>
          <a:bodyPr anchor="b">
            <a:normAutofit fontScale="97500"/>
          </a:bodyPr>
          <a:lstStyle/>
          <a:p>
            <a:pPr fontAlgn="auto">
              <a:spcAft>
                <a:spcPts val="0"/>
              </a:spcAft>
              <a:defRPr/>
            </a:pPr>
            <a:r>
              <a:rPr lang="tr-TR" sz="2200" b="1">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t>Veri Dönüştürme  :</a:t>
            </a:r>
            <a:br>
              <a:rPr lang="tr-TR" sz="2200" b="1">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br>
            <a:r>
              <a:rPr lang="tr-TR" sz="2200" b="1">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t>    </a:t>
            </a:r>
            <a:r>
              <a:rPr lang="tr-TR" sz="2200">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t>Z-score  Normalleştirilmesi</a:t>
            </a:r>
            <a:br>
              <a:rPr lang="tr-TR" sz="2200">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br>
            <a:r>
              <a:rPr lang="tr-TR" sz="2200">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t>       Örnek  : </a:t>
            </a:r>
            <a:endParaRPr lang="tr-TR" sz="3600" dirty="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endParaRPr>
          </a:p>
        </p:txBody>
      </p:sp>
      <p:grpSp>
        <p:nvGrpSpPr>
          <p:cNvPr id="130069" name="16 Grup"/>
          <p:cNvGrpSpPr>
            <a:grpSpLocks/>
          </p:cNvGrpSpPr>
          <p:nvPr/>
        </p:nvGrpSpPr>
        <p:grpSpPr bwMode="auto">
          <a:xfrm>
            <a:off x="2928938" y="1000125"/>
            <a:ext cx="5429250" cy="1600200"/>
            <a:chOff x="1214414" y="1471372"/>
            <a:chExt cx="5429288" cy="1600438"/>
          </a:xfrm>
        </p:grpSpPr>
        <p:graphicFrame>
          <p:nvGraphicFramePr>
            <p:cNvPr id="130057" name="Object 9"/>
            <p:cNvGraphicFramePr>
              <a:graphicFrameLocks noChangeAspect="1"/>
            </p:cNvGraphicFramePr>
            <p:nvPr/>
          </p:nvGraphicFramePr>
          <p:xfrm>
            <a:off x="1214414" y="1571612"/>
            <a:ext cx="1528762" cy="1235075"/>
          </p:xfrm>
          <a:graphic>
            <a:graphicData uri="http://schemas.openxmlformats.org/presentationml/2006/ole">
              <p:oleObj spid="_x0000_s130057" name="Denklem" r:id="rId4" imgW="660240" imgH="533160" progId="Equation.3">
                <p:embed/>
              </p:oleObj>
            </a:graphicData>
          </a:graphic>
        </p:graphicFrame>
        <p:sp>
          <p:nvSpPr>
            <p:cNvPr id="130072" name="13 Metin kutusu"/>
            <p:cNvSpPr txBox="1">
              <a:spLocks noChangeArrowheads="1"/>
            </p:cNvSpPr>
            <p:nvPr/>
          </p:nvSpPr>
          <p:spPr bwMode="auto">
            <a:xfrm>
              <a:off x="3874995" y="1471372"/>
              <a:ext cx="2768707" cy="1600438"/>
            </a:xfrm>
            <a:prstGeom prst="rect">
              <a:avLst/>
            </a:prstGeom>
            <a:noFill/>
            <a:ln w="9525">
              <a:noFill/>
              <a:miter lim="800000"/>
              <a:headEnd/>
              <a:tailEnd/>
            </a:ln>
          </p:spPr>
          <p:txBody>
            <a:bodyPr wrap="none">
              <a:spAutoFit/>
            </a:bodyPr>
            <a:lstStyle/>
            <a:p>
              <a:r>
                <a:rPr lang="tr-TR" sz="1400">
                  <a:latin typeface="Verdana" pitchFamily="34" charset="0"/>
                </a:rPr>
                <a:t>Dönüştürülmüş değer</a:t>
              </a:r>
            </a:p>
            <a:p>
              <a:endParaRPr lang="tr-TR" sz="1400">
                <a:latin typeface="Verdana" pitchFamily="34" charset="0"/>
              </a:endParaRPr>
            </a:p>
            <a:p>
              <a:r>
                <a:rPr lang="tr-TR" sz="1400">
                  <a:latin typeface="Verdana" pitchFamily="34" charset="0"/>
                </a:rPr>
                <a:t>Gözlem değerleri</a:t>
              </a:r>
            </a:p>
            <a:p>
              <a:endParaRPr lang="tr-TR" sz="1400">
                <a:latin typeface="Verdana" pitchFamily="34" charset="0"/>
              </a:endParaRPr>
            </a:p>
            <a:p>
              <a:r>
                <a:rPr lang="tr-TR" sz="1400">
                  <a:latin typeface="Verdana" pitchFamily="34" charset="0"/>
                </a:rPr>
                <a:t>Verilerin arit.ortalamasını</a:t>
              </a:r>
            </a:p>
            <a:p>
              <a:endParaRPr lang="tr-TR" sz="1400">
                <a:latin typeface="Verdana" pitchFamily="34" charset="0"/>
              </a:endParaRPr>
            </a:p>
            <a:p>
              <a:r>
                <a:rPr lang="tr-TR" sz="1400">
                  <a:latin typeface="Verdana" pitchFamily="34" charset="0"/>
                </a:rPr>
                <a:t>Değerlerin Standart sapması</a:t>
              </a:r>
            </a:p>
          </p:txBody>
        </p:sp>
        <p:graphicFrame>
          <p:nvGraphicFramePr>
            <p:cNvPr id="130059" name="Object 11"/>
            <p:cNvGraphicFramePr>
              <a:graphicFrameLocks noChangeAspect="1"/>
            </p:cNvGraphicFramePr>
            <p:nvPr/>
          </p:nvGraphicFramePr>
          <p:xfrm>
            <a:off x="3571868" y="1500174"/>
            <a:ext cx="186267" cy="1571636"/>
          </p:xfrm>
          <a:graphic>
            <a:graphicData uri="http://schemas.openxmlformats.org/presentationml/2006/ole">
              <p:oleObj spid="_x0000_s130059" name="Denklem" r:id="rId5" imgW="203040" imgH="914400" progId="Equation.3">
                <p:embed/>
              </p:oleObj>
            </a:graphicData>
          </a:graphic>
        </p:graphicFrame>
        <p:sp>
          <p:nvSpPr>
            <p:cNvPr id="16" name="15 Sağ Ayraç"/>
            <p:cNvSpPr/>
            <p:nvPr/>
          </p:nvSpPr>
          <p:spPr>
            <a:xfrm flipH="1">
              <a:off x="3044814" y="1514241"/>
              <a:ext cx="357191" cy="150041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tr-TR"/>
            </a:p>
          </p:txBody>
        </p:sp>
      </p:grpSp>
      <p:graphicFrame>
        <p:nvGraphicFramePr>
          <p:cNvPr id="130061" name="Object 13"/>
          <p:cNvGraphicFramePr>
            <a:graphicFrameLocks noChangeAspect="1"/>
          </p:cNvGraphicFramePr>
          <p:nvPr/>
        </p:nvGraphicFramePr>
        <p:xfrm>
          <a:off x="387350" y="2713038"/>
          <a:ext cx="2222500" cy="858837"/>
        </p:xfrm>
        <a:graphic>
          <a:graphicData uri="http://schemas.openxmlformats.org/presentationml/2006/ole">
            <p:oleObj spid="_x0000_s130061" name="Denklem" r:id="rId6" imgW="1117440" imgH="431640" progId="Equation.3">
              <p:embed/>
            </p:oleObj>
          </a:graphicData>
        </a:graphic>
      </p:graphicFrame>
      <p:graphicFrame>
        <p:nvGraphicFramePr>
          <p:cNvPr id="130062" name="Object 14"/>
          <p:cNvGraphicFramePr>
            <a:graphicFrameLocks noChangeAspect="1"/>
          </p:cNvGraphicFramePr>
          <p:nvPr/>
        </p:nvGraphicFramePr>
        <p:xfrm>
          <a:off x="4227513" y="4786313"/>
          <a:ext cx="3473450" cy="1143000"/>
        </p:xfrm>
        <a:graphic>
          <a:graphicData uri="http://schemas.openxmlformats.org/presentationml/2006/ole">
            <p:oleObj spid="_x0000_s130062" name="Denklem" r:id="rId7" imgW="1638000" imgH="660240" progId="Equation.3">
              <p:embed/>
            </p:oleObj>
          </a:graphicData>
        </a:graphic>
      </p:graphicFrame>
      <p:sp>
        <p:nvSpPr>
          <p:cNvPr id="130070" name="21 Metin kutusu"/>
          <p:cNvSpPr txBox="1">
            <a:spLocks noChangeArrowheads="1"/>
          </p:cNvSpPr>
          <p:nvPr/>
        </p:nvSpPr>
        <p:spPr bwMode="auto">
          <a:xfrm>
            <a:off x="4214813" y="4071938"/>
            <a:ext cx="3959225" cy="646112"/>
          </a:xfrm>
          <a:prstGeom prst="rect">
            <a:avLst/>
          </a:prstGeom>
          <a:noFill/>
          <a:ln w="9525">
            <a:noFill/>
            <a:miter lim="800000"/>
            <a:headEnd/>
            <a:tailEnd/>
          </a:ln>
        </p:spPr>
        <p:txBody>
          <a:bodyPr wrap="none">
            <a:spAutoFit/>
          </a:bodyPr>
          <a:lstStyle/>
          <a:p>
            <a:r>
              <a:rPr lang="tr-TR">
                <a:latin typeface="Verdana" pitchFamily="34" charset="0"/>
              </a:rPr>
              <a:t>Verilerine göre standart hatanın </a:t>
            </a:r>
          </a:p>
          <a:p>
            <a:r>
              <a:rPr lang="tr-TR">
                <a:latin typeface="Verdana" pitchFamily="34" charset="0"/>
              </a:rPr>
              <a:t>bulunması gerekmektedir.</a:t>
            </a:r>
          </a:p>
        </p:txBody>
      </p:sp>
      <p:pic>
        <p:nvPicPr>
          <p:cNvPr id="130071" name="Picture 27"/>
          <p:cNvPicPr>
            <a:picLocks noChangeAspect="1" noChangeArrowheads="1"/>
          </p:cNvPicPr>
          <p:nvPr/>
        </p:nvPicPr>
        <p:blipFill>
          <a:blip r:embed="rId8"/>
          <a:srcRect/>
          <a:stretch>
            <a:fillRect/>
          </a:stretch>
        </p:blipFill>
        <p:spPr bwMode="auto">
          <a:xfrm>
            <a:off x="1331913" y="4005263"/>
            <a:ext cx="1671637" cy="1954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D3563275-173E-4308-B9EB-7BEC2F635B2D}" type="slidenum">
              <a:rPr lang="tr-TR" sz="1000">
                <a:solidFill>
                  <a:schemeClr val="bg2">
                    <a:shade val="50000"/>
                  </a:schemeClr>
                </a:solidFill>
                <a:latin typeface="+mn-lt"/>
              </a:rPr>
              <a:pPr algn="r" fontAlgn="auto">
                <a:spcBef>
                  <a:spcPts val="0"/>
                </a:spcBef>
                <a:spcAft>
                  <a:spcPts val="0"/>
                </a:spcAft>
                <a:defRPr/>
              </a:pPr>
              <a:t>21</a:t>
            </a:fld>
            <a:endParaRPr lang="tr-TR" sz="1000">
              <a:solidFill>
                <a:schemeClr val="bg2">
                  <a:shade val="50000"/>
                </a:schemeClr>
              </a:solidFill>
              <a:latin typeface="+mn-lt"/>
            </a:endParaRPr>
          </a:p>
        </p:txBody>
      </p:sp>
      <p:sp>
        <p:nvSpPr>
          <p:cNvPr id="5" name="4 Altbilgi Yer Tutucusu"/>
          <p:cNvSpPr txBox="1">
            <a:spLocks noGrp="1"/>
          </p:cNvSpPr>
          <p:nvPr/>
        </p:nvSpPr>
        <p:spPr>
          <a:xfrm>
            <a:off x="6062663" y="6111875"/>
            <a:ext cx="2286000" cy="365125"/>
          </a:xfrm>
          <a:prstGeom prst="rect">
            <a:avLst/>
          </a:prstGeom>
          <a:noFill/>
        </p:spPr>
        <p:txBody>
          <a:bodyPr anchor="b"/>
          <a:lstStyle/>
          <a:p>
            <a:pPr fontAlgn="auto">
              <a:spcBef>
                <a:spcPts val="0"/>
              </a:spcBef>
              <a:spcAft>
                <a:spcPts val="0"/>
              </a:spcAft>
              <a:defRPr/>
            </a:pPr>
            <a:r>
              <a:rPr lang="tr-TR" sz="1000">
                <a:solidFill>
                  <a:schemeClr val="bg2">
                    <a:shade val="50000"/>
                  </a:schemeClr>
                </a:solidFill>
                <a:latin typeface="+mn-lt"/>
              </a:rPr>
              <a:t>Veri Madenciliği [ 4.hft  ]</a:t>
            </a:r>
          </a:p>
        </p:txBody>
      </p:sp>
      <p:sp>
        <p:nvSpPr>
          <p:cNvPr id="132118" name="Rectangle 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13211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9" name="1 Başlık"/>
          <p:cNvSpPr txBox="1">
            <a:spLocks/>
          </p:cNvSpPr>
          <p:nvPr/>
        </p:nvSpPr>
        <p:spPr>
          <a:xfrm>
            <a:off x="357188" y="428625"/>
            <a:ext cx="8183562" cy="1071563"/>
          </a:xfrm>
          <a:prstGeom prst="rect">
            <a:avLst/>
          </a:prstGeom>
        </p:spPr>
        <p:txBody>
          <a:bodyPr anchor="b">
            <a:normAutofit fontScale="97500"/>
          </a:bodyPr>
          <a:lstStyle/>
          <a:p>
            <a:pPr fontAlgn="auto">
              <a:spcAft>
                <a:spcPts val="0"/>
              </a:spcAft>
              <a:defRPr/>
            </a:pPr>
            <a:r>
              <a:rPr lang="tr-TR" sz="2200" b="1">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t>Veri Dönüştürme  :</a:t>
            </a:r>
            <a:br>
              <a:rPr lang="tr-TR" sz="2200" b="1">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br>
            <a:r>
              <a:rPr lang="tr-TR" sz="2200" b="1">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t>    </a:t>
            </a:r>
            <a:r>
              <a:rPr lang="tr-TR" sz="2200">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t>Z-score  Normalleştirilmesi</a:t>
            </a:r>
            <a:br>
              <a:rPr lang="tr-TR" sz="2200">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br>
            <a:r>
              <a:rPr lang="tr-TR" sz="2200">
                <a:solidFill>
                  <a:schemeClr val="bg2">
                    <a:lumMod val="20000"/>
                    <a:lumOff val="80000"/>
                  </a:schemeClr>
                </a:solidFill>
                <a:effectLst>
                  <a:outerShdw blurRad="53975" dist="22860" dir="5400000" algn="tl" rotWithShape="0">
                    <a:srgbClr val="000000">
                      <a:alpha val="55000"/>
                    </a:srgbClr>
                  </a:outerShdw>
                </a:effectLst>
                <a:latin typeface="+mj-lt"/>
                <a:ea typeface="+mj-ea"/>
                <a:cs typeface="+mj-cs"/>
              </a:rPr>
              <a:t>       Örnek  : </a:t>
            </a:r>
            <a:endParaRPr lang="tr-TR" sz="3600" dirty="0">
              <a:solidFill>
                <a:schemeClr val="accent2">
                  <a:lumMod val="20000"/>
                  <a:lumOff val="80000"/>
                </a:schemeClr>
              </a:solidFill>
              <a:effectLst>
                <a:outerShdw blurRad="53975" dist="22860" dir="5400000" algn="tl" rotWithShape="0">
                  <a:srgbClr val="000000">
                    <a:alpha val="55000"/>
                  </a:srgbClr>
                </a:outerShdw>
              </a:effectLst>
              <a:latin typeface="Times New Roman" pitchFamily="18" charset="0"/>
              <a:ea typeface="+mj-ea"/>
              <a:cs typeface="Times New Roman" pitchFamily="18" charset="0"/>
            </a:endParaRPr>
          </a:p>
        </p:txBody>
      </p:sp>
      <p:sp>
        <p:nvSpPr>
          <p:cNvPr id="132121" name="21 Metin kutusu"/>
          <p:cNvSpPr txBox="1">
            <a:spLocks noChangeArrowheads="1"/>
          </p:cNvSpPr>
          <p:nvPr/>
        </p:nvSpPr>
        <p:spPr bwMode="auto">
          <a:xfrm>
            <a:off x="571500" y="2571750"/>
            <a:ext cx="8001000" cy="923925"/>
          </a:xfrm>
          <a:prstGeom prst="rect">
            <a:avLst/>
          </a:prstGeom>
          <a:noFill/>
          <a:ln w="9525">
            <a:noFill/>
            <a:miter lim="800000"/>
            <a:headEnd/>
            <a:tailEnd/>
          </a:ln>
        </p:spPr>
        <p:txBody>
          <a:bodyPr>
            <a:spAutoFit/>
          </a:bodyPr>
          <a:lstStyle/>
          <a:p>
            <a:r>
              <a:rPr lang="tr-TR">
                <a:latin typeface="Verdana" pitchFamily="34" charset="0"/>
              </a:rPr>
              <a:t>İlk gözlem değeri için hesaplanan bu işlemi diğer veriler içinde </a:t>
            </a:r>
          </a:p>
          <a:p>
            <a:endParaRPr lang="tr-TR">
              <a:latin typeface="Verdana" pitchFamily="34" charset="0"/>
            </a:endParaRPr>
          </a:p>
          <a:p>
            <a:r>
              <a:rPr lang="tr-TR">
                <a:latin typeface="Verdana" pitchFamily="34" charset="0"/>
              </a:rPr>
              <a:t>İşlemi tekrarlarsak;</a:t>
            </a:r>
          </a:p>
        </p:txBody>
      </p:sp>
      <p:sp>
        <p:nvSpPr>
          <p:cNvPr id="132122" name="17 Metin kutusu"/>
          <p:cNvSpPr txBox="1">
            <a:spLocks noChangeArrowheads="1"/>
          </p:cNvSpPr>
          <p:nvPr/>
        </p:nvSpPr>
        <p:spPr bwMode="auto">
          <a:xfrm>
            <a:off x="857250" y="5429250"/>
            <a:ext cx="7072313" cy="369888"/>
          </a:xfrm>
          <a:prstGeom prst="rect">
            <a:avLst/>
          </a:prstGeom>
          <a:noFill/>
          <a:ln w="9525">
            <a:noFill/>
            <a:miter lim="800000"/>
            <a:headEnd/>
            <a:tailEnd/>
          </a:ln>
        </p:spPr>
        <p:txBody>
          <a:bodyPr>
            <a:spAutoFit/>
          </a:bodyPr>
          <a:lstStyle/>
          <a:p>
            <a:r>
              <a:rPr lang="tr-TR">
                <a:latin typeface="Verdana" pitchFamily="34" charset="0"/>
              </a:rPr>
              <a:t>Z-score dönüşümü sonucu için elde edilen değerlerdir. </a:t>
            </a:r>
          </a:p>
        </p:txBody>
      </p:sp>
      <p:graphicFrame>
        <p:nvGraphicFramePr>
          <p:cNvPr id="132115" name="Object 19"/>
          <p:cNvGraphicFramePr>
            <a:graphicFrameLocks noChangeAspect="1"/>
          </p:cNvGraphicFramePr>
          <p:nvPr/>
        </p:nvGraphicFramePr>
        <p:xfrm>
          <a:off x="1957388" y="1285875"/>
          <a:ext cx="4535487" cy="1214438"/>
        </p:xfrm>
        <a:graphic>
          <a:graphicData uri="http://schemas.openxmlformats.org/presentationml/2006/ole">
            <p:oleObj spid="_x0000_s132115" name="Denklem" r:id="rId4" imgW="1993680" imgH="533160" progId="Equation.3">
              <p:embed/>
            </p:oleObj>
          </a:graphicData>
        </a:graphic>
      </p:graphicFrame>
      <p:graphicFrame>
        <p:nvGraphicFramePr>
          <p:cNvPr id="132266" name="Group 170"/>
          <p:cNvGraphicFramePr>
            <a:graphicFrameLocks noGrp="1"/>
          </p:cNvGraphicFramePr>
          <p:nvPr/>
        </p:nvGraphicFramePr>
        <p:xfrm>
          <a:off x="2339975" y="3573463"/>
          <a:ext cx="3240088" cy="1646237"/>
        </p:xfrm>
        <a:graphic>
          <a:graphicData uri="http://schemas.openxmlformats.org/drawingml/2006/table">
            <a:tbl>
              <a:tblPr/>
              <a:tblGrid>
                <a:gridCol w="2157413"/>
                <a:gridCol w="1082675"/>
              </a:tblGrid>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Xİ</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X*</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40</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-1,3091</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52</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-0,6078</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64</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0,0935</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72</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0,5610</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r>
              <a:tr h="2444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84</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chemeClr val="tx1"/>
                          </a:solidFill>
                          <a:effectLst/>
                          <a:latin typeface="Arial Tur" charset="-94"/>
                        </a:rPr>
                        <a:t>1,2623</a:t>
                      </a:r>
                      <a:endParaRPr kumimoji="0" lang="tr-TR" sz="1200" b="0" i="0" u="none" strike="noStrike" cap="none" normalizeH="0" baseline="0" smtClean="0">
                        <a:ln>
                          <a:noFill/>
                        </a:ln>
                        <a:solidFill>
                          <a:schemeClr val="tx1"/>
                        </a:solidFill>
                        <a:effectLst/>
                        <a:latin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E84F6">
                        <a:alpha val="50000"/>
                      </a:srgbClr>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Algoritma Uygulama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02EEB7D0-F4AF-4743-8F8F-29DD0F840A09}" type="slidenum">
              <a:rPr lang="tr-TR"/>
              <a:pPr>
                <a:defRPr/>
              </a:pPr>
              <a:t>22</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6" name="Rectangle 1"/>
          <p:cNvSpPr>
            <a:spLocks noChangeArrowheads="1"/>
          </p:cNvSpPr>
          <p:nvPr/>
        </p:nvSpPr>
        <p:spPr bwMode="auto">
          <a:xfrm>
            <a:off x="500063" y="1214438"/>
            <a:ext cx="8215312" cy="2770187"/>
          </a:xfrm>
          <a:prstGeom prst="rect">
            <a:avLst/>
          </a:prstGeom>
          <a:noFill/>
          <a:ln w="9525">
            <a:noFill/>
            <a:miter lim="800000"/>
            <a:headEnd/>
            <a:tailEnd/>
          </a:ln>
          <a:effectLst/>
        </p:spPr>
        <p:txBody>
          <a:bodyPr anchor="ctr">
            <a:spAutoFit/>
          </a:bodyPr>
          <a:lstStyle/>
          <a:p>
            <a:pPr fontAlgn="auto">
              <a:spcBef>
                <a:spcPts val="0"/>
              </a:spcBef>
              <a:spcAft>
                <a:spcPts val="0"/>
              </a:spcAft>
              <a:defRPr/>
            </a:pPr>
            <a:r>
              <a:rPr lang="tr-TR" sz="2000" dirty="0">
                <a:effectLst>
                  <a:outerShdw blurRad="38100" dist="38100" dir="2700000" algn="tl">
                    <a:srgbClr val="000000">
                      <a:alpha val="43137"/>
                    </a:srgbClr>
                  </a:outerShdw>
                </a:effectLst>
                <a:latin typeface="Arial Narrow" pitchFamily="34" charset="0"/>
                <a:cs typeface="Times New Roman" pitchFamily="18" charset="0"/>
              </a:rPr>
              <a:t>Veri madenciliği yöntemlerini uygulayabilmek için veriler üzerinde yapılan işlemlerin  gerekli olanları uygulanır.</a:t>
            </a:r>
          </a:p>
          <a:p>
            <a:pPr fontAlgn="auto">
              <a:spcBef>
                <a:spcPts val="0"/>
              </a:spcBef>
              <a:spcAft>
                <a:spcPts val="0"/>
              </a:spcAft>
              <a:defRPr/>
            </a:pPr>
            <a:endParaRPr lang="tr-TR" sz="2000" dirty="0">
              <a:effectLst>
                <a:outerShdw blurRad="38100" dist="38100" dir="2700000" algn="tl">
                  <a:srgbClr val="000000">
                    <a:alpha val="43137"/>
                  </a:srgbClr>
                </a:outerShdw>
              </a:effectLst>
              <a:latin typeface="Arial Narrow" pitchFamily="34" charset="0"/>
              <a:cs typeface="Times New Roman" pitchFamily="18" charset="0"/>
            </a:endParaRPr>
          </a:p>
          <a:p>
            <a:pPr fontAlgn="auto">
              <a:spcBef>
                <a:spcPts val="0"/>
              </a:spcBef>
              <a:spcAft>
                <a:spcPts val="0"/>
              </a:spcAft>
              <a:defRPr/>
            </a:pPr>
            <a:r>
              <a:rPr lang="tr-TR" sz="2000" dirty="0">
                <a:effectLst>
                  <a:outerShdw blurRad="38100" dist="38100" dir="2700000" algn="tl">
                    <a:srgbClr val="000000">
                      <a:alpha val="43137"/>
                    </a:srgbClr>
                  </a:outerShdw>
                </a:effectLst>
                <a:latin typeface="Arial Narrow" pitchFamily="34" charset="0"/>
                <a:cs typeface="Times New Roman" pitchFamily="18" charset="0"/>
              </a:rPr>
              <a:t>Veri hazır hale getirildikten sonra konuyla ilgili veri madenciliği algoritmaları uygulanır.</a:t>
            </a:r>
          </a:p>
          <a:p>
            <a:pPr fontAlgn="auto">
              <a:spcBef>
                <a:spcPts val="0"/>
              </a:spcBef>
              <a:spcAft>
                <a:spcPts val="0"/>
              </a:spcAft>
              <a:defRPr/>
            </a:pPr>
            <a:r>
              <a:rPr lang="tr-TR" sz="2000" dirty="0">
                <a:effectLst>
                  <a:outerShdw blurRad="38100" dist="38100" dir="2700000" algn="tl">
                    <a:srgbClr val="000000">
                      <a:alpha val="43137"/>
                    </a:srgbClr>
                  </a:outerShdw>
                </a:effectLst>
                <a:latin typeface="Arial Narrow" pitchFamily="34" charset="0"/>
                <a:cs typeface="Times New Roman" pitchFamily="18" charset="0"/>
              </a:rPr>
              <a:t>Söz konusu kullanılan yöntemler  ve algoritmalar  :</a:t>
            </a:r>
          </a:p>
          <a:p>
            <a:pPr fontAlgn="auto">
              <a:spcBef>
                <a:spcPts val="0"/>
              </a:spcBef>
              <a:spcAft>
                <a:spcPts val="0"/>
              </a:spcAft>
              <a:defRPr/>
            </a:pPr>
            <a:endParaRPr lang="tr-TR" sz="2000" dirty="0">
              <a:effectLst>
                <a:outerShdw blurRad="38100" dist="38100" dir="2700000" algn="tl">
                  <a:srgbClr val="000000">
                    <a:alpha val="43137"/>
                  </a:srgbClr>
                </a:outerShdw>
              </a:effectLst>
              <a:latin typeface="Arial Narrow" pitchFamily="34" charset="0"/>
              <a:cs typeface="Times New Roman" pitchFamily="18" charset="0"/>
            </a:endParaRPr>
          </a:p>
          <a:p>
            <a:pPr fontAlgn="auto">
              <a:spcBef>
                <a:spcPts val="0"/>
              </a:spcBef>
              <a:spcAft>
                <a:spcPts val="0"/>
              </a:spcAft>
              <a:defRPr/>
            </a:pPr>
            <a:endParaRPr lang="tr-TR" b="1" dirty="0">
              <a:latin typeface="Arial Narrow" pitchFamily="34" charset="0"/>
            </a:endParaRPr>
          </a:p>
          <a:p>
            <a:pPr fontAlgn="auto">
              <a:spcBef>
                <a:spcPts val="0"/>
              </a:spcBef>
              <a:spcAft>
                <a:spcPts val="0"/>
              </a:spcAft>
              <a:defRPr/>
            </a:pPr>
            <a:endParaRPr lang="tr-TR" dirty="0">
              <a:latin typeface="Arial Narrow" pitchFamily="34" charset="0"/>
            </a:endParaRPr>
          </a:p>
          <a:p>
            <a:pPr indent="449263" algn="just">
              <a:defRPr/>
            </a:pPr>
            <a:endParaRPr lang="tr-TR" dirty="0">
              <a:latin typeface="Arial Narrow" pitchFamily="34" charset="0"/>
              <a:cs typeface="Arial" pitchFamily="34" charset="0"/>
            </a:endParaRPr>
          </a:p>
        </p:txBody>
      </p:sp>
      <p:sp>
        <p:nvSpPr>
          <p:cNvPr id="8" name="2 İçerik Yer Tutucusu"/>
          <p:cNvSpPr txBox="1">
            <a:spLocks/>
          </p:cNvSpPr>
          <p:nvPr/>
        </p:nvSpPr>
        <p:spPr>
          <a:xfrm>
            <a:off x="600075" y="3071813"/>
            <a:ext cx="4043363" cy="2500312"/>
          </a:xfrm>
          <a:prstGeom prst="rect">
            <a:avLst/>
          </a:prstGeom>
        </p:spPr>
        <p:style>
          <a:lnRef idx="1">
            <a:schemeClr val="accent2"/>
          </a:lnRef>
          <a:fillRef idx="2">
            <a:schemeClr val="accent2"/>
          </a:fillRef>
          <a:effectRef idx="1">
            <a:schemeClr val="accent2"/>
          </a:effectRef>
          <a:fontRef idx="minor">
            <a:schemeClr val="dk1"/>
          </a:fontRef>
        </p:style>
        <p:txBody>
          <a:bodyPr lIns="182880" tIns="91440">
            <a:normAutofit/>
          </a:bodyPr>
          <a:lstStyle/>
          <a:p>
            <a:pPr fontAlgn="auto">
              <a:spcBef>
                <a:spcPts val="0"/>
              </a:spcBef>
              <a:spcAft>
                <a:spcPts val="0"/>
              </a:spcAft>
              <a:buClr>
                <a:schemeClr val="accent4">
                  <a:lumMod val="75000"/>
                </a:schemeClr>
              </a:buClr>
              <a:defRPr/>
            </a:pPr>
            <a:r>
              <a:rPr lang="tr-TR" sz="2000" dirty="0">
                <a:effectLst>
                  <a:outerShdw blurRad="38100" dist="38100" dir="2700000" algn="tl">
                    <a:srgbClr val="000000">
                      <a:alpha val="43137"/>
                    </a:srgbClr>
                  </a:outerShdw>
                </a:effectLst>
                <a:latin typeface="Arial Narrow" pitchFamily="34" charset="0"/>
                <a:cs typeface="Times New Roman" pitchFamily="18" charset="0"/>
              </a:rPr>
              <a:t>Kullanılan Yöntemler :</a:t>
            </a:r>
          </a:p>
          <a:p>
            <a:pPr fontAlgn="auto">
              <a:spcBef>
                <a:spcPts val="0"/>
              </a:spcBef>
              <a:spcAft>
                <a:spcPts val="0"/>
              </a:spcAft>
              <a:buClr>
                <a:schemeClr val="accent4">
                  <a:lumMod val="75000"/>
                </a:schemeClr>
              </a:buClr>
              <a:buFont typeface="Wingdings" pitchFamily="2" charset="2"/>
              <a:buChar char="v"/>
              <a:defRPr/>
            </a:pPr>
            <a:endParaRPr lang="tr-TR" sz="2000" dirty="0">
              <a:latin typeface="Arial Narrow" pitchFamily="34" charset="0"/>
              <a:cs typeface="Times New Roman" pitchFamily="18" charset="0"/>
            </a:endParaRPr>
          </a:p>
          <a:p>
            <a:pPr lvl="1" fontAlgn="auto">
              <a:spcBef>
                <a:spcPts val="0"/>
              </a:spcBef>
              <a:spcAft>
                <a:spcPts val="0"/>
              </a:spcAft>
              <a:buClr>
                <a:schemeClr val="accent4">
                  <a:lumMod val="75000"/>
                </a:schemeClr>
              </a:buClr>
              <a:buFont typeface="Wingdings" pitchFamily="2" charset="2"/>
              <a:buChar char="v"/>
              <a:defRPr/>
            </a:pPr>
            <a:r>
              <a:rPr lang="tr-TR" sz="2000" dirty="0">
                <a:latin typeface="Arial Narrow" pitchFamily="34" charset="0"/>
                <a:cs typeface="Times New Roman" pitchFamily="18" charset="0"/>
              </a:rPr>
              <a:t>Sınıflandırma</a:t>
            </a:r>
          </a:p>
          <a:p>
            <a:pPr lvl="1" fontAlgn="auto">
              <a:spcBef>
                <a:spcPts val="0"/>
              </a:spcBef>
              <a:spcAft>
                <a:spcPts val="0"/>
              </a:spcAft>
              <a:buClr>
                <a:schemeClr val="accent4">
                  <a:lumMod val="75000"/>
                </a:schemeClr>
              </a:buClr>
              <a:buFont typeface="Wingdings" pitchFamily="2" charset="2"/>
              <a:buChar char="v"/>
              <a:defRPr/>
            </a:pPr>
            <a:r>
              <a:rPr lang="tr-TR" sz="2000" dirty="0">
                <a:latin typeface="Arial Narrow" pitchFamily="34" charset="0"/>
                <a:cs typeface="Times New Roman" pitchFamily="18" charset="0"/>
              </a:rPr>
              <a:t>Kümeleme</a:t>
            </a:r>
          </a:p>
          <a:p>
            <a:pPr lvl="1" fontAlgn="auto">
              <a:spcBef>
                <a:spcPts val="0"/>
              </a:spcBef>
              <a:spcAft>
                <a:spcPts val="0"/>
              </a:spcAft>
              <a:buClr>
                <a:schemeClr val="accent4">
                  <a:lumMod val="75000"/>
                </a:schemeClr>
              </a:buClr>
              <a:buFont typeface="Wingdings" pitchFamily="2" charset="2"/>
              <a:buChar char="v"/>
              <a:defRPr/>
            </a:pPr>
            <a:r>
              <a:rPr lang="tr-TR" sz="2000" dirty="0">
                <a:latin typeface="Arial Narrow" pitchFamily="34" charset="0"/>
                <a:cs typeface="Times New Roman" pitchFamily="18" charset="0"/>
              </a:rPr>
              <a:t>Görselleştirme</a:t>
            </a:r>
          </a:p>
          <a:p>
            <a:pPr lvl="1" fontAlgn="auto">
              <a:spcBef>
                <a:spcPts val="0"/>
              </a:spcBef>
              <a:spcAft>
                <a:spcPts val="0"/>
              </a:spcAft>
              <a:buClr>
                <a:schemeClr val="accent4">
                  <a:lumMod val="75000"/>
                </a:schemeClr>
              </a:buClr>
              <a:buFont typeface="Wingdings" pitchFamily="2" charset="2"/>
              <a:buChar char="v"/>
              <a:defRPr/>
            </a:pPr>
            <a:r>
              <a:rPr lang="tr-TR" sz="2000" dirty="0">
                <a:latin typeface="Arial Narrow" pitchFamily="34" charset="0"/>
                <a:cs typeface="Times New Roman" pitchFamily="18" charset="0"/>
              </a:rPr>
              <a:t>İlişki kurma</a:t>
            </a:r>
          </a:p>
          <a:p>
            <a:pPr lvl="1" fontAlgn="auto">
              <a:spcBef>
                <a:spcPts val="0"/>
              </a:spcBef>
              <a:spcAft>
                <a:spcPts val="0"/>
              </a:spcAft>
              <a:buClr>
                <a:schemeClr val="accent4">
                  <a:lumMod val="75000"/>
                </a:schemeClr>
              </a:buClr>
              <a:buFont typeface="Wingdings" pitchFamily="2" charset="2"/>
              <a:buChar char="v"/>
              <a:defRPr/>
            </a:pPr>
            <a:r>
              <a:rPr lang="tr-TR" sz="2000" dirty="0">
                <a:latin typeface="Arial Narrow" pitchFamily="34" charset="0"/>
                <a:cs typeface="Times New Roman" pitchFamily="18" charset="0"/>
              </a:rPr>
              <a:t>Tahmin modelleri</a:t>
            </a:r>
          </a:p>
          <a:p>
            <a:pPr marL="265176" indent="-265176" fontAlgn="auto">
              <a:spcBef>
                <a:spcPts val="250"/>
              </a:spcBef>
              <a:spcAft>
                <a:spcPts val="0"/>
              </a:spcAft>
              <a:buClr>
                <a:schemeClr val="accent4">
                  <a:lumMod val="75000"/>
                </a:schemeClr>
              </a:buClr>
              <a:buSzPct val="80000"/>
              <a:buFont typeface="Wingdings" pitchFamily="2" charset="2"/>
              <a:buChar char="v"/>
              <a:defRPr/>
            </a:pPr>
            <a:endParaRPr lang="tr-TR" sz="2000" dirty="0">
              <a:latin typeface="Times New Roman" pitchFamily="18" charset="0"/>
              <a:cs typeface="Times New Roman" pitchFamily="18" charset="0"/>
            </a:endParaRPr>
          </a:p>
          <a:p>
            <a:pPr marL="265176" indent="-265176" fontAlgn="auto">
              <a:spcBef>
                <a:spcPts val="250"/>
              </a:spcBef>
              <a:spcAft>
                <a:spcPts val="0"/>
              </a:spcAft>
              <a:buClr>
                <a:schemeClr val="accent4">
                  <a:lumMod val="75000"/>
                </a:schemeClr>
              </a:buClr>
              <a:buSzPct val="80000"/>
              <a:buFont typeface="Wingdings" pitchFamily="2" charset="2"/>
              <a:buChar char="v"/>
              <a:defRPr/>
            </a:pPr>
            <a:endParaRPr lang="tr-TR" sz="2000" dirty="0">
              <a:latin typeface="Times New Roman" pitchFamily="18" charset="0"/>
              <a:cs typeface="Times New Roman" pitchFamily="18" charset="0"/>
            </a:endParaRPr>
          </a:p>
        </p:txBody>
      </p:sp>
      <p:sp>
        <p:nvSpPr>
          <p:cNvPr id="7" name="2 İçerik Yer Tutucusu"/>
          <p:cNvSpPr>
            <a:spLocks noGrp="1"/>
          </p:cNvSpPr>
          <p:nvPr>
            <p:ph idx="1"/>
          </p:nvPr>
        </p:nvSpPr>
        <p:spPr>
          <a:xfrm>
            <a:off x="4429125" y="3214688"/>
            <a:ext cx="4043363" cy="2500312"/>
          </a:xfrm>
        </p:spPr>
        <p:style>
          <a:lnRef idx="1">
            <a:schemeClr val="accent4"/>
          </a:lnRef>
          <a:fillRef idx="2">
            <a:schemeClr val="accent4"/>
          </a:fillRef>
          <a:effectRef idx="1">
            <a:schemeClr val="accent4"/>
          </a:effectRef>
          <a:fontRef idx="minor">
            <a:schemeClr val="dk1"/>
          </a:fontRef>
        </p:style>
        <p:txBody>
          <a:bodyPr>
            <a:normAutofit/>
          </a:bodyPr>
          <a:lstStyle/>
          <a:p>
            <a:pPr marL="265176" indent="-265176" eaLnBrk="1" fontAlgn="auto" hangingPunct="1">
              <a:spcAft>
                <a:spcPts val="0"/>
              </a:spcAft>
              <a:buClr>
                <a:schemeClr val="accent4">
                  <a:lumMod val="75000"/>
                </a:schemeClr>
              </a:buClr>
              <a:buFont typeface="Wingdings 2"/>
              <a:buNone/>
              <a:defRPr/>
            </a:pPr>
            <a:r>
              <a:rPr lang="tr-TR" sz="2000" dirty="0" smtClean="0">
                <a:effectLst>
                  <a:outerShdw blurRad="38100" dist="38100" dir="2700000" algn="tl">
                    <a:srgbClr val="000000">
                      <a:alpha val="43137"/>
                    </a:srgbClr>
                  </a:outerShdw>
                </a:effectLst>
                <a:latin typeface="Arial Narrow" pitchFamily="34" charset="0"/>
                <a:cs typeface="Times New Roman" pitchFamily="18" charset="0"/>
              </a:rPr>
              <a:t>Kullanılan Algoritmalar :</a:t>
            </a:r>
          </a:p>
          <a:p>
            <a:pPr marL="265176" indent="-265176" eaLnBrk="1" fontAlgn="auto" hangingPunct="1">
              <a:spcAft>
                <a:spcPts val="0"/>
              </a:spcAft>
              <a:buClr>
                <a:schemeClr val="accent4">
                  <a:lumMod val="75000"/>
                </a:schemeClr>
              </a:buClr>
              <a:buFont typeface="Wingdings 2"/>
              <a:buNone/>
              <a:defRPr/>
            </a:pPr>
            <a:endParaRPr lang="tr-TR" sz="1800" dirty="0" smtClean="0">
              <a:latin typeface="Arial Narrow" pitchFamily="34" charset="0"/>
              <a:cs typeface="Times New Roman" pitchFamily="18" charset="0"/>
            </a:endParaRPr>
          </a:p>
          <a:p>
            <a:pPr marL="457200" lvl="1" indent="-201168" eaLnBrk="1" fontAlgn="auto" hangingPunct="1">
              <a:spcAft>
                <a:spcPts val="0"/>
              </a:spcAft>
              <a:buClr>
                <a:schemeClr val="accent4">
                  <a:lumMod val="75000"/>
                </a:schemeClr>
              </a:buClr>
              <a:buFont typeface="Wingdings" pitchFamily="2" charset="2"/>
              <a:buChar char="v"/>
              <a:defRPr/>
            </a:pPr>
            <a:r>
              <a:rPr lang="tr-TR" sz="2000" dirty="0" smtClean="0">
                <a:latin typeface="Arial Narrow" pitchFamily="34" charset="0"/>
                <a:cs typeface="Times New Roman" pitchFamily="18" charset="0"/>
              </a:rPr>
              <a:t>Sinir  Ağları  (</a:t>
            </a:r>
            <a:r>
              <a:rPr lang="tr-TR" sz="2000" dirty="0" err="1" smtClean="0">
                <a:latin typeface="Arial Narrow" pitchFamily="34" charset="0"/>
                <a:cs typeface="Times New Roman" pitchFamily="18" charset="0"/>
              </a:rPr>
              <a:t>neural</a:t>
            </a:r>
            <a:r>
              <a:rPr lang="tr-TR" sz="2000" dirty="0" smtClean="0">
                <a:latin typeface="Arial Narrow" pitchFamily="34" charset="0"/>
                <a:cs typeface="Times New Roman" pitchFamily="18" charset="0"/>
              </a:rPr>
              <a:t> </a:t>
            </a:r>
            <a:r>
              <a:rPr lang="tr-TR" sz="2000" dirty="0" err="1" smtClean="0">
                <a:latin typeface="Arial Narrow" pitchFamily="34" charset="0"/>
                <a:cs typeface="Times New Roman" pitchFamily="18" charset="0"/>
              </a:rPr>
              <a:t>networks</a:t>
            </a:r>
            <a:r>
              <a:rPr lang="tr-TR" sz="2000" dirty="0" smtClean="0">
                <a:latin typeface="Arial Narrow" pitchFamily="34" charset="0"/>
                <a:cs typeface="Times New Roman" pitchFamily="18" charset="0"/>
              </a:rPr>
              <a:t>)</a:t>
            </a:r>
          </a:p>
          <a:p>
            <a:pPr marL="457200" lvl="1" indent="-201168" eaLnBrk="1" fontAlgn="auto" hangingPunct="1">
              <a:spcAft>
                <a:spcPts val="0"/>
              </a:spcAft>
              <a:buClr>
                <a:schemeClr val="accent4">
                  <a:lumMod val="75000"/>
                </a:schemeClr>
              </a:buClr>
              <a:buFont typeface="Wingdings" pitchFamily="2" charset="2"/>
              <a:buChar char="v"/>
              <a:defRPr/>
            </a:pPr>
            <a:r>
              <a:rPr lang="tr-TR" sz="2000" dirty="0" smtClean="0">
                <a:latin typeface="Arial Narrow" pitchFamily="34" charset="0"/>
                <a:cs typeface="Times New Roman" pitchFamily="18" charset="0"/>
              </a:rPr>
              <a:t>Karar Ağaçları (</a:t>
            </a:r>
            <a:r>
              <a:rPr lang="tr-TR" sz="2000" dirty="0" err="1" smtClean="0">
                <a:latin typeface="Arial Narrow" pitchFamily="34" charset="0"/>
                <a:cs typeface="Times New Roman" pitchFamily="18" charset="0"/>
              </a:rPr>
              <a:t>decision</a:t>
            </a:r>
            <a:r>
              <a:rPr lang="tr-TR" sz="2000" dirty="0" smtClean="0">
                <a:latin typeface="Arial Narrow" pitchFamily="34" charset="0"/>
                <a:cs typeface="Times New Roman" pitchFamily="18" charset="0"/>
              </a:rPr>
              <a:t> </a:t>
            </a:r>
            <a:r>
              <a:rPr lang="tr-TR" sz="2000" dirty="0" err="1" smtClean="0">
                <a:latin typeface="Arial Narrow" pitchFamily="34" charset="0"/>
                <a:cs typeface="Times New Roman" pitchFamily="18" charset="0"/>
              </a:rPr>
              <a:t>trees</a:t>
            </a:r>
            <a:r>
              <a:rPr lang="tr-TR" sz="2000" dirty="0" smtClean="0">
                <a:latin typeface="Arial Narrow" pitchFamily="34" charset="0"/>
                <a:cs typeface="Times New Roman" pitchFamily="18" charset="0"/>
              </a:rPr>
              <a:t>)</a:t>
            </a:r>
          </a:p>
          <a:p>
            <a:pPr marL="457200" lvl="1" indent="-201168" eaLnBrk="1" fontAlgn="auto" hangingPunct="1">
              <a:spcAft>
                <a:spcPts val="0"/>
              </a:spcAft>
              <a:buClr>
                <a:schemeClr val="accent4">
                  <a:lumMod val="75000"/>
                </a:schemeClr>
              </a:buClr>
              <a:buFont typeface="Wingdings" pitchFamily="2" charset="2"/>
              <a:buChar char="v"/>
              <a:defRPr/>
            </a:pPr>
            <a:r>
              <a:rPr lang="tr-TR" sz="2000" dirty="0" smtClean="0">
                <a:latin typeface="Arial Narrow" pitchFamily="34" charset="0"/>
                <a:cs typeface="Times New Roman" pitchFamily="18" charset="0"/>
              </a:rPr>
              <a:t>Genetik Algoritmalar</a:t>
            </a:r>
          </a:p>
          <a:p>
            <a:pPr marL="457200" lvl="1" indent="-201168" eaLnBrk="1" fontAlgn="auto" hangingPunct="1">
              <a:spcAft>
                <a:spcPts val="0"/>
              </a:spcAft>
              <a:buClr>
                <a:schemeClr val="accent4">
                  <a:lumMod val="75000"/>
                </a:schemeClr>
              </a:buClr>
              <a:buFont typeface="Wingdings" pitchFamily="2" charset="2"/>
              <a:buChar char="v"/>
              <a:defRPr/>
            </a:pPr>
            <a:r>
              <a:rPr lang="tr-TR" sz="2000" dirty="0" smtClean="0">
                <a:latin typeface="Arial Narrow" pitchFamily="34" charset="0"/>
                <a:cs typeface="Times New Roman" pitchFamily="18" charset="0"/>
              </a:rPr>
              <a:t>İstatistiksel Analiz</a:t>
            </a:r>
          </a:p>
          <a:p>
            <a:pPr marL="265176" indent="-265176" eaLnBrk="1" fontAlgn="auto" hangingPunct="1">
              <a:spcAft>
                <a:spcPts val="0"/>
              </a:spcAft>
              <a:buClr>
                <a:schemeClr val="accent4">
                  <a:lumMod val="75000"/>
                </a:schemeClr>
              </a:buClr>
              <a:buFont typeface="Wingdings 2"/>
              <a:buChar char=""/>
              <a:defRPr/>
            </a:pPr>
            <a:endParaRPr lang="tr-TR" sz="2000" dirty="0" smtClean="0">
              <a:latin typeface="Times New Roman" pitchFamily="18" charset="0"/>
              <a:cs typeface="Times New Roman" pitchFamily="18" charset="0"/>
            </a:endParaRPr>
          </a:p>
          <a:p>
            <a:pPr marL="265176" indent="-265176" eaLnBrk="1" fontAlgn="auto" hangingPunct="1">
              <a:spcAft>
                <a:spcPts val="0"/>
              </a:spcAft>
              <a:buClr>
                <a:schemeClr val="accent4">
                  <a:lumMod val="75000"/>
                </a:schemeClr>
              </a:buClr>
              <a:buFont typeface="Wingdings 2"/>
              <a:buChar char=""/>
              <a:defRPr/>
            </a:pPr>
            <a:endParaRPr lang="tr-T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dirty="0" smtClean="0">
                <a:solidFill>
                  <a:schemeClr val="bg2">
                    <a:lumMod val="20000"/>
                    <a:lumOff val="80000"/>
                  </a:schemeClr>
                </a:solidFill>
              </a:rPr>
              <a:t>Sunum ve Değerlendirme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8A6920D9-34C5-425E-A0B8-8AC73023F2D9}" type="slidenum">
              <a:rPr lang="tr-TR"/>
              <a:pPr>
                <a:defRPr/>
              </a:pPr>
              <a:t>23</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136196" name="5 Dikdörtgen"/>
          <p:cNvSpPr>
            <a:spLocks noChangeArrowheads="1"/>
          </p:cNvSpPr>
          <p:nvPr/>
        </p:nvSpPr>
        <p:spPr bwMode="auto">
          <a:xfrm>
            <a:off x="500063" y="1214438"/>
            <a:ext cx="8286750" cy="3749675"/>
          </a:xfrm>
          <a:prstGeom prst="rect">
            <a:avLst/>
          </a:prstGeom>
          <a:noFill/>
          <a:ln w="9525">
            <a:noFill/>
            <a:miter lim="800000"/>
            <a:headEnd/>
            <a:tailEnd/>
          </a:ln>
        </p:spPr>
        <p:txBody>
          <a:bodyPr>
            <a:spAutoFit/>
          </a:bodyPr>
          <a:lstStyle/>
          <a:p>
            <a:r>
              <a:rPr lang="tr-TR" sz="2000">
                <a:latin typeface="Arial Narrow" pitchFamily="34" charset="0"/>
              </a:rPr>
              <a:t>Bilginin görsel bir formata eşleşmesi mümkün müdür?</a:t>
            </a:r>
          </a:p>
          <a:p>
            <a:endParaRPr lang="tr-TR" sz="2000">
              <a:latin typeface="Arial Narrow" pitchFamily="34" charset="0"/>
            </a:endParaRPr>
          </a:p>
          <a:p>
            <a:r>
              <a:rPr lang="fi-FI" sz="2000">
                <a:latin typeface="Arial Narrow" pitchFamily="34" charset="0"/>
              </a:rPr>
              <a:t> Veri nesneleri, onların öznitelikleri ve veri</a:t>
            </a:r>
            <a:r>
              <a:rPr lang="tr-TR" sz="2000">
                <a:latin typeface="Arial Narrow" pitchFamily="34" charset="0"/>
              </a:rPr>
              <a:t> nesneleri arasındaki ilişkiler; noktalar, satırlar,şekiller ve renkler gibi grafiksel elemanlara dönüştürülebilir.</a:t>
            </a:r>
          </a:p>
          <a:p>
            <a:endParaRPr lang="tr-TR" sz="2000">
              <a:latin typeface="Arial Narrow" pitchFamily="34" charset="0"/>
            </a:endParaRPr>
          </a:p>
          <a:p>
            <a:r>
              <a:rPr lang="tr-TR" sz="2000">
                <a:latin typeface="Arial Narrow" pitchFamily="34" charset="0"/>
              </a:rPr>
              <a:t> </a:t>
            </a:r>
            <a:r>
              <a:rPr lang="tr-TR" sz="2000" b="1">
                <a:solidFill>
                  <a:srgbClr val="0070C0"/>
                </a:solidFill>
                <a:latin typeface="Arial Narrow" pitchFamily="34" charset="0"/>
              </a:rPr>
              <a:t>Örnek:</a:t>
            </a:r>
          </a:p>
          <a:p>
            <a:endParaRPr lang="tr-TR" sz="2000">
              <a:solidFill>
                <a:srgbClr val="0070C0"/>
              </a:solidFill>
              <a:latin typeface="Arial Narrow" pitchFamily="34" charset="0"/>
            </a:endParaRPr>
          </a:p>
          <a:p>
            <a:r>
              <a:rPr lang="tr-TR" sz="2000">
                <a:solidFill>
                  <a:srgbClr val="0070C0"/>
                </a:solidFill>
                <a:latin typeface="Arial Narrow" pitchFamily="34" charset="0"/>
              </a:rPr>
              <a:t>– Nesneler sıklıkla noktalarla sunulur.</a:t>
            </a:r>
          </a:p>
          <a:p>
            <a:r>
              <a:rPr lang="tr-TR" sz="2000">
                <a:solidFill>
                  <a:srgbClr val="0070C0"/>
                </a:solidFill>
                <a:latin typeface="Arial Narrow" pitchFamily="34" charset="0"/>
              </a:rPr>
              <a:t>– Onların özellikleri noktaların karakteristikleri (renk,boyut ve şekil gibi) veya pozisyonu olarak sunulabilir.</a:t>
            </a:r>
          </a:p>
          <a:p>
            <a:r>
              <a:rPr lang="tr-TR" sz="2000">
                <a:solidFill>
                  <a:srgbClr val="0070C0"/>
                </a:solidFill>
                <a:latin typeface="Arial Narrow" pitchFamily="34" charset="0"/>
              </a:rPr>
              <a:t>– Eğer pozisyon bilgisi kullanılırsa taşmalar ve grup içinde kalmalar rahatça izlenebilir ve kolaylıkla taşma tespiti algılanabilir.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500" y="714375"/>
            <a:ext cx="8183563" cy="320675"/>
          </a:xfrm>
        </p:spPr>
        <p:txBody>
          <a:bodyPr>
            <a:noAutofit/>
          </a:bodyPr>
          <a:lstStyle/>
          <a:p>
            <a:pPr eaLnBrk="1" fontAlgn="auto" hangingPunct="1">
              <a:spcAft>
                <a:spcPts val="0"/>
              </a:spcAft>
              <a:defRPr/>
            </a:pPr>
            <a:r>
              <a:rPr lang="tr-TR" sz="2400" dirty="0" smtClean="0">
                <a:solidFill>
                  <a:schemeClr val="accent4">
                    <a:lumMod val="75000"/>
                  </a:schemeClr>
                </a:solidFill>
                <a:latin typeface="Batang" pitchFamily="18" charset="-127"/>
                <a:ea typeface="Batang" pitchFamily="18" charset="-127"/>
              </a:rPr>
              <a:t>Kaynak :</a:t>
            </a:r>
            <a:endParaRPr lang="tr-TR" sz="2400" dirty="0">
              <a:solidFill>
                <a:schemeClr val="accent4">
                  <a:lumMod val="75000"/>
                </a:schemeClr>
              </a:solidFill>
              <a:latin typeface="Batang" pitchFamily="18" charset="-127"/>
              <a:ea typeface="Batang" pitchFamily="18" charset="-127"/>
            </a:endParaRPr>
          </a:p>
        </p:txBody>
      </p:sp>
      <p:sp>
        <p:nvSpPr>
          <p:cNvPr id="138242" name="2 İçerik Yer Tutucusu"/>
          <p:cNvSpPr>
            <a:spLocks noGrp="1"/>
          </p:cNvSpPr>
          <p:nvPr>
            <p:ph idx="1"/>
          </p:nvPr>
        </p:nvSpPr>
        <p:spPr>
          <a:xfrm>
            <a:off x="503238" y="1571625"/>
            <a:ext cx="8183562" cy="4429125"/>
          </a:xfrm>
        </p:spPr>
        <p:txBody>
          <a:bodyPr/>
          <a:lstStyle/>
          <a:p>
            <a:pPr eaLnBrk="1" hangingPunct="1"/>
            <a:r>
              <a:rPr lang="tr-TR" sz="1400" smtClean="0">
                <a:latin typeface="Arial Narrow" pitchFamily="34" charset="0"/>
              </a:rPr>
              <a:t>Veri Madenciliği DR Gökhan Silahtaroğlu 06’2008</a:t>
            </a:r>
          </a:p>
          <a:p>
            <a:pPr eaLnBrk="1" hangingPunct="1"/>
            <a:r>
              <a:rPr lang="tr-TR" sz="1400" smtClean="0">
                <a:latin typeface="Arial Narrow" pitchFamily="34" charset="0"/>
              </a:rPr>
              <a:t>Veri Madencilği Yöntemleri Dr. Yalçın Özkan 06’2008</a:t>
            </a:r>
          </a:p>
          <a:p>
            <a:pPr eaLnBrk="1" hangingPunct="1"/>
            <a:r>
              <a:rPr lang="tr-TR" sz="1400" smtClean="0">
                <a:latin typeface="Arial Narrow" pitchFamily="34" charset="0"/>
              </a:rPr>
              <a:t>M.A.Duchaineau, M.Wolinsky, D.E.Sigeti, M.C. Miller, C. Aldrich and M.B.Mineev - Weinstein, </a:t>
            </a:r>
          </a:p>
          <a:p>
            <a:pPr eaLnBrk="1" hangingPunct="1"/>
            <a:r>
              <a:rPr lang="tr-TR" sz="1400" smtClean="0">
                <a:latin typeface="Arial Narrow" pitchFamily="34" charset="0"/>
              </a:rPr>
              <a:t>“ROAMingTerrain: Real-time Optimally Adapting Meshes”.  IEEE Visualization’97, 81–88. Nov. 1997</a:t>
            </a:r>
          </a:p>
          <a:p>
            <a:pPr eaLnBrk="1" hangingPunct="1"/>
            <a:r>
              <a:rPr lang="it-IT" sz="1400" smtClean="0">
                <a:latin typeface="Arial Narrow" pitchFamily="34" charset="0"/>
              </a:rPr>
              <a:t>Kitap : Introduction to Data Mining, Pang-Ning Tan, Michigan State University, Michael Steinbach, University of Minnesota, Vipin Kumar, University of Minnesota</a:t>
            </a:r>
            <a:endParaRPr lang="tr-TR" sz="1400" smtClean="0">
              <a:latin typeface="Arial Narrow" pitchFamily="34" charset="0"/>
            </a:endParaRPr>
          </a:p>
          <a:p>
            <a:pPr eaLnBrk="1" hangingPunct="1">
              <a:buFont typeface="Wingdings 2" pitchFamily="18" charset="2"/>
              <a:buNone/>
            </a:pPr>
            <a:endParaRPr lang="tr-TR" sz="1400" smtClean="0">
              <a:latin typeface="Arial Narrow" pitchFamily="34" charset="0"/>
            </a:endParaRPr>
          </a:p>
        </p:txBody>
      </p:sp>
      <p:sp>
        <p:nvSpPr>
          <p:cNvPr id="4" name="3 Altbilgi Yer Tutucusu"/>
          <p:cNvSpPr>
            <a:spLocks noGrp="1"/>
          </p:cNvSpPr>
          <p:nvPr>
            <p:ph type="ftr" sz="quarter" idx="11"/>
          </p:nvPr>
        </p:nvSpPr>
        <p:spPr/>
        <p:txBody>
          <a:bodyPr/>
          <a:lstStyle/>
          <a:p>
            <a:pPr>
              <a:defRPr/>
            </a:pPr>
            <a:r>
              <a:rPr lang="tr-TR"/>
              <a:t>Veri Madenciliği [ 4.hft  ]</a:t>
            </a:r>
          </a:p>
        </p:txBody>
      </p:sp>
      <p:sp>
        <p:nvSpPr>
          <p:cNvPr id="5" name="4 Slayt Numarası Yer Tutucusu"/>
          <p:cNvSpPr>
            <a:spLocks noGrp="1"/>
          </p:cNvSpPr>
          <p:nvPr>
            <p:ph type="sldNum" sz="quarter" idx="12"/>
          </p:nvPr>
        </p:nvSpPr>
        <p:spPr/>
        <p:txBody>
          <a:bodyPr/>
          <a:lstStyle/>
          <a:p>
            <a:pPr>
              <a:defRPr/>
            </a:pPr>
            <a:fld id="{1980620E-9011-4DD3-8ED1-0A7EA97EBA0C}" type="slidenum">
              <a:rPr lang="tr-TR"/>
              <a:pPr>
                <a:defRPr/>
              </a:pPr>
              <a:t>24</a:t>
            </a:fld>
            <a:endParaRPr lang="tr-TR"/>
          </a:p>
        </p:txBody>
      </p:sp>
      <p:pic>
        <p:nvPicPr>
          <p:cNvPr id="86018" name="Picture 2" descr="http://www.ozgurotomasyon.com/content_files/html/elektronik_veri.jpg"/>
          <p:cNvPicPr>
            <a:picLocks noChangeAspect="1" noChangeArrowheads="1"/>
          </p:cNvPicPr>
          <p:nvPr/>
        </p:nvPicPr>
        <p:blipFill>
          <a:blip r:embed="rId3"/>
          <a:srcRect/>
          <a:stretch>
            <a:fillRect/>
          </a:stretch>
        </p:blipFill>
        <p:spPr bwMode="auto">
          <a:xfrm>
            <a:off x="6715140" y="3972495"/>
            <a:ext cx="1643074" cy="2223284"/>
          </a:xfrm>
          <a:prstGeom prst="roundRect">
            <a:avLst>
              <a:gd name="adj" fmla="val 9253"/>
            </a:avLst>
          </a:prstGeom>
          <a:ln>
            <a:no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Temizleme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DC51AEE-D3FF-4BB8-AF4B-1EEF5CCD8016}" type="slidenum">
              <a:rPr lang="tr-TR"/>
              <a:pPr>
                <a:defRPr/>
              </a:pPr>
              <a:t>3</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pic>
        <p:nvPicPr>
          <p:cNvPr id="13314" name="Picture 2" descr="http://www.absolute-data.co.uk/images/Data%20Cycle.bmp"/>
          <p:cNvPicPr>
            <a:picLocks noChangeAspect="1" noChangeArrowheads="1"/>
          </p:cNvPicPr>
          <p:nvPr/>
        </p:nvPicPr>
        <p:blipFill>
          <a:blip r:embed="rId3">
            <a:duotone>
              <a:schemeClr val="accent6">
                <a:shade val="45000"/>
                <a:satMod val="135000"/>
              </a:schemeClr>
              <a:prstClr val="white"/>
            </a:duotone>
          </a:blip>
          <a:stretch>
            <a:fillRect/>
          </a:stretch>
        </p:blipFill>
        <p:spPr bwMode="auto">
          <a:xfrm>
            <a:off x="6143636" y="428604"/>
            <a:ext cx="2597432" cy="2452765"/>
          </a:xfrm>
          <a:prstGeom prst="rect">
            <a:avLst/>
          </a:prstGeom>
          <a:ln>
            <a:noFill/>
          </a:ln>
          <a:effectLst>
            <a:softEdge rad="112500"/>
          </a:effectLst>
        </p:spPr>
      </p:pic>
      <p:sp>
        <p:nvSpPr>
          <p:cNvPr id="6" name="2 İçerik Yer Tutucusu"/>
          <p:cNvSpPr>
            <a:spLocks noGrp="1"/>
          </p:cNvSpPr>
          <p:nvPr>
            <p:ph idx="1"/>
          </p:nvPr>
        </p:nvSpPr>
        <p:spPr>
          <a:xfrm>
            <a:off x="395288" y="1052513"/>
            <a:ext cx="5786437" cy="1785937"/>
          </a:xfrm>
        </p:spPr>
        <p:txBody>
          <a:bodyPr>
            <a:normAutofit fontScale="92500"/>
          </a:bodyPr>
          <a:lstStyle/>
          <a:p>
            <a:pPr marL="265176" indent="-265176" algn="just" eaLnBrk="1" fontAlgn="auto" hangingPunct="1">
              <a:spcAft>
                <a:spcPts val="0"/>
              </a:spcAft>
              <a:buFont typeface="Wingdings 2"/>
              <a:buNone/>
              <a:defRPr/>
            </a:pPr>
            <a:r>
              <a:rPr lang="tr-TR" sz="2000" smtClean="0">
                <a:latin typeface="Times New Roman" pitchFamily="18" charset="0"/>
                <a:cs typeface="Times New Roman" pitchFamily="18" charset="0"/>
              </a:rPr>
              <a:t>Kayıp, yanlış ve gereksiz verilerin ortadan kaldırılması olarak söylenebilir.</a:t>
            </a:r>
          </a:p>
          <a:p>
            <a:pPr marL="265176" indent="-265176" algn="just" eaLnBrk="1" fontAlgn="auto" hangingPunct="1">
              <a:spcAft>
                <a:spcPts val="0"/>
              </a:spcAft>
              <a:buFont typeface="Wingdings 2"/>
              <a:buNone/>
              <a:defRPr/>
            </a:pPr>
            <a:endParaRPr lang="tr-TR" sz="200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b="1" smtClean="0">
                <a:latin typeface="Times New Roman" pitchFamily="18" charset="0"/>
                <a:cs typeface="Times New Roman" pitchFamily="18" charset="0"/>
              </a:rPr>
              <a:t>Kayıp verilerin ortaya çıkaracağı sorunları ortadan kaldırabilmek için bazı teknikler geliştirilmiştir.</a:t>
            </a:r>
          </a:p>
          <a:p>
            <a:pPr marL="265176" indent="-265176" algn="just" eaLnBrk="1" fontAlgn="auto" hangingPunct="1">
              <a:spcAft>
                <a:spcPts val="0"/>
              </a:spcAft>
              <a:buFont typeface="Wingdings 2"/>
              <a:buChar char=""/>
              <a:defRPr/>
            </a:pPr>
            <a:endParaRPr lang="tr-TR" sz="2000" smtClean="0">
              <a:latin typeface="Times New Roman" pitchFamily="18" charset="0"/>
              <a:cs typeface="Times New Roman" pitchFamily="18" charset="0"/>
            </a:endParaRPr>
          </a:p>
        </p:txBody>
      </p:sp>
      <p:sp>
        <p:nvSpPr>
          <p:cNvPr id="7" name="2 İçerik Yer Tutucusu"/>
          <p:cNvSpPr txBox="1">
            <a:spLocks/>
          </p:cNvSpPr>
          <p:nvPr/>
        </p:nvSpPr>
        <p:spPr>
          <a:xfrm>
            <a:off x="571500" y="3000375"/>
            <a:ext cx="8143875" cy="2928938"/>
          </a:xfrm>
          <a:prstGeom prst="rect">
            <a:avLst/>
          </a:prstGeom>
        </p:spPr>
        <p:txBody>
          <a:bodyPr lIns="182880" tIns="91440">
            <a:normAutofit fontScale="92500" lnSpcReduction="20000"/>
          </a:bodyPr>
          <a:lstStyle/>
          <a:p>
            <a:pPr marL="457200" indent="-457200" algn="just" fontAlgn="auto">
              <a:spcBef>
                <a:spcPts val="0"/>
              </a:spcBef>
              <a:spcAft>
                <a:spcPts val="0"/>
              </a:spcAft>
              <a:buFont typeface="+mj-lt"/>
              <a:buAutoNum type="arabicPeriod"/>
              <a:defRPr/>
            </a:pPr>
            <a:r>
              <a:rPr lang="tr-TR" sz="2000">
                <a:latin typeface="Times New Roman" pitchFamily="18" charset="0"/>
                <a:cs typeface="Times New Roman" pitchFamily="18" charset="0"/>
              </a:rPr>
              <a:t>Kayıp verinin bulunduğu kaydı veri tabanından çıkartmak yada benzer türdeki kayıtları iptal etmek,</a:t>
            </a:r>
          </a:p>
          <a:p>
            <a:pPr marL="457200" indent="-457200" algn="just" fontAlgn="auto">
              <a:spcBef>
                <a:spcPts val="0"/>
              </a:spcBef>
              <a:spcAft>
                <a:spcPts val="0"/>
              </a:spcAft>
              <a:buFont typeface="+mj-lt"/>
              <a:buAutoNum type="arabicPeriod"/>
              <a:defRPr/>
            </a:pPr>
            <a:endParaRPr lang="tr-TR" sz="2000">
              <a:latin typeface="Times New Roman" pitchFamily="18" charset="0"/>
              <a:cs typeface="Times New Roman" pitchFamily="18" charset="0"/>
            </a:endParaRPr>
          </a:p>
          <a:p>
            <a:pPr marL="457200" indent="-457200" algn="just" fontAlgn="auto">
              <a:spcBef>
                <a:spcPts val="0"/>
              </a:spcBef>
              <a:spcAft>
                <a:spcPts val="0"/>
              </a:spcAft>
              <a:buFont typeface="+mj-lt"/>
              <a:buAutoNum type="arabicPeriod"/>
              <a:defRPr/>
            </a:pPr>
            <a:r>
              <a:rPr lang="tr-TR" sz="2000">
                <a:latin typeface="Times New Roman" pitchFamily="18" charset="0"/>
                <a:cs typeface="Times New Roman" pitchFamily="18" charset="0"/>
              </a:rPr>
              <a:t>Kayıp verileri elle teker teker doldurmak,</a:t>
            </a:r>
          </a:p>
          <a:p>
            <a:pPr marL="457200" indent="-457200" algn="just" fontAlgn="auto">
              <a:spcBef>
                <a:spcPts val="0"/>
              </a:spcBef>
              <a:spcAft>
                <a:spcPts val="0"/>
              </a:spcAft>
              <a:buFont typeface="+mj-lt"/>
              <a:buAutoNum type="arabicPeriod"/>
              <a:defRPr/>
            </a:pPr>
            <a:endParaRPr lang="tr-TR" sz="2000">
              <a:latin typeface="Times New Roman" pitchFamily="18" charset="0"/>
              <a:cs typeface="Times New Roman" pitchFamily="18" charset="0"/>
            </a:endParaRPr>
          </a:p>
          <a:p>
            <a:pPr marL="457200" indent="-457200" algn="just" fontAlgn="auto">
              <a:spcBef>
                <a:spcPts val="0"/>
              </a:spcBef>
              <a:spcAft>
                <a:spcPts val="0"/>
              </a:spcAft>
              <a:buFont typeface="+mj-lt"/>
              <a:buAutoNum type="arabicPeriod"/>
              <a:defRPr/>
            </a:pPr>
            <a:r>
              <a:rPr lang="tr-TR" sz="2000">
                <a:latin typeface="Times New Roman" pitchFamily="18" charset="0"/>
                <a:cs typeface="Times New Roman" pitchFamily="18" charset="0"/>
              </a:rPr>
              <a:t>Tüm kayıp verilere aynı bilgiyi girmek,</a:t>
            </a:r>
          </a:p>
          <a:p>
            <a:pPr marL="457200" indent="-457200" algn="just" fontAlgn="auto">
              <a:spcBef>
                <a:spcPts val="0"/>
              </a:spcBef>
              <a:spcAft>
                <a:spcPts val="0"/>
              </a:spcAft>
              <a:buFont typeface="+mj-lt"/>
              <a:buAutoNum type="arabicPeriod"/>
              <a:defRPr/>
            </a:pPr>
            <a:endParaRPr lang="tr-TR" sz="2000">
              <a:latin typeface="Times New Roman" pitchFamily="18" charset="0"/>
              <a:cs typeface="Times New Roman" pitchFamily="18" charset="0"/>
            </a:endParaRPr>
          </a:p>
          <a:p>
            <a:pPr marL="457200" indent="-457200" algn="just" fontAlgn="auto">
              <a:spcBef>
                <a:spcPts val="0"/>
              </a:spcBef>
              <a:spcAft>
                <a:spcPts val="0"/>
              </a:spcAft>
              <a:buFont typeface="+mj-lt"/>
              <a:buAutoNum type="arabicPeriod"/>
              <a:defRPr/>
            </a:pPr>
            <a:r>
              <a:rPr lang="tr-TR" sz="2000">
                <a:latin typeface="Times New Roman" pitchFamily="18" charset="0"/>
                <a:cs typeface="Times New Roman" pitchFamily="18" charset="0"/>
              </a:rPr>
              <a:t>Kayıp olan verilere tüm verilerin ortalama değerinin verilmesi,</a:t>
            </a:r>
          </a:p>
          <a:p>
            <a:pPr marL="457200" indent="-457200" algn="just" fontAlgn="auto">
              <a:spcBef>
                <a:spcPts val="0"/>
              </a:spcBef>
              <a:spcAft>
                <a:spcPts val="0"/>
              </a:spcAft>
              <a:buFont typeface="+mj-lt"/>
              <a:buAutoNum type="arabicPeriod"/>
              <a:defRPr/>
            </a:pPr>
            <a:endParaRPr lang="tr-TR" sz="2000">
              <a:latin typeface="Times New Roman" pitchFamily="18" charset="0"/>
              <a:cs typeface="Times New Roman" pitchFamily="18" charset="0"/>
            </a:endParaRPr>
          </a:p>
          <a:p>
            <a:pPr marL="457200" indent="-457200" algn="just" fontAlgn="auto">
              <a:spcBef>
                <a:spcPts val="0"/>
              </a:spcBef>
              <a:spcAft>
                <a:spcPts val="0"/>
              </a:spcAft>
              <a:buFont typeface="+mj-lt"/>
              <a:buAutoNum type="arabicPeriod"/>
              <a:defRPr/>
            </a:pPr>
            <a:r>
              <a:rPr lang="tr-TR" sz="2000">
                <a:latin typeface="Times New Roman" pitchFamily="18" charset="0"/>
                <a:cs typeface="Times New Roman" pitchFamily="18" charset="0"/>
              </a:rPr>
              <a:t>Regresyon yöntemi kullanılarak diğer değişkenlerin yardımı ile kayıp olan verilerin tahmin edilmesi.</a:t>
            </a:r>
          </a:p>
          <a:p>
            <a:pPr marL="457200" indent="-457200" algn="just" fontAlgn="auto">
              <a:spcBef>
                <a:spcPts val="0"/>
              </a:spcBef>
              <a:spcAft>
                <a:spcPts val="0"/>
              </a:spcAft>
              <a:defRPr/>
            </a:pPr>
            <a:endParaRPr lang="tr-TR"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Bütünleştirme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09BD208E-FDDA-47A9-92D7-AAF6C93AE946}" type="slidenum">
              <a:rPr lang="tr-TR"/>
              <a:pPr>
                <a:defRPr/>
              </a:pPr>
              <a:t>4</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21508" name="2 İçerik Yer Tutucusu"/>
          <p:cNvSpPr>
            <a:spLocks noGrp="1"/>
          </p:cNvSpPr>
          <p:nvPr>
            <p:ph idx="1"/>
          </p:nvPr>
        </p:nvSpPr>
        <p:spPr>
          <a:xfrm>
            <a:off x="357188" y="1071563"/>
            <a:ext cx="8358187" cy="5316537"/>
          </a:xfrm>
        </p:spPr>
        <p:txBody>
          <a:bodyPr/>
          <a:lstStyle/>
          <a:p>
            <a:pPr algn="just" eaLnBrk="1" hangingPunct="1">
              <a:buFont typeface="Wingdings 2" pitchFamily="18" charset="2"/>
              <a:buNone/>
            </a:pPr>
            <a:r>
              <a:rPr lang="tr-TR" sz="2000" smtClean="0">
                <a:latin typeface="Times New Roman" pitchFamily="18" charset="0"/>
                <a:cs typeface="Times New Roman" pitchFamily="18" charset="0"/>
              </a:rPr>
              <a:t>Veri madenciliğinde genellikle farklı veri tabanlarındaki verilerin birleştirilmesi gerekmektedir.  Genellikle veri ambarı şeklinde bulunan veriler birleştirilerek üzerinde işlem yapmaya  kolaylaştırmaya   çalışılır.</a:t>
            </a:r>
          </a:p>
          <a:p>
            <a:pPr algn="just" eaLnBrk="1" hangingPunct="1">
              <a:buFont typeface="Wingdings 2" pitchFamily="18" charset="2"/>
              <a:buNone/>
            </a:pPr>
            <a:endParaRPr lang="tr-TR" sz="2000" smtClean="0">
              <a:latin typeface="Times New Roman" pitchFamily="18" charset="0"/>
              <a:cs typeface="Times New Roman" pitchFamily="18" charset="0"/>
            </a:endParaRPr>
          </a:p>
          <a:p>
            <a:pPr algn="just" eaLnBrk="1" hangingPunct="1">
              <a:buFont typeface="Wingdings 2" pitchFamily="18" charset="2"/>
              <a:buNone/>
            </a:pPr>
            <a:r>
              <a:rPr lang="tr-TR" sz="2000" smtClean="0">
                <a:latin typeface="Times New Roman" pitchFamily="18" charset="0"/>
                <a:cs typeface="Times New Roman" pitchFamily="18" charset="0"/>
              </a:rPr>
              <a:t>Farklı veri tabanındaki veriler birleştirilmesi ile bir takım hataları da beraberinde getirir.</a:t>
            </a:r>
          </a:p>
          <a:p>
            <a:pPr algn="just" eaLnBrk="1" hangingPunct="1">
              <a:buFont typeface="Wingdings 2" pitchFamily="18" charset="2"/>
              <a:buNone/>
            </a:pPr>
            <a:endParaRPr lang="tr-TR" sz="2000" smtClean="0">
              <a:latin typeface="Times New Roman" pitchFamily="18" charset="0"/>
              <a:cs typeface="Times New Roman" pitchFamily="18" charset="0"/>
            </a:endParaRPr>
          </a:p>
          <a:p>
            <a:pPr algn="just" eaLnBrk="1" hangingPunct="1">
              <a:buFont typeface="Wingdings 2" pitchFamily="18" charset="2"/>
              <a:buNone/>
            </a:pPr>
            <a:r>
              <a:rPr lang="tr-TR" sz="2000" u="sng" smtClean="0">
                <a:solidFill>
                  <a:srgbClr val="0070C0"/>
                </a:solidFill>
                <a:latin typeface="Times New Roman" pitchFamily="18" charset="0"/>
                <a:cs typeface="Times New Roman" pitchFamily="18" charset="0"/>
              </a:rPr>
              <a:t>Örneğin</a:t>
            </a:r>
            <a:r>
              <a:rPr lang="tr-TR" sz="2000" smtClean="0">
                <a:solidFill>
                  <a:srgbClr val="0070C0"/>
                </a:solidFill>
                <a:latin typeface="Times New Roman" pitchFamily="18" charset="0"/>
                <a:cs typeface="Times New Roman" pitchFamily="18" charset="0"/>
              </a:rPr>
              <a:t>, bir veri tabanında girişler “musteri-ID” şeklinde yapılmışken, bir diğerinde “musteri-numarası” şeklinde olabilir. </a:t>
            </a:r>
          </a:p>
          <a:p>
            <a:pPr algn="just" eaLnBrk="1" hangingPunct="1">
              <a:buFont typeface="Wingdings 2" pitchFamily="18" charset="2"/>
              <a:buNone/>
            </a:pPr>
            <a:endParaRPr lang="tr-TR" sz="2000" smtClean="0">
              <a:solidFill>
                <a:srgbClr val="0070C0"/>
              </a:solidFill>
              <a:latin typeface="Times New Roman" pitchFamily="18" charset="0"/>
              <a:cs typeface="Times New Roman" pitchFamily="18" charset="0"/>
            </a:endParaRPr>
          </a:p>
          <a:p>
            <a:pPr algn="just" eaLnBrk="1" hangingPunct="1">
              <a:buFont typeface="Wingdings 2" pitchFamily="18" charset="2"/>
              <a:buNone/>
            </a:pPr>
            <a:r>
              <a:rPr lang="tr-TR" sz="2000" smtClean="0">
                <a:latin typeface="Times New Roman" pitchFamily="18" charset="0"/>
                <a:cs typeface="Times New Roman" pitchFamily="18" charset="0"/>
              </a:rPr>
              <a:t>Bu tip hatalara şema birleştirme hataları denir </a:t>
            </a:r>
          </a:p>
          <a:p>
            <a:pPr algn="just" eaLnBrk="1" hangingPunct="1">
              <a:buFont typeface="Wingdings 2" pitchFamily="18" charset="2"/>
              <a:buNone/>
            </a:pPr>
            <a:r>
              <a:rPr lang="tr-TR" sz="2000" smtClean="0">
                <a:latin typeface="Times New Roman" pitchFamily="18" charset="0"/>
                <a:cs typeface="Times New Roman" pitchFamily="18" charset="0"/>
              </a:rPr>
              <a:t>Bu tip hatalardan kaçınmak için meta veriler kullanılır.</a:t>
            </a:r>
          </a:p>
          <a:p>
            <a:pPr algn="just" eaLnBrk="1" hangingPunct="1">
              <a:buFont typeface="Wingdings 2" pitchFamily="18" charset="2"/>
              <a:buNone/>
            </a:pPr>
            <a:endParaRPr lang="tr-TR"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Bütünleştirme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FEA1B463-EC68-4464-AD49-F2914D909FB7}" type="slidenum">
              <a:rPr lang="tr-TR"/>
              <a:pPr>
                <a:defRPr/>
              </a:pPr>
              <a:t>5</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23556" name="2 İçerik Yer Tutucusu"/>
          <p:cNvSpPr>
            <a:spLocks noGrp="1"/>
          </p:cNvSpPr>
          <p:nvPr>
            <p:ph idx="1"/>
          </p:nvPr>
        </p:nvSpPr>
        <p:spPr>
          <a:xfrm>
            <a:off x="357188" y="1071563"/>
            <a:ext cx="8358187" cy="5316537"/>
          </a:xfrm>
        </p:spPr>
        <p:txBody>
          <a:bodyPr/>
          <a:lstStyle/>
          <a:p>
            <a:pPr algn="just" eaLnBrk="1" hangingPunct="1">
              <a:buFont typeface="Wingdings 2" pitchFamily="18" charset="2"/>
              <a:buNone/>
            </a:pPr>
            <a:endParaRPr lang="tr-TR" sz="2000" smtClean="0">
              <a:latin typeface="Times New Roman" pitchFamily="18" charset="0"/>
              <a:cs typeface="Times New Roman" pitchFamily="18" charset="0"/>
            </a:endParaRPr>
          </a:p>
          <a:p>
            <a:pPr algn="just" eaLnBrk="1" hangingPunct="1">
              <a:buFont typeface="Wingdings 2" pitchFamily="18" charset="2"/>
              <a:buNone/>
            </a:pPr>
            <a:r>
              <a:rPr lang="tr-TR" sz="2000" smtClean="0">
                <a:latin typeface="Times New Roman" pitchFamily="18" charset="0"/>
                <a:cs typeface="Times New Roman" pitchFamily="18" charset="0"/>
              </a:rPr>
              <a:t>Veri birleştirmede önemli bir konu da indirgemedir. Bir değişken, başka bir tablodan türetilmişse fazlalık olabilir. Değişkendeki tutarsızlıklar da, sonuçta elde edilen veri kümesinde fazlalıklara neden olabilir. Bu fazlalıklar korelasyon analizi ile araştırılabilir. </a:t>
            </a:r>
          </a:p>
          <a:p>
            <a:pPr algn="just" eaLnBrk="1" hangingPunct="1">
              <a:buFont typeface="Wingdings 2" pitchFamily="18" charset="2"/>
              <a:buNone/>
            </a:pPr>
            <a:endParaRPr lang="tr-TR" sz="2000" smtClean="0">
              <a:latin typeface="Times New Roman" pitchFamily="18" charset="0"/>
              <a:cs typeface="Times New Roman" pitchFamily="18" charset="0"/>
            </a:endParaRPr>
          </a:p>
          <a:p>
            <a:pPr algn="just" eaLnBrk="1" hangingPunct="1">
              <a:buFont typeface="Wingdings 2" pitchFamily="18" charset="2"/>
              <a:buNone/>
            </a:pPr>
            <a:r>
              <a:rPr lang="tr-TR" sz="2000" u="sng" smtClean="0">
                <a:solidFill>
                  <a:srgbClr val="0070C0"/>
                </a:solidFill>
                <a:latin typeface="Times New Roman" pitchFamily="18" charset="0"/>
                <a:cs typeface="Times New Roman" pitchFamily="18" charset="0"/>
              </a:rPr>
              <a:t>Örneğin</a:t>
            </a:r>
            <a:r>
              <a:rPr lang="tr-TR" sz="2000" smtClean="0">
                <a:solidFill>
                  <a:srgbClr val="0070C0"/>
                </a:solidFill>
                <a:latin typeface="Times New Roman" pitchFamily="18" charset="0"/>
                <a:cs typeface="Times New Roman" pitchFamily="18" charset="0"/>
              </a:rPr>
              <a:t> yukarıda da bahsedilen “musteri-ID” ile “musterinumarası” korelasyon katsayısı bulunabilir. </a:t>
            </a:r>
          </a:p>
          <a:p>
            <a:pPr algn="just" eaLnBrk="1" hangingPunct="1">
              <a:buFont typeface="Wingdings 2" pitchFamily="18" charset="2"/>
              <a:buNone/>
            </a:pPr>
            <a:endParaRPr lang="tr-TR" sz="2000" smtClean="0">
              <a:solidFill>
                <a:srgbClr val="0070C0"/>
              </a:solidFill>
              <a:latin typeface="Times New Roman" pitchFamily="18" charset="0"/>
              <a:cs typeface="Times New Roman" pitchFamily="18" charset="0"/>
            </a:endParaRPr>
          </a:p>
          <a:p>
            <a:pPr algn="just" eaLnBrk="1" hangingPunct="1">
              <a:buFont typeface="Wingdings 2" pitchFamily="18" charset="2"/>
              <a:buNone/>
            </a:pPr>
            <a:r>
              <a:rPr lang="tr-TR" sz="2000" smtClean="0">
                <a:latin typeface="Times New Roman" pitchFamily="18" charset="0"/>
                <a:cs typeface="Times New Roman" pitchFamily="18" charset="0"/>
              </a:rPr>
              <a:t>Eğer bulunan korelasyon katsayısı yüksek bulunuyorsa, değişkenlerden biri veri tabanından çıkarılarak indirgeme yapılır.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625" y="428625"/>
            <a:ext cx="8183563" cy="534988"/>
          </a:xfrm>
        </p:spPr>
        <p:txBody>
          <a:bodyPr/>
          <a:lstStyle/>
          <a:p>
            <a:pPr eaLnBrk="1" fontAlgn="auto" hangingPunct="1">
              <a:spcAft>
                <a:spcPts val="0"/>
              </a:spcAft>
              <a:defRPr/>
            </a:pPr>
            <a:r>
              <a:rPr lang="tr-TR" sz="2200" smtClean="0">
                <a:solidFill>
                  <a:schemeClr val="bg2">
                    <a:lumMod val="20000"/>
                    <a:lumOff val="80000"/>
                  </a:schemeClr>
                </a:solidFill>
              </a:rPr>
              <a:t>Veri İndirgeme :</a:t>
            </a:r>
            <a:endParaRPr lang="tr-TR" b="0" dirty="0">
              <a:solidFill>
                <a:schemeClr val="accent2">
                  <a:lumMod val="20000"/>
                  <a:lumOff val="80000"/>
                </a:schemeClr>
              </a:solidFill>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7EDD806F-4BFA-46C0-B894-05467516185B}" type="slidenum">
              <a:rPr lang="tr-TR"/>
              <a:pPr>
                <a:defRPr/>
              </a:pPr>
              <a:t>6</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25604" name="Rectangle 1"/>
          <p:cNvSpPr>
            <a:spLocks noChangeArrowheads="1"/>
          </p:cNvSpPr>
          <p:nvPr/>
        </p:nvSpPr>
        <p:spPr bwMode="auto">
          <a:xfrm>
            <a:off x="571500" y="1571625"/>
            <a:ext cx="7929563" cy="3140075"/>
          </a:xfrm>
          <a:prstGeom prst="rect">
            <a:avLst/>
          </a:prstGeom>
          <a:noFill/>
          <a:ln w="9525">
            <a:noFill/>
            <a:miter lim="800000"/>
            <a:headEnd/>
            <a:tailEnd/>
          </a:ln>
        </p:spPr>
        <p:txBody>
          <a:bodyPr anchor="ctr">
            <a:spAutoFit/>
          </a:bodyPr>
          <a:lstStyle/>
          <a:p>
            <a:pPr indent="449263" algn="just"/>
            <a:r>
              <a:rPr lang="tr-TR">
                <a:latin typeface="Arial Narrow" pitchFamily="34" charset="0"/>
                <a:ea typeface="Times New Roman" pitchFamily="18" charset="0"/>
                <a:cs typeface="Arial" charset="0"/>
              </a:rPr>
              <a:t>Veri indirgeme teknikleri, daha küçük hacimli olarak ve veri kümesinin indirgenmiş bir örneğinin elde edilmesi amacıyla uygulanır. Bu sayede elde edilen indirgenmiş veri kümesine veri madenciliği teknikleri uygulanarak daha etkin sonuçlar elde edilebilir. Temel olarak boyut indirgeme ve satır indirgeme şeklinde iki yönde gerçekleştirilir.</a:t>
            </a:r>
          </a:p>
          <a:p>
            <a:pPr indent="449263" algn="just"/>
            <a:endParaRPr lang="tr-TR">
              <a:latin typeface="Arial Narrow" pitchFamily="34" charset="0"/>
              <a:ea typeface="Times New Roman" pitchFamily="18" charset="0"/>
              <a:cs typeface="Arial" charset="0"/>
            </a:endParaRPr>
          </a:p>
          <a:p>
            <a:pPr indent="449263" algn="just" eaLnBrk="0" hangingPunct="0"/>
            <a:r>
              <a:rPr lang="tr-TR">
                <a:latin typeface="Arial Narrow" pitchFamily="34" charset="0"/>
                <a:ea typeface="Times New Roman" pitchFamily="18" charset="0"/>
                <a:cs typeface="Arial" charset="0"/>
              </a:rPr>
              <a:t>Veri indirgeme yöntemleri aşağıdaki biçimde özetlenebilir :</a:t>
            </a:r>
          </a:p>
          <a:p>
            <a:pPr indent="449263" algn="just" eaLnBrk="0" hangingPunct="0"/>
            <a:endParaRPr lang="tr-TR" b="1">
              <a:latin typeface="Arial Narrow" pitchFamily="34" charset="0"/>
              <a:cs typeface="Arial" charset="0"/>
            </a:endParaRPr>
          </a:p>
          <a:p>
            <a:pPr lvl="2" indent="449263" algn="just" eaLnBrk="0" hangingPunct="0"/>
            <a:r>
              <a:rPr lang="tr-TR" b="1">
                <a:latin typeface="Arial Narrow" pitchFamily="34" charset="0"/>
                <a:cs typeface="Times New Roman" pitchFamily="18" charset="0"/>
              </a:rPr>
              <a:t>1. Veri Birleştirme veya Veri Küpü </a:t>
            </a:r>
            <a:r>
              <a:rPr lang="tr-TR">
                <a:latin typeface="Arial Narrow" pitchFamily="34" charset="0"/>
                <a:cs typeface="Times New Roman" pitchFamily="18" charset="0"/>
              </a:rPr>
              <a:t>(Data Aggregation or Data Cube)</a:t>
            </a:r>
            <a:endParaRPr lang="tr-TR">
              <a:latin typeface="Arial Narrow" pitchFamily="34" charset="0"/>
              <a:cs typeface="Arial" charset="0"/>
            </a:endParaRPr>
          </a:p>
          <a:p>
            <a:pPr lvl="2" indent="449263" algn="just" eaLnBrk="0" hangingPunct="0"/>
            <a:r>
              <a:rPr lang="tr-TR" b="1">
                <a:latin typeface="Arial Narrow" pitchFamily="34" charset="0"/>
                <a:cs typeface="Times New Roman" pitchFamily="18" charset="0"/>
              </a:rPr>
              <a:t>2. Veri Sıkıştırma </a:t>
            </a:r>
            <a:r>
              <a:rPr lang="tr-TR">
                <a:latin typeface="Arial Narrow" pitchFamily="34" charset="0"/>
                <a:cs typeface="Times New Roman" pitchFamily="18" charset="0"/>
              </a:rPr>
              <a:t>(Data Compression)</a:t>
            </a:r>
          </a:p>
          <a:p>
            <a:pPr lvl="2" indent="449263" algn="just" eaLnBrk="0" hangingPunct="0"/>
            <a:r>
              <a:rPr lang="tr-TR" b="1">
                <a:latin typeface="Arial Narrow" pitchFamily="34" charset="0"/>
                <a:cs typeface="Times New Roman" pitchFamily="18" charset="0"/>
              </a:rPr>
              <a:t>3. Kesikli hale getirme </a:t>
            </a:r>
            <a:r>
              <a:rPr lang="tr-TR">
                <a:latin typeface="Arial Narrow" pitchFamily="34" charset="0"/>
                <a:cs typeface="Times New Roman" pitchFamily="18" charset="0"/>
              </a:rPr>
              <a:t>(Discretization)</a:t>
            </a:r>
            <a:r>
              <a:rPr lang="tr-TR" b="1">
                <a:latin typeface="Arial Narrow" pitchFamily="34" charset="0"/>
                <a:cs typeface="Times New Roman" pitchFamily="18" charset="0"/>
              </a:rPr>
              <a:t> </a:t>
            </a:r>
            <a:endParaRPr lang="tr-TR">
              <a:latin typeface="Arial Narrow" pitchFamily="34" charset="0"/>
              <a:cs typeface="Arial" charset="0"/>
            </a:endParaRPr>
          </a:p>
          <a:p>
            <a:pPr lvl="2" indent="449263" algn="just" eaLnBrk="0" hangingPunct="0"/>
            <a:r>
              <a:rPr lang="tr-TR" b="1">
                <a:latin typeface="Arial Narrow" pitchFamily="34" charset="0"/>
                <a:cs typeface="Times New Roman" pitchFamily="18" charset="0"/>
              </a:rPr>
              <a:t>4. Boyut indirgeme </a:t>
            </a:r>
            <a:r>
              <a:rPr lang="tr-TR">
                <a:latin typeface="Arial Narrow" pitchFamily="34" charset="0"/>
                <a:cs typeface="Times New Roman" pitchFamily="18" charset="0"/>
              </a:rPr>
              <a:t>(Dimension Reduction)</a:t>
            </a:r>
            <a:endParaRPr lang="tr-TR">
              <a:latin typeface="Arial Narrow" pitchFamily="34" charset="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63" y="750888"/>
            <a:ext cx="8183562" cy="534987"/>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dirty="0" smtClean="0">
                <a:solidFill>
                  <a:schemeClr val="tx1"/>
                </a:solidFill>
                <a:effectLst/>
                <a:latin typeface="Arial Narrow" pitchFamily="34" charset="0"/>
                <a:ea typeface="Times New Roman" pitchFamily="18" charset="0"/>
                <a:cs typeface="Arial" pitchFamily="34" charset="0"/>
              </a:rPr>
              <a:t>             </a:t>
            </a:r>
            <a:r>
              <a:rPr lang="tr-TR" sz="1800" dirty="0" smtClean="0">
                <a:solidFill>
                  <a:schemeClr val="bg2">
                    <a:lumMod val="20000"/>
                    <a:lumOff val="80000"/>
                  </a:schemeClr>
                </a:solidFill>
              </a:rPr>
              <a:t>Veri Birleştirme veya Veri Küpü </a:t>
            </a:r>
            <a:endParaRPr lang="tr-TR" sz="22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A22AF957-99FA-4757-B7AF-63BE8141AD72}" type="slidenum">
              <a:rPr lang="tr-TR"/>
              <a:pPr>
                <a:defRPr/>
              </a:pPr>
              <a:t>7</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27652" name="Rectangle 1"/>
          <p:cNvSpPr>
            <a:spLocks noChangeArrowheads="1"/>
          </p:cNvSpPr>
          <p:nvPr/>
        </p:nvSpPr>
        <p:spPr bwMode="auto">
          <a:xfrm>
            <a:off x="571500" y="1357313"/>
            <a:ext cx="7929563" cy="2432050"/>
          </a:xfrm>
          <a:prstGeom prst="rect">
            <a:avLst/>
          </a:prstGeom>
          <a:noFill/>
          <a:ln w="9525">
            <a:noFill/>
            <a:miter lim="800000"/>
            <a:headEnd/>
            <a:tailEnd/>
          </a:ln>
        </p:spPr>
        <p:txBody>
          <a:bodyPr anchor="ctr">
            <a:spAutoFit/>
          </a:bodyPr>
          <a:lstStyle/>
          <a:p>
            <a:pPr indent="449263" algn="just"/>
            <a:r>
              <a:rPr lang="tr-TR" sz="1600">
                <a:latin typeface="Arial Narrow" pitchFamily="34" charset="0"/>
              </a:rPr>
              <a:t>Veri birleştirme veya veri küpü yapılacak 2000-2003 yılları için çeyrek dönemlik satış tutarlarından oluşan bir veri kümesinin bulunduğunu varsayalım. Bu yıllar için yıllık satış tutarları tek bir tabloda toplandığında veri birleştirmesi yapılmış olur. Sonuç olarak elde edilen veri kümesinin hacmi daha küçüktür fakat yapılacak analiz için bir bilgi kaybı söz konusu değildir. Veri küpleri ise çok değişkenli birleştirilmiş bilginin saklandığı küplerdir. </a:t>
            </a:r>
          </a:p>
          <a:p>
            <a:pPr indent="449263" algn="just"/>
            <a:r>
              <a:rPr lang="tr-TR">
                <a:solidFill>
                  <a:srgbClr val="0070C0"/>
                </a:solidFill>
                <a:latin typeface="Times New Roman" pitchFamily="18" charset="0"/>
                <a:cs typeface="Times New Roman" pitchFamily="18" charset="0"/>
              </a:rPr>
              <a:t>Örneğin bir firmanın satış tutarları yıllar, satışı yapılan ürünler ve firmanın farklı satış yerleri için aynı küp üzerinde gösterilebilir. </a:t>
            </a:r>
          </a:p>
          <a:p>
            <a:pPr indent="449263" algn="just"/>
            <a:r>
              <a:rPr lang="tr-TR" sz="1600">
                <a:latin typeface="Arial Narrow" pitchFamily="34" charset="0"/>
              </a:rPr>
              <a:t>Veri küpleri özet bilgiye herhangi bir hesaplama yapmadan hızlı bir biçimde erişilmesini sağlarlar. </a:t>
            </a:r>
          </a:p>
          <a:p>
            <a:pPr indent="449263" algn="just"/>
            <a:endParaRPr lang="tr-TR" sz="1600">
              <a:latin typeface="Arial Narrow" pitchFamily="34" charset="0"/>
              <a:cs typeface="Arial" charset="0"/>
            </a:endParaRPr>
          </a:p>
        </p:txBody>
      </p:sp>
      <p:sp>
        <p:nvSpPr>
          <p:cNvPr id="276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tr-TR">
              <a:latin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63" y="750888"/>
            <a:ext cx="8183562" cy="534987"/>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sz="2200" dirty="0" smtClean="0">
                <a:solidFill>
                  <a:schemeClr val="bg2">
                    <a:lumMod val="20000"/>
                    <a:lumOff val="80000"/>
                  </a:schemeClr>
                </a:solidFill>
              </a:rPr>
              <a:t>      </a:t>
            </a:r>
            <a:r>
              <a:rPr lang="tr-TR" dirty="0" smtClean="0">
                <a:solidFill>
                  <a:schemeClr val="tx1"/>
                </a:solidFill>
                <a:effectLst/>
                <a:latin typeface="Arial Narrow" pitchFamily="34" charset="0"/>
                <a:ea typeface="Times New Roman" pitchFamily="18" charset="0"/>
                <a:cs typeface="Arial" pitchFamily="34" charset="0"/>
              </a:rPr>
              <a:t> </a:t>
            </a:r>
            <a:r>
              <a:rPr lang="tr-TR" sz="2000" dirty="0" smtClean="0">
                <a:solidFill>
                  <a:schemeClr val="bg2">
                    <a:lumMod val="20000"/>
                    <a:lumOff val="80000"/>
                  </a:schemeClr>
                </a:solidFill>
              </a:rPr>
              <a:t>Veri Sıkıştırma </a:t>
            </a:r>
            <a:endParaRPr lang="tr-TR" sz="22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725F5710-3980-4D33-9377-6F28FD8F516A}" type="slidenum">
              <a:rPr lang="tr-TR"/>
              <a:pPr>
                <a:defRPr/>
              </a:pPr>
              <a:t>8</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29700" name="Rectangle 1"/>
          <p:cNvSpPr>
            <a:spLocks noChangeArrowheads="1"/>
          </p:cNvSpPr>
          <p:nvPr/>
        </p:nvSpPr>
        <p:spPr bwMode="auto">
          <a:xfrm>
            <a:off x="571500" y="1643063"/>
            <a:ext cx="7929563" cy="3786187"/>
          </a:xfrm>
          <a:prstGeom prst="rect">
            <a:avLst/>
          </a:prstGeom>
          <a:noFill/>
          <a:ln w="9525">
            <a:noFill/>
            <a:miter lim="800000"/>
            <a:headEnd/>
            <a:tailEnd/>
          </a:ln>
        </p:spPr>
        <p:txBody>
          <a:bodyPr anchor="ctr">
            <a:spAutoFit/>
          </a:bodyPr>
          <a:lstStyle/>
          <a:p>
            <a:pPr algn="just"/>
            <a:r>
              <a:rPr lang="tr-TR" sz="2000">
                <a:solidFill>
                  <a:srgbClr val="002060"/>
                </a:solidFill>
                <a:latin typeface="Arial Narrow" pitchFamily="34" charset="0"/>
              </a:rPr>
              <a:t>Veri sıkıştırmada ise orijinal verileri temsil edebilecek indirgenmiş veya sıkıştırılmış veriler, veri şifreleme veya dönüşümü ile elde edilirler. </a:t>
            </a:r>
          </a:p>
          <a:p>
            <a:pPr algn="just"/>
            <a:endParaRPr lang="tr-TR" sz="2000">
              <a:solidFill>
                <a:srgbClr val="002060"/>
              </a:solidFill>
              <a:latin typeface="Arial Narrow" pitchFamily="34" charset="0"/>
            </a:endParaRPr>
          </a:p>
          <a:p>
            <a:pPr algn="just"/>
            <a:r>
              <a:rPr lang="tr-TR" sz="2000">
                <a:solidFill>
                  <a:srgbClr val="002060"/>
                </a:solidFill>
                <a:latin typeface="Arial Narrow" pitchFamily="34" charset="0"/>
              </a:rPr>
              <a:t>Bu şekilde indirgenmiş veri kümesi, orijinal veri kümesini bir bilgi kaybı olacak biçimde temsil edebilecektir. </a:t>
            </a:r>
          </a:p>
          <a:p>
            <a:pPr algn="just"/>
            <a:endParaRPr lang="tr-TR" sz="2000">
              <a:latin typeface="Arial Narrow" pitchFamily="34" charset="0"/>
            </a:endParaRPr>
          </a:p>
          <a:p>
            <a:pPr algn="just"/>
            <a:r>
              <a:rPr lang="tr-TR" sz="2000">
                <a:latin typeface="Arial Narrow" pitchFamily="34" charset="0"/>
              </a:rPr>
              <a:t>Bununla beraber bilgi kaybı olmaksızın indirgenmiş veri kümesi elde edilmesine yarayacak bir takım algoritmalar da mevcuttur. Bu algoritmalar bir takım sınırlamalara sahip olduklarından sıkça kullanılamamaktadır. </a:t>
            </a:r>
          </a:p>
          <a:p>
            <a:pPr algn="just"/>
            <a:endParaRPr lang="tr-TR" sz="2000">
              <a:latin typeface="Arial Narrow" pitchFamily="34" charset="0"/>
            </a:endParaRPr>
          </a:p>
          <a:p>
            <a:pPr algn="just"/>
            <a:r>
              <a:rPr lang="tr-TR" sz="2000">
                <a:solidFill>
                  <a:srgbClr val="002060"/>
                </a:solidFill>
                <a:latin typeface="Arial Narrow" pitchFamily="34" charset="0"/>
              </a:rPr>
              <a:t>Bununla beraber temel bileşenler analizi gibi yöntemler, bir bilgi kaybına göz yumularak sıkıştırılmış veri kümesi elde edilmesinde kullanışlıdır.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00063" y="750888"/>
            <a:ext cx="8183562" cy="534987"/>
          </a:xfrm>
        </p:spPr>
        <p:txBody>
          <a:bodyPr>
            <a:normAutofit fontScale="90000"/>
          </a:bodyPr>
          <a:lstStyle/>
          <a:p>
            <a:pPr eaLnBrk="1" fontAlgn="auto" hangingPunct="1">
              <a:spcAft>
                <a:spcPts val="0"/>
              </a:spcAft>
              <a:defRPr/>
            </a:pPr>
            <a:r>
              <a:rPr lang="tr-TR" sz="2200" dirty="0" smtClean="0">
                <a:solidFill>
                  <a:schemeClr val="bg2">
                    <a:lumMod val="20000"/>
                    <a:lumOff val="80000"/>
                  </a:schemeClr>
                </a:solidFill>
              </a:rPr>
              <a:t>Veri İndirgeme </a:t>
            </a:r>
            <a:br>
              <a:rPr lang="tr-TR" sz="2200" dirty="0" smtClean="0">
                <a:solidFill>
                  <a:schemeClr val="bg2">
                    <a:lumMod val="20000"/>
                    <a:lumOff val="80000"/>
                  </a:schemeClr>
                </a:solidFill>
              </a:rPr>
            </a:br>
            <a:r>
              <a:rPr lang="tr-TR" sz="2200" dirty="0" smtClean="0">
                <a:solidFill>
                  <a:schemeClr val="bg2">
                    <a:lumMod val="20000"/>
                    <a:lumOff val="80000"/>
                  </a:schemeClr>
                </a:solidFill>
              </a:rPr>
              <a:t>      </a:t>
            </a:r>
            <a:r>
              <a:rPr lang="tr-TR" dirty="0" smtClean="0">
                <a:solidFill>
                  <a:schemeClr val="tx1"/>
                </a:solidFill>
                <a:effectLst/>
                <a:latin typeface="Arial Narrow" pitchFamily="34" charset="0"/>
                <a:ea typeface="Times New Roman" pitchFamily="18" charset="0"/>
                <a:cs typeface="Arial" pitchFamily="34" charset="0"/>
              </a:rPr>
              <a:t> </a:t>
            </a:r>
            <a:r>
              <a:rPr lang="tr-TR" sz="2000" dirty="0" smtClean="0">
                <a:solidFill>
                  <a:schemeClr val="bg2">
                    <a:lumMod val="20000"/>
                    <a:lumOff val="80000"/>
                  </a:schemeClr>
                </a:solidFill>
              </a:rPr>
              <a:t>Veri Sıkıştırma </a:t>
            </a:r>
            <a:endParaRPr lang="tr-TR" sz="2200" dirty="0">
              <a:solidFill>
                <a:schemeClr val="bg2">
                  <a:lumMod val="20000"/>
                  <a:lumOff val="80000"/>
                </a:schemeClr>
              </a:solidFill>
            </a:endParaRPr>
          </a:p>
        </p:txBody>
      </p:sp>
      <p:sp>
        <p:nvSpPr>
          <p:cNvPr id="4" name="3 Slayt Numarası Yer Tutucusu"/>
          <p:cNvSpPr>
            <a:spLocks noGrp="1"/>
          </p:cNvSpPr>
          <p:nvPr>
            <p:ph type="sldNum" sz="quarter" idx="12"/>
          </p:nvPr>
        </p:nvSpPr>
        <p:spPr/>
        <p:txBody>
          <a:bodyPr/>
          <a:lstStyle/>
          <a:p>
            <a:pPr>
              <a:defRPr/>
            </a:pPr>
            <a:fld id="{DEE9E4D1-0561-499A-85CA-F2B67B39E899}" type="slidenum">
              <a:rPr lang="tr-TR"/>
              <a:pPr>
                <a:defRPr/>
              </a:pPr>
              <a:t>9</a:t>
            </a:fld>
            <a:endParaRPr lang="tr-TR"/>
          </a:p>
        </p:txBody>
      </p:sp>
      <p:sp>
        <p:nvSpPr>
          <p:cNvPr id="5" name="4 Altbilgi Yer Tutucusu"/>
          <p:cNvSpPr>
            <a:spLocks noGrp="1"/>
          </p:cNvSpPr>
          <p:nvPr>
            <p:ph type="ftr" sz="quarter" idx="11"/>
          </p:nvPr>
        </p:nvSpPr>
        <p:spPr/>
        <p:txBody>
          <a:bodyPr/>
          <a:lstStyle/>
          <a:p>
            <a:pPr>
              <a:defRPr/>
            </a:pPr>
            <a:r>
              <a:rPr lang="tr-TR"/>
              <a:t>Veri Madenciliği [ 4.hft  ]</a:t>
            </a:r>
          </a:p>
        </p:txBody>
      </p:sp>
      <p:sp>
        <p:nvSpPr>
          <p:cNvPr id="12289" name="Rectangle 1"/>
          <p:cNvSpPr>
            <a:spLocks noChangeArrowheads="1"/>
          </p:cNvSpPr>
          <p:nvPr/>
        </p:nvSpPr>
        <p:spPr bwMode="auto">
          <a:xfrm>
            <a:off x="571500" y="1785938"/>
            <a:ext cx="7929563" cy="3170237"/>
          </a:xfrm>
          <a:prstGeom prst="rect">
            <a:avLst/>
          </a:prstGeom>
          <a:noFill/>
          <a:ln w="9525">
            <a:noFill/>
            <a:miter lim="800000"/>
            <a:headEnd/>
            <a:tailEnd/>
          </a:ln>
          <a:effectLst/>
        </p:spPr>
        <p:txBody>
          <a:bodyPr anchor="ctr">
            <a:spAutoFit/>
          </a:bodyPr>
          <a:lstStyle/>
          <a:p>
            <a:pPr algn="just" fontAlgn="auto">
              <a:spcBef>
                <a:spcPts val="0"/>
              </a:spcBef>
              <a:spcAft>
                <a:spcPts val="0"/>
              </a:spcAft>
              <a:defRPr/>
            </a:pPr>
            <a:r>
              <a:rPr lang="tr-TR" sz="2000" dirty="0">
                <a:latin typeface="Arial Narrow" pitchFamily="34" charset="0"/>
              </a:rPr>
              <a:t> </a:t>
            </a:r>
          </a:p>
          <a:p>
            <a:pPr algn="just" fontAlgn="auto">
              <a:spcBef>
                <a:spcPts val="0"/>
              </a:spcBef>
              <a:spcAft>
                <a:spcPts val="0"/>
              </a:spcAft>
              <a:defRPr/>
            </a:pPr>
            <a:r>
              <a:rPr lang="tr-TR" sz="2000" dirty="0">
                <a:latin typeface="Arial Narrow" pitchFamily="34" charset="0"/>
              </a:rPr>
              <a:t>Analiz edilecek veri miktarını azaltmak için veri sıkıştırılır.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Eğer veri sıkıştırma sonrası orijinal veriden herhangi bir bilgi kaybı oluşmuyorsa buna kayıpsız (</a:t>
            </a:r>
            <a:r>
              <a:rPr lang="tr-TR" sz="2000" b="1" dirty="0" err="1">
                <a:latin typeface="Arial Narrow" pitchFamily="34" charset="0"/>
              </a:rPr>
              <a:t>lossless</a:t>
            </a:r>
            <a:r>
              <a:rPr lang="tr-TR" sz="2000" dirty="0">
                <a:latin typeface="Arial Narrow" pitchFamily="34" charset="0"/>
              </a:rPr>
              <a:t>) sıkıştırma adı verilir. Ancak orijinal veriye yaklaşık bir değer elde (belli bir oranda kayıp varsa) ediliyorsa buna da </a:t>
            </a:r>
            <a:r>
              <a:rPr lang="tr-TR" sz="2000" b="1" dirty="0" err="1">
                <a:latin typeface="Arial Narrow" pitchFamily="34" charset="0"/>
              </a:rPr>
              <a:t>lossy</a:t>
            </a:r>
            <a:r>
              <a:rPr lang="tr-TR" sz="2000" dirty="0">
                <a:latin typeface="Arial Narrow" pitchFamily="34" charset="0"/>
              </a:rPr>
              <a:t> sıkıştırma denir. </a:t>
            </a:r>
          </a:p>
          <a:p>
            <a:pPr algn="just" fontAlgn="auto">
              <a:spcBef>
                <a:spcPts val="0"/>
              </a:spcBef>
              <a:spcAft>
                <a:spcPts val="0"/>
              </a:spcAft>
              <a:defRPr/>
            </a:pPr>
            <a:endParaRPr lang="tr-TR" sz="2000" dirty="0">
              <a:latin typeface="Arial Narrow" pitchFamily="34" charset="0"/>
            </a:endParaRPr>
          </a:p>
          <a:p>
            <a:pPr algn="just" fontAlgn="auto">
              <a:spcBef>
                <a:spcPts val="0"/>
              </a:spcBef>
              <a:spcAft>
                <a:spcPts val="0"/>
              </a:spcAft>
              <a:defRPr/>
            </a:pPr>
            <a:r>
              <a:rPr lang="tr-TR" sz="2000" dirty="0">
                <a:latin typeface="Arial Narrow" pitchFamily="34" charset="0"/>
              </a:rPr>
              <a:t>Sıkıştırma işlemleri belirli algoritmalara göre yapılır. Sıklıkla kullanılan sıkıştırma yöntemleri: </a:t>
            </a:r>
            <a:r>
              <a:rPr lang="tr-TR" sz="2000" i="1" dirty="0" err="1">
                <a:latin typeface="Arial Narrow" pitchFamily="34" charset="0"/>
              </a:rPr>
              <a:t>Wavelet</a:t>
            </a:r>
            <a:r>
              <a:rPr lang="tr-TR" sz="2000" i="1" dirty="0">
                <a:latin typeface="Arial Narrow" pitchFamily="34" charset="0"/>
              </a:rPr>
              <a:t> </a:t>
            </a:r>
            <a:r>
              <a:rPr lang="tr-TR" sz="2000" i="1" dirty="0" err="1">
                <a:latin typeface="Arial Narrow" pitchFamily="34" charset="0"/>
              </a:rPr>
              <a:t>Transforms</a:t>
            </a:r>
            <a:r>
              <a:rPr lang="tr-TR" sz="2000" dirty="0">
                <a:latin typeface="Arial Narrow" pitchFamily="34" charset="0"/>
              </a:rPr>
              <a:t> ve </a:t>
            </a:r>
            <a:r>
              <a:rPr lang="tr-TR" sz="2000" i="1" dirty="0">
                <a:latin typeface="Arial Narrow" pitchFamily="34" charset="0"/>
              </a:rPr>
              <a:t>Temel Bileşen Analizi</a:t>
            </a:r>
            <a:r>
              <a:rPr lang="tr-TR" sz="2000" dirty="0">
                <a:latin typeface="Arial Narrow" pitchFamily="34" charset="0"/>
              </a:rPr>
              <a:t>.</a:t>
            </a:r>
          </a:p>
          <a:p>
            <a:pPr indent="449263" algn="just">
              <a:defRPr/>
            </a:pPr>
            <a:endParaRPr lang="tr-TR" sz="2000" dirty="0">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1519</TotalTime>
  <Words>1880</Words>
  <Application>Microsoft Office PowerPoint</Application>
  <PresentationFormat>Ekran Gösterisi (4:3)</PresentationFormat>
  <Paragraphs>326</Paragraphs>
  <Slides>24</Slides>
  <Notes>23</Notes>
  <HiddenSlides>0</HiddenSlides>
  <MMClips>0</MMClips>
  <ScaleCrop>false</ScaleCrop>
  <HeadingPairs>
    <vt:vector size="8" baseType="variant">
      <vt:variant>
        <vt:lpstr>Kullanılan Yazı Tipleri</vt:lpstr>
      </vt:variant>
      <vt:variant>
        <vt:i4>10</vt:i4>
      </vt:variant>
      <vt:variant>
        <vt:lpstr>Tasarım Şablonu</vt:lpstr>
      </vt:variant>
      <vt:variant>
        <vt:i4>4</vt:i4>
      </vt:variant>
      <vt:variant>
        <vt:lpstr>Katıştırılmış OLE Hizmet Programları</vt:lpstr>
      </vt:variant>
      <vt:variant>
        <vt:i4>1</vt:i4>
      </vt:variant>
      <vt:variant>
        <vt:lpstr>Slayt Başlıkları</vt:lpstr>
      </vt:variant>
      <vt:variant>
        <vt:i4>24</vt:i4>
      </vt:variant>
    </vt:vector>
  </HeadingPairs>
  <TitlesOfParts>
    <vt:vector size="39" baseType="lpstr">
      <vt:lpstr>Arial</vt:lpstr>
      <vt:lpstr>Verdana</vt:lpstr>
      <vt:lpstr>Wingdings 2</vt:lpstr>
      <vt:lpstr>Calibri</vt:lpstr>
      <vt:lpstr>Gisha</vt:lpstr>
      <vt:lpstr>Times New Roman</vt:lpstr>
      <vt:lpstr>Wingdings</vt:lpstr>
      <vt:lpstr>Arial Narrow</vt:lpstr>
      <vt:lpstr>Arial Tur</vt:lpstr>
      <vt:lpstr>Batang</vt:lpstr>
      <vt:lpstr>Görünüş</vt:lpstr>
      <vt:lpstr>Görünüş</vt:lpstr>
      <vt:lpstr>Görünüş</vt:lpstr>
      <vt:lpstr>Görünüş</vt:lpstr>
      <vt:lpstr>Denklem</vt:lpstr>
      <vt:lpstr>Slayt 1</vt:lpstr>
      <vt:lpstr>Slayt 2</vt:lpstr>
      <vt:lpstr>Veri Temizleme :</vt:lpstr>
      <vt:lpstr>Veri Bütünleştirme  :</vt:lpstr>
      <vt:lpstr>Veri Bütünleştirme  :</vt:lpstr>
      <vt:lpstr>Veri İndirgeme :</vt:lpstr>
      <vt:lpstr>Veri İndirgeme :              Veri Birleştirme veya Veri Küpü </vt:lpstr>
      <vt:lpstr>Veri İndirgeme         Veri Sıkıştırma </vt:lpstr>
      <vt:lpstr>Veri İndirgeme         Veri Sıkıştırma </vt:lpstr>
      <vt:lpstr>Veri İndirgeme         Veri Sıkıştırma </vt:lpstr>
      <vt:lpstr>Veri İndirgeme         Veri Sıkıştırma </vt:lpstr>
      <vt:lpstr>Veri İndirgeme         Kesikli hale getirme (Discretization)</vt:lpstr>
      <vt:lpstr>Veri İndirgeme         Kesikli hale getirme (Discretization)</vt:lpstr>
      <vt:lpstr>Veri İndirgeme         Boyut indirgeme (Dimension Reduction)</vt:lpstr>
      <vt:lpstr>Veri İndirgeme         Boyut indirgeme (Dimension Reduction)</vt:lpstr>
      <vt:lpstr>Veri İndirgeme         Boyut indirgeme</vt:lpstr>
      <vt:lpstr>Veri Dönüştürme  :</vt:lpstr>
      <vt:lpstr>Veri Dönüştürme  :     Min-Max Normalleştirilmesi        Örnek  : </vt:lpstr>
      <vt:lpstr>Veri Dönüştürme  :</vt:lpstr>
      <vt:lpstr>Slayt 20</vt:lpstr>
      <vt:lpstr>Slayt 21</vt:lpstr>
      <vt:lpstr>Algoritma Uygulama :</vt:lpstr>
      <vt:lpstr>Sunum ve Değerlendirme :</vt:lpstr>
      <vt:lpstr>Kaynak :</vt:lpstr>
    </vt:vector>
  </TitlesOfParts>
  <Company>Office 2007 Corp.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nyy</cp:lastModifiedBy>
  <cp:revision>119</cp:revision>
  <dcterms:created xsi:type="dcterms:W3CDTF">2009-02-03T08:32:31Z</dcterms:created>
  <dcterms:modified xsi:type="dcterms:W3CDTF">2009-11-03T11:10:22Z</dcterms:modified>
</cp:coreProperties>
</file>