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1"/>
  </p:notesMasterIdLst>
  <p:sldIdLst>
    <p:sldId id="256" r:id="rId2"/>
    <p:sldId id="345" r:id="rId3"/>
    <p:sldId id="365" r:id="rId4"/>
    <p:sldId id="339" r:id="rId5"/>
    <p:sldId id="340" r:id="rId6"/>
    <p:sldId id="337" r:id="rId7"/>
    <p:sldId id="338" r:id="rId8"/>
    <p:sldId id="349" r:id="rId9"/>
    <p:sldId id="351" r:id="rId10"/>
    <p:sldId id="352" r:id="rId11"/>
    <p:sldId id="353" r:id="rId12"/>
    <p:sldId id="354" r:id="rId13"/>
    <p:sldId id="359" r:id="rId14"/>
    <p:sldId id="358" r:id="rId15"/>
    <p:sldId id="361" r:id="rId16"/>
    <p:sldId id="362" r:id="rId17"/>
    <p:sldId id="363" r:id="rId18"/>
    <p:sldId id="364" r:id="rId19"/>
    <p:sldId id="333" r:id="rId20"/>
  </p:sldIdLst>
  <p:sldSz cx="9144000" cy="6858000" type="screen4x3"/>
  <p:notesSz cx="6858000" cy="91440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66"/>
    <a:srgbClr val="A379BB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Açık Stil 3 - Vurgu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Açık Stil 3 - Vurgu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Açık Stil 3 - Vurgu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Açık Stil 3 - Vurgu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113A9D2-9D6B-4929-AA2D-F23B5EE8CBE7}" styleName="Tema Uygulanmış Stil 2 - Vurgu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ema Uygulanmış Stil 2 - Vurgu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ema Uygulanmış Stil 2 - Vurgu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ema Uygulanmış Stil 2 - Vurgu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ema Uygulanmış Stil 1 - Vurgu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97" autoAdjust="0"/>
    <p:restoredTop sz="95857" autoAdjust="0"/>
  </p:normalViewPr>
  <p:slideViewPr>
    <p:cSldViewPr>
      <p:cViewPr>
        <p:scale>
          <a:sx n="80" d="100"/>
          <a:sy n="80" d="100"/>
        </p:scale>
        <p:origin x="-68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8.wmf"/><Relationship Id="rId1" Type="http://schemas.openxmlformats.org/officeDocument/2006/relationships/image" Target="../media/image17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1557E65-1FAD-4811-98EB-AA504D5D53D9}" type="datetimeFigureOut">
              <a:rPr lang="tr-TR"/>
              <a:pPr>
                <a:defRPr/>
              </a:pPr>
              <a:t>04.12.2009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tr-TR" noProof="0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noProof="0" smtClean="0"/>
              <a:t>Asıl metin stillerini düzenlemek için tıklatın</a:t>
            </a:r>
          </a:p>
          <a:p>
            <a:pPr lvl="1"/>
            <a:r>
              <a:rPr lang="tr-TR" noProof="0" smtClean="0"/>
              <a:t>İkinci düzey</a:t>
            </a:r>
          </a:p>
          <a:p>
            <a:pPr lvl="2"/>
            <a:r>
              <a:rPr lang="tr-TR" noProof="0" smtClean="0"/>
              <a:t>Üçüncü düzey</a:t>
            </a:r>
          </a:p>
          <a:p>
            <a:pPr lvl="3"/>
            <a:r>
              <a:rPr lang="tr-TR" noProof="0" smtClean="0"/>
              <a:t>Dördüncü düzey</a:t>
            </a:r>
          </a:p>
          <a:p>
            <a:pPr lvl="4"/>
            <a:r>
              <a:rPr lang="tr-TR" noProof="0" smtClean="0"/>
              <a:t>Beşinci düzey</a:t>
            </a:r>
            <a:endParaRPr lang="tr-TR" noProof="0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A691191-04C3-4329-9332-8023D3CD7BC4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1 Slayt Görüntüsü Yer Tutucusu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2 Not Yer Tutucusu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 smtClean="0"/>
          </a:p>
        </p:txBody>
      </p:sp>
      <p:sp>
        <p:nvSpPr>
          <p:cNvPr id="17411" name="3 Slayt Numarası Yer Tutucusu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EF39513-F362-4323-ACA8-605FFA7D96C8}" type="slidenum">
              <a:rPr lang="tr-TR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tr-T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1 Slayt Görüntüsü Yer Tutucusu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2 Not Yer Tutucusu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 smtClean="0"/>
          </a:p>
        </p:txBody>
      </p:sp>
      <p:sp>
        <p:nvSpPr>
          <p:cNvPr id="19459" name="3 Slayt Numarası Yer Tutucusu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8E61B9E-6DEA-40F4-8D4D-84763EF84CEB}" type="slidenum">
              <a:rPr lang="tr-TR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tr-T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1 Slayt Görüntüsü Yer Tutucusu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4" name="2 Not Yer Tutucusu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 smtClean="0"/>
          </a:p>
        </p:txBody>
      </p:sp>
      <p:sp>
        <p:nvSpPr>
          <p:cNvPr id="51203" name="3 Slayt Numarası Yer Tutucusu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3FD5198-CAFF-440A-B0C5-810F9EE620A8}" type="slidenum">
              <a:rPr lang="tr-TR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4 Yuvarlatılmış Dikdörtgen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9 Yuvarlatılmış Dikdörtgen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4 Başlık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20" name="19 Alt Başlık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tr-TR" smtClean="0"/>
              <a:t>Asıl alt başlık stilini düzenlemek için tıklatın</a:t>
            </a:r>
            <a:endParaRPr lang="en-US"/>
          </a:p>
        </p:txBody>
      </p:sp>
      <p:sp>
        <p:nvSpPr>
          <p:cNvPr id="7" name="18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AEAD613-ED0E-4342-9ABE-4D88AF91326D}" type="datetime1">
              <a:rPr lang="tr-TR"/>
              <a:pPr>
                <a:defRPr/>
              </a:pPr>
              <a:t>04.12.2009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tr-TR"/>
              <a:t>Veri Madenciliği [ 8.hft  ]</a:t>
            </a:r>
          </a:p>
        </p:txBody>
      </p:sp>
      <p:sp>
        <p:nvSpPr>
          <p:cNvPr id="9" name="10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A32B889-171B-45CE-B76E-4DDF1416711C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2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3BAF86-8018-46F1-BC1A-93DEB53FFE50}" type="datetime1">
              <a:rPr lang="tr-TR"/>
              <a:pPr>
                <a:defRPr/>
              </a:pPr>
              <a:t>04.12.2009</a:t>
            </a:fld>
            <a:endParaRPr lang="tr-TR"/>
          </a:p>
        </p:txBody>
      </p:sp>
      <p:sp>
        <p:nvSpPr>
          <p:cNvPr id="5" name="1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Veri Madenciliği [ 8.hft  ]</a:t>
            </a:r>
          </a:p>
        </p:txBody>
      </p:sp>
      <p:sp>
        <p:nvSpPr>
          <p:cNvPr id="6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4C3363-D5E6-45E7-B387-BEB981649CB2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2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FB3095-27E4-47A5-8C67-677553B6E4EA}" type="datetime1">
              <a:rPr lang="tr-TR"/>
              <a:pPr>
                <a:defRPr/>
              </a:pPr>
              <a:t>04.12.2009</a:t>
            </a:fld>
            <a:endParaRPr lang="tr-TR"/>
          </a:p>
        </p:txBody>
      </p:sp>
      <p:sp>
        <p:nvSpPr>
          <p:cNvPr id="5" name="1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Veri Madenciliği [ 8.hft  ]</a:t>
            </a:r>
          </a:p>
        </p:txBody>
      </p:sp>
      <p:sp>
        <p:nvSpPr>
          <p:cNvPr id="6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4850FB-3BC9-41C4-82EC-EB7297A479C1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İçerik Yer Tutucusu"/>
          <p:cNvSpPr>
            <a:spLocks noGrp="1"/>
          </p:cNvSpPr>
          <p:nvPr>
            <p:ph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Veri Madenciliği [ 8.hft  ]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25A160-A9FA-4FA4-9684-F1207C08D696}" type="slidenum">
              <a:rPr lang="tr-TR"/>
              <a:pPr>
                <a:defRPr/>
              </a:pPr>
              <a:t>‹#›</a:t>
            </a:fld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C0335C-10F7-4852-BD72-41235BAF1479}" type="datetime1">
              <a:rPr lang="tr-TR"/>
              <a:pPr>
                <a:defRPr/>
              </a:pPr>
              <a:t>04.12.2009</a:t>
            </a:fld>
            <a:endParaRPr lang="tr-TR"/>
          </a:p>
        </p:txBody>
      </p:sp>
    </p:spTree>
  </p:cSld>
  <p:clrMapOvr>
    <a:masterClrMapping/>
  </p:clrMapOvr>
  <p:transition spd="med">
    <p:whee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Başlık, Metin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Veri Madenciliği [ 8.hft  ]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DD650E-AAF9-4BCC-8A46-4190C2F4F18C}" type="slidenum">
              <a:rPr lang="tr-TR"/>
              <a:pPr>
                <a:defRPr/>
              </a:pPr>
              <a:t>‹#›</a:t>
            </a:fld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506982-4FA3-46A6-89BC-3C61BB2E3B7C}" type="datetime1">
              <a:rPr lang="tr-TR"/>
              <a:pPr>
                <a:defRPr/>
              </a:pPr>
              <a:t>04.12.2009</a:t>
            </a:fld>
            <a:endParaRPr lang="tr-TR"/>
          </a:p>
        </p:txBody>
      </p:sp>
    </p:spTree>
  </p:cSld>
  <p:clrMapOvr>
    <a:masterClrMapping/>
  </p:clrMapOvr>
  <p:transition spd="med">
    <p:whee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2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475FDF-6BA0-4D22-89EE-15A438E23265}" type="datetime1">
              <a:rPr lang="tr-TR"/>
              <a:pPr>
                <a:defRPr/>
              </a:pPr>
              <a:t>04.12.2009</a:t>
            </a:fld>
            <a:endParaRPr lang="tr-TR"/>
          </a:p>
        </p:txBody>
      </p:sp>
      <p:sp>
        <p:nvSpPr>
          <p:cNvPr id="5" name="1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Veri Madenciliği [ 8.hft  ]</a:t>
            </a:r>
          </a:p>
        </p:txBody>
      </p:sp>
      <p:sp>
        <p:nvSpPr>
          <p:cNvPr id="6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09EE13-7A4C-43FA-BBE8-D81D5C0B929E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3 Yuvarlatılmış Dikdörtgen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10 Yuvarlatılmış Dikdörtgen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67C7195-BF27-447C-A396-B9A675FB1715}" type="datetime1">
              <a:rPr lang="tr-TR"/>
              <a:pPr>
                <a:defRPr/>
              </a:pPr>
              <a:t>04.12.2009</a:t>
            </a:fld>
            <a:endParaRPr lang="tr-TR"/>
          </a:p>
        </p:txBody>
      </p:sp>
      <p:sp>
        <p:nvSpPr>
          <p:cNvPr id="7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tr-TR"/>
              <a:t>Veri Madenciliği [ 8.hft  ]</a:t>
            </a:r>
          </a:p>
        </p:txBody>
      </p:sp>
      <p:sp>
        <p:nvSpPr>
          <p:cNvPr id="8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C6C097E-CA49-4D6F-A8FA-2B41600CBED4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2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71C566-D727-4733-A6FF-1C6A2F990B34}" type="datetime1">
              <a:rPr lang="tr-TR"/>
              <a:pPr>
                <a:defRPr/>
              </a:pPr>
              <a:t>04.12.2009</a:t>
            </a:fld>
            <a:endParaRPr lang="tr-TR"/>
          </a:p>
        </p:txBody>
      </p:sp>
      <p:sp>
        <p:nvSpPr>
          <p:cNvPr id="6" name="1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Veri Madenciliği [ 8.hft  ]</a:t>
            </a:r>
          </a:p>
        </p:txBody>
      </p:sp>
      <p:sp>
        <p:nvSpPr>
          <p:cNvPr id="7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6B1742-35F4-4A34-8EA9-E6888FF3FF62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lvl1pPr>
              <a:defRPr b="1"/>
            </a:lvl1pPr>
            <a:extLst/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2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87765B-F6E1-4459-9EB5-A20C1B82ACE3}" type="datetime1">
              <a:rPr lang="tr-TR"/>
              <a:pPr>
                <a:defRPr/>
              </a:pPr>
              <a:t>04.12.2009</a:t>
            </a:fld>
            <a:endParaRPr lang="tr-TR"/>
          </a:p>
        </p:txBody>
      </p:sp>
      <p:sp>
        <p:nvSpPr>
          <p:cNvPr id="8" name="1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Veri Madenciliği [ 8.hft  ]</a:t>
            </a:r>
          </a:p>
        </p:txBody>
      </p:sp>
      <p:sp>
        <p:nvSpPr>
          <p:cNvPr id="9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66C08A-3D5F-40AC-8159-BCAF9C0980CE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E953AD-42EA-4F93-855D-C5A06F93939E}" type="datetime1">
              <a:rPr lang="tr-TR"/>
              <a:pPr>
                <a:defRPr/>
              </a:pPr>
              <a:t>04.12.2009</a:t>
            </a:fld>
            <a:endParaRPr lang="tr-TR"/>
          </a:p>
        </p:txBody>
      </p:sp>
      <p:sp>
        <p:nvSpPr>
          <p:cNvPr id="4" name="1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Veri Madenciliği [ 8.hft  ]</a:t>
            </a: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2ACE18-F5E2-41CF-88FB-24D3C7450E6E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6 Yuvarlatılmış Dikdörtgen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A953221-F500-426D-9B4D-B4B5EBF9DD33}" type="datetime1">
              <a:rPr lang="tr-TR"/>
              <a:pPr>
                <a:defRPr/>
              </a:pPr>
              <a:t>04.12.2009</a:t>
            </a:fld>
            <a:endParaRPr lang="tr-TR"/>
          </a:p>
        </p:txBody>
      </p:sp>
      <p:sp>
        <p:nvSpPr>
          <p:cNvPr id="4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tr-TR"/>
              <a:t>Veri Madenciliği [ 8.hft  ]</a:t>
            </a:r>
          </a:p>
        </p:txBody>
      </p:sp>
      <p:sp>
        <p:nvSpPr>
          <p:cNvPr id="5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C584179-B05B-4BC5-A1CE-DF3DCAB24DEF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2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E72FCE-2E82-4164-974B-17B43BE20D47}" type="datetime1">
              <a:rPr lang="tr-TR"/>
              <a:pPr>
                <a:defRPr/>
              </a:pPr>
              <a:t>04.12.2009</a:t>
            </a:fld>
            <a:endParaRPr lang="tr-TR"/>
          </a:p>
        </p:txBody>
      </p:sp>
      <p:sp>
        <p:nvSpPr>
          <p:cNvPr id="6" name="1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Veri Madenciliği [ 8.hft  ]</a:t>
            </a:r>
          </a:p>
        </p:txBody>
      </p:sp>
      <p:sp>
        <p:nvSpPr>
          <p:cNvPr id="7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A09F0B-882F-4E97-A18C-B56C53B60444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4 Yuvarlatılmış Dikdörtgen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10 Tek Köşesi Yuvarlatılmış Dikdörtgen"/>
          <p:cNvSpPr/>
          <p:nvPr/>
        </p:nvSpPr>
        <p:spPr>
          <a:xfrm>
            <a:off x="6400800" y="433388"/>
            <a:ext cx="2324100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tr-TR" noProof="0" dirty="0" smtClean="0"/>
              <a:t>Resim eklemek için </a:t>
            </a:r>
            <a:r>
              <a:rPr lang="tr-TR" noProof="0" dirty="0" err="1" smtClean="0"/>
              <a:t>simğeyi</a:t>
            </a:r>
            <a:r>
              <a:rPr lang="tr-TR" noProof="0" dirty="0" smtClean="0"/>
              <a:t> tıklatın</a:t>
            </a:r>
            <a:endParaRPr lang="en-US" noProof="0" dirty="0"/>
          </a:p>
        </p:txBody>
      </p:sp>
      <p:sp>
        <p:nvSpPr>
          <p:cNvPr id="7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3A3014A-693C-4652-B58B-1740C4D0EFA7}" type="datetime1">
              <a:rPr lang="tr-TR"/>
              <a:pPr>
                <a:defRPr/>
              </a:pPr>
              <a:t>04.12.2009</a:t>
            </a:fld>
            <a:endParaRPr lang="tr-TR"/>
          </a:p>
        </p:txBody>
      </p:sp>
      <p:sp>
        <p:nvSpPr>
          <p:cNvPr id="8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tr-TR"/>
              <a:t>Veri Madenciliği [ 8.hft  ]</a:t>
            </a:r>
          </a:p>
        </p:txBody>
      </p:sp>
      <p:sp>
        <p:nvSpPr>
          <p:cNvPr id="9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61AE79D-88AB-4ADD-88FA-C9721AA5FC48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/>
            </a:gs>
            <a:gs pos="7001">
              <a:srgbClr val="E6E6E6"/>
            </a:gs>
            <a:gs pos="32001">
              <a:srgbClr val="7D8496"/>
            </a:gs>
            <a:gs pos="47000">
              <a:srgbClr val="E6E6E6"/>
            </a:gs>
            <a:gs pos="47000">
              <a:srgbClr val="E6E6E6"/>
            </a:gs>
            <a:gs pos="85001">
              <a:srgbClr val="7D8496"/>
            </a:gs>
            <a:gs pos="100000">
              <a:srgbClr val="E6E6E6"/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Yuvarlatılmış Dikdörtgen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8 Yuvarlatılmış Dikdörtgen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12 Başlık Yer Tutucusu"/>
          <p:cNvSpPr>
            <a:spLocks noGrp="1"/>
          </p:cNvSpPr>
          <p:nvPr>
            <p:ph type="title"/>
          </p:nvPr>
        </p:nvSpPr>
        <p:spPr>
          <a:xfrm>
            <a:off x="503238" y="4986338"/>
            <a:ext cx="8183562" cy="1050925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49159" name="3 Metin Yer Tutucusu"/>
          <p:cNvSpPr>
            <a:spLocks noGrp="1"/>
          </p:cNvSpPr>
          <p:nvPr>
            <p:ph type="body" idx="1"/>
          </p:nvPr>
        </p:nvSpPr>
        <p:spPr bwMode="auto">
          <a:xfrm>
            <a:off x="503238" y="530225"/>
            <a:ext cx="8183562" cy="418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2880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smtClean="0"/>
          </a:p>
        </p:txBody>
      </p:sp>
      <p:sp>
        <p:nvSpPr>
          <p:cNvPr id="25" name="24 Veri Yer Tutucusu"/>
          <p:cNvSpPr>
            <a:spLocks noGrp="1"/>
          </p:cNvSpPr>
          <p:nvPr>
            <p:ph type="dt" sz="half" idx="2"/>
          </p:nvPr>
        </p:nvSpPr>
        <p:spPr>
          <a:xfrm>
            <a:off x="3776663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bg2">
                    <a:shade val="50000"/>
                  </a:schemeClr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1CB975FE-5749-4A7E-8CBE-7CE6867E1C32}" type="datetime1">
              <a:rPr lang="tr-TR"/>
              <a:pPr>
                <a:defRPr/>
              </a:pPr>
              <a:t>04.12.2009</a:t>
            </a:fld>
            <a:endParaRPr lang="tr-TR"/>
          </a:p>
        </p:txBody>
      </p:sp>
      <p:sp>
        <p:nvSpPr>
          <p:cNvPr id="18" name="17 Altbilgi Yer Tutucusu"/>
          <p:cNvSpPr>
            <a:spLocks noGrp="1"/>
          </p:cNvSpPr>
          <p:nvPr>
            <p:ph type="ftr" sz="quarter" idx="3"/>
          </p:nvPr>
        </p:nvSpPr>
        <p:spPr>
          <a:xfrm>
            <a:off x="6062663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bg2">
                    <a:shade val="50000"/>
                  </a:schemeClr>
                </a:solidFill>
                <a:latin typeface="+mn-lt"/>
              </a:defRPr>
            </a:lvl1pPr>
            <a:extLst/>
          </a:lstStyle>
          <a:p>
            <a:pPr>
              <a:defRPr/>
            </a:pPr>
            <a:r>
              <a:rPr lang="tr-TR"/>
              <a:t>Veri Madenciliği [ 8.hft  ]</a:t>
            </a: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8348663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bg2">
                    <a:shade val="50000"/>
                  </a:schemeClr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835174EF-70F0-4224-A7A2-55601E20BC1E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3" r:id="rId2"/>
    <p:sldLayoutId id="2147483735" r:id="rId3"/>
    <p:sldLayoutId id="2147483732" r:id="rId4"/>
    <p:sldLayoutId id="2147483731" r:id="rId5"/>
    <p:sldLayoutId id="2147483730" r:id="rId6"/>
    <p:sldLayoutId id="2147483736" r:id="rId7"/>
    <p:sldLayoutId id="2147483729" r:id="rId8"/>
    <p:sldLayoutId id="2147483737" r:id="rId9"/>
    <p:sldLayoutId id="2147483728" r:id="rId10"/>
    <p:sldLayoutId id="2147483727" r:id="rId11"/>
    <p:sldLayoutId id="2147483738" r:id="rId12"/>
    <p:sldLayoutId id="2147483739" r:id="rId13"/>
  </p:sldLayoutIdLst>
  <p:transition spd="med">
    <p:fade thruBlk="1"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E8CE72"/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E8CE7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E8CE7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E8CE7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E8CE7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E8CE7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E8CE7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E8CE7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E8CE72"/>
          </a:solidFill>
          <a:latin typeface="Verdana" pitchFamily="34" charset="0"/>
        </a:defRPr>
      </a:lvl9pPr>
      <a:extLst/>
    </p:titleStyle>
    <p:bodyStyle>
      <a:lvl1pPr marL="265113" indent="-265113" algn="l" rtl="0" eaLnBrk="0" fontAlgn="base" hangingPunct="0">
        <a:spcBef>
          <a:spcPts val="25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00025" algn="l" rtl="0" eaLnBrk="0" fontAlgn="base" hangingPunct="0">
        <a:spcBef>
          <a:spcPts val="250"/>
        </a:spcBef>
        <a:spcAft>
          <a:spcPct val="0"/>
        </a:spcAft>
        <a:buClr>
          <a:schemeClr val="accent1"/>
        </a:buClr>
        <a:buSzPct val="100000"/>
        <a:buFont typeface="Verdana" pitchFamily="34" charset="0"/>
        <a:buChar char="◦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5813" indent="-182563" algn="l" rtl="0" eaLnBrk="0" fontAlgn="base" hangingPunct="0">
        <a:spcBef>
          <a:spcPts val="250"/>
        </a:spcBef>
        <a:spcAft>
          <a:spcPct val="0"/>
        </a:spcAft>
        <a:buClr>
          <a:srgbClr val="B1DC81"/>
        </a:buClr>
        <a:buSzPct val="100000"/>
        <a:buFont typeface="Wingdings 2" pitchFamily="18" charset="2"/>
        <a:buChar char="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3938" indent="-182563" algn="l" rtl="0" eaLnBrk="0" fontAlgn="base" hangingPunct="0">
        <a:spcBef>
          <a:spcPts val="225"/>
        </a:spcBef>
        <a:spcAft>
          <a:spcPct val="0"/>
        </a:spcAft>
        <a:buClr>
          <a:srgbClr val="B1DC81"/>
        </a:buClr>
        <a:buSzPct val="112000"/>
        <a:buFont typeface="Verdana" pitchFamily="34" charset="0"/>
        <a:buChar char="◦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79525" indent="-182563" algn="l" rtl="0" eaLnBrk="0" fontAlgn="base" hangingPunct="0">
        <a:spcBef>
          <a:spcPts val="250"/>
        </a:spcBef>
        <a:spcAft>
          <a:spcPct val="0"/>
        </a:spcAft>
        <a:buClr>
          <a:srgbClr val="54D9FF"/>
        </a:buClr>
        <a:buSzPct val="100000"/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10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5.bin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Başlık"/>
          <p:cNvSpPr txBox="1">
            <a:spLocks/>
          </p:cNvSpPr>
          <p:nvPr/>
        </p:nvSpPr>
        <p:spPr>
          <a:xfrm>
            <a:off x="1000100" y="4429132"/>
            <a:ext cx="3571900" cy="614354"/>
          </a:xfrm>
          <a:prstGeom prst="rect">
            <a:avLst/>
          </a:prstGeom>
        </p:spPr>
        <p:txBody>
          <a:bodyPr lIns="45720" rIns="45720" anchor="b"/>
          <a:lstStyle/>
          <a:p>
            <a:pPr algn="ctr" fontAlgn="auto">
              <a:spcAft>
                <a:spcPts val="0"/>
              </a:spcAft>
              <a:defRPr/>
            </a:pPr>
            <a:r>
              <a:rPr lang="tr-TR" sz="3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Times New Roman" pitchFamily="18" charset="0"/>
                <a:cs typeface="Times New Roman" pitchFamily="18" charset="0"/>
              </a:rPr>
              <a:t>En Yakın k-komşu Algoritması</a:t>
            </a:r>
            <a:endParaRPr lang="tr-TR" sz="32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Gisha" pitchFamily="34" charset="-79"/>
              <a:ea typeface="+mj-ea"/>
              <a:cs typeface="Gisha" pitchFamily="34" charset="-79"/>
            </a:endParaRP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962D39-3CDA-4E7D-B167-B7D96C7548C5}" type="slidenum">
              <a:rPr lang="tr-TR"/>
              <a:pPr>
                <a:defRPr/>
              </a:pPr>
              <a:t>1</a:t>
            </a:fld>
            <a:endParaRPr lang="tr-TR" dirty="0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>
          <a:xfrm>
            <a:off x="357188" y="6122988"/>
            <a:ext cx="2286000" cy="365125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tr-TR">
                <a:solidFill>
                  <a:srgbClr val="938E99"/>
                </a:solidFill>
              </a:rPr>
              <a:t>Veri Madenciliği [ 7.hft  ]</a:t>
            </a:r>
          </a:p>
        </p:txBody>
      </p:sp>
      <p:pic>
        <p:nvPicPr>
          <p:cNvPr id="28" name="Picture 2" descr="http://www.ozgurotomasyon.com/content_files/html/elektronik_veri.jp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6380" y="1214422"/>
            <a:ext cx="2857520" cy="386658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9" name="28 Dikdörtgen"/>
          <p:cNvSpPr/>
          <p:nvPr/>
        </p:nvSpPr>
        <p:spPr>
          <a:xfrm>
            <a:off x="857224" y="1357298"/>
            <a:ext cx="3429024" cy="156966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48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Vivaldi" pitchFamily="66" charset="0"/>
                <a:cs typeface="Gisha" pitchFamily="34" charset="-79"/>
              </a:rPr>
              <a:t>Veri </a:t>
            </a:r>
            <a:br>
              <a:rPr lang="tr-TR" sz="48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Vivaldi" pitchFamily="66" charset="0"/>
                <a:cs typeface="Gisha" pitchFamily="34" charset="-79"/>
              </a:rPr>
            </a:br>
            <a:r>
              <a:rPr lang="tr-TR" sz="48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Vivaldi" pitchFamily="66" charset="0"/>
                <a:cs typeface="Gisha" pitchFamily="34" charset="-79"/>
              </a:rPr>
              <a:t>Madenciligi</a:t>
            </a:r>
            <a:endParaRPr lang="tr-TR" sz="4800" b="1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Vivaldi" pitchFamily="66" charset="0"/>
            </a:endParaRPr>
          </a:p>
        </p:txBody>
      </p:sp>
      <p:sp>
        <p:nvSpPr>
          <p:cNvPr id="7" name="6 Dikdörtgen"/>
          <p:cNvSpPr/>
          <p:nvPr/>
        </p:nvSpPr>
        <p:spPr>
          <a:xfrm>
            <a:off x="3301356" y="1842665"/>
            <a:ext cx="785818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4800" b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Vivaldi" pitchFamily="66" charset="0"/>
                <a:cs typeface="Gisha" pitchFamily="34" charset="-79"/>
              </a:rPr>
              <a:t>.</a:t>
            </a:r>
            <a:endParaRPr lang="tr-TR" sz="4800" b="1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Vivaldi" pitchFamily="66" charset="0"/>
            </a:endParaRPr>
          </a:p>
        </p:txBody>
      </p:sp>
      <p:sp>
        <p:nvSpPr>
          <p:cNvPr id="8" name="1 Başlık"/>
          <p:cNvSpPr txBox="1">
            <a:spLocks/>
          </p:cNvSpPr>
          <p:nvPr/>
        </p:nvSpPr>
        <p:spPr>
          <a:xfrm>
            <a:off x="5715008" y="5715016"/>
            <a:ext cx="2500330" cy="400040"/>
          </a:xfrm>
          <a:prstGeom prst="rect">
            <a:avLst/>
          </a:prstGeom>
        </p:spPr>
        <p:txBody>
          <a:bodyPr lIns="45720" rIns="45720" anchor="b"/>
          <a:lstStyle/>
          <a:p>
            <a:pPr algn="ctr" fontAlgn="auto">
              <a:spcAft>
                <a:spcPts val="0"/>
              </a:spcAft>
              <a:defRPr/>
            </a:pPr>
            <a:r>
              <a:rPr lang="tr-TR" sz="20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Gisha" pitchFamily="34" charset="-79"/>
                <a:ea typeface="+mj-ea"/>
                <a:cs typeface="Gisha" pitchFamily="34" charset="-79"/>
              </a:rPr>
              <a:t>Bellek Tabanlı Sınıflandırma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Metin kutusu"/>
          <p:cNvSpPr txBox="1"/>
          <p:nvPr/>
        </p:nvSpPr>
        <p:spPr>
          <a:xfrm>
            <a:off x="571500" y="642938"/>
            <a:ext cx="7929563" cy="3937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tr-TR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İkinci  Adım </a:t>
            </a:r>
            <a:r>
              <a:rPr lang="tr-TR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>
              <a:defRPr/>
            </a:pPr>
            <a:r>
              <a:rPr lang="tr-TR">
                <a:latin typeface="Times New Roman" pitchFamily="18" charset="0"/>
                <a:cs typeface="Times New Roman" pitchFamily="18" charset="0"/>
              </a:rPr>
              <a:t>Öklit bağıntısına göre her bir gözlem değeri için uzaklıkları hesaplayalım.</a:t>
            </a:r>
          </a:p>
          <a:p>
            <a:pPr>
              <a:defRPr/>
            </a:pPr>
            <a:endParaRPr lang="tr-TR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tr-TR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tr-TR">
                <a:latin typeface="Times New Roman" pitchFamily="18" charset="0"/>
                <a:cs typeface="Times New Roman" pitchFamily="18" charset="0"/>
              </a:rPr>
              <a:t>Öklid uzaklık formülü                                                        olduğu bilindiğine göre </a:t>
            </a:r>
            <a:r>
              <a:rPr lang="tr-TR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(7,3) </a:t>
            </a:r>
            <a:r>
              <a:rPr lang="tr-TR">
                <a:latin typeface="Times New Roman" pitchFamily="18" charset="0"/>
                <a:cs typeface="Times New Roman" pitchFamily="18" charset="0"/>
              </a:rPr>
              <a:t>noktasının tüm gözlem değerleri ile arasındaki uzaklıkları hesaplayalım.</a:t>
            </a:r>
          </a:p>
          <a:p>
            <a:pPr>
              <a:defRPr/>
            </a:pPr>
            <a:endParaRPr lang="tr-TR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tr-TR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tr-TR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defRPr/>
            </a:pPr>
            <a:endParaRPr lang="tr-TR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tr-TR">
              <a:latin typeface="Verdana" pitchFamily="34" charset="0"/>
            </a:endParaRPr>
          </a:p>
          <a:p>
            <a:pPr>
              <a:defRPr/>
            </a:pPr>
            <a:endParaRPr lang="tr-TR">
              <a:latin typeface="Verdana" pitchFamily="34" charset="0"/>
            </a:endParaRPr>
          </a:p>
          <a:p>
            <a:pPr>
              <a:defRPr/>
            </a:pPr>
            <a:endParaRPr lang="tr-TR">
              <a:latin typeface="Verdana" pitchFamily="34" charset="0"/>
            </a:endParaRPr>
          </a:p>
          <a:p>
            <a:pPr>
              <a:defRPr/>
            </a:pPr>
            <a:endParaRPr lang="tr-TR">
              <a:latin typeface="Verdana" pitchFamily="34" charset="0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425D54-E213-4FB7-BA8D-1F03A179CD3B}" type="slidenum">
              <a:rPr lang="en-US">
                <a:latin typeface="Times New Roman" pitchFamily="18" charset="0"/>
              </a:rPr>
              <a:pPr>
                <a:defRPr/>
              </a:pPr>
              <a:t>10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36" name="1 Başlık"/>
          <p:cNvSpPr txBox="1">
            <a:spLocks/>
          </p:cNvSpPr>
          <p:nvPr/>
        </p:nvSpPr>
        <p:spPr>
          <a:xfrm>
            <a:off x="63500" y="71438"/>
            <a:ext cx="8183563" cy="28575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tr-TR" sz="16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Harrington" pitchFamily="82" charset="0"/>
                <a:ea typeface="+mj-ea"/>
                <a:cs typeface="+mj-cs"/>
              </a:rPr>
              <a:t>Veri Madenciliği </a:t>
            </a:r>
            <a:endParaRPr lang="tr-TR" sz="24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Harrington" pitchFamily="82" charset="0"/>
              <a:ea typeface="+mj-ea"/>
              <a:cs typeface="Times New Roman" pitchFamily="18" charset="0"/>
            </a:endParaRPr>
          </a:p>
        </p:txBody>
      </p:sp>
      <p:sp>
        <p:nvSpPr>
          <p:cNvPr id="37" name="Rectangle 1"/>
          <p:cNvSpPr>
            <a:spLocks noChangeArrowheads="1"/>
          </p:cNvSpPr>
          <p:nvPr/>
        </p:nvSpPr>
        <p:spPr bwMode="auto">
          <a:xfrm>
            <a:off x="2786063" y="109538"/>
            <a:ext cx="52863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1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Harrington" pitchFamily="82" charset="0"/>
                <a:ea typeface="+mj-ea"/>
                <a:cs typeface="+mj-cs"/>
              </a:rPr>
              <a:t>En Yakın Komşu Algoritması</a:t>
            </a:r>
          </a:p>
        </p:txBody>
      </p:sp>
      <p:sp>
        <p:nvSpPr>
          <p:cNvPr id="38" name="37 Altbilgi Yer Tutucusu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tr-TR" smtClean="0">
                <a:solidFill>
                  <a:srgbClr val="938E99"/>
                </a:solidFill>
              </a:rPr>
              <a:t>Veri Madenciliği [ 7.hft  ]</a:t>
            </a:r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p:oleObj spid="_x0000_s25602" name="Denklem" r:id="rId3" imgW="914400" imgH="215640" progId="Equation.3">
              <p:embed/>
            </p:oleObj>
          </a:graphicData>
        </a:graphic>
      </p:graphicFrame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4459288" y="2611438"/>
          <a:ext cx="3389312" cy="449262"/>
        </p:xfrm>
        <a:graphic>
          <a:graphicData uri="http://schemas.openxmlformats.org/presentationml/2006/ole">
            <p:oleObj spid="_x0000_s25604" name="Denklem" r:id="rId4" imgW="2108160" imgH="279360" progId="Equation.3">
              <p:embed/>
            </p:oleObj>
          </a:graphicData>
        </a:graphic>
      </p:graphicFrame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4437063" y="3000375"/>
          <a:ext cx="3429000" cy="449263"/>
        </p:xfrm>
        <a:graphic>
          <a:graphicData uri="http://schemas.openxmlformats.org/presentationml/2006/ole">
            <p:oleObj spid="_x0000_s25605" name="Denklem" r:id="rId5" imgW="2133360" imgH="279360" progId="Equation.3">
              <p:embed/>
            </p:oleObj>
          </a:graphicData>
        </a:graphic>
      </p:graphicFrame>
      <p:graphicFrame>
        <p:nvGraphicFramePr>
          <p:cNvPr id="25606" name="Object 6"/>
          <p:cNvGraphicFramePr>
            <a:graphicFrameLocks noChangeAspect="1"/>
          </p:cNvGraphicFramePr>
          <p:nvPr/>
        </p:nvGraphicFramePr>
        <p:xfrm>
          <a:off x="4429125" y="3357563"/>
          <a:ext cx="3429000" cy="449262"/>
        </p:xfrm>
        <a:graphic>
          <a:graphicData uri="http://schemas.openxmlformats.org/presentationml/2006/ole">
            <p:oleObj spid="_x0000_s25606" name="Denklem" r:id="rId6" imgW="2133360" imgH="279360" progId="Equation.3">
              <p:embed/>
            </p:oleObj>
          </a:graphicData>
        </a:graphic>
      </p:graphicFrame>
      <p:graphicFrame>
        <p:nvGraphicFramePr>
          <p:cNvPr id="25607" name="Object 7"/>
          <p:cNvGraphicFramePr>
            <a:graphicFrameLocks noChangeAspect="1"/>
          </p:cNvGraphicFramePr>
          <p:nvPr/>
        </p:nvGraphicFramePr>
        <p:xfrm>
          <a:off x="6030913" y="3878263"/>
          <a:ext cx="225425" cy="122237"/>
        </p:xfrm>
        <a:graphic>
          <a:graphicData uri="http://schemas.openxmlformats.org/presentationml/2006/ole">
            <p:oleObj spid="_x0000_s25607" name="Denklem" r:id="rId7" imgW="139680" imgH="75960" progId="Equation.3">
              <p:embed/>
            </p:oleObj>
          </a:graphicData>
        </a:graphic>
      </p:graphicFrame>
      <p:sp>
        <p:nvSpPr>
          <p:cNvPr id="25613" name="14 Metin kutusu"/>
          <p:cNvSpPr txBox="1">
            <a:spLocks noChangeArrowheads="1"/>
          </p:cNvSpPr>
          <p:nvPr/>
        </p:nvSpPr>
        <p:spPr bwMode="auto">
          <a:xfrm>
            <a:off x="4429125" y="4286250"/>
            <a:ext cx="30067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>
                <a:latin typeface="Times New Roman" pitchFamily="18" charset="0"/>
                <a:cs typeface="Times New Roman" pitchFamily="18" charset="0"/>
              </a:rPr>
              <a:t>Hesaplanan değerler farklı bir </a:t>
            </a:r>
          </a:p>
          <a:p>
            <a:r>
              <a:rPr lang="tr-TR">
                <a:latin typeface="Times New Roman" pitchFamily="18" charset="0"/>
                <a:cs typeface="Times New Roman" pitchFamily="18" charset="0"/>
              </a:rPr>
              <a:t>tablo üzerinde gösterilirse…</a:t>
            </a:r>
          </a:p>
        </p:txBody>
      </p:sp>
      <p:sp>
        <p:nvSpPr>
          <p:cNvPr id="18" name="17 Oval"/>
          <p:cNvSpPr/>
          <p:nvPr/>
        </p:nvSpPr>
        <p:spPr>
          <a:xfrm>
            <a:off x="5540375" y="2717800"/>
            <a:ext cx="182563" cy="285750"/>
          </a:xfrm>
          <a:prstGeom prst="ellipse">
            <a:avLst/>
          </a:prstGeom>
          <a:solidFill>
            <a:srgbClr val="FFFF00">
              <a:alpha val="1700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tr-TR" sz="1600" dirty="0">
              <a:solidFill>
                <a:schemeClr val="accent6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20" name="19 Oval"/>
          <p:cNvSpPr/>
          <p:nvPr/>
        </p:nvSpPr>
        <p:spPr>
          <a:xfrm>
            <a:off x="6489700" y="2714625"/>
            <a:ext cx="182563" cy="285750"/>
          </a:xfrm>
          <a:prstGeom prst="ellipse">
            <a:avLst/>
          </a:prstGeom>
          <a:solidFill>
            <a:srgbClr val="FFFF00">
              <a:alpha val="1700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tr-TR" sz="1600" dirty="0">
              <a:solidFill>
                <a:schemeClr val="accent6">
                  <a:lumMod val="50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25616" name="Picture 4" descr="C:\Documents and Settings\Administrator\Desktop\oklid.wmf"/>
          <p:cNvPicPr>
            <a:picLocks noChangeAspect="1" noChangeArrowheads="1"/>
          </p:cNvPicPr>
          <p:nvPr/>
        </p:nvPicPr>
        <p:blipFill>
          <a:blip r:embed="rId8"/>
          <a:srcRect l="48199"/>
          <a:stretch>
            <a:fillRect/>
          </a:stretch>
        </p:blipFill>
        <p:spPr bwMode="auto">
          <a:xfrm>
            <a:off x="3571875" y="1393825"/>
            <a:ext cx="140335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17" name="Picture 21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39750" y="2420938"/>
            <a:ext cx="3390900" cy="345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15 Oval"/>
          <p:cNvSpPr/>
          <p:nvPr/>
        </p:nvSpPr>
        <p:spPr>
          <a:xfrm>
            <a:off x="952500" y="2828925"/>
            <a:ext cx="285750" cy="285750"/>
          </a:xfrm>
          <a:prstGeom prst="ellipse">
            <a:avLst/>
          </a:prstGeom>
          <a:solidFill>
            <a:srgbClr val="FFFF00">
              <a:alpha val="1700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tr-TR" sz="1600" dirty="0">
              <a:solidFill>
                <a:schemeClr val="accent6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7" name="16 Oval"/>
          <p:cNvSpPr/>
          <p:nvPr/>
        </p:nvSpPr>
        <p:spPr>
          <a:xfrm>
            <a:off x="1895475" y="2827338"/>
            <a:ext cx="285750" cy="285750"/>
          </a:xfrm>
          <a:prstGeom prst="ellipse">
            <a:avLst/>
          </a:prstGeom>
          <a:solidFill>
            <a:srgbClr val="FFFF00">
              <a:alpha val="1700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tr-TR" sz="1600" dirty="0">
              <a:solidFill>
                <a:schemeClr val="accent6">
                  <a:lumMod val="50000"/>
                </a:schemeClr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4E251A-F7A4-405E-8438-41086866C1A4}" type="slidenum">
              <a:rPr lang="en-US">
                <a:latin typeface="Times New Roman" pitchFamily="18" charset="0"/>
              </a:rPr>
              <a:pPr>
                <a:defRPr/>
              </a:pPr>
              <a:t>11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36" name="1 Başlık"/>
          <p:cNvSpPr txBox="1">
            <a:spLocks/>
          </p:cNvSpPr>
          <p:nvPr/>
        </p:nvSpPr>
        <p:spPr>
          <a:xfrm>
            <a:off x="63500" y="71438"/>
            <a:ext cx="8183563" cy="28575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tr-TR" sz="16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Harrington" pitchFamily="82" charset="0"/>
                <a:ea typeface="+mj-ea"/>
                <a:cs typeface="+mj-cs"/>
              </a:rPr>
              <a:t>Veri Madenciliği </a:t>
            </a:r>
            <a:endParaRPr lang="tr-TR" sz="24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Harrington" pitchFamily="82" charset="0"/>
              <a:ea typeface="+mj-ea"/>
              <a:cs typeface="Times New Roman" pitchFamily="18" charset="0"/>
            </a:endParaRPr>
          </a:p>
        </p:txBody>
      </p:sp>
      <p:sp>
        <p:nvSpPr>
          <p:cNvPr id="37" name="Rectangle 1"/>
          <p:cNvSpPr>
            <a:spLocks noChangeArrowheads="1"/>
          </p:cNvSpPr>
          <p:nvPr/>
        </p:nvSpPr>
        <p:spPr bwMode="auto">
          <a:xfrm>
            <a:off x="2786063" y="109538"/>
            <a:ext cx="52863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1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Harrington" pitchFamily="82" charset="0"/>
                <a:ea typeface="+mj-ea"/>
                <a:cs typeface="+mj-cs"/>
              </a:rPr>
              <a:t>En Yakın Komşu Algoritması</a:t>
            </a:r>
          </a:p>
        </p:txBody>
      </p:sp>
      <p:sp>
        <p:nvSpPr>
          <p:cNvPr id="38" name="37 Altbilgi Yer Tutucusu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tr-TR" smtClean="0">
                <a:solidFill>
                  <a:srgbClr val="938E99"/>
                </a:solidFill>
              </a:rPr>
              <a:t>Veri Madenciliği [ 7.hft  ]</a:t>
            </a:r>
          </a:p>
        </p:txBody>
      </p:sp>
      <p:sp>
        <p:nvSpPr>
          <p:cNvPr id="55301" name="7 Metin kutusu"/>
          <p:cNvSpPr txBox="1">
            <a:spLocks noChangeArrowheads="1"/>
          </p:cNvSpPr>
          <p:nvPr/>
        </p:nvSpPr>
        <p:spPr bwMode="auto">
          <a:xfrm>
            <a:off x="428625" y="714375"/>
            <a:ext cx="2838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>
                <a:latin typeface="Times New Roman" pitchFamily="18" charset="0"/>
                <a:cs typeface="Times New Roman" pitchFamily="18" charset="0"/>
              </a:rPr>
              <a:t>Gözlenen değerlerlerin (7,3) </a:t>
            </a:r>
          </a:p>
          <a:p>
            <a:r>
              <a:rPr lang="tr-TR">
                <a:latin typeface="Times New Roman" pitchFamily="18" charset="0"/>
                <a:cs typeface="Times New Roman" pitchFamily="18" charset="0"/>
              </a:rPr>
              <a:t>Noktasına olan uzaklığı…</a:t>
            </a:r>
          </a:p>
        </p:txBody>
      </p:sp>
      <p:sp>
        <p:nvSpPr>
          <p:cNvPr id="9" name="8 Metin kutusu"/>
          <p:cNvSpPr txBox="1"/>
          <p:nvPr/>
        </p:nvSpPr>
        <p:spPr>
          <a:xfrm>
            <a:off x="3857625" y="714375"/>
            <a:ext cx="4786313" cy="20145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tr-TR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Üçüncü Adım :</a:t>
            </a:r>
          </a:p>
          <a:p>
            <a:pPr>
              <a:defRPr/>
            </a:pPr>
            <a:endParaRPr lang="tr-TR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tr-TR">
                <a:latin typeface="Times New Roman" pitchFamily="18" charset="0"/>
                <a:cs typeface="Times New Roman" pitchFamily="18" charset="0"/>
              </a:rPr>
              <a:t>En küçük uzaklıkların belirlenmesi için satırlar sıralanarak en küçük </a:t>
            </a:r>
            <a:r>
              <a:rPr lang="tr-TR" b="1">
                <a:latin typeface="Times New Roman" pitchFamily="18" charset="0"/>
                <a:cs typeface="Times New Roman" pitchFamily="18" charset="0"/>
              </a:rPr>
              <a:t>k=4</a:t>
            </a:r>
            <a:r>
              <a:rPr lang="tr-TR">
                <a:latin typeface="Times New Roman" pitchFamily="18" charset="0"/>
                <a:cs typeface="Times New Roman" pitchFamily="18" charset="0"/>
              </a:rPr>
              <a:t> tanesi belirleniyor. </a:t>
            </a:r>
          </a:p>
          <a:p>
            <a:pPr>
              <a:defRPr/>
            </a:pPr>
            <a:endParaRPr lang="tr-TR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tr-TR">
                <a:latin typeface="Times New Roman" pitchFamily="18" charset="0"/>
                <a:cs typeface="Times New Roman" pitchFamily="18" charset="0"/>
              </a:rPr>
              <a:t>Belirlenen  dört nokta </a:t>
            </a:r>
            <a:r>
              <a:rPr lang="tr-TR" b="1">
                <a:latin typeface="Times New Roman" pitchFamily="18" charset="0"/>
                <a:cs typeface="Times New Roman" pitchFamily="18" charset="0"/>
              </a:rPr>
              <a:t>(7,3) </a:t>
            </a:r>
            <a:r>
              <a:rPr lang="tr-TR">
                <a:latin typeface="Times New Roman" pitchFamily="18" charset="0"/>
                <a:cs typeface="Times New Roman" pitchFamily="18" charset="0"/>
              </a:rPr>
              <a:t>noktasına en yakın değerlerdir.</a:t>
            </a:r>
          </a:p>
        </p:txBody>
      </p:sp>
      <p:sp>
        <p:nvSpPr>
          <p:cNvPr id="12" name="11 Sağ Ayraç"/>
          <p:cNvSpPr/>
          <p:nvPr/>
        </p:nvSpPr>
        <p:spPr>
          <a:xfrm>
            <a:off x="3571875" y="1500188"/>
            <a:ext cx="285750" cy="3000375"/>
          </a:xfrm>
          <a:prstGeom prst="rightBrace">
            <a:avLst/>
          </a:prstGeom>
          <a:ln>
            <a:solidFill>
              <a:srgbClr val="0070C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tr-TR"/>
          </a:p>
        </p:txBody>
      </p:sp>
      <p:sp>
        <p:nvSpPr>
          <p:cNvPr id="55304" name="13 Metin kutusu"/>
          <p:cNvSpPr txBox="1">
            <a:spLocks noChangeArrowheads="1"/>
          </p:cNvSpPr>
          <p:nvPr/>
        </p:nvSpPr>
        <p:spPr bwMode="auto">
          <a:xfrm>
            <a:off x="500063" y="5072063"/>
            <a:ext cx="321468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tr-TR">
                <a:latin typeface="Times New Roman" pitchFamily="18" charset="0"/>
                <a:cs typeface="Times New Roman" pitchFamily="18" charset="0"/>
              </a:rPr>
              <a:t>Uzaklık değerlerine göre k=4 komşu değerlerin belirlenmesi</a:t>
            </a:r>
          </a:p>
        </p:txBody>
      </p:sp>
      <p:sp>
        <p:nvSpPr>
          <p:cNvPr id="15" name="14 Sağ Ayraç"/>
          <p:cNvSpPr/>
          <p:nvPr/>
        </p:nvSpPr>
        <p:spPr>
          <a:xfrm flipH="1">
            <a:off x="3714750" y="4581525"/>
            <a:ext cx="357188" cy="1490663"/>
          </a:xfrm>
          <a:prstGeom prst="rightBrace">
            <a:avLst/>
          </a:prstGeom>
          <a:ln>
            <a:solidFill>
              <a:srgbClr val="FFFF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tr-TR"/>
          </a:p>
        </p:txBody>
      </p:sp>
      <p:pic>
        <p:nvPicPr>
          <p:cNvPr id="55306" name="Picture 1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750" y="1484313"/>
            <a:ext cx="2830513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7" name="Picture 1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1638" y="2565400"/>
            <a:ext cx="4105275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45AAF4-1184-48D6-8321-A75AFBBB95B2}" type="slidenum">
              <a:rPr lang="en-US">
                <a:latin typeface="Times New Roman" pitchFamily="18" charset="0"/>
              </a:rPr>
              <a:pPr>
                <a:defRPr/>
              </a:pPr>
              <a:t>12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36" name="1 Başlık"/>
          <p:cNvSpPr txBox="1">
            <a:spLocks/>
          </p:cNvSpPr>
          <p:nvPr/>
        </p:nvSpPr>
        <p:spPr>
          <a:xfrm>
            <a:off x="63500" y="71438"/>
            <a:ext cx="8183563" cy="28575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tr-TR" sz="16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Harrington" pitchFamily="82" charset="0"/>
                <a:ea typeface="+mj-ea"/>
                <a:cs typeface="+mj-cs"/>
              </a:rPr>
              <a:t>Veri Madenciliği </a:t>
            </a:r>
            <a:endParaRPr lang="tr-TR" sz="24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Harrington" pitchFamily="82" charset="0"/>
              <a:ea typeface="+mj-ea"/>
              <a:cs typeface="Times New Roman" pitchFamily="18" charset="0"/>
            </a:endParaRPr>
          </a:p>
        </p:txBody>
      </p:sp>
      <p:sp>
        <p:nvSpPr>
          <p:cNvPr id="37" name="Rectangle 1"/>
          <p:cNvSpPr>
            <a:spLocks noChangeArrowheads="1"/>
          </p:cNvSpPr>
          <p:nvPr/>
        </p:nvSpPr>
        <p:spPr bwMode="auto">
          <a:xfrm>
            <a:off x="2786063" y="109538"/>
            <a:ext cx="52863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1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Harrington" pitchFamily="82" charset="0"/>
                <a:ea typeface="+mj-ea"/>
                <a:cs typeface="+mj-cs"/>
              </a:rPr>
              <a:t>En Yakın Komşu Algoritması</a:t>
            </a:r>
          </a:p>
        </p:txBody>
      </p:sp>
      <p:sp>
        <p:nvSpPr>
          <p:cNvPr id="38" name="37 Altbilgi Yer Tutucusu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tr-TR" smtClean="0">
                <a:solidFill>
                  <a:srgbClr val="938E99"/>
                </a:solidFill>
              </a:rPr>
              <a:t>Veri Madenciliği [ 7.hft  ]</a:t>
            </a:r>
          </a:p>
        </p:txBody>
      </p:sp>
      <p:sp>
        <p:nvSpPr>
          <p:cNvPr id="56325" name="86 Metin kutusu"/>
          <p:cNvSpPr txBox="1">
            <a:spLocks noChangeArrowheads="1"/>
          </p:cNvSpPr>
          <p:nvPr/>
        </p:nvSpPr>
        <p:spPr bwMode="auto">
          <a:xfrm>
            <a:off x="4211638" y="1125538"/>
            <a:ext cx="398780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/>
            <a:r>
              <a:rPr lang="tr-TR">
                <a:latin typeface="Times New Roman" pitchFamily="18" charset="0"/>
                <a:cs typeface="Times New Roman" pitchFamily="18" charset="0"/>
              </a:rPr>
              <a:t>(7,3) Noktasına komşu olan en yakın dört</a:t>
            </a:r>
          </a:p>
          <a:p>
            <a:pPr algn="just"/>
            <a:r>
              <a:rPr lang="tr-TR">
                <a:latin typeface="Times New Roman" pitchFamily="18" charset="0"/>
                <a:cs typeface="Times New Roman" pitchFamily="18" charset="0"/>
              </a:rPr>
              <a:t>gözlenen değerin  koordinat sistemi </a:t>
            </a:r>
          </a:p>
          <a:p>
            <a:pPr algn="just"/>
            <a:r>
              <a:rPr lang="tr-TR">
                <a:latin typeface="Times New Roman" pitchFamily="18" charset="0"/>
                <a:cs typeface="Times New Roman" pitchFamily="18" charset="0"/>
              </a:rPr>
              <a:t>üzerindeki gösterimi </a:t>
            </a:r>
          </a:p>
        </p:txBody>
      </p:sp>
      <p:sp>
        <p:nvSpPr>
          <p:cNvPr id="88" name="87 Yukarı Bükülü Ok"/>
          <p:cNvSpPr/>
          <p:nvPr/>
        </p:nvSpPr>
        <p:spPr>
          <a:xfrm rot="16200000" flipH="1" flipV="1">
            <a:off x="1750219" y="4107656"/>
            <a:ext cx="642938" cy="714375"/>
          </a:xfrm>
          <a:prstGeom prst="bentUpArrow">
            <a:avLst/>
          </a:prstGeom>
          <a:solidFill>
            <a:srgbClr val="FFFF00">
              <a:alpha val="1700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tr-TR" sz="1600" dirty="0">
              <a:solidFill>
                <a:schemeClr val="accent6">
                  <a:lumMod val="50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56327" name="Picture 3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19475" y="2205038"/>
            <a:ext cx="5113338" cy="362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8" name="Picture 3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750" y="549275"/>
            <a:ext cx="2663825" cy="316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58CE35-182A-48E2-A93E-6CC8D4BBFDBC}" type="slidenum">
              <a:rPr lang="en-US">
                <a:latin typeface="Times New Roman" pitchFamily="18" charset="0"/>
              </a:rPr>
              <a:pPr>
                <a:defRPr/>
              </a:pPr>
              <a:t>13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36" name="1 Başlık"/>
          <p:cNvSpPr txBox="1">
            <a:spLocks/>
          </p:cNvSpPr>
          <p:nvPr/>
        </p:nvSpPr>
        <p:spPr>
          <a:xfrm>
            <a:off x="63500" y="71438"/>
            <a:ext cx="8183563" cy="28575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tr-TR" sz="16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Harrington" pitchFamily="82" charset="0"/>
                <a:ea typeface="+mj-ea"/>
                <a:cs typeface="+mj-cs"/>
              </a:rPr>
              <a:t>Veri Madenciliği </a:t>
            </a:r>
            <a:endParaRPr lang="tr-TR" sz="24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Harrington" pitchFamily="82" charset="0"/>
              <a:ea typeface="+mj-ea"/>
              <a:cs typeface="Times New Roman" pitchFamily="18" charset="0"/>
            </a:endParaRPr>
          </a:p>
        </p:txBody>
      </p:sp>
      <p:sp>
        <p:nvSpPr>
          <p:cNvPr id="37" name="Rectangle 1"/>
          <p:cNvSpPr>
            <a:spLocks noChangeArrowheads="1"/>
          </p:cNvSpPr>
          <p:nvPr/>
        </p:nvSpPr>
        <p:spPr bwMode="auto">
          <a:xfrm>
            <a:off x="2786063" y="109538"/>
            <a:ext cx="52863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1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Harrington" pitchFamily="82" charset="0"/>
                <a:ea typeface="+mj-ea"/>
                <a:cs typeface="+mj-cs"/>
              </a:rPr>
              <a:t>En Yakın Komşu Algoritması</a:t>
            </a:r>
          </a:p>
        </p:txBody>
      </p:sp>
      <p:sp>
        <p:nvSpPr>
          <p:cNvPr id="38" name="37 Altbilgi Yer Tutucusu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tr-TR" smtClean="0">
                <a:solidFill>
                  <a:srgbClr val="938E99"/>
                </a:solidFill>
              </a:rPr>
              <a:t>Veri Madenciliği [ 7.hft  ]</a:t>
            </a:r>
          </a:p>
        </p:txBody>
      </p:sp>
      <p:sp>
        <p:nvSpPr>
          <p:cNvPr id="87" name="86 Metin kutusu"/>
          <p:cNvSpPr txBox="1"/>
          <p:nvPr/>
        </p:nvSpPr>
        <p:spPr>
          <a:xfrm>
            <a:off x="642938" y="642938"/>
            <a:ext cx="7853362" cy="6461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Dördüncü Adım :  </a:t>
            </a:r>
            <a:r>
              <a:rPr lang="tr-TR">
                <a:latin typeface="Times New Roman" pitchFamily="18" charset="0"/>
                <a:cs typeface="Times New Roman" pitchFamily="18" charset="0"/>
              </a:rPr>
              <a:t>En küçük satırlara ilişkin sınıfların belirlenmesi işlemi gözlem 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>
                <a:latin typeface="Times New Roman" pitchFamily="18" charset="0"/>
                <a:cs typeface="Times New Roman" pitchFamily="18" charset="0"/>
              </a:rPr>
              <a:t>değerlerinin içinde </a:t>
            </a:r>
            <a:r>
              <a:rPr lang="tr-TR" b="1">
                <a:latin typeface="Times New Roman" pitchFamily="18" charset="0"/>
                <a:cs typeface="Times New Roman" pitchFamily="18" charset="0"/>
              </a:rPr>
              <a:t>hangi değerin baskın olduğuna göre </a:t>
            </a:r>
            <a:r>
              <a:rPr lang="tr-TR">
                <a:latin typeface="Times New Roman" pitchFamily="18" charset="0"/>
                <a:cs typeface="Times New Roman" pitchFamily="18" charset="0"/>
              </a:rPr>
              <a:t>karar verilir.</a:t>
            </a:r>
            <a:endParaRPr lang="tr-T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34 Metin kutusu"/>
          <p:cNvSpPr txBox="1"/>
          <p:nvPr/>
        </p:nvSpPr>
        <p:spPr>
          <a:xfrm>
            <a:off x="4643438" y="1500188"/>
            <a:ext cx="4000500" cy="1465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tr-TR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Beşinci Aşama  :</a:t>
            </a:r>
          </a:p>
          <a:p>
            <a:pPr algn="just">
              <a:defRPr/>
            </a:pPr>
            <a:endParaRPr lang="tr-TR">
              <a:latin typeface="Times New Roman" pitchFamily="18" charset="0"/>
              <a:cs typeface="Times New Roman" pitchFamily="18" charset="0"/>
            </a:endParaRPr>
          </a:p>
          <a:p>
            <a:pPr algn="just">
              <a:defRPr/>
            </a:pPr>
            <a:r>
              <a:rPr lang="tr-TR">
                <a:latin typeface="Times New Roman" pitchFamily="18" charset="0"/>
                <a:cs typeface="Times New Roman" pitchFamily="18" charset="0"/>
              </a:rPr>
              <a:t>Gözlem değerlerin içinde </a:t>
            </a:r>
            <a:r>
              <a:rPr lang="tr-TR" b="1">
                <a:latin typeface="Times New Roman" pitchFamily="18" charset="0"/>
                <a:cs typeface="Times New Roman" pitchFamily="18" charset="0"/>
              </a:rPr>
              <a:t>bir pozitif </a:t>
            </a:r>
            <a:r>
              <a:rPr lang="tr-TR">
                <a:latin typeface="Times New Roman" pitchFamily="18" charset="0"/>
                <a:cs typeface="Times New Roman" pitchFamily="18" charset="0"/>
              </a:rPr>
              <a:t>ve </a:t>
            </a:r>
            <a:r>
              <a:rPr lang="tr-TR" b="1">
                <a:latin typeface="Times New Roman" pitchFamily="18" charset="0"/>
                <a:cs typeface="Times New Roman" pitchFamily="18" charset="0"/>
              </a:rPr>
              <a:t>üç negatif </a:t>
            </a:r>
            <a:r>
              <a:rPr lang="tr-TR">
                <a:latin typeface="Times New Roman" pitchFamily="18" charset="0"/>
                <a:cs typeface="Times New Roman" pitchFamily="18" charset="0"/>
              </a:rPr>
              <a:t>değer olduğundan </a:t>
            </a:r>
            <a:r>
              <a:rPr lang="tr-TR" b="1">
                <a:latin typeface="Times New Roman" pitchFamily="18" charset="0"/>
                <a:cs typeface="Times New Roman" pitchFamily="18" charset="0"/>
              </a:rPr>
              <a:t>(7,3) </a:t>
            </a:r>
            <a:r>
              <a:rPr lang="tr-TR">
                <a:latin typeface="Times New Roman" pitchFamily="18" charset="0"/>
                <a:cs typeface="Times New Roman" pitchFamily="18" charset="0"/>
              </a:rPr>
              <a:t>noktasının sınıfı </a:t>
            </a:r>
            <a:r>
              <a:rPr lang="tr-TR" b="1">
                <a:latin typeface="Times New Roman" pitchFamily="18" charset="0"/>
                <a:cs typeface="Times New Roman" pitchFamily="18" charset="0"/>
              </a:rPr>
              <a:t>negatif</a:t>
            </a:r>
            <a:r>
              <a:rPr lang="tr-TR">
                <a:latin typeface="Times New Roman" pitchFamily="18" charset="0"/>
                <a:cs typeface="Times New Roman" pitchFamily="18" charset="0"/>
              </a:rPr>
              <a:t> olarak belirlenir.</a:t>
            </a:r>
          </a:p>
        </p:txBody>
      </p:sp>
      <p:sp>
        <p:nvSpPr>
          <p:cNvPr id="40" name="39 Sağ Ayraç"/>
          <p:cNvSpPr/>
          <p:nvPr/>
        </p:nvSpPr>
        <p:spPr>
          <a:xfrm>
            <a:off x="4238625" y="3511550"/>
            <a:ext cx="476250" cy="1500188"/>
          </a:xfrm>
          <a:prstGeom prst="rightBrace">
            <a:avLst>
              <a:gd name="adj1" fmla="val 8333"/>
              <a:gd name="adj2" fmla="val 54750"/>
            </a:avLst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tr-TR"/>
          </a:p>
        </p:txBody>
      </p:sp>
      <p:sp>
        <p:nvSpPr>
          <p:cNvPr id="41" name="40 Katlanmış Nesne"/>
          <p:cNvSpPr/>
          <p:nvPr/>
        </p:nvSpPr>
        <p:spPr>
          <a:xfrm>
            <a:off x="5000625" y="3429000"/>
            <a:ext cx="1857375" cy="2071688"/>
          </a:xfrm>
          <a:prstGeom prst="foldedCorner">
            <a:avLst>
              <a:gd name="adj" fmla="val 31372"/>
            </a:avLst>
          </a:prstGeom>
          <a:solidFill>
            <a:srgbClr val="FFFF00">
              <a:alpha val="1700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tr-TR" sz="1600">
                <a:solidFill>
                  <a:srgbClr val="543466"/>
                </a:solidFill>
                <a:latin typeface="Arial Narrow" pitchFamily="34" charset="0"/>
              </a:rPr>
              <a:t>(7,3) noktasının </a:t>
            </a:r>
          </a:p>
          <a:p>
            <a:pPr algn="ctr">
              <a:defRPr/>
            </a:pPr>
            <a:r>
              <a:rPr lang="tr-TR" sz="1600">
                <a:solidFill>
                  <a:srgbClr val="543466"/>
                </a:solidFill>
                <a:latin typeface="Arial Narrow" pitchFamily="34" charset="0"/>
              </a:rPr>
              <a:t>Sınıfı Negatif olarak belirlenir.</a:t>
            </a:r>
          </a:p>
        </p:txBody>
      </p:sp>
      <p:pic>
        <p:nvPicPr>
          <p:cNvPr id="57353" name="Picture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4213" y="1484313"/>
            <a:ext cx="3436937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714375" y="785813"/>
            <a:ext cx="7772400" cy="3770312"/>
          </a:xfrm>
        </p:spPr>
        <p:txBody>
          <a:bodyPr>
            <a:spAutoFit/>
          </a:bodyPr>
          <a:lstStyle/>
          <a:p>
            <a:pPr marL="265176" indent="-265176" algn="just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tr-TR" sz="1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Ağırlıklı Oylama :</a:t>
            </a: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tr-TR" sz="1800" smtClean="0">
                <a:latin typeface="Times New Roman" pitchFamily="18" charset="0"/>
                <a:cs typeface="Times New Roman" pitchFamily="18" charset="0"/>
              </a:rPr>
              <a:t>Ağırlıklı oylama yöntemi gözlem değerleri için aşağıdaki bağıntıya göre ağırlıklı uzaklıkların hesaplanması yöntemine dayanır.</a:t>
            </a: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tr-TR" sz="1800" smtClean="0">
              <a:latin typeface="Times New Roman" pitchFamily="18" charset="0"/>
              <a:cs typeface="Times New Roman" pitchFamily="18" charset="0"/>
            </a:endParaRP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tr-TR" sz="1800" smtClean="0">
              <a:latin typeface="Times New Roman" pitchFamily="18" charset="0"/>
              <a:cs typeface="Times New Roman" pitchFamily="18" charset="0"/>
            </a:endParaRP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tr-TR" sz="1800" smtClean="0">
              <a:latin typeface="Times New Roman" pitchFamily="18" charset="0"/>
              <a:cs typeface="Times New Roman" pitchFamily="18" charset="0"/>
            </a:endParaRP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tr-TR" sz="1800" smtClean="0">
              <a:latin typeface="Times New Roman" pitchFamily="18" charset="0"/>
              <a:cs typeface="Times New Roman" pitchFamily="18" charset="0"/>
            </a:endParaRP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tr-TR" sz="1800" smtClean="0">
                <a:latin typeface="Times New Roman" pitchFamily="18" charset="0"/>
                <a:cs typeface="Times New Roman" pitchFamily="18" charset="0"/>
              </a:rPr>
              <a:t>Sınıf değerlerinin herbiri için uzaklıkların toplamı hesaplanarak ağırlıklı oylama değeri bulunur.</a:t>
            </a: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tr-TR" sz="1800" smtClean="0">
              <a:latin typeface="Times New Roman" pitchFamily="18" charset="0"/>
              <a:cs typeface="Times New Roman" pitchFamily="18" charset="0"/>
            </a:endParaRP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tr-TR" sz="1800" smtClean="0">
                <a:latin typeface="Times New Roman" pitchFamily="18" charset="0"/>
                <a:cs typeface="Times New Roman" pitchFamily="18" charset="0"/>
              </a:rPr>
              <a:t>En büyük ağırlıklı oylama değerine sahip olan sınıf değeri yeni gözlem değerinin ait olduğu sınıf olarak belirlenir.</a:t>
            </a:r>
            <a:endParaRPr lang="tr-TR" dirty="0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1EE1D-4206-45C4-BA07-EC35C26D3F03}" type="slidenum">
              <a:rPr lang="en-US">
                <a:latin typeface="Times New Roman" pitchFamily="18" charset="0"/>
              </a:rPr>
              <a:pPr>
                <a:defRPr/>
              </a:pPr>
              <a:t>14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36" name="1 Başlık"/>
          <p:cNvSpPr txBox="1">
            <a:spLocks/>
          </p:cNvSpPr>
          <p:nvPr/>
        </p:nvSpPr>
        <p:spPr>
          <a:xfrm>
            <a:off x="63500" y="71438"/>
            <a:ext cx="8183563" cy="28575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tr-TR" sz="16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Harrington" pitchFamily="82" charset="0"/>
                <a:ea typeface="+mj-ea"/>
                <a:cs typeface="+mj-cs"/>
              </a:rPr>
              <a:t>Veri Madenciliği </a:t>
            </a:r>
            <a:endParaRPr lang="tr-TR" sz="24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Harrington" pitchFamily="82" charset="0"/>
              <a:ea typeface="+mj-ea"/>
              <a:cs typeface="Times New Roman" pitchFamily="18" charset="0"/>
            </a:endParaRPr>
          </a:p>
        </p:txBody>
      </p:sp>
      <p:sp>
        <p:nvSpPr>
          <p:cNvPr id="37" name="Rectangle 1"/>
          <p:cNvSpPr>
            <a:spLocks noChangeArrowheads="1"/>
          </p:cNvSpPr>
          <p:nvPr/>
        </p:nvSpPr>
        <p:spPr bwMode="auto">
          <a:xfrm>
            <a:off x="2786063" y="109538"/>
            <a:ext cx="52863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1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Harrington" pitchFamily="82" charset="0"/>
                <a:ea typeface="+mj-ea"/>
                <a:cs typeface="+mj-cs"/>
              </a:rPr>
              <a:t>En Yakın Komşu Algoritması</a:t>
            </a:r>
          </a:p>
        </p:txBody>
      </p:sp>
      <p:sp>
        <p:nvSpPr>
          <p:cNvPr id="38" name="37 Altbilgi Yer Tutucusu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tr-TR" smtClean="0">
                <a:solidFill>
                  <a:srgbClr val="938E99"/>
                </a:solidFill>
              </a:rPr>
              <a:t>Veri Madenciliği [ 7.hft  ]</a:t>
            </a:r>
          </a:p>
        </p:txBody>
      </p:sp>
      <p:graphicFrame>
        <p:nvGraphicFramePr>
          <p:cNvPr id="36868" name="Object 4"/>
          <p:cNvGraphicFramePr>
            <a:graphicFrameLocks noChangeAspect="1"/>
          </p:cNvGraphicFramePr>
          <p:nvPr/>
        </p:nvGraphicFramePr>
        <p:xfrm>
          <a:off x="1071563" y="2000250"/>
          <a:ext cx="1735137" cy="673100"/>
        </p:xfrm>
        <a:graphic>
          <a:graphicData uri="http://schemas.openxmlformats.org/presentationml/2006/ole">
            <p:oleObj spid="_x0000_s36868" name="Denklem" r:id="rId3" imgW="1079280" imgH="419040" progId="Equation.3">
              <p:embed/>
            </p:oleObj>
          </a:graphicData>
        </a:graphic>
      </p:graphicFrame>
      <p:graphicFrame>
        <p:nvGraphicFramePr>
          <p:cNvPr id="36869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36869" name="Denklem" r:id="rId4" imgW="914400" imgH="215640" progId="Equation.3">
              <p:embed/>
            </p:oleObj>
          </a:graphicData>
        </a:graphic>
      </p:graphicFrame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714375" y="785813"/>
            <a:ext cx="7772400" cy="1008062"/>
          </a:xfrm>
        </p:spPr>
        <p:txBody>
          <a:bodyPr>
            <a:spAutoFit/>
          </a:bodyPr>
          <a:lstStyle/>
          <a:p>
            <a:pPr marL="265176" indent="-265176" algn="just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tr-TR" sz="1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Örnek Uygulama :</a:t>
            </a: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tr-TR" sz="1800" smtClean="0">
                <a:latin typeface="Times New Roman" pitchFamily="18" charset="0"/>
                <a:cs typeface="Times New Roman" pitchFamily="18" charset="0"/>
              </a:rPr>
              <a:t>(0.10, 0.50) gözleminin hangi sınıfa dahil olduğunu k-en yakın komşu algoritmasından ve aşağıdaki tablodan yararlanarak bulunuz.</a:t>
            </a:r>
            <a:endParaRPr lang="tr-TR" dirty="0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F46C2-43A7-47DB-B71B-EE5F605DEFA0}" type="slidenum">
              <a:rPr lang="en-US">
                <a:latin typeface="Times New Roman" pitchFamily="18" charset="0"/>
              </a:rPr>
              <a:pPr>
                <a:defRPr/>
              </a:pPr>
              <a:t>15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36" name="1 Başlık"/>
          <p:cNvSpPr txBox="1">
            <a:spLocks/>
          </p:cNvSpPr>
          <p:nvPr/>
        </p:nvSpPr>
        <p:spPr>
          <a:xfrm>
            <a:off x="63500" y="71438"/>
            <a:ext cx="8183563" cy="28575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tr-TR" sz="16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Harrington" pitchFamily="82" charset="0"/>
                <a:ea typeface="+mj-ea"/>
                <a:cs typeface="+mj-cs"/>
              </a:rPr>
              <a:t>Veri Madenciliği </a:t>
            </a:r>
            <a:endParaRPr lang="tr-TR" sz="24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Harrington" pitchFamily="82" charset="0"/>
              <a:ea typeface="+mj-ea"/>
              <a:cs typeface="Times New Roman" pitchFamily="18" charset="0"/>
            </a:endParaRPr>
          </a:p>
        </p:txBody>
      </p:sp>
      <p:sp>
        <p:nvSpPr>
          <p:cNvPr id="37" name="Rectangle 1"/>
          <p:cNvSpPr>
            <a:spLocks noChangeArrowheads="1"/>
          </p:cNvSpPr>
          <p:nvPr/>
        </p:nvSpPr>
        <p:spPr bwMode="auto">
          <a:xfrm>
            <a:off x="2786063" y="109538"/>
            <a:ext cx="52863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1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Harrington" pitchFamily="82" charset="0"/>
                <a:ea typeface="+mj-ea"/>
                <a:cs typeface="+mj-cs"/>
              </a:rPr>
              <a:t>En Yakın Komşu Algoritması</a:t>
            </a:r>
          </a:p>
        </p:txBody>
      </p:sp>
      <p:sp>
        <p:nvSpPr>
          <p:cNvPr id="38" name="37 Altbilgi Yer Tutucusu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tr-TR" smtClean="0">
                <a:solidFill>
                  <a:srgbClr val="938E99"/>
                </a:solidFill>
              </a:rPr>
              <a:t>Veri Madenciliği [ 7.hft  ]</a:t>
            </a:r>
          </a:p>
        </p:txBody>
      </p:sp>
      <p:graphicFrame>
        <p:nvGraphicFramePr>
          <p:cNvPr id="37891" name="Object 3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37891" name="Denklem" r:id="rId3" imgW="914400" imgH="215640" progId="Equation.3">
              <p:embed/>
            </p:oleObj>
          </a:graphicData>
        </a:graphic>
      </p:graphicFrame>
      <p:sp>
        <p:nvSpPr>
          <p:cNvPr id="37897" name="11 Metin kutusu"/>
          <p:cNvSpPr txBox="1">
            <a:spLocks noChangeArrowheads="1"/>
          </p:cNvSpPr>
          <p:nvPr/>
        </p:nvSpPr>
        <p:spPr bwMode="auto">
          <a:xfrm>
            <a:off x="4143375" y="2286000"/>
            <a:ext cx="4357688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tr-TR" b="1">
                <a:latin typeface="Times New Roman" pitchFamily="18" charset="0"/>
                <a:cs typeface="Times New Roman" pitchFamily="18" charset="0"/>
              </a:rPr>
              <a:t>İlk adım: </a:t>
            </a:r>
            <a:r>
              <a:rPr lang="tr-TR">
                <a:latin typeface="Times New Roman" pitchFamily="18" charset="0"/>
                <a:cs typeface="Times New Roman" pitchFamily="18" charset="0"/>
              </a:rPr>
              <a:t>K’nın belirlenmesi</a:t>
            </a:r>
          </a:p>
          <a:p>
            <a:pPr algn="just"/>
            <a:r>
              <a:rPr lang="tr-TR" b="1">
                <a:latin typeface="Times New Roman" pitchFamily="18" charset="0"/>
                <a:cs typeface="Times New Roman" pitchFamily="18" charset="0"/>
              </a:rPr>
              <a:t>k=3</a:t>
            </a:r>
            <a:r>
              <a:rPr lang="tr-TR">
                <a:latin typeface="Times New Roman" pitchFamily="18" charset="0"/>
                <a:cs typeface="Times New Roman" pitchFamily="18" charset="0"/>
              </a:rPr>
              <a:t> olarak seçersek </a:t>
            </a:r>
            <a:r>
              <a:rPr lang="tr-TR" b="1">
                <a:latin typeface="Times New Roman" pitchFamily="18" charset="0"/>
                <a:cs typeface="Times New Roman" pitchFamily="18" charset="0"/>
              </a:rPr>
              <a:t>(0.10, 0.50) </a:t>
            </a:r>
            <a:r>
              <a:rPr lang="tr-TR">
                <a:latin typeface="Times New Roman" pitchFamily="18" charset="0"/>
                <a:cs typeface="Times New Roman" pitchFamily="18" charset="0"/>
              </a:rPr>
              <a:t>gözlemine en yakın </a:t>
            </a:r>
            <a:r>
              <a:rPr lang="tr-TR" b="1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tr-TR">
                <a:latin typeface="Times New Roman" pitchFamily="18" charset="0"/>
                <a:cs typeface="Times New Roman" pitchFamily="18" charset="0"/>
              </a:rPr>
              <a:t> komşuyu arayacağız.</a:t>
            </a:r>
          </a:p>
          <a:p>
            <a:pPr algn="just"/>
            <a:endParaRPr lang="tr-TR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tr-TR" b="1">
                <a:latin typeface="Times New Roman" pitchFamily="18" charset="0"/>
                <a:cs typeface="Times New Roman" pitchFamily="18" charset="0"/>
              </a:rPr>
              <a:t>İkinci adım: </a:t>
            </a:r>
            <a:r>
              <a:rPr lang="tr-TR">
                <a:latin typeface="Times New Roman" pitchFamily="18" charset="0"/>
                <a:cs typeface="Times New Roman" pitchFamily="18" charset="0"/>
              </a:rPr>
              <a:t>Uzaklıkların hesaplanması</a:t>
            </a:r>
          </a:p>
          <a:p>
            <a:pPr algn="just"/>
            <a:r>
              <a:rPr lang="tr-TR">
                <a:latin typeface="Times New Roman" pitchFamily="18" charset="0"/>
                <a:cs typeface="Times New Roman" pitchFamily="18" charset="0"/>
              </a:rPr>
              <a:t>Öklid uzaklık formülü kullanılarak uzaklıklar hesaplandığında oluşan tabloyu belirleyelim.</a:t>
            </a:r>
          </a:p>
          <a:p>
            <a:pPr algn="just"/>
            <a:endParaRPr lang="tr-T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898" name="Rectangle 12"/>
          <p:cNvSpPr>
            <a:spLocks noChangeArrowheads="1"/>
          </p:cNvSpPr>
          <p:nvPr/>
        </p:nvSpPr>
        <p:spPr bwMode="auto">
          <a:xfrm>
            <a:off x="3657600" y="1971675"/>
            <a:ext cx="1219200" cy="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38111" name="Group 223"/>
          <p:cNvGraphicFramePr>
            <a:graphicFrameLocks noGrp="1"/>
          </p:cNvGraphicFramePr>
          <p:nvPr/>
        </p:nvGraphicFramePr>
        <p:xfrm>
          <a:off x="900113" y="2060575"/>
          <a:ext cx="2735262" cy="2927350"/>
        </p:xfrm>
        <a:graphic>
          <a:graphicData uri="http://schemas.openxmlformats.org/drawingml/2006/table">
            <a:tbl>
              <a:tblPr/>
              <a:tblGrid>
                <a:gridCol w="1000125"/>
                <a:gridCol w="868362"/>
                <a:gridCol w="866775"/>
              </a:tblGrid>
              <a:tr h="485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Tur"/>
                          <a:cs typeface="Times New Roman" pitchFamily="18" charset="0"/>
                        </a:rPr>
                        <a:t>X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Tur"/>
                          <a:cs typeface="Times New Roman" pitchFamily="18" charset="0"/>
                        </a:rPr>
                        <a:t>Y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Tur"/>
                          <a:cs typeface="Times New Roman" pitchFamily="18" charset="0"/>
                        </a:rPr>
                        <a:t>BAKİYE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Tur"/>
                          <a:cs typeface="Times New Roman" pitchFamily="18" charset="0"/>
                        </a:rPr>
                        <a:t>0,07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Tur"/>
                          <a:cs typeface="Times New Roman" pitchFamily="18" charset="0"/>
                        </a:rPr>
                        <a:t>0,25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Tur"/>
                          <a:cs typeface="Times New Roman" pitchFamily="18" charset="0"/>
                        </a:rPr>
                        <a:t>ARTI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Tur"/>
                          <a:cs typeface="Times New Roman" pitchFamily="18" charset="0"/>
                        </a:rPr>
                        <a:t>0,02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Tur"/>
                          <a:cs typeface="Times New Roman" pitchFamily="18" charset="0"/>
                        </a:rPr>
                        <a:t>0,02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Tur"/>
                          <a:cs typeface="Times New Roman" pitchFamily="18" charset="0"/>
                        </a:rPr>
                        <a:t>ARTI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Tur"/>
                          <a:cs typeface="Times New Roman" pitchFamily="18" charset="0"/>
                        </a:rPr>
                        <a:t>0,25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Tur"/>
                          <a:cs typeface="Times New Roman" pitchFamily="18" charset="0"/>
                        </a:rPr>
                        <a:t>0,08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Tur"/>
                          <a:cs typeface="Times New Roman" pitchFamily="18" charset="0"/>
                        </a:rPr>
                        <a:t>ARTI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Tur"/>
                          <a:cs typeface="Times New Roman" pitchFamily="18" charset="0"/>
                        </a:rPr>
                        <a:t>1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Tur"/>
                          <a:cs typeface="Times New Roman" pitchFamily="18" charset="0"/>
                        </a:rPr>
                        <a:t>0,2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Tur"/>
                          <a:cs typeface="Times New Roman" pitchFamily="18" charset="0"/>
                        </a:rPr>
                        <a:t>EKSİ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Tur"/>
                          <a:cs typeface="Times New Roman" pitchFamily="18" charset="0"/>
                        </a:rPr>
                        <a:t>0,26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Tur"/>
                          <a:cs typeface="Times New Roman" pitchFamily="18" charset="0"/>
                        </a:rPr>
                        <a:t>0,3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Tur"/>
                          <a:cs typeface="Times New Roman" pitchFamily="18" charset="0"/>
                        </a:rPr>
                        <a:t>ARTI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Tur"/>
                          <a:cs typeface="Times New Roman" pitchFamily="18" charset="0"/>
                        </a:rPr>
                        <a:t>0,14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Tur"/>
                          <a:cs typeface="Times New Roman" pitchFamily="18" charset="0"/>
                        </a:rPr>
                        <a:t>0,26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Tur"/>
                          <a:cs typeface="Times New Roman" pitchFamily="18" charset="0"/>
                        </a:rPr>
                        <a:t>ARTI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Tur"/>
                          <a:cs typeface="Times New Roman" pitchFamily="18" charset="0"/>
                        </a:rPr>
                        <a:t>0,28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Tur"/>
                          <a:cs typeface="Times New Roman" pitchFamily="18" charset="0"/>
                        </a:rPr>
                        <a:t>0,36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Tur"/>
                          <a:cs typeface="Times New Roman" pitchFamily="18" charset="0"/>
                        </a:rPr>
                        <a:t>ARTI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Tur"/>
                          <a:cs typeface="Times New Roman" pitchFamily="18" charset="0"/>
                        </a:rPr>
                        <a:t>0,04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Tur"/>
                          <a:cs typeface="Times New Roman" pitchFamily="18" charset="0"/>
                        </a:rPr>
                        <a:t>0,11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Tur"/>
                          <a:cs typeface="Times New Roman" pitchFamily="18" charset="0"/>
                        </a:rPr>
                        <a:t>EKSİ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Tur"/>
                          <a:cs typeface="Times New Roman" pitchFamily="18" charset="0"/>
                        </a:rPr>
                        <a:t>0,03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Tur"/>
                          <a:cs typeface="Times New Roman" pitchFamily="18" charset="0"/>
                        </a:rPr>
                        <a:t>0,55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Tur"/>
                          <a:cs typeface="Times New Roman" pitchFamily="18" charset="0"/>
                        </a:rPr>
                        <a:t>ARTI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Tur"/>
                          <a:cs typeface="Times New Roman" pitchFamily="18" charset="0"/>
                        </a:rPr>
                        <a:t>0,02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Tur"/>
                          <a:cs typeface="Times New Roman" pitchFamily="18" charset="0"/>
                        </a:rPr>
                        <a:t>0,87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Tur"/>
                          <a:cs typeface="Times New Roman" pitchFamily="18" charset="0"/>
                        </a:rPr>
                        <a:t>EKSİ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24597A-62A2-4B29-B7B9-FAE035F0CA5C}" type="slidenum">
              <a:rPr lang="en-US">
                <a:latin typeface="Times New Roman" pitchFamily="18" charset="0"/>
              </a:rPr>
              <a:pPr>
                <a:defRPr/>
              </a:pPr>
              <a:t>16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36" name="1 Başlık"/>
          <p:cNvSpPr txBox="1">
            <a:spLocks/>
          </p:cNvSpPr>
          <p:nvPr/>
        </p:nvSpPr>
        <p:spPr>
          <a:xfrm>
            <a:off x="63500" y="71438"/>
            <a:ext cx="8183563" cy="28575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tr-TR" sz="16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Harrington" pitchFamily="82" charset="0"/>
                <a:ea typeface="+mj-ea"/>
                <a:cs typeface="+mj-cs"/>
              </a:rPr>
              <a:t>Veri Madenciliği </a:t>
            </a:r>
            <a:endParaRPr lang="tr-TR" sz="24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Harrington" pitchFamily="82" charset="0"/>
              <a:ea typeface="+mj-ea"/>
              <a:cs typeface="Times New Roman" pitchFamily="18" charset="0"/>
            </a:endParaRPr>
          </a:p>
        </p:txBody>
      </p:sp>
      <p:sp>
        <p:nvSpPr>
          <p:cNvPr id="37" name="Rectangle 1"/>
          <p:cNvSpPr>
            <a:spLocks noChangeArrowheads="1"/>
          </p:cNvSpPr>
          <p:nvPr/>
        </p:nvSpPr>
        <p:spPr bwMode="auto">
          <a:xfrm>
            <a:off x="2786063" y="109538"/>
            <a:ext cx="52863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1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Harrington" pitchFamily="82" charset="0"/>
                <a:ea typeface="+mj-ea"/>
                <a:cs typeface="+mj-cs"/>
              </a:rPr>
              <a:t>En Yakın Komşu Algoritması</a:t>
            </a:r>
          </a:p>
        </p:txBody>
      </p:sp>
      <p:sp>
        <p:nvSpPr>
          <p:cNvPr id="38" name="37 Altbilgi Yer Tutucusu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tr-TR" smtClean="0">
                <a:solidFill>
                  <a:srgbClr val="938E99"/>
                </a:solidFill>
              </a:rPr>
              <a:t>Veri Madenciliği [ 7.hft  ]</a:t>
            </a:r>
          </a:p>
        </p:txBody>
      </p:sp>
      <p:sp>
        <p:nvSpPr>
          <p:cNvPr id="60421" name="10 Metin kutusu"/>
          <p:cNvSpPr txBox="1">
            <a:spLocks noChangeArrowheads="1"/>
          </p:cNvSpPr>
          <p:nvPr/>
        </p:nvSpPr>
        <p:spPr bwMode="auto">
          <a:xfrm>
            <a:off x="3929063" y="714375"/>
            <a:ext cx="4643437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tr-TR" b="1">
                <a:latin typeface="Times New Roman" pitchFamily="18" charset="0"/>
                <a:cs typeface="Times New Roman" pitchFamily="18" charset="0"/>
              </a:rPr>
              <a:t>Üçüncü adım: </a:t>
            </a:r>
            <a:r>
              <a:rPr lang="tr-TR">
                <a:latin typeface="Times New Roman" pitchFamily="18" charset="0"/>
                <a:cs typeface="Times New Roman" pitchFamily="18" charset="0"/>
              </a:rPr>
              <a:t>En küçük uzaklıkların belirlenmesi</a:t>
            </a:r>
          </a:p>
          <a:p>
            <a:pPr algn="just"/>
            <a:endParaRPr lang="tr-TR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tr-TR">
                <a:latin typeface="Times New Roman" pitchFamily="18" charset="0"/>
                <a:cs typeface="Times New Roman" pitchFamily="18" charset="0"/>
              </a:rPr>
              <a:t>k=3 olarak seçilen gözlemin belirlenmesi</a:t>
            </a:r>
          </a:p>
          <a:p>
            <a:pPr algn="just"/>
            <a:endParaRPr lang="tr-TR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tr-TR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0422" name="Picture 3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836613"/>
            <a:ext cx="3313112" cy="296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30 32-Nokta Yıldız"/>
          <p:cNvSpPr/>
          <p:nvPr/>
        </p:nvSpPr>
        <p:spPr>
          <a:xfrm>
            <a:off x="3276600" y="2565400"/>
            <a:ext cx="404813" cy="249238"/>
          </a:xfrm>
          <a:prstGeom prst="star32">
            <a:avLst>
              <a:gd name="adj" fmla="val 44149"/>
            </a:avLst>
          </a:prstGeom>
          <a:solidFill>
            <a:srgbClr val="FFFF00">
              <a:alpha val="1700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tr-TR" sz="1600" dirty="0">
              <a:solidFill>
                <a:schemeClr val="accent6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39" name="38 32-Nokta Yıldız"/>
          <p:cNvSpPr/>
          <p:nvPr/>
        </p:nvSpPr>
        <p:spPr>
          <a:xfrm>
            <a:off x="3276600" y="2814638"/>
            <a:ext cx="404813" cy="250825"/>
          </a:xfrm>
          <a:prstGeom prst="star32">
            <a:avLst>
              <a:gd name="adj" fmla="val 44149"/>
            </a:avLst>
          </a:prstGeom>
          <a:solidFill>
            <a:srgbClr val="FFFF00">
              <a:alpha val="1700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tr-TR" sz="1600" dirty="0">
              <a:solidFill>
                <a:schemeClr val="accent6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40" name="39 32-Nokta Yıldız"/>
          <p:cNvSpPr/>
          <p:nvPr/>
        </p:nvSpPr>
        <p:spPr>
          <a:xfrm>
            <a:off x="3276600" y="3284538"/>
            <a:ext cx="404813" cy="250825"/>
          </a:xfrm>
          <a:prstGeom prst="star32">
            <a:avLst>
              <a:gd name="adj" fmla="val 44149"/>
            </a:avLst>
          </a:prstGeom>
          <a:solidFill>
            <a:srgbClr val="FFFF00">
              <a:alpha val="1700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tr-TR" sz="1600" dirty="0">
              <a:solidFill>
                <a:schemeClr val="accent6">
                  <a:lumMod val="50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60426" name="Picture 3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2133600"/>
            <a:ext cx="4319588" cy="315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27" name="Picture 3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9750" y="4089400"/>
            <a:ext cx="3455988" cy="169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714375" y="785813"/>
            <a:ext cx="7772400" cy="2863850"/>
          </a:xfrm>
        </p:spPr>
        <p:txBody>
          <a:bodyPr>
            <a:spAutoFit/>
          </a:bodyPr>
          <a:lstStyle/>
          <a:p>
            <a:pPr algn="just" eaLnBrk="1" hangingPunct="1">
              <a:buFont typeface="Wingdings 2" pitchFamily="18" charset="2"/>
              <a:buNone/>
              <a:defRPr/>
            </a:pPr>
            <a:r>
              <a:rPr lang="tr-TR" sz="18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Ağırlıklı Oylama Yöntemin Uygulanması :</a:t>
            </a:r>
          </a:p>
          <a:p>
            <a:pPr eaLnBrk="1" hangingPunct="1">
              <a:buFont typeface="Wingdings 2" pitchFamily="18" charset="2"/>
              <a:buNone/>
              <a:defRPr/>
            </a:pPr>
            <a:endParaRPr lang="tr-TR" sz="180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 2" pitchFamily="18" charset="2"/>
              <a:buNone/>
              <a:defRPr/>
            </a:pPr>
            <a:endParaRPr lang="tr-TR" sz="180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 2" pitchFamily="18" charset="2"/>
              <a:buNone/>
              <a:defRPr/>
            </a:pPr>
            <a:endParaRPr lang="tr-TR" sz="180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 2" pitchFamily="18" charset="2"/>
              <a:buNone/>
              <a:defRPr/>
            </a:pPr>
            <a:endParaRPr lang="tr-TR" sz="180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tr-TR" sz="1800" smtClean="0">
                <a:latin typeface="Times New Roman" pitchFamily="18" charset="0"/>
                <a:cs typeface="Times New Roman" pitchFamily="18" charset="0"/>
              </a:rPr>
              <a:t>Bağıntısını kullanılarak hesaplamalar yapılır.</a:t>
            </a:r>
          </a:p>
          <a:p>
            <a:pPr eaLnBrk="1" hangingPunct="1">
              <a:buFont typeface="Wingdings 2" pitchFamily="18" charset="2"/>
              <a:buNone/>
              <a:defRPr/>
            </a:pPr>
            <a:endParaRPr lang="tr-TR" sz="180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 2" pitchFamily="18" charset="2"/>
              <a:buNone/>
              <a:defRPr/>
            </a:pPr>
            <a:endParaRPr lang="tr-TR" sz="180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 2" pitchFamily="18" charset="2"/>
              <a:buNone/>
              <a:defRPr/>
            </a:pPr>
            <a:endParaRPr lang="tr-TR" sz="18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4540F3-6005-4039-9874-946EF15B971F}" type="slidenum">
              <a:rPr lang="en-US">
                <a:latin typeface="Times New Roman" pitchFamily="18" charset="0"/>
              </a:rPr>
              <a:pPr>
                <a:defRPr/>
              </a:pPr>
              <a:t>17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36" name="1 Başlık"/>
          <p:cNvSpPr txBox="1">
            <a:spLocks/>
          </p:cNvSpPr>
          <p:nvPr/>
        </p:nvSpPr>
        <p:spPr>
          <a:xfrm>
            <a:off x="63500" y="71438"/>
            <a:ext cx="8183563" cy="28575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tr-TR" sz="16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Harrington" pitchFamily="82" charset="0"/>
                <a:ea typeface="+mj-ea"/>
                <a:cs typeface="+mj-cs"/>
              </a:rPr>
              <a:t>Veri Madenciliği </a:t>
            </a:r>
            <a:endParaRPr lang="tr-TR" sz="24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Harrington" pitchFamily="82" charset="0"/>
              <a:ea typeface="+mj-ea"/>
              <a:cs typeface="Times New Roman" pitchFamily="18" charset="0"/>
            </a:endParaRPr>
          </a:p>
        </p:txBody>
      </p:sp>
      <p:sp>
        <p:nvSpPr>
          <p:cNvPr id="37" name="Rectangle 1"/>
          <p:cNvSpPr>
            <a:spLocks noChangeArrowheads="1"/>
          </p:cNvSpPr>
          <p:nvPr/>
        </p:nvSpPr>
        <p:spPr bwMode="auto">
          <a:xfrm>
            <a:off x="2786063" y="109538"/>
            <a:ext cx="52863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1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Harrington" pitchFamily="82" charset="0"/>
                <a:ea typeface="+mj-ea"/>
                <a:cs typeface="+mj-cs"/>
              </a:rPr>
              <a:t>En Yakın Komşu Algoritması</a:t>
            </a:r>
          </a:p>
        </p:txBody>
      </p:sp>
      <p:sp>
        <p:nvSpPr>
          <p:cNvPr id="38" name="37 Altbilgi Yer Tutucusu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tr-TR" smtClean="0">
                <a:solidFill>
                  <a:srgbClr val="938E99"/>
                </a:solidFill>
              </a:rPr>
              <a:t>Veri Madenciliği [ 7.hft  ]</a:t>
            </a:r>
          </a:p>
        </p:txBody>
      </p:sp>
      <p:graphicFrame>
        <p:nvGraphicFramePr>
          <p:cNvPr id="39938" name="Object 2"/>
          <p:cNvGraphicFramePr>
            <a:graphicFrameLocks noChangeAspect="1"/>
          </p:cNvGraphicFramePr>
          <p:nvPr/>
        </p:nvGraphicFramePr>
        <p:xfrm>
          <a:off x="928688" y="1357313"/>
          <a:ext cx="1735137" cy="673100"/>
        </p:xfrm>
        <a:graphic>
          <a:graphicData uri="http://schemas.openxmlformats.org/presentationml/2006/ole">
            <p:oleObj spid="_x0000_s39938" name="Denklem" r:id="rId3" imgW="1079280" imgH="419040" progId="Equation.3">
              <p:embed/>
            </p:oleObj>
          </a:graphicData>
        </a:graphic>
      </p:graphicFrame>
      <p:graphicFrame>
        <p:nvGraphicFramePr>
          <p:cNvPr id="39939" name="Object 3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39939" name="Denklem" r:id="rId4" imgW="914400" imgH="215640" progId="Equation.3">
              <p:embed/>
            </p:oleObj>
          </a:graphicData>
        </a:graphic>
      </p:graphicFrame>
      <p:graphicFrame>
        <p:nvGraphicFramePr>
          <p:cNvPr id="39940" name="Object 4"/>
          <p:cNvGraphicFramePr>
            <a:graphicFrameLocks noChangeAspect="1"/>
          </p:cNvGraphicFramePr>
          <p:nvPr/>
        </p:nvGraphicFramePr>
        <p:xfrm>
          <a:off x="896938" y="2786063"/>
          <a:ext cx="3328987" cy="673100"/>
        </p:xfrm>
        <a:graphic>
          <a:graphicData uri="http://schemas.openxmlformats.org/presentationml/2006/ole">
            <p:oleObj spid="_x0000_s39940" name="Denklem" r:id="rId5" imgW="2070000" imgH="419040" progId="Equation.3">
              <p:embed/>
            </p:oleObj>
          </a:graphicData>
        </a:graphic>
      </p:graphicFrame>
      <p:graphicFrame>
        <p:nvGraphicFramePr>
          <p:cNvPr id="39941" name="Object 5"/>
          <p:cNvGraphicFramePr>
            <a:graphicFrameLocks noChangeAspect="1"/>
          </p:cNvGraphicFramePr>
          <p:nvPr/>
        </p:nvGraphicFramePr>
        <p:xfrm>
          <a:off x="968375" y="3500438"/>
          <a:ext cx="3244850" cy="673100"/>
        </p:xfrm>
        <a:graphic>
          <a:graphicData uri="http://schemas.openxmlformats.org/presentationml/2006/ole">
            <p:oleObj spid="_x0000_s39941" name="Denklem" r:id="rId6" imgW="2019240" imgH="419040" progId="Equation.3">
              <p:embed/>
            </p:oleObj>
          </a:graphicData>
        </a:graphic>
      </p:graphicFrame>
      <p:graphicFrame>
        <p:nvGraphicFramePr>
          <p:cNvPr id="39942" name="Object 6"/>
          <p:cNvGraphicFramePr>
            <a:graphicFrameLocks noChangeAspect="1"/>
          </p:cNvGraphicFramePr>
          <p:nvPr/>
        </p:nvGraphicFramePr>
        <p:xfrm>
          <a:off x="898525" y="4214813"/>
          <a:ext cx="3244850" cy="673100"/>
        </p:xfrm>
        <a:graphic>
          <a:graphicData uri="http://schemas.openxmlformats.org/presentationml/2006/ole">
            <p:oleObj spid="_x0000_s39942" name="Denklem" r:id="rId7" imgW="2019240" imgH="419040" progId="Equation.3">
              <p:embed/>
            </p:oleObj>
          </a:graphicData>
        </a:graphic>
      </p:graphicFrame>
      <p:sp>
        <p:nvSpPr>
          <p:cNvPr id="39948" name="Content Placeholder 2"/>
          <p:cNvSpPr txBox="1">
            <a:spLocks/>
          </p:cNvSpPr>
          <p:nvPr/>
        </p:nvSpPr>
        <p:spPr bwMode="auto">
          <a:xfrm>
            <a:off x="642938" y="5143500"/>
            <a:ext cx="6786562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2880" tIns="91440">
            <a:spAutoFit/>
          </a:bodyPr>
          <a:lstStyle/>
          <a:p>
            <a:pPr marL="265113" indent="-265113"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endParaRPr lang="tr-TR">
              <a:latin typeface="Times New Roman" pitchFamily="18" charset="0"/>
              <a:cs typeface="Times New Roman" pitchFamily="18" charset="0"/>
            </a:endParaRPr>
          </a:p>
          <a:p>
            <a:pPr marL="265113" indent="-265113"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tr-TR">
                <a:latin typeface="Times New Roman" pitchFamily="18" charset="0"/>
                <a:cs typeface="Times New Roman" pitchFamily="18" charset="0"/>
              </a:rPr>
              <a:t>Elde edilen bu değerlerin tablo üzerine eklenmesi ile yeni tablo;</a:t>
            </a:r>
          </a:p>
        </p:txBody>
      </p:sp>
      <p:pic>
        <p:nvPicPr>
          <p:cNvPr id="39949" name="Picture 19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076825" y="476250"/>
            <a:ext cx="3552825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434A5A-E7CA-4EFD-BD7A-389FCEF73D37}" type="slidenum">
              <a:rPr lang="en-US">
                <a:latin typeface="Times New Roman" pitchFamily="18" charset="0"/>
              </a:rPr>
              <a:pPr>
                <a:defRPr/>
              </a:pPr>
              <a:t>18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36" name="1 Başlık"/>
          <p:cNvSpPr txBox="1">
            <a:spLocks/>
          </p:cNvSpPr>
          <p:nvPr/>
        </p:nvSpPr>
        <p:spPr>
          <a:xfrm>
            <a:off x="63500" y="71438"/>
            <a:ext cx="8183563" cy="28575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tr-TR" sz="16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Harrington" pitchFamily="82" charset="0"/>
                <a:ea typeface="+mj-ea"/>
                <a:cs typeface="+mj-cs"/>
              </a:rPr>
              <a:t>Veri Madenciliği </a:t>
            </a:r>
            <a:endParaRPr lang="tr-TR" sz="24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Harrington" pitchFamily="82" charset="0"/>
              <a:ea typeface="+mj-ea"/>
              <a:cs typeface="Times New Roman" pitchFamily="18" charset="0"/>
            </a:endParaRPr>
          </a:p>
        </p:txBody>
      </p:sp>
      <p:sp>
        <p:nvSpPr>
          <p:cNvPr id="37" name="Rectangle 1"/>
          <p:cNvSpPr>
            <a:spLocks noChangeArrowheads="1"/>
          </p:cNvSpPr>
          <p:nvPr/>
        </p:nvSpPr>
        <p:spPr bwMode="auto">
          <a:xfrm>
            <a:off x="2786063" y="109538"/>
            <a:ext cx="52863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1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Harrington" pitchFamily="82" charset="0"/>
                <a:ea typeface="+mj-ea"/>
                <a:cs typeface="+mj-cs"/>
              </a:rPr>
              <a:t>En Yakın Komşu Algoritması</a:t>
            </a:r>
          </a:p>
        </p:txBody>
      </p:sp>
      <p:sp>
        <p:nvSpPr>
          <p:cNvPr id="38" name="37 Altbilgi Yer Tutucusu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tr-TR" smtClean="0">
                <a:solidFill>
                  <a:srgbClr val="938E99"/>
                </a:solidFill>
              </a:rPr>
              <a:t>Veri Madenciliği [ 7.hft  ]</a:t>
            </a:r>
          </a:p>
        </p:txBody>
      </p:sp>
      <p:sp>
        <p:nvSpPr>
          <p:cNvPr id="62469" name="10 Metin kutusu"/>
          <p:cNvSpPr txBox="1">
            <a:spLocks noChangeArrowheads="1"/>
          </p:cNvSpPr>
          <p:nvPr/>
        </p:nvSpPr>
        <p:spPr bwMode="auto">
          <a:xfrm>
            <a:off x="500063" y="714375"/>
            <a:ext cx="807243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tr-TR" b="1">
                <a:latin typeface="Times New Roman" pitchFamily="18" charset="0"/>
                <a:cs typeface="Times New Roman" pitchFamily="18" charset="0"/>
              </a:rPr>
              <a:t>Ağırlıklı uzaklık değerleri tablo üzerinde gösterilirse</a:t>
            </a:r>
            <a:endParaRPr lang="tr-TR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tr-T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470" name="30 Metin kutusu"/>
          <p:cNvSpPr txBox="1">
            <a:spLocks noChangeArrowheads="1"/>
          </p:cNvSpPr>
          <p:nvPr/>
        </p:nvSpPr>
        <p:spPr bwMode="auto">
          <a:xfrm>
            <a:off x="571500" y="4857750"/>
            <a:ext cx="8072438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tr-TR">
                <a:latin typeface="Times New Roman" pitchFamily="18" charset="0"/>
                <a:cs typeface="Times New Roman" pitchFamily="18" charset="0"/>
              </a:rPr>
              <a:t>Bakiyeler içinde hepsi ARTI olduğu için aranan yeni gözlem değerinin sınıfının da ARTI’ya  ait olduğu belirlenir.</a:t>
            </a:r>
          </a:p>
          <a:p>
            <a:pPr algn="just"/>
            <a:endParaRPr lang="tr-TR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2471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3350" y="1052513"/>
            <a:ext cx="6048375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38 32-Nokta Yıldız"/>
          <p:cNvSpPr/>
          <p:nvPr/>
        </p:nvSpPr>
        <p:spPr>
          <a:xfrm>
            <a:off x="4572000" y="3860800"/>
            <a:ext cx="863600" cy="500063"/>
          </a:xfrm>
          <a:prstGeom prst="star32">
            <a:avLst>
              <a:gd name="adj" fmla="val 43766"/>
            </a:avLst>
          </a:prstGeom>
          <a:solidFill>
            <a:srgbClr val="FFFF00">
              <a:alpha val="1700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tr-TR" sz="1600" dirty="0">
              <a:solidFill>
                <a:schemeClr val="accent6">
                  <a:lumMod val="50000"/>
                </a:schemeClr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71500" y="714375"/>
            <a:ext cx="8183563" cy="320675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sz="2400" dirty="0" smtClean="0">
                <a:solidFill>
                  <a:schemeClr val="accent4">
                    <a:lumMod val="75000"/>
                  </a:schemeClr>
                </a:solidFill>
                <a:latin typeface="Batang" pitchFamily="18" charset="-127"/>
                <a:ea typeface="Batang" pitchFamily="18" charset="-127"/>
              </a:rPr>
              <a:t>Kaynaklar :</a:t>
            </a:r>
            <a:endParaRPr lang="tr-TR" sz="2400" dirty="0">
              <a:solidFill>
                <a:schemeClr val="accent4">
                  <a:lumMod val="75000"/>
                </a:schemeClr>
              </a:solidFill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63490" name="2 İçerik Yer Tutucusu"/>
          <p:cNvSpPr>
            <a:spLocks noGrp="1"/>
          </p:cNvSpPr>
          <p:nvPr>
            <p:ph idx="1"/>
          </p:nvPr>
        </p:nvSpPr>
        <p:spPr>
          <a:xfrm>
            <a:off x="503238" y="1571625"/>
            <a:ext cx="8183562" cy="4429125"/>
          </a:xfrm>
        </p:spPr>
        <p:txBody>
          <a:bodyPr/>
          <a:lstStyle/>
          <a:p>
            <a:pPr eaLnBrk="1" hangingPunct="1">
              <a:buClr>
                <a:srgbClr val="FFFF00"/>
              </a:buClr>
            </a:pPr>
            <a:r>
              <a:rPr lang="tr-TR" sz="1400" smtClean="0">
                <a:latin typeface="Arial Narrow" pitchFamily="34" charset="0"/>
              </a:rPr>
              <a:t>Veri Madenciliği Yöntemleri, Yalçın Özkan 06’2008</a:t>
            </a:r>
          </a:p>
          <a:p>
            <a:pPr eaLnBrk="1" hangingPunct="1">
              <a:buClr>
                <a:srgbClr val="FFFF00"/>
              </a:buClr>
            </a:pPr>
            <a:r>
              <a:rPr lang="tr-TR" sz="1400" smtClean="0">
                <a:latin typeface="Arial Narrow" pitchFamily="34" charset="0"/>
              </a:rPr>
              <a:t>Veri Madenciliği ,Gökhan Silahtaroğlu 06’2008</a:t>
            </a:r>
          </a:p>
          <a:p>
            <a:pPr eaLnBrk="1" hangingPunct="1">
              <a:buClr>
                <a:srgbClr val="FFFF00"/>
              </a:buClr>
            </a:pPr>
            <a:r>
              <a:rPr lang="tr-TR" sz="1400" smtClean="0">
                <a:latin typeface="Arial Narrow" pitchFamily="34" charset="0"/>
              </a:rPr>
              <a:t>İstanbul Ticaret Üniversitesi Derğisi Veri Madencilği Modeller Ve Uygulama Alanları (Serhat ÖZEKES)</a:t>
            </a:r>
          </a:p>
          <a:p>
            <a:pPr eaLnBrk="1" hangingPunct="1">
              <a:buClr>
                <a:srgbClr val="FFFF00"/>
              </a:buClr>
              <a:buFont typeface="Wingdings 2" pitchFamily="18" charset="2"/>
              <a:buNone/>
            </a:pPr>
            <a:endParaRPr lang="tr-TR" sz="1400" smtClean="0">
              <a:latin typeface="Arial Narrow" pitchFamily="34" charset="0"/>
            </a:endParaRPr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tr-TR" smtClean="0">
                <a:solidFill>
                  <a:srgbClr val="938E99"/>
                </a:solidFill>
              </a:rPr>
              <a:t>Veri Madenciliği [ 7.hft  ]</a:t>
            </a: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95981C-937B-4BDD-A6BA-B11E512AB19B}" type="slidenum">
              <a:rPr lang="tr-TR"/>
              <a:pPr>
                <a:defRPr/>
              </a:pPr>
              <a:t>19</a:t>
            </a:fld>
            <a:endParaRPr lang="tr-TR"/>
          </a:p>
        </p:txBody>
      </p:sp>
      <p:pic>
        <p:nvPicPr>
          <p:cNvPr id="86018" name="Picture 2" descr="http://www.ozgurotomasyon.com/content_files/html/elektronik_veri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15140" y="3972495"/>
            <a:ext cx="1643074" cy="2223284"/>
          </a:xfrm>
          <a:prstGeom prst="roundRect">
            <a:avLst>
              <a:gd name="adj" fmla="val 9253"/>
            </a:avLst>
          </a:prstGeom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3500" y="71438"/>
            <a:ext cx="8183563" cy="28575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arrington" pitchFamily="82" charset="0"/>
              </a:rPr>
              <a:t>Veri Madenciliği </a:t>
            </a:r>
            <a:endParaRPr lang="tr-TR" sz="2400" b="0" dirty="0">
              <a:solidFill>
                <a:schemeClr val="tx1">
                  <a:lumMod val="95000"/>
                  <a:lumOff val="5000"/>
                </a:schemeClr>
              </a:solidFill>
              <a:latin typeface="Harrington" pitchFamily="82" charset="0"/>
              <a:cs typeface="Times New Roman" pitchFamily="18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4FAE9C-B08F-4305-A32A-A302697A2A3C}" type="slidenum">
              <a:rPr lang="tr-TR"/>
              <a:pPr>
                <a:defRPr/>
              </a:pPr>
              <a:t>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tr-TR" smtClean="0">
                <a:solidFill>
                  <a:srgbClr val="938E99"/>
                </a:solidFill>
              </a:rPr>
              <a:t>Veri Madenciliği [ 7.hft  ]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28625" y="714375"/>
            <a:ext cx="8286750" cy="5286375"/>
          </a:xfrm>
          <a:prstGeom prst="rect">
            <a:avLst/>
          </a:prstGeom>
        </p:spPr>
        <p:txBody>
          <a:bodyPr lIns="182880" tIns="91440">
            <a:normAutofit/>
          </a:bodyPr>
          <a:lstStyle/>
          <a:p>
            <a:pPr marL="786384" lvl="2" indent="-182880" fontAlgn="auto">
              <a:spcBef>
                <a:spcPts val="250"/>
              </a:spcBef>
              <a:spcAft>
                <a:spcPts val="0"/>
              </a:spcAft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" pitchFamily="2" charset="2"/>
              <a:buNone/>
              <a:defRPr/>
            </a:pPr>
            <a:endParaRPr lang="en-US">
              <a:latin typeface="+mn-lt"/>
            </a:endParaRPr>
          </a:p>
        </p:txBody>
      </p:sp>
      <p:sp>
        <p:nvSpPr>
          <p:cNvPr id="8" name="7 Dikdörtgen"/>
          <p:cNvSpPr/>
          <p:nvPr/>
        </p:nvSpPr>
        <p:spPr>
          <a:xfrm>
            <a:off x="4714875" y="2143125"/>
            <a:ext cx="4286250" cy="2246313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itchFamily="2" charset="2"/>
              <a:buChar char="Ø"/>
              <a:defRPr/>
            </a:pP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000" b="1" dirty="0">
                <a:latin typeface="Times New Roman" pitchFamily="18" charset="0"/>
                <a:cs typeface="Times New Roman" pitchFamily="18" charset="0"/>
              </a:rPr>
              <a:t>En yakın komşu algoritması ,</a:t>
            </a:r>
            <a:endParaRPr lang="tr-TR" sz="2000" dirty="0">
              <a:latin typeface="Times New Roman" pitchFamily="18" charset="0"/>
              <a:cs typeface="Times New Roman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itchFamily="2" charset="2"/>
              <a:buChar char="Ø"/>
              <a:defRPr/>
            </a:pPr>
            <a:endParaRPr lang="tr-TR" sz="2000" dirty="0">
              <a:latin typeface="Times New Roman" pitchFamily="18" charset="0"/>
              <a:cs typeface="Times New Roman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itchFamily="2" charset="2"/>
              <a:buChar char="Ø"/>
              <a:defRPr/>
            </a:pP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Örnek tabanlı karar verme ,</a:t>
            </a:r>
            <a:endParaRPr lang="tr-TR" sz="2000" b="1" dirty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itchFamily="2" charset="2"/>
              <a:buChar char="Ø"/>
              <a:defRPr/>
            </a:pPr>
            <a:endParaRPr lang="tr-TR" sz="2000" dirty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itchFamily="2" charset="2"/>
              <a:buChar char="Ø"/>
              <a:defRPr/>
            </a:pPr>
            <a:r>
              <a:rPr lang="tr-T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Bilinen geçmiş örnekleri bir liste içinde saklayıp buradan ara değerleme ile çıktı hesaplama.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2786063" y="109538"/>
            <a:ext cx="52863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1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Harrington" pitchFamily="82" charset="0"/>
                <a:ea typeface="+mj-ea"/>
                <a:cs typeface="+mj-cs"/>
              </a:rPr>
              <a:t>En Yakın Komşu Algoritması</a:t>
            </a:r>
          </a:p>
        </p:txBody>
      </p:sp>
      <p:sp>
        <p:nvSpPr>
          <p:cNvPr id="10" name="9 Dikdörtgen"/>
          <p:cNvSpPr/>
          <p:nvPr/>
        </p:nvSpPr>
        <p:spPr>
          <a:xfrm>
            <a:off x="2857500" y="1285875"/>
            <a:ext cx="3532188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Harrington" pitchFamily="82" charset="0"/>
                <a:ea typeface="+mj-ea"/>
                <a:cs typeface="+mj-cs"/>
              </a:rPr>
              <a:t>Bellek Tabanlı Yöntemler</a:t>
            </a:r>
          </a:p>
        </p:txBody>
      </p:sp>
      <p:sp>
        <p:nvSpPr>
          <p:cNvPr id="18440" name="Line 3"/>
          <p:cNvSpPr>
            <a:spLocks noChangeShapeType="1"/>
          </p:cNvSpPr>
          <p:nvPr/>
        </p:nvSpPr>
        <p:spPr bwMode="auto">
          <a:xfrm>
            <a:off x="566738" y="5786438"/>
            <a:ext cx="586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8441" name="Line 4"/>
          <p:cNvSpPr>
            <a:spLocks noChangeShapeType="1"/>
          </p:cNvSpPr>
          <p:nvPr/>
        </p:nvSpPr>
        <p:spPr bwMode="auto">
          <a:xfrm flipH="1" flipV="1">
            <a:off x="566738" y="2128838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1862138" y="4795838"/>
            <a:ext cx="228600" cy="152400"/>
          </a:xfrm>
          <a:prstGeom prst="star5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tr-TR">
              <a:latin typeface="+mn-lt"/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1709738" y="4338638"/>
            <a:ext cx="228600" cy="152400"/>
          </a:xfrm>
          <a:prstGeom prst="star5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tr-TR">
              <a:latin typeface="+mn-lt"/>
            </a:endParaRP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2090738" y="3271838"/>
            <a:ext cx="228600" cy="152400"/>
          </a:xfrm>
          <a:prstGeom prst="star5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tr-TR">
              <a:latin typeface="+mn-lt"/>
            </a:endParaRPr>
          </a:p>
        </p:txBody>
      </p:sp>
      <p:sp>
        <p:nvSpPr>
          <p:cNvPr id="17" name="AutoShape 8"/>
          <p:cNvSpPr>
            <a:spLocks noChangeArrowheads="1"/>
          </p:cNvSpPr>
          <p:nvPr/>
        </p:nvSpPr>
        <p:spPr bwMode="auto">
          <a:xfrm>
            <a:off x="2967038" y="5176838"/>
            <a:ext cx="228600" cy="152400"/>
          </a:xfrm>
          <a:prstGeom prst="star5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tr-TR">
              <a:latin typeface="+mn-lt"/>
            </a:endParaRPr>
          </a:p>
        </p:txBody>
      </p:sp>
      <p:sp>
        <p:nvSpPr>
          <p:cNvPr id="18" name="AutoShape 9"/>
          <p:cNvSpPr>
            <a:spLocks noChangeArrowheads="1"/>
          </p:cNvSpPr>
          <p:nvPr/>
        </p:nvSpPr>
        <p:spPr bwMode="auto">
          <a:xfrm>
            <a:off x="2547938" y="4338638"/>
            <a:ext cx="228600" cy="152400"/>
          </a:xfrm>
          <a:prstGeom prst="star5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tr-TR">
              <a:latin typeface="+mn-lt"/>
            </a:endParaRPr>
          </a:p>
        </p:txBody>
      </p:sp>
      <p:sp>
        <p:nvSpPr>
          <p:cNvPr id="18447" name="AutoShape 10"/>
          <p:cNvSpPr>
            <a:spLocks noChangeArrowheads="1"/>
          </p:cNvSpPr>
          <p:nvPr/>
        </p:nvSpPr>
        <p:spPr bwMode="auto">
          <a:xfrm>
            <a:off x="3081338" y="2967038"/>
            <a:ext cx="228600" cy="304800"/>
          </a:xfrm>
          <a:prstGeom prst="star4">
            <a:avLst>
              <a:gd name="adj" fmla="val 125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>
              <a:latin typeface="Verdana" pitchFamily="34" charset="0"/>
            </a:endParaRPr>
          </a:p>
        </p:txBody>
      </p:sp>
      <p:sp>
        <p:nvSpPr>
          <p:cNvPr id="18448" name="AutoShape 11"/>
          <p:cNvSpPr>
            <a:spLocks noChangeArrowheads="1"/>
          </p:cNvSpPr>
          <p:nvPr/>
        </p:nvSpPr>
        <p:spPr bwMode="auto">
          <a:xfrm>
            <a:off x="2700338" y="2205038"/>
            <a:ext cx="228600" cy="304800"/>
          </a:xfrm>
          <a:prstGeom prst="star4">
            <a:avLst>
              <a:gd name="adj" fmla="val 125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>
              <a:latin typeface="Verdana" pitchFamily="34" charset="0"/>
            </a:endParaRPr>
          </a:p>
        </p:txBody>
      </p:sp>
      <p:sp>
        <p:nvSpPr>
          <p:cNvPr id="18449" name="AutoShape 12"/>
          <p:cNvSpPr>
            <a:spLocks noChangeArrowheads="1"/>
          </p:cNvSpPr>
          <p:nvPr/>
        </p:nvSpPr>
        <p:spPr bwMode="auto">
          <a:xfrm>
            <a:off x="2166938" y="3805238"/>
            <a:ext cx="228600" cy="304800"/>
          </a:xfrm>
          <a:prstGeom prst="star4">
            <a:avLst>
              <a:gd name="adj" fmla="val 125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>
              <a:latin typeface="Verdana" pitchFamily="34" charset="0"/>
            </a:endParaRPr>
          </a:p>
        </p:txBody>
      </p:sp>
      <p:sp>
        <p:nvSpPr>
          <p:cNvPr id="18450" name="AutoShape 13"/>
          <p:cNvSpPr>
            <a:spLocks noChangeArrowheads="1"/>
          </p:cNvSpPr>
          <p:nvPr/>
        </p:nvSpPr>
        <p:spPr bwMode="auto">
          <a:xfrm>
            <a:off x="2852738" y="4719638"/>
            <a:ext cx="228600" cy="304800"/>
          </a:xfrm>
          <a:prstGeom prst="star4">
            <a:avLst>
              <a:gd name="adj" fmla="val 125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>
              <a:latin typeface="Verdana" pitchFamily="34" charset="0"/>
            </a:endParaRPr>
          </a:p>
        </p:txBody>
      </p:sp>
      <p:sp>
        <p:nvSpPr>
          <p:cNvPr id="18451" name="AutoShape 14"/>
          <p:cNvSpPr>
            <a:spLocks noChangeArrowheads="1"/>
          </p:cNvSpPr>
          <p:nvPr/>
        </p:nvSpPr>
        <p:spPr bwMode="auto">
          <a:xfrm>
            <a:off x="3386138" y="4338638"/>
            <a:ext cx="228600" cy="304800"/>
          </a:xfrm>
          <a:prstGeom prst="star4">
            <a:avLst>
              <a:gd name="adj" fmla="val 125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>
              <a:latin typeface="Verdana" pitchFamily="34" charset="0"/>
            </a:endParaRPr>
          </a:p>
        </p:txBody>
      </p:sp>
      <p:sp>
        <p:nvSpPr>
          <p:cNvPr id="24" name="AutoShape 15"/>
          <p:cNvSpPr>
            <a:spLocks noChangeArrowheads="1"/>
          </p:cNvSpPr>
          <p:nvPr/>
        </p:nvSpPr>
        <p:spPr bwMode="auto">
          <a:xfrm>
            <a:off x="1709738" y="2586038"/>
            <a:ext cx="228600" cy="152400"/>
          </a:xfrm>
          <a:prstGeom prst="star5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tr-TR">
              <a:latin typeface="+mn-lt"/>
            </a:endParaRPr>
          </a:p>
        </p:txBody>
      </p:sp>
      <p:sp>
        <p:nvSpPr>
          <p:cNvPr id="18453" name="Text Box 16"/>
          <p:cNvSpPr txBox="1">
            <a:spLocks noChangeArrowheads="1"/>
          </p:cNvSpPr>
          <p:nvPr/>
        </p:nvSpPr>
        <p:spPr bwMode="auto">
          <a:xfrm>
            <a:off x="6269038" y="5321300"/>
            <a:ext cx="446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tr-TR" i="1">
                <a:latin typeface="Tahoma" pitchFamily="34" charset="0"/>
              </a:rPr>
              <a:t>x</a:t>
            </a:r>
            <a:r>
              <a:rPr lang="tr-TR" i="1" baseline="-25000">
                <a:latin typeface="Tahoma" pitchFamily="34" charset="0"/>
              </a:rPr>
              <a:t>1</a:t>
            </a:r>
            <a:endParaRPr lang="en-US" i="1" baseline="-25000">
              <a:latin typeface="Tahoma" pitchFamily="34" charset="0"/>
            </a:endParaRPr>
          </a:p>
        </p:txBody>
      </p:sp>
      <p:sp>
        <p:nvSpPr>
          <p:cNvPr id="18454" name="Text Box 17"/>
          <p:cNvSpPr txBox="1">
            <a:spLocks noChangeArrowheads="1"/>
          </p:cNvSpPr>
          <p:nvPr/>
        </p:nvSpPr>
        <p:spPr bwMode="auto">
          <a:xfrm>
            <a:off x="709613" y="1928813"/>
            <a:ext cx="446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tr-TR" i="1">
                <a:latin typeface="Tahoma" pitchFamily="34" charset="0"/>
              </a:rPr>
              <a:t>x</a:t>
            </a:r>
            <a:r>
              <a:rPr lang="tr-TR" i="1" baseline="-25000">
                <a:latin typeface="Tahoma" pitchFamily="34" charset="0"/>
              </a:rPr>
              <a:t>2</a:t>
            </a:r>
            <a:endParaRPr lang="en-US" i="1" baseline="-25000">
              <a:latin typeface="Tahoma" pitchFamily="34" charset="0"/>
            </a:endParaRPr>
          </a:p>
        </p:txBody>
      </p:sp>
      <p:sp>
        <p:nvSpPr>
          <p:cNvPr id="18455" name="AutoShape 18"/>
          <p:cNvSpPr>
            <a:spLocks noChangeArrowheads="1"/>
          </p:cNvSpPr>
          <p:nvPr/>
        </p:nvSpPr>
        <p:spPr bwMode="auto">
          <a:xfrm>
            <a:off x="4270375" y="2586038"/>
            <a:ext cx="228600" cy="304800"/>
          </a:xfrm>
          <a:prstGeom prst="star4">
            <a:avLst>
              <a:gd name="adj" fmla="val 125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>
              <a:latin typeface="Verdana" pitchFamily="34" charset="0"/>
            </a:endParaRPr>
          </a:p>
        </p:txBody>
      </p:sp>
      <p:sp>
        <p:nvSpPr>
          <p:cNvPr id="18456" name="AutoShape 19"/>
          <p:cNvSpPr>
            <a:spLocks noChangeArrowheads="1"/>
          </p:cNvSpPr>
          <p:nvPr/>
        </p:nvSpPr>
        <p:spPr bwMode="auto">
          <a:xfrm>
            <a:off x="2852738" y="3500438"/>
            <a:ext cx="228600" cy="304800"/>
          </a:xfrm>
          <a:prstGeom prst="star4">
            <a:avLst>
              <a:gd name="adj" fmla="val 125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>
              <a:latin typeface="Verdana" pitchFamily="34" charset="0"/>
            </a:endParaRPr>
          </a:p>
        </p:txBody>
      </p:sp>
      <p:sp>
        <p:nvSpPr>
          <p:cNvPr id="18457" name="AutoShape 20"/>
          <p:cNvSpPr>
            <a:spLocks noChangeArrowheads="1"/>
          </p:cNvSpPr>
          <p:nvPr/>
        </p:nvSpPr>
        <p:spPr bwMode="auto">
          <a:xfrm>
            <a:off x="3910013" y="5024438"/>
            <a:ext cx="228600" cy="304800"/>
          </a:xfrm>
          <a:prstGeom prst="star4">
            <a:avLst>
              <a:gd name="adj" fmla="val 125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>
              <a:latin typeface="Verdana" pitchFamily="34" charset="0"/>
            </a:endParaRPr>
          </a:p>
        </p:txBody>
      </p:sp>
      <p:sp>
        <p:nvSpPr>
          <p:cNvPr id="18458" name="AutoShape 21"/>
          <p:cNvSpPr>
            <a:spLocks noChangeArrowheads="1"/>
          </p:cNvSpPr>
          <p:nvPr/>
        </p:nvSpPr>
        <p:spPr bwMode="auto">
          <a:xfrm>
            <a:off x="4210050" y="3857625"/>
            <a:ext cx="228600" cy="304800"/>
          </a:xfrm>
          <a:prstGeom prst="star4">
            <a:avLst>
              <a:gd name="adj" fmla="val 125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>
              <a:latin typeface="Verdana" pitchFamily="34" charset="0"/>
            </a:endParaRPr>
          </a:p>
        </p:txBody>
      </p:sp>
      <p:sp>
        <p:nvSpPr>
          <p:cNvPr id="31" name="AutoShape 22"/>
          <p:cNvSpPr>
            <a:spLocks noChangeArrowheads="1"/>
          </p:cNvSpPr>
          <p:nvPr/>
        </p:nvSpPr>
        <p:spPr bwMode="auto">
          <a:xfrm>
            <a:off x="2166938" y="5329238"/>
            <a:ext cx="228600" cy="152400"/>
          </a:xfrm>
          <a:prstGeom prst="star5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tr-TR">
              <a:latin typeface="+mn-lt"/>
            </a:endParaRPr>
          </a:p>
        </p:txBody>
      </p:sp>
      <p:sp>
        <p:nvSpPr>
          <p:cNvPr id="32" name="AutoShape 23"/>
          <p:cNvSpPr>
            <a:spLocks noChangeArrowheads="1"/>
          </p:cNvSpPr>
          <p:nvPr/>
        </p:nvSpPr>
        <p:spPr bwMode="auto">
          <a:xfrm>
            <a:off x="1709738" y="3195638"/>
            <a:ext cx="228600" cy="152400"/>
          </a:xfrm>
          <a:prstGeom prst="star5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tr-TR">
              <a:latin typeface="+mn-lt"/>
            </a:endParaRPr>
          </a:p>
        </p:txBody>
      </p:sp>
      <p:sp>
        <p:nvSpPr>
          <p:cNvPr id="18461" name="Line 24"/>
          <p:cNvSpPr>
            <a:spLocks noChangeShapeType="1"/>
          </p:cNvSpPr>
          <p:nvPr/>
        </p:nvSpPr>
        <p:spPr bwMode="auto">
          <a:xfrm flipH="1">
            <a:off x="1958975" y="3576638"/>
            <a:ext cx="588963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8462" name="Line 25"/>
          <p:cNvSpPr>
            <a:spLocks noChangeShapeType="1"/>
          </p:cNvSpPr>
          <p:nvPr/>
        </p:nvSpPr>
        <p:spPr bwMode="auto">
          <a:xfrm>
            <a:off x="1730375" y="3881438"/>
            <a:ext cx="457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8463" name="Line 26"/>
          <p:cNvSpPr>
            <a:spLocks noChangeShapeType="1"/>
          </p:cNvSpPr>
          <p:nvPr/>
        </p:nvSpPr>
        <p:spPr bwMode="auto">
          <a:xfrm flipV="1">
            <a:off x="2187575" y="4110038"/>
            <a:ext cx="512763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8464" name="Line 27"/>
          <p:cNvSpPr>
            <a:spLocks noChangeShapeType="1"/>
          </p:cNvSpPr>
          <p:nvPr/>
        </p:nvSpPr>
        <p:spPr bwMode="auto">
          <a:xfrm>
            <a:off x="2700338" y="4110038"/>
            <a:ext cx="423862" cy="1143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8465" name="Line 28"/>
          <p:cNvSpPr>
            <a:spLocks noChangeShapeType="1"/>
          </p:cNvSpPr>
          <p:nvPr/>
        </p:nvSpPr>
        <p:spPr bwMode="auto">
          <a:xfrm flipH="1">
            <a:off x="3081338" y="4243388"/>
            <a:ext cx="46037" cy="247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8466" name="Line 29"/>
          <p:cNvSpPr>
            <a:spLocks noChangeShapeType="1"/>
          </p:cNvSpPr>
          <p:nvPr/>
        </p:nvSpPr>
        <p:spPr bwMode="auto">
          <a:xfrm flipH="1">
            <a:off x="2395538" y="4491038"/>
            <a:ext cx="6858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8467" name="Line 30"/>
          <p:cNvSpPr>
            <a:spLocks noChangeShapeType="1"/>
          </p:cNvSpPr>
          <p:nvPr/>
        </p:nvSpPr>
        <p:spPr bwMode="auto">
          <a:xfrm>
            <a:off x="2395538" y="4795838"/>
            <a:ext cx="762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8468" name="Line 31"/>
          <p:cNvSpPr>
            <a:spLocks noChangeShapeType="1"/>
          </p:cNvSpPr>
          <p:nvPr/>
        </p:nvSpPr>
        <p:spPr bwMode="auto">
          <a:xfrm>
            <a:off x="2471738" y="5024438"/>
            <a:ext cx="2286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8469" name="Line 32"/>
          <p:cNvSpPr>
            <a:spLocks noChangeShapeType="1"/>
          </p:cNvSpPr>
          <p:nvPr/>
        </p:nvSpPr>
        <p:spPr bwMode="auto">
          <a:xfrm>
            <a:off x="3619500" y="5281613"/>
            <a:ext cx="233363" cy="8620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8470" name="Line 33"/>
          <p:cNvSpPr>
            <a:spLocks noChangeShapeType="1"/>
          </p:cNvSpPr>
          <p:nvPr/>
        </p:nvSpPr>
        <p:spPr bwMode="auto">
          <a:xfrm flipV="1">
            <a:off x="2700338" y="5024438"/>
            <a:ext cx="782637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8471" name="Line 34"/>
          <p:cNvSpPr>
            <a:spLocks noChangeShapeType="1"/>
          </p:cNvSpPr>
          <p:nvPr/>
        </p:nvSpPr>
        <p:spPr bwMode="auto">
          <a:xfrm flipH="1">
            <a:off x="2547938" y="3348038"/>
            <a:ext cx="173037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8472" name="Line 35"/>
          <p:cNvSpPr>
            <a:spLocks noChangeShapeType="1"/>
          </p:cNvSpPr>
          <p:nvPr/>
        </p:nvSpPr>
        <p:spPr bwMode="auto">
          <a:xfrm>
            <a:off x="2492375" y="2738438"/>
            <a:ext cx="2286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8473" name="Line 36"/>
          <p:cNvSpPr>
            <a:spLocks noChangeShapeType="1"/>
          </p:cNvSpPr>
          <p:nvPr/>
        </p:nvSpPr>
        <p:spPr bwMode="auto">
          <a:xfrm>
            <a:off x="2090738" y="2128838"/>
            <a:ext cx="401637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8474" name="Line 37"/>
          <p:cNvSpPr>
            <a:spLocks noChangeShapeType="1"/>
          </p:cNvSpPr>
          <p:nvPr/>
        </p:nvSpPr>
        <p:spPr bwMode="auto">
          <a:xfrm flipH="1">
            <a:off x="2035175" y="2738438"/>
            <a:ext cx="457200" cy="228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8475" name="Line 38"/>
          <p:cNvSpPr>
            <a:spLocks noChangeShapeType="1"/>
          </p:cNvSpPr>
          <p:nvPr/>
        </p:nvSpPr>
        <p:spPr bwMode="auto">
          <a:xfrm flipH="1">
            <a:off x="1958975" y="2967038"/>
            <a:ext cx="76200" cy="7620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8476" name="Line 39"/>
          <p:cNvSpPr>
            <a:spLocks noChangeShapeType="1"/>
          </p:cNvSpPr>
          <p:nvPr/>
        </p:nvSpPr>
        <p:spPr bwMode="auto">
          <a:xfrm flipH="1">
            <a:off x="1730375" y="3729038"/>
            <a:ext cx="2286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8477" name="Line 40"/>
          <p:cNvSpPr>
            <a:spLocks noChangeShapeType="1"/>
          </p:cNvSpPr>
          <p:nvPr/>
        </p:nvSpPr>
        <p:spPr bwMode="auto">
          <a:xfrm flipH="1" flipV="1">
            <a:off x="1044575" y="2890838"/>
            <a:ext cx="990600" cy="762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8478" name="Line 41"/>
          <p:cNvSpPr>
            <a:spLocks noChangeShapeType="1"/>
          </p:cNvSpPr>
          <p:nvPr/>
        </p:nvSpPr>
        <p:spPr bwMode="auto">
          <a:xfrm>
            <a:off x="2187575" y="4338638"/>
            <a:ext cx="0" cy="30480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8479" name="Line 42"/>
          <p:cNvSpPr>
            <a:spLocks noChangeShapeType="1"/>
          </p:cNvSpPr>
          <p:nvPr/>
        </p:nvSpPr>
        <p:spPr bwMode="auto">
          <a:xfrm>
            <a:off x="2187575" y="4643438"/>
            <a:ext cx="228600" cy="15240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8480" name="Line 43"/>
          <p:cNvSpPr>
            <a:spLocks noChangeShapeType="1"/>
          </p:cNvSpPr>
          <p:nvPr/>
        </p:nvSpPr>
        <p:spPr bwMode="auto">
          <a:xfrm flipH="1">
            <a:off x="968375" y="4643438"/>
            <a:ext cx="1219200" cy="15240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8481" name="Line 44"/>
          <p:cNvSpPr>
            <a:spLocks noChangeShapeType="1"/>
          </p:cNvSpPr>
          <p:nvPr/>
        </p:nvSpPr>
        <p:spPr bwMode="auto">
          <a:xfrm flipH="1">
            <a:off x="892175" y="3881438"/>
            <a:ext cx="838200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8482" name="Line 45"/>
          <p:cNvSpPr>
            <a:spLocks noChangeShapeType="1"/>
          </p:cNvSpPr>
          <p:nvPr/>
        </p:nvSpPr>
        <p:spPr bwMode="auto">
          <a:xfrm flipH="1">
            <a:off x="1349375" y="5024438"/>
            <a:ext cx="1066800" cy="53340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8483" name="Line 46"/>
          <p:cNvSpPr>
            <a:spLocks noChangeShapeType="1"/>
          </p:cNvSpPr>
          <p:nvPr/>
        </p:nvSpPr>
        <p:spPr bwMode="auto">
          <a:xfrm flipH="1">
            <a:off x="2720975" y="5176838"/>
            <a:ext cx="0" cy="45720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8484" name="Line 47"/>
          <p:cNvSpPr>
            <a:spLocks noChangeShapeType="1"/>
          </p:cNvSpPr>
          <p:nvPr/>
        </p:nvSpPr>
        <p:spPr bwMode="auto">
          <a:xfrm flipH="1" flipV="1">
            <a:off x="2568575" y="3576638"/>
            <a:ext cx="76200" cy="53340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8485" name="Line 48"/>
          <p:cNvSpPr>
            <a:spLocks noChangeShapeType="1"/>
          </p:cNvSpPr>
          <p:nvPr/>
        </p:nvSpPr>
        <p:spPr bwMode="auto">
          <a:xfrm flipH="1">
            <a:off x="2492375" y="2662238"/>
            <a:ext cx="1295400" cy="7620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8486" name="Line 49"/>
          <p:cNvSpPr>
            <a:spLocks noChangeShapeType="1"/>
          </p:cNvSpPr>
          <p:nvPr/>
        </p:nvSpPr>
        <p:spPr bwMode="auto">
          <a:xfrm flipH="1" flipV="1">
            <a:off x="2720975" y="3348038"/>
            <a:ext cx="1295400" cy="22860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8487" name="Line 50"/>
          <p:cNvSpPr>
            <a:spLocks noChangeShapeType="1"/>
          </p:cNvSpPr>
          <p:nvPr/>
        </p:nvSpPr>
        <p:spPr bwMode="auto">
          <a:xfrm flipH="1">
            <a:off x="3152775" y="3846513"/>
            <a:ext cx="685800" cy="38100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8488" name="Line 51"/>
          <p:cNvSpPr>
            <a:spLocks noChangeShapeType="1"/>
          </p:cNvSpPr>
          <p:nvPr/>
        </p:nvSpPr>
        <p:spPr bwMode="auto">
          <a:xfrm flipH="1" flipV="1">
            <a:off x="3101975" y="4491038"/>
            <a:ext cx="304800" cy="45720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8489" name="Line 52"/>
          <p:cNvSpPr>
            <a:spLocks noChangeShapeType="1"/>
          </p:cNvSpPr>
          <p:nvPr/>
        </p:nvSpPr>
        <p:spPr bwMode="auto">
          <a:xfrm>
            <a:off x="3465513" y="5035550"/>
            <a:ext cx="174625" cy="276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smtClean="0"/>
              <a:t>Veri Madenciliği [ 8.hft  ]</a:t>
            </a:r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510A67-4344-4C44-ADF7-A491276CDE61}" type="slidenum">
              <a:rPr lang="tr-TR" smtClean="0"/>
              <a:pPr>
                <a:defRPr/>
              </a:pPr>
              <a:t>3</a:t>
            </a:fld>
            <a:endParaRPr lang="tr-TR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2 İçerik Yer Tutucusu"/>
          <p:cNvSpPr>
            <a:spLocks noGrp="1"/>
          </p:cNvSpPr>
          <p:nvPr>
            <p:ph idx="1"/>
          </p:nvPr>
        </p:nvSpPr>
        <p:spPr>
          <a:xfrm>
            <a:off x="571500" y="1071563"/>
            <a:ext cx="8183563" cy="41878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endParaRPr lang="tr-TR" sz="200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endParaRPr lang="tr-TR" sz="200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tr-TR" sz="2000" smtClean="0">
                <a:latin typeface="Times New Roman" pitchFamily="18" charset="0"/>
                <a:cs typeface="Times New Roman" pitchFamily="18" charset="0"/>
              </a:rPr>
              <a:t>Bu teknikte tüm örneklemler bir örüntü uzayında saklanır. 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endParaRPr lang="tr-TR" sz="200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tr-TR" sz="2000" smtClean="0">
                <a:latin typeface="Times New Roman" pitchFamily="18" charset="0"/>
                <a:cs typeface="Times New Roman" pitchFamily="18" charset="0"/>
              </a:rPr>
              <a:t>Algoritma, bilinmeyen bir örneklemin hangi sınıfa dahil olduğunu belirlemek için örüntü uzayını araştırarak bilinmeyen örnekleme en yakın olan </a:t>
            </a:r>
            <a:r>
              <a:rPr lang="tr-TR" sz="2000" b="1" smtClean="0">
                <a:latin typeface="Times New Roman" pitchFamily="18" charset="0"/>
                <a:cs typeface="Times New Roman" pitchFamily="18" charset="0"/>
              </a:rPr>
              <a:t>k örneklemi </a:t>
            </a:r>
            <a:r>
              <a:rPr lang="tr-TR" sz="2000" smtClean="0">
                <a:latin typeface="Times New Roman" pitchFamily="18" charset="0"/>
                <a:cs typeface="Times New Roman" pitchFamily="18" charset="0"/>
              </a:rPr>
              <a:t>bulur. 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endParaRPr lang="tr-TR" sz="200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tr-TR" sz="2000" smtClean="0">
                <a:latin typeface="Times New Roman" pitchFamily="18" charset="0"/>
                <a:cs typeface="Times New Roman" pitchFamily="18" charset="0"/>
              </a:rPr>
              <a:t>Yakınlık Öklid uzaklığı ile tanımlanır. Daha sonra, bilinmeyen örneklem, k en yakın komşu içinden en çok benzediği sınıfa atanır. 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endParaRPr lang="tr-TR" sz="200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tr-TR" sz="2000" b="1" smtClean="0">
                <a:latin typeface="Times New Roman" pitchFamily="18" charset="0"/>
                <a:cs typeface="Times New Roman" pitchFamily="18" charset="0"/>
              </a:rPr>
              <a:t>k-en yakın komşu algoritması</a:t>
            </a:r>
            <a:r>
              <a:rPr lang="tr-TR" sz="2000" smtClean="0">
                <a:latin typeface="Times New Roman" pitchFamily="18" charset="0"/>
                <a:cs typeface="Times New Roman" pitchFamily="18" charset="0"/>
              </a:rPr>
              <a:t>, aynı zamanda, bilinmeyen örneklem için bir gerçek değerin tahmininde de kullanılabilir</a:t>
            </a:r>
            <a:r>
              <a:rPr lang="tr-TR" sz="2200" i="1" smtClean="0"/>
              <a:t>.</a:t>
            </a:r>
            <a:endParaRPr lang="tr-TR" sz="2200" smtClean="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tr-TR" smtClean="0">
                <a:solidFill>
                  <a:srgbClr val="938E99"/>
                </a:solidFill>
              </a:rPr>
              <a:t>Veri Madenciliği [ 7.hft  ]</a:t>
            </a: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29E7EE-D1CE-4435-A6EA-CA21C6BB6CD2}" type="slidenum">
              <a:rPr lang="tr-TR"/>
              <a:pPr>
                <a:defRPr/>
              </a:pPr>
              <a:t>4</a:t>
            </a:fld>
            <a:endParaRPr lang="tr-TR"/>
          </a:p>
        </p:txBody>
      </p:sp>
      <p:sp>
        <p:nvSpPr>
          <p:cNvPr id="6" name="1 Başlık"/>
          <p:cNvSpPr>
            <a:spLocks noGrp="1"/>
          </p:cNvSpPr>
          <p:nvPr>
            <p:ph type="title"/>
          </p:nvPr>
        </p:nvSpPr>
        <p:spPr>
          <a:xfrm>
            <a:off x="63500" y="71438"/>
            <a:ext cx="8183563" cy="28575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arrington" pitchFamily="82" charset="0"/>
              </a:rPr>
              <a:t>Veri Madenciliği </a:t>
            </a:r>
            <a:endParaRPr lang="tr-TR" sz="2400" b="0" dirty="0">
              <a:solidFill>
                <a:schemeClr val="tx1">
                  <a:lumMod val="95000"/>
                  <a:lumOff val="5000"/>
                </a:schemeClr>
              </a:solidFill>
              <a:latin typeface="Harrington" pitchFamily="82" charset="0"/>
              <a:cs typeface="Times New Roman" pitchFamily="18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786063" y="109538"/>
            <a:ext cx="52863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1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Harrington" pitchFamily="82" charset="0"/>
                <a:ea typeface="+mj-ea"/>
                <a:cs typeface="+mj-cs"/>
              </a:rPr>
              <a:t>En Yakın Komşu Algoritması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500063" y="1000125"/>
            <a:ext cx="8183562" cy="4857750"/>
          </a:xfrm>
        </p:spPr>
        <p:txBody>
          <a:bodyPr>
            <a:normAutofit fontScale="85000" lnSpcReduction="20000"/>
          </a:bodyPr>
          <a:lstStyle/>
          <a:p>
            <a:pPr marL="265176" indent="-265176" algn="just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tr-TR" sz="2200" dirty="0" smtClean="0">
                <a:latin typeface="Times New Roman" pitchFamily="18" charset="0"/>
                <a:cs typeface="Times New Roman" pitchFamily="18" charset="0"/>
              </a:rPr>
              <a:t>Eğitim örnekleri yerleştirildikleri özellik uzayında birer nokta ile temsil edilirler. </a:t>
            </a:r>
          </a:p>
          <a:p>
            <a:pPr marL="265176" indent="-265176" algn="just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None/>
              <a:defRPr/>
            </a:pPr>
            <a:endParaRPr lang="tr-TR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265176" indent="-265176" algn="just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tr-TR" sz="2200" dirty="0" smtClean="0">
                <a:latin typeface="Times New Roman" pitchFamily="18" charset="0"/>
                <a:cs typeface="Times New Roman" pitchFamily="18" charset="0"/>
              </a:rPr>
              <a:t>Sınıfı bulunacak olan örnek bu uzayda kendine en yakın ve sayıca belirli bir örneklemin sınıf değerini alır. </a:t>
            </a:r>
          </a:p>
          <a:p>
            <a:pPr marL="265176" indent="-265176" algn="just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None/>
              <a:defRPr/>
            </a:pPr>
            <a:endParaRPr lang="tr-TR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265176" indent="-265176" algn="just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None/>
              <a:defRPr/>
            </a:pPr>
            <a:endParaRPr lang="tr-TR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265176" indent="-265176" algn="just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tr-TR" sz="2200" dirty="0" smtClean="0">
                <a:latin typeface="Times New Roman" pitchFamily="18" charset="0"/>
                <a:cs typeface="Times New Roman" pitchFamily="18" charset="0"/>
              </a:rPr>
              <a:t>Söz konusu yöntem örnek kümedeki gözlemlerin her birinin , sonradan belirlenen bir </a:t>
            </a:r>
            <a:r>
              <a:rPr lang="tr-TR" sz="2200" smtClean="0">
                <a:latin typeface="Times New Roman" pitchFamily="18" charset="0"/>
                <a:cs typeface="Times New Roman" pitchFamily="18" charset="0"/>
              </a:rPr>
              <a:t>gözlem değerine </a:t>
            </a:r>
            <a:r>
              <a:rPr lang="tr-TR" sz="2200" dirty="0" smtClean="0">
                <a:latin typeface="Times New Roman" pitchFamily="18" charset="0"/>
                <a:cs typeface="Times New Roman" pitchFamily="18" charset="0"/>
              </a:rPr>
              <a:t>olan uzaklıklarının hesaplanması ve en küçük uzaklığa sahip k sayıda gözlemin seçilmesi </a:t>
            </a:r>
            <a:r>
              <a:rPr lang="tr-TR" sz="2200" smtClean="0">
                <a:latin typeface="Times New Roman" pitchFamily="18" charset="0"/>
                <a:cs typeface="Times New Roman" pitchFamily="18" charset="0"/>
              </a:rPr>
              <a:t>esasına dayanmaktadır. </a:t>
            </a:r>
          </a:p>
          <a:p>
            <a:pPr marL="265176" indent="-265176" algn="just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None/>
              <a:defRPr/>
            </a:pPr>
            <a:endParaRPr lang="tr-TR" sz="2200" smtClean="0">
              <a:latin typeface="Times New Roman" pitchFamily="18" charset="0"/>
              <a:cs typeface="Times New Roman" pitchFamily="18" charset="0"/>
            </a:endParaRPr>
          </a:p>
          <a:p>
            <a:pPr marL="265176" indent="-265176" algn="just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tr-TR" sz="2200" smtClean="0">
                <a:latin typeface="Times New Roman" pitchFamily="18" charset="0"/>
                <a:cs typeface="Times New Roman" pitchFamily="18" charset="0"/>
              </a:rPr>
              <a:t>Uzaklıkların </a:t>
            </a:r>
            <a:r>
              <a:rPr lang="tr-TR" sz="2200" dirty="0" smtClean="0">
                <a:latin typeface="Times New Roman" pitchFamily="18" charset="0"/>
                <a:cs typeface="Times New Roman" pitchFamily="18" charset="0"/>
              </a:rPr>
              <a:t>hesaplanmasında, aşağıdaki öklit uzaklık formülü  ile hesaplanır. </a:t>
            </a:r>
          </a:p>
          <a:p>
            <a:pPr marL="265176" indent="-265176" algn="just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endParaRPr lang="tr-TR" dirty="0" smtClean="0"/>
          </a:p>
          <a:p>
            <a:pPr marL="265176" indent="-265176" algn="just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endParaRPr lang="tr-TR" dirty="0" smtClean="0"/>
          </a:p>
          <a:p>
            <a:pPr marL="265176" indent="-265176" algn="just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endParaRPr lang="tr-TR" dirty="0" smtClean="0"/>
          </a:p>
          <a:p>
            <a:pPr marL="265176" indent="-265176" algn="just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endParaRPr lang="tr-TR" dirty="0" smtClean="0"/>
          </a:p>
          <a:p>
            <a:pPr marL="265176" indent="-265176" algn="just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endParaRPr lang="tr-TR" dirty="0" smtClean="0"/>
          </a:p>
          <a:p>
            <a:pPr marL="265176" indent="-265176" algn="just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tr-TR" sz="2200" b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tr-TR" sz="2200" dirty="0" smtClean="0">
                <a:latin typeface="Times New Roman" pitchFamily="18" charset="0"/>
                <a:cs typeface="Times New Roman" pitchFamily="18" charset="0"/>
              </a:rPr>
              <a:t> değeri iyi belirlendiği takdirde olumlu sonuçlar verir.</a:t>
            </a: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tr-TR" dirty="0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9A6107-F3F7-4C6D-9F27-B1F9C43F845F}" type="slidenum">
              <a:rPr lang="en-US">
                <a:latin typeface="Times New Roman" pitchFamily="18" charset="0"/>
              </a:rPr>
              <a:pPr>
                <a:defRPr/>
              </a:pPr>
              <a:t>5</a:t>
            </a:fld>
            <a:endParaRPr lang="en-US">
              <a:latin typeface="Times New Roman" pitchFamily="18" charset="0"/>
            </a:endParaRPr>
          </a:p>
        </p:txBody>
      </p:sp>
      <p:pic>
        <p:nvPicPr>
          <p:cNvPr id="23556" name="Picture 4" descr="C:\Documents and Settings\Administrator\Desktop\oklid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38" y="3929063"/>
            <a:ext cx="5878512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1 Başlık"/>
          <p:cNvSpPr txBox="1">
            <a:spLocks/>
          </p:cNvSpPr>
          <p:nvPr/>
        </p:nvSpPr>
        <p:spPr>
          <a:xfrm>
            <a:off x="63500" y="71438"/>
            <a:ext cx="8183563" cy="28575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tr-TR" sz="16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Harrington" pitchFamily="82" charset="0"/>
                <a:ea typeface="+mj-ea"/>
                <a:cs typeface="+mj-cs"/>
              </a:rPr>
              <a:t>Veri Madenciliği </a:t>
            </a:r>
            <a:endParaRPr lang="tr-TR" sz="24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Harrington" pitchFamily="82" charset="0"/>
              <a:ea typeface="+mj-ea"/>
              <a:cs typeface="Times New Roman" pitchFamily="18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786063" y="109538"/>
            <a:ext cx="52863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1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Harrington" pitchFamily="82" charset="0"/>
                <a:ea typeface="+mj-ea"/>
                <a:cs typeface="+mj-cs"/>
              </a:rPr>
              <a:t>En Yakın Komşu Algoritması</a:t>
            </a:r>
          </a:p>
        </p:txBody>
      </p:sp>
      <p:sp>
        <p:nvSpPr>
          <p:cNvPr id="9" name="8 Altbilgi Yer Tutucusu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tr-TR" smtClean="0">
                <a:solidFill>
                  <a:srgbClr val="938E99"/>
                </a:solidFill>
              </a:rPr>
              <a:t>Veri Madenciliği [ 7.hft  ]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3 Slayt Numarası Yer Tutucusu"/>
          <p:cNvSpPr>
            <a:spLocks noGrp="1"/>
          </p:cNvSpPr>
          <p:nvPr>
            <p:ph type="sldNum" sz="quarter" idx="11"/>
          </p:nvPr>
        </p:nvSpPr>
        <p:spPr>
          <a:xfrm>
            <a:off x="6661150" y="5680075"/>
            <a:ext cx="2133600" cy="457200"/>
          </a:xfrm>
        </p:spPr>
        <p:txBody>
          <a:bodyPr/>
          <a:lstStyle/>
          <a:p>
            <a:pPr>
              <a:defRPr/>
            </a:pPr>
            <a:fld id="{5F91BD2F-DA3C-4843-9AFB-4866EB1274D2}" type="slidenum">
              <a:rPr lang="tr-TR"/>
              <a:pPr>
                <a:defRPr/>
              </a:pPr>
              <a:t>6</a:t>
            </a:fld>
            <a:endParaRPr lang="tr-TR"/>
          </a:p>
        </p:txBody>
      </p:sp>
      <p:graphicFrame>
        <p:nvGraphicFramePr>
          <p:cNvPr id="578564" name="Group 4"/>
          <p:cNvGraphicFramePr>
            <a:graphicFrameLocks noGrp="1"/>
          </p:cNvGraphicFramePr>
          <p:nvPr/>
        </p:nvGraphicFramePr>
        <p:xfrm>
          <a:off x="573088" y="2932113"/>
          <a:ext cx="2952750" cy="3097212"/>
        </p:xfrm>
        <a:graphic>
          <a:graphicData uri="http://schemas.openxmlformats.org/drawingml/2006/table">
            <a:tbl>
              <a:tblPr/>
              <a:tblGrid>
                <a:gridCol w="590550"/>
                <a:gridCol w="590550"/>
                <a:gridCol w="590550"/>
                <a:gridCol w="590550"/>
                <a:gridCol w="590550"/>
              </a:tblGrid>
              <a:tr h="620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9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0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0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78602" name="Text Box 42"/>
          <p:cNvSpPr txBox="1">
            <a:spLocks noChangeArrowheads="1"/>
          </p:cNvSpPr>
          <p:nvPr/>
        </p:nvSpPr>
        <p:spPr bwMode="auto">
          <a:xfrm>
            <a:off x="668338" y="4948238"/>
            <a:ext cx="336550" cy="4572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0000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578603" name="Text Box 43"/>
          <p:cNvSpPr txBox="1">
            <a:spLocks noChangeArrowheads="1"/>
          </p:cNvSpPr>
          <p:nvPr/>
        </p:nvSpPr>
        <p:spPr bwMode="auto">
          <a:xfrm>
            <a:off x="1101725" y="4995863"/>
            <a:ext cx="336550" cy="4572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sz="2400" b="1">
                <a:solidFill>
                  <a:srgbClr val="0000FF"/>
                </a:solidFill>
                <a:latin typeface="Times New Roman" pitchFamily="18" charset="0"/>
              </a:rPr>
              <a:t>2</a:t>
            </a:r>
            <a:endParaRPr lang="en-US" sz="2400" b="1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578604" name="Text Box 44"/>
          <p:cNvSpPr txBox="1">
            <a:spLocks noChangeArrowheads="1"/>
          </p:cNvSpPr>
          <p:nvPr/>
        </p:nvSpPr>
        <p:spPr bwMode="auto">
          <a:xfrm>
            <a:off x="1220788" y="3122613"/>
            <a:ext cx="336550" cy="4572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sz="2400" b="1">
                <a:solidFill>
                  <a:srgbClr val="0000FF"/>
                </a:solidFill>
                <a:latin typeface="Times New Roman" pitchFamily="18" charset="0"/>
              </a:rPr>
              <a:t>3</a:t>
            </a:r>
            <a:endParaRPr lang="en-US" sz="2400" b="1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578605" name="Text Box 45"/>
          <p:cNvSpPr txBox="1">
            <a:spLocks noChangeArrowheads="1"/>
          </p:cNvSpPr>
          <p:nvPr/>
        </p:nvSpPr>
        <p:spPr bwMode="auto">
          <a:xfrm>
            <a:off x="1365250" y="3436938"/>
            <a:ext cx="336550" cy="4572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sz="2400" b="1">
                <a:solidFill>
                  <a:srgbClr val="0000FF"/>
                </a:solidFill>
                <a:latin typeface="Times New Roman" pitchFamily="18" charset="0"/>
              </a:rPr>
              <a:t>4</a:t>
            </a:r>
            <a:endParaRPr lang="en-US" sz="2400" b="1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578606" name="Text Box 46"/>
          <p:cNvSpPr txBox="1">
            <a:spLocks noChangeArrowheads="1"/>
          </p:cNvSpPr>
          <p:nvPr/>
        </p:nvSpPr>
        <p:spPr bwMode="auto">
          <a:xfrm>
            <a:off x="2662238" y="4059238"/>
            <a:ext cx="336550" cy="4572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sz="2400" b="1">
                <a:solidFill>
                  <a:srgbClr val="0000FF"/>
                </a:solidFill>
                <a:latin typeface="Times New Roman" pitchFamily="18" charset="0"/>
              </a:rPr>
              <a:t>5</a:t>
            </a:r>
            <a:endParaRPr lang="en-US" sz="2400" b="1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578607" name="Text Box 47"/>
          <p:cNvSpPr txBox="1">
            <a:spLocks noChangeArrowheads="1"/>
          </p:cNvSpPr>
          <p:nvPr/>
        </p:nvSpPr>
        <p:spPr bwMode="auto">
          <a:xfrm>
            <a:off x="2878138" y="4706938"/>
            <a:ext cx="336550" cy="4572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sz="2400" b="1">
                <a:solidFill>
                  <a:srgbClr val="0000FF"/>
                </a:solidFill>
                <a:latin typeface="Times New Roman" pitchFamily="18" charset="0"/>
              </a:rPr>
              <a:t>6</a:t>
            </a:r>
            <a:endParaRPr lang="en-US" sz="2400" b="1">
              <a:solidFill>
                <a:srgbClr val="0000FF"/>
              </a:solidFill>
              <a:latin typeface="Times New Roman" pitchFamily="18" charset="0"/>
            </a:endParaRPr>
          </a:p>
        </p:txBody>
      </p:sp>
      <p:graphicFrame>
        <p:nvGraphicFramePr>
          <p:cNvPr id="578712" name="Group 152"/>
          <p:cNvGraphicFramePr>
            <a:graphicFrameLocks noGrp="1"/>
          </p:cNvGraphicFramePr>
          <p:nvPr/>
        </p:nvGraphicFramePr>
        <p:xfrm>
          <a:off x="4103688" y="2932113"/>
          <a:ext cx="2951162" cy="3149600"/>
        </p:xfrm>
        <a:graphic>
          <a:graphicData uri="http://schemas.openxmlformats.org/drawingml/2006/table">
            <a:tbl>
              <a:tblPr/>
              <a:tblGrid>
                <a:gridCol w="590550"/>
                <a:gridCol w="590550"/>
                <a:gridCol w="588962"/>
                <a:gridCol w="590550"/>
                <a:gridCol w="590550"/>
              </a:tblGrid>
              <a:tr h="619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9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4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9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78670" name="Line 110"/>
          <p:cNvSpPr>
            <a:spLocks noChangeShapeType="1"/>
          </p:cNvSpPr>
          <p:nvPr/>
        </p:nvSpPr>
        <p:spPr bwMode="auto">
          <a:xfrm flipH="1" flipV="1">
            <a:off x="788988" y="3076575"/>
            <a:ext cx="576262" cy="777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578671" name="Oval 111"/>
          <p:cNvSpPr>
            <a:spLocks noChangeArrowheads="1"/>
          </p:cNvSpPr>
          <p:nvPr/>
        </p:nvSpPr>
        <p:spPr bwMode="auto">
          <a:xfrm>
            <a:off x="1293813" y="3074988"/>
            <a:ext cx="144462" cy="144462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>
              <a:latin typeface="Verdana" pitchFamily="34" charset="0"/>
            </a:endParaRPr>
          </a:p>
        </p:txBody>
      </p:sp>
      <p:sp>
        <p:nvSpPr>
          <p:cNvPr id="578672" name="Oval 112"/>
          <p:cNvSpPr>
            <a:spLocks noChangeArrowheads="1"/>
          </p:cNvSpPr>
          <p:nvPr/>
        </p:nvSpPr>
        <p:spPr bwMode="auto">
          <a:xfrm>
            <a:off x="717550" y="2500313"/>
            <a:ext cx="1295400" cy="1368425"/>
          </a:xfrm>
          <a:prstGeom prst="ellips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tr-TR">
              <a:latin typeface="Verdana" pitchFamily="34" charset="0"/>
            </a:endParaRPr>
          </a:p>
        </p:txBody>
      </p:sp>
      <p:sp>
        <p:nvSpPr>
          <p:cNvPr id="578673" name="Line 113"/>
          <p:cNvSpPr>
            <a:spLocks noChangeShapeType="1"/>
          </p:cNvSpPr>
          <p:nvPr/>
        </p:nvSpPr>
        <p:spPr bwMode="auto">
          <a:xfrm>
            <a:off x="1725613" y="3586163"/>
            <a:ext cx="431800" cy="42703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578674" name="Oval 114"/>
          <p:cNvSpPr>
            <a:spLocks noChangeArrowheads="1"/>
          </p:cNvSpPr>
          <p:nvPr/>
        </p:nvSpPr>
        <p:spPr bwMode="auto">
          <a:xfrm>
            <a:off x="1654175" y="3506788"/>
            <a:ext cx="144463" cy="144462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>
              <a:latin typeface="Verdana" pitchFamily="34" charset="0"/>
            </a:endParaRPr>
          </a:p>
        </p:txBody>
      </p:sp>
      <p:sp>
        <p:nvSpPr>
          <p:cNvPr id="578676" name="Line 116"/>
          <p:cNvSpPr>
            <a:spLocks noChangeShapeType="1"/>
          </p:cNvSpPr>
          <p:nvPr/>
        </p:nvSpPr>
        <p:spPr bwMode="auto">
          <a:xfrm flipV="1">
            <a:off x="1293813" y="4445000"/>
            <a:ext cx="71437" cy="5810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578677" name="Oval 117"/>
          <p:cNvSpPr>
            <a:spLocks noChangeArrowheads="1"/>
          </p:cNvSpPr>
          <p:nvPr/>
        </p:nvSpPr>
        <p:spPr bwMode="auto">
          <a:xfrm>
            <a:off x="1222375" y="4946650"/>
            <a:ext cx="144463" cy="144463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>
              <a:latin typeface="Verdana" pitchFamily="34" charset="0"/>
            </a:endParaRPr>
          </a:p>
        </p:txBody>
      </p:sp>
      <p:sp>
        <p:nvSpPr>
          <p:cNvPr id="578679" name="Line 119"/>
          <p:cNvSpPr>
            <a:spLocks noChangeShapeType="1"/>
          </p:cNvSpPr>
          <p:nvPr/>
        </p:nvSpPr>
        <p:spPr bwMode="auto">
          <a:xfrm flipH="1">
            <a:off x="212725" y="5459413"/>
            <a:ext cx="576263" cy="2095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578680" name="Oval 120"/>
          <p:cNvSpPr>
            <a:spLocks noChangeArrowheads="1"/>
          </p:cNvSpPr>
          <p:nvPr/>
        </p:nvSpPr>
        <p:spPr bwMode="auto">
          <a:xfrm>
            <a:off x="717550" y="5380038"/>
            <a:ext cx="144463" cy="144462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>
              <a:latin typeface="Verdana" pitchFamily="34" charset="0"/>
            </a:endParaRPr>
          </a:p>
        </p:txBody>
      </p:sp>
      <p:sp>
        <p:nvSpPr>
          <p:cNvPr id="578682" name="Line 122"/>
          <p:cNvSpPr>
            <a:spLocks noChangeShapeType="1"/>
          </p:cNvSpPr>
          <p:nvPr/>
        </p:nvSpPr>
        <p:spPr bwMode="auto">
          <a:xfrm flipV="1">
            <a:off x="3021013" y="3868738"/>
            <a:ext cx="288925" cy="5810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578683" name="Oval 123"/>
          <p:cNvSpPr>
            <a:spLocks noChangeArrowheads="1"/>
          </p:cNvSpPr>
          <p:nvPr/>
        </p:nvSpPr>
        <p:spPr bwMode="auto">
          <a:xfrm>
            <a:off x="2951163" y="4370388"/>
            <a:ext cx="144462" cy="144462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>
              <a:latin typeface="Verdana" pitchFamily="34" charset="0"/>
            </a:endParaRPr>
          </a:p>
        </p:txBody>
      </p:sp>
      <p:sp>
        <p:nvSpPr>
          <p:cNvPr id="578685" name="Line 125"/>
          <p:cNvSpPr>
            <a:spLocks noChangeShapeType="1"/>
          </p:cNvSpPr>
          <p:nvPr/>
        </p:nvSpPr>
        <p:spPr bwMode="auto">
          <a:xfrm flipH="1">
            <a:off x="3236913" y="5099050"/>
            <a:ext cx="0" cy="5699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578686" name="Oval 126"/>
          <p:cNvSpPr>
            <a:spLocks noChangeArrowheads="1"/>
          </p:cNvSpPr>
          <p:nvPr/>
        </p:nvSpPr>
        <p:spPr bwMode="auto">
          <a:xfrm>
            <a:off x="3165475" y="5019675"/>
            <a:ext cx="144463" cy="144463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>
              <a:latin typeface="Verdana" pitchFamily="34" charset="0"/>
            </a:endParaRPr>
          </a:p>
        </p:txBody>
      </p:sp>
      <p:sp>
        <p:nvSpPr>
          <p:cNvPr id="578689" name="Oval 129"/>
          <p:cNvSpPr>
            <a:spLocks noChangeArrowheads="1"/>
          </p:cNvSpPr>
          <p:nvPr/>
        </p:nvSpPr>
        <p:spPr bwMode="auto">
          <a:xfrm>
            <a:off x="1077913" y="2860675"/>
            <a:ext cx="1295400" cy="1368425"/>
          </a:xfrm>
          <a:prstGeom prst="ellips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tr-TR">
              <a:latin typeface="Verdana" pitchFamily="34" charset="0"/>
            </a:endParaRPr>
          </a:p>
        </p:txBody>
      </p:sp>
      <p:sp>
        <p:nvSpPr>
          <p:cNvPr id="578690" name="Oval 130"/>
          <p:cNvSpPr>
            <a:spLocks noChangeArrowheads="1"/>
          </p:cNvSpPr>
          <p:nvPr/>
        </p:nvSpPr>
        <p:spPr bwMode="auto">
          <a:xfrm>
            <a:off x="142875" y="4732338"/>
            <a:ext cx="1295400" cy="1368425"/>
          </a:xfrm>
          <a:prstGeom prst="ellips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tr-TR">
              <a:latin typeface="Verdana" pitchFamily="34" charset="0"/>
            </a:endParaRPr>
          </a:p>
        </p:txBody>
      </p:sp>
      <p:sp>
        <p:nvSpPr>
          <p:cNvPr id="578691" name="Oval 131"/>
          <p:cNvSpPr>
            <a:spLocks noChangeArrowheads="1"/>
          </p:cNvSpPr>
          <p:nvPr/>
        </p:nvSpPr>
        <p:spPr bwMode="auto">
          <a:xfrm>
            <a:off x="646113" y="4371975"/>
            <a:ext cx="1295400" cy="1368425"/>
          </a:xfrm>
          <a:prstGeom prst="ellips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tr-TR">
              <a:latin typeface="Verdana" pitchFamily="34" charset="0"/>
            </a:endParaRPr>
          </a:p>
        </p:txBody>
      </p:sp>
      <p:sp>
        <p:nvSpPr>
          <p:cNvPr id="578692" name="Oval 132"/>
          <p:cNvSpPr>
            <a:spLocks noChangeArrowheads="1"/>
          </p:cNvSpPr>
          <p:nvPr/>
        </p:nvSpPr>
        <p:spPr bwMode="auto">
          <a:xfrm>
            <a:off x="2374900" y="3724275"/>
            <a:ext cx="1295400" cy="1368425"/>
          </a:xfrm>
          <a:prstGeom prst="ellips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tr-TR">
              <a:latin typeface="Verdana" pitchFamily="34" charset="0"/>
            </a:endParaRPr>
          </a:p>
        </p:txBody>
      </p:sp>
      <p:sp>
        <p:nvSpPr>
          <p:cNvPr id="578693" name="Oval 133"/>
          <p:cNvSpPr>
            <a:spLocks noChangeArrowheads="1"/>
          </p:cNvSpPr>
          <p:nvPr/>
        </p:nvSpPr>
        <p:spPr bwMode="auto">
          <a:xfrm>
            <a:off x="2590800" y="4371975"/>
            <a:ext cx="1295400" cy="1368425"/>
          </a:xfrm>
          <a:prstGeom prst="ellips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tr-TR">
              <a:latin typeface="Verdana" pitchFamily="34" charset="0"/>
            </a:endParaRPr>
          </a:p>
        </p:txBody>
      </p:sp>
      <p:sp>
        <p:nvSpPr>
          <p:cNvPr id="578694" name="Text Box 134"/>
          <p:cNvSpPr txBox="1">
            <a:spLocks noChangeArrowheads="1"/>
          </p:cNvSpPr>
          <p:nvPr/>
        </p:nvSpPr>
        <p:spPr bwMode="auto">
          <a:xfrm>
            <a:off x="4198938" y="4948238"/>
            <a:ext cx="336550" cy="4572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0000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578695" name="Text Box 135"/>
          <p:cNvSpPr txBox="1">
            <a:spLocks noChangeArrowheads="1"/>
          </p:cNvSpPr>
          <p:nvPr/>
        </p:nvSpPr>
        <p:spPr bwMode="auto">
          <a:xfrm>
            <a:off x="4632325" y="4995863"/>
            <a:ext cx="336550" cy="4572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sz="2400" b="1">
                <a:solidFill>
                  <a:srgbClr val="0000FF"/>
                </a:solidFill>
                <a:latin typeface="Times New Roman" pitchFamily="18" charset="0"/>
              </a:rPr>
              <a:t>2</a:t>
            </a:r>
            <a:endParaRPr lang="en-US" sz="2400" b="1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578696" name="Text Box 136"/>
          <p:cNvSpPr txBox="1">
            <a:spLocks noChangeArrowheads="1"/>
          </p:cNvSpPr>
          <p:nvPr/>
        </p:nvSpPr>
        <p:spPr bwMode="auto">
          <a:xfrm>
            <a:off x="4751388" y="3122613"/>
            <a:ext cx="336550" cy="4572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sz="2400" b="1">
                <a:solidFill>
                  <a:srgbClr val="0000FF"/>
                </a:solidFill>
                <a:latin typeface="Times New Roman" pitchFamily="18" charset="0"/>
              </a:rPr>
              <a:t>3</a:t>
            </a:r>
            <a:endParaRPr lang="en-US" sz="2400" b="1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578697" name="Text Box 137"/>
          <p:cNvSpPr txBox="1">
            <a:spLocks noChangeArrowheads="1"/>
          </p:cNvSpPr>
          <p:nvPr/>
        </p:nvSpPr>
        <p:spPr bwMode="auto">
          <a:xfrm>
            <a:off x="4895850" y="3436938"/>
            <a:ext cx="336550" cy="4572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sz="2400" b="1">
                <a:solidFill>
                  <a:srgbClr val="0000FF"/>
                </a:solidFill>
                <a:latin typeface="Times New Roman" pitchFamily="18" charset="0"/>
              </a:rPr>
              <a:t>4</a:t>
            </a:r>
            <a:endParaRPr lang="en-US" sz="2400" b="1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578698" name="Text Box 138"/>
          <p:cNvSpPr txBox="1">
            <a:spLocks noChangeArrowheads="1"/>
          </p:cNvSpPr>
          <p:nvPr/>
        </p:nvSpPr>
        <p:spPr bwMode="auto">
          <a:xfrm>
            <a:off x="6192838" y="4059238"/>
            <a:ext cx="336550" cy="4572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sz="2400" b="1">
                <a:solidFill>
                  <a:srgbClr val="0000FF"/>
                </a:solidFill>
                <a:latin typeface="Times New Roman" pitchFamily="18" charset="0"/>
              </a:rPr>
              <a:t>5</a:t>
            </a:r>
            <a:endParaRPr lang="en-US" sz="2400" b="1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578699" name="Text Box 139"/>
          <p:cNvSpPr txBox="1">
            <a:spLocks noChangeArrowheads="1"/>
          </p:cNvSpPr>
          <p:nvPr/>
        </p:nvSpPr>
        <p:spPr bwMode="auto">
          <a:xfrm>
            <a:off x="6408738" y="4706938"/>
            <a:ext cx="336550" cy="4572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sz="2400" b="1">
                <a:solidFill>
                  <a:srgbClr val="0000FF"/>
                </a:solidFill>
                <a:latin typeface="Times New Roman" pitchFamily="18" charset="0"/>
              </a:rPr>
              <a:t>6</a:t>
            </a:r>
            <a:endParaRPr lang="en-US" sz="2400" b="1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578701" name="Oval 141"/>
          <p:cNvSpPr>
            <a:spLocks noChangeArrowheads="1"/>
          </p:cNvSpPr>
          <p:nvPr/>
        </p:nvSpPr>
        <p:spPr bwMode="auto">
          <a:xfrm>
            <a:off x="4824413" y="3074988"/>
            <a:ext cx="144462" cy="144462"/>
          </a:xfrm>
          <a:prstGeom prst="ellipse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>
              <a:latin typeface="Verdana" pitchFamily="34" charset="0"/>
            </a:endParaRPr>
          </a:p>
        </p:txBody>
      </p:sp>
      <p:sp>
        <p:nvSpPr>
          <p:cNvPr id="578703" name="Oval 143"/>
          <p:cNvSpPr>
            <a:spLocks noChangeArrowheads="1"/>
          </p:cNvSpPr>
          <p:nvPr/>
        </p:nvSpPr>
        <p:spPr bwMode="auto">
          <a:xfrm>
            <a:off x="5184775" y="3506788"/>
            <a:ext cx="144463" cy="144462"/>
          </a:xfrm>
          <a:prstGeom prst="ellipse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>
              <a:latin typeface="Verdana" pitchFamily="34" charset="0"/>
            </a:endParaRPr>
          </a:p>
        </p:txBody>
      </p:sp>
      <p:sp>
        <p:nvSpPr>
          <p:cNvPr id="578705" name="Oval 145"/>
          <p:cNvSpPr>
            <a:spLocks noChangeArrowheads="1"/>
          </p:cNvSpPr>
          <p:nvPr/>
        </p:nvSpPr>
        <p:spPr bwMode="auto">
          <a:xfrm>
            <a:off x="4752975" y="4946650"/>
            <a:ext cx="144463" cy="144463"/>
          </a:xfrm>
          <a:prstGeom prst="ellipse">
            <a:avLst/>
          </a:prstGeom>
          <a:solidFill>
            <a:srgbClr val="FF00FF"/>
          </a:solidFill>
          <a:ln w="9525" algn="ctr">
            <a:solidFill>
              <a:srgbClr val="FF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>
              <a:latin typeface="Verdana" pitchFamily="34" charset="0"/>
            </a:endParaRPr>
          </a:p>
        </p:txBody>
      </p:sp>
      <p:sp>
        <p:nvSpPr>
          <p:cNvPr id="578706" name="Oval 146"/>
          <p:cNvSpPr>
            <a:spLocks noChangeArrowheads="1"/>
          </p:cNvSpPr>
          <p:nvPr/>
        </p:nvSpPr>
        <p:spPr bwMode="auto">
          <a:xfrm>
            <a:off x="4248150" y="5380038"/>
            <a:ext cx="144463" cy="144462"/>
          </a:xfrm>
          <a:prstGeom prst="ellipse">
            <a:avLst/>
          </a:prstGeom>
          <a:solidFill>
            <a:srgbClr val="FF00FF"/>
          </a:solidFill>
          <a:ln w="9525" algn="ctr">
            <a:solidFill>
              <a:srgbClr val="FF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>
              <a:latin typeface="Verdana" pitchFamily="34" charset="0"/>
            </a:endParaRPr>
          </a:p>
        </p:txBody>
      </p:sp>
      <p:sp>
        <p:nvSpPr>
          <p:cNvPr id="578708" name="Oval 148"/>
          <p:cNvSpPr>
            <a:spLocks noChangeArrowheads="1"/>
          </p:cNvSpPr>
          <p:nvPr/>
        </p:nvSpPr>
        <p:spPr bwMode="auto">
          <a:xfrm>
            <a:off x="6481763" y="4370388"/>
            <a:ext cx="144462" cy="144462"/>
          </a:xfrm>
          <a:prstGeom prst="ellipse">
            <a:avLst/>
          </a:prstGeom>
          <a:solidFill>
            <a:srgbClr val="00FF00"/>
          </a:solidFill>
          <a:ln w="9525" algn="ctr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>
              <a:latin typeface="Verdana" pitchFamily="34" charset="0"/>
            </a:endParaRPr>
          </a:p>
        </p:txBody>
      </p:sp>
      <p:sp>
        <p:nvSpPr>
          <p:cNvPr id="578709" name="Oval 149"/>
          <p:cNvSpPr>
            <a:spLocks noChangeArrowheads="1"/>
          </p:cNvSpPr>
          <p:nvPr/>
        </p:nvSpPr>
        <p:spPr bwMode="auto">
          <a:xfrm>
            <a:off x="6696075" y="5019675"/>
            <a:ext cx="144463" cy="144463"/>
          </a:xfrm>
          <a:prstGeom prst="ellipse">
            <a:avLst/>
          </a:prstGeom>
          <a:solidFill>
            <a:srgbClr val="00FF00"/>
          </a:solidFill>
          <a:ln w="9525" algn="ctr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>
              <a:latin typeface="Verdana" pitchFamily="34" charset="0"/>
            </a:endParaRPr>
          </a:p>
        </p:txBody>
      </p:sp>
      <p:graphicFrame>
        <p:nvGraphicFramePr>
          <p:cNvPr id="578713" name="Object 2"/>
          <p:cNvGraphicFramePr>
            <a:graphicFrameLocks noChangeAspect="1"/>
          </p:cNvGraphicFramePr>
          <p:nvPr/>
        </p:nvGraphicFramePr>
        <p:xfrm>
          <a:off x="7200900" y="4156075"/>
          <a:ext cx="588963" cy="1022350"/>
        </p:xfrm>
        <a:graphic>
          <a:graphicData uri="http://schemas.openxmlformats.org/presentationml/2006/ole">
            <p:oleObj spid="_x0000_s1026" name="Equation" r:id="rId3" imgW="469800" imgH="711000" progId="">
              <p:embed/>
            </p:oleObj>
          </a:graphicData>
        </a:graphic>
      </p:graphicFrame>
      <p:sp>
        <p:nvSpPr>
          <p:cNvPr id="578714" name="Line 154"/>
          <p:cNvSpPr>
            <a:spLocks noChangeShapeType="1"/>
          </p:cNvSpPr>
          <p:nvPr/>
        </p:nvSpPr>
        <p:spPr bwMode="auto">
          <a:xfrm>
            <a:off x="7786688" y="4300538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578715" name="Line 155"/>
          <p:cNvSpPr>
            <a:spLocks noChangeShapeType="1"/>
          </p:cNvSpPr>
          <p:nvPr/>
        </p:nvSpPr>
        <p:spPr bwMode="auto">
          <a:xfrm>
            <a:off x="7786688" y="4660900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578717" name="Rectangle 157"/>
          <p:cNvSpPr>
            <a:spLocks noChangeArrowheads="1"/>
          </p:cNvSpPr>
          <p:nvPr/>
        </p:nvSpPr>
        <p:spPr bwMode="auto">
          <a:xfrm>
            <a:off x="8021638" y="4097338"/>
            <a:ext cx="79375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fontAlgn="auto">
              <a:spcAft>
                <a:spcPts val="0"/>
              </a:spcAft>
              <a:defRPr/>
            </a:pPr>
            <a:r>
              <a:rPr lang="tr-TR" sz="1050">
                <a:latin typeface="+mn-lt"/>
              </a:rPr>
              <a:t>1. Küme</a:t>
            </a:r>
          </a:p>
        </p:txBody>
      </p:sp>
      <p:sp>
        <p:nvSpPr>
          <p:cNvPr id="578718" name="Rectangle 158"/>
          <p:cNvSpPr>
            <a:spLocks noChangeArrowheads="1"/>
          </p:cNvSpPr>
          <p:nvPr/>
        </p:nvSpPr>
        <p:spPr bwMode="auto">
          <a:xfrm>
            <a:off x="8021638" y="4457700"/>
            <a:ext cx="79375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fontAlgn="auto">
              <a:spcAft>
                <a:spcPts val="0"/>
              </a:spcAft>
              <a:defRPr/>
            </a:pPr>
            <a:r>
              <a:rPr lang="tr-TR" sz="1050" dirty="0">
                <a:latin typeface="+mn-lt"/>
              </a:rPr>
              <a:t>2. Küme</a:t>
            </a:r>
          </a:p>
        </p:txBody>
      </p:sp>
      <p:sp>
        <p:nvSpPr>
          <p:cNvPr id="578719" name="Rectangle 159"/>
          <p:cNvSpPr>
            <a:spLocks noChangeArrowheads="1"/>
          </p:cNvSpPr>
          <p:nvPr/>
        </p:nvSpPr>
        <p:spPr bwMode="auto">
          <a:xfrm>
            <a:off x="8020050" y="4818063"/>
            <a:ext cx="79375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fontAlgn="auto">
              <a:spcAft>
                <a:spcPts val="0"/>
              </a:spcAft>
              <a:defRPr/>
            </a:pPr>
            <a:r>
              <a:rPr lang="tr-TR" sz="1050" dirty="0">
                <a:latin typeface="+mn-lt"/>
              </a:rPr>
              <a:t>3. Küme</a:t>
            </a:r>
          </a:p>
        </p:txBody>
      </p:sp>
      <p:graphicFrame>
        <p:nvGraphicFramePr>
          <p:cNvPr id="578720" name="Object 3"/>
          <p:cNvGraphicFramePr>
            <a:graphicFrameLocks noChangeAspect="1"/>
          </p:cNvGraphicFramePr>
          <p:nvPr>
            <p:ph/>
          </p:nvPr>
        </p:nvGraphicFramePr>
        <p:xfrm>
          <a:off x="7321550" y="3513138"/>
          <a:ext cx="1390650" cy="427037"/>
        </p:xfrm>
        <a:graphic>
          <a:graphicData uri="http://schemas.openxmlformats.org/presentationml/2006/ole">
            <p:oleObj spid="_x0000_s1027" name="Equation" r:id="rId4" imgW="622080" imgH="190440" progId="">
              <p:embed/>
            </p:oleObj>
          </a:graphicData>
        </a:graphic>
      </p:graphicFrame>
      <p:sp>
        <p:nvSpPr>
          <p:cNvPr id="578723" name="Rectangle 163"/>
          <p:cNvSpPr>
            <a:spLocks noChangeArrowheads="1"/>
          </p:cNvSpPr>
          <p:nvPr/>
        </p:nvSpPr>
        <p:spPr bwMode="auto">
          <a:xfrm>
            <a:off x="571500" y="714375"/>
            <a:ext cx="8135938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-342900">
              <a:lnSpc>
                <a:spcPct val="90000"/>
              </a:lnSpc>
              <a:buSzPct val="130000"/>
              <a:buFont typeface="Arial" charset="0"/>
              <a:buChar char="•"/>
            </a:pPr>
            <a:r>
              <a:rPr lang="tr-TR" sz="2000">
                <a:latin typeface="Times New Roman" pitchFamily="18" charset="0"/>
                <a:cs typeface="Times New Roman" pitchFamily="18" charset="0"/>
              </a:rPr>
              <a:t>Her nokta kendisi ile en yakın kümeye yerleştirilmelidir.</a:t>
            </a:r>
          </a:p>
          <a:p>
            <a:pPr indent="-342900">
              <a:lnSpc>
                <a:spcPct val="90000"/>
              </a:lnSpc>
              <a:buSzPct val="130000"/>
              <a:buFont typeface="Arial" charset="0"/>
              <a:buChar char="•"/>
            </a:pPr>
            <a:endParaRPr lang="tr-TR" sz="2000">
              <a:latin typeface="Times New Roman" pitchFamily="18" charset="0"/>
              <a:cs typeface="Times New Roman" pitchFamily="18" charset="0"/>
            </a:endParaRPr>
          </a:p>
          <a:p>
            <a:pPr indent="-342900">
              <a:lnSpc>
                <a:spcPct val="90000"/>
              </a:lnSpc>
              <a:buSzPct val="130000"/>
              <a:buFont typeface="Arial" charset="0"/>
              <a:buChar char="•"/>
            </a:pPr>
            <a:r>
              <a:rPr lang="tr-TR" sz="2000">
                <a:latin typeface="Times New Roman" pitchFamily="18" charset="0"/>
                <a:cs typeface="Times New Roman" pitchFamily="18" charset="0"/>
              </a:rPr>
              <a:t>Eşik değeri (threshold - t), yeni bir komşuyu veya yeni bir kümeyi belirler.</a:t>
            </a:r>
          </a:p>
          <a:p>
            <a:pPr indent="-342900">
              <a:lnSpc>
                <a:spcPct val="90000"/>
              </a:lnSpc>
              <a:buSzPct val="130000"/>
              <a:buFont typeface="Arial" charset="0"/>
              <a:buChar char="•"/>
            </a:pPr>
            <a:endParaRPr lang="tr-TR" sz="2000">
              <a:latin typeface="Times New Roman" pitchFamily="18" charset="0"/>
              <a:cs typeface="Times New Roman" pitchFamily="18" charset="0"/>
            </a:endParaRPr>
          </a:p>
          <a:p>
            <a:pPr indent="-342900">
              <a:lnSpc>
                <a:spcPct val="90000"/>
              </a:lnSpc>
              <a:buSzPct val="130000"/>
              <a:buFont typeface="Arial" charset="0"/>
              <a:buChar char="•"/>
            </a:pPr>
            <a:r>
              <a:rPr lang="tr-TR" sz="2000">
                <a:latin typeface="Times New Roman" pitchFamily="18" charset="0"/>
                <a:cs typeface="Times New Roman" pitchFamily="18" charset="0"/>
              </a:rPr>
              <a:t>Tüm noktalar herhangi bir kümeye yerleştirilinceye kadar işlemlere devam edilir.</a:t>
            </a:r>
          </a:p>
        </p:txBody>
      </p:sp>
      <p:sp>
        <p:nvSpPr>
          <p:cNvPr id="52" name="1 Başlık"/>
          <p:cNvSpPr txBox="1">
            <a:spLocks/>
          </p:cNvSpPr>
          <p:nvPr/>
        </p:nvSpPr>
        <p:spPr>
          <a:xfrm>
            <a:off x="63500" y="71438"/>
            <a:ext cx="8183563" cy="285750"/>
          </a:xfrm>
          <a:prstGeom prst="rect">
            <a:avLst/>
          </a:prstGeom>
        </p:spPr>
        <p:txBody>
          <a:bodyPr lIns="182880" tIns="91440">
            <a:normAutofit fontScale="75000" lnSpcReduction="20000"/>
          </a:bodyPr>
          <a:lstStyle/>
          <a:p>
            <a:pPr marL="265176" indent="-265176" fontAlgn="auto"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defRPr/>
            </a:pPr>
            <a:r>
              <a:rPr lang="tr-TR" sz="1600" b="1">
                <a:solidFill>
                  <a:schemeClr val="tx1">
                    <a:lumMod val="95000"/>
                    <a:lumOff val="5000"/>
                  </a:schemeClr>
                </a:solidFill>
                <a:latin typeface="Harrington" pitchFamily="82" charset="0"/>
              </a:rPr>
              <a:t>Veri Madenciliği </a:t>
            </a:r>
            <a:endParaRPr lang="tr-TR" sz="2400" b="1" dirty="0">
              <a:solidFill>
                <a:schemeClr val="tx1">
                  <a:lumMod val="95000"/>
                  <a:lumOff val="5000"/>
                </a:schemeClr>
              </a:solidFill>
              <a:latin typeface="Harrington" pitchFamily="82" charset="0"/>
              <a:cs typeface="Times New Roman" pitchFamily="18" charset="0"/>
            </a:endParaRPr>
          </a:p>
        </p:txBody>
      </p:sp>
      <p:sp>
        <p:nvSpPr>
          <p:cNvPr id="53" name="Rectangle 1"/>
          <p:cNvSpPr>
            <a:spLocks noChangeArrowheads="1"/>
          </p:cNvSpPr>
          <p:nvPr/>
        </p:nvSpPr>
        <p:spPr bwMode="auto">
          <a:xfrm>
            <a:off x="2786063" y="109538"/>
            <a:ext cx="52863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1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Harrington" pitchFamily="82" charset="0"/>
                <a:ea typeface="+mj-ea"/>
                <a:cs typeface="+mj-cs"/>
              </a:rPr>
              <a:t>En Yakın Komşu Algoritması (</a:t>
            </a:r>
            <a:r>
              <a:rPr lang="tr-TR" sz="1400" b="1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Harrington" pitchFamily="82" charset="0"/>
                <a:ea typeface="+mj-ea"/>
                <a:cs typeface="+mj-cs"/>
              </a:rPr>
              <a:t>Nearest</a:t>
            </a:r>
            <a:r>
              <a:rPr lang="tr-TR" sz="1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Harrington" pitchFamily="82" charset="0"/>
                <a:ea typeface="+mj-ea"/>
                <a:cs typeface="+mj-cs"/>
              </a:rPr>
              <a:t> </a:t>
            </a:r>
            <a:r>
              <a:rPr lang="tr-TR" sz="1400" b="1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Harrington" pitchFamily="82" charset="0"/>
                <a:ea typeface="+mj-ea"/>
                <a:cs typeface="+mj-cs"/>
              </a:rPr>
              <a:t>Neighbor</a:t>
            </a:r>
            <a:r>
              <a:rPr lang="tr-TR" sz="1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Harrington" pitchFamily="82" charset="0"/>
                <a:ea typeface="+mj-ea"/>
                <a:cs typeface="+mj-cs"/>
              </a:rPr>
              <a:t>)</a:t>
            </a:r>
          </a:p>
        </p:txBody>
      </p:sp>
      <p:sp>
        <p:nvSpPr>
          <p:cNvPr id="54" name="Line 155"/>
          <p:cNvSpPr>
            <a:spLocks noChangeShapeType="1"/>
          </p:cNvSpPr>
          <p:nvPr/>
        </p:nvSpPr>
        <p:spPr bwMode="auto">
          <a:xfrm>
            <a:off x="7786688" y="4994275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55" name="54 Altbilgi Yer Tutucusu"/>
          <p:cNvSpPr>
            <a:spLocks noGrp="1"/>
          </p:cNvSpPr>
          <p:nvPr>
            <p:ph type="ftr" sz="quarter" idx="10"/>
          </p:nvPr>
        </p:nvSpPr>
        <p:spPr>
          <a:xfrm>
            <a:off x="6011863" y="6092825"/>
            <a:ext cx="2895600" cy="4572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tr-TR" smtClean="0">
                <a:solidFill>
                  <a:srgbClr val="938E99"/>
                </a:solidFill>
              </a:rPr>
              <a:t>Veri Madenciliği [ 7.hft  ]</a:t>
            </a:r>
          </a:p>
        </p:txBody>
      </p:sp>
    </p:spTree>
  </p:cSld>
  <p:clrMapOvr>
    <a:masterClrMapping/>
  </p:clrMapOvr>
  <p:transition spd="med">
    <p:whee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7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7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7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7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7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7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78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57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1000"/>
                                        <p:tgtEl>
                                          <p:spTgt spid="57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57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1000"/>
                                        <p:tgtEl>
                                          <p:spTgt spid="578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1000"/>
                                        <p:tgtEl>
                                          <p:spTgt spid="57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1000"/>
                                        <p:tgtEl>
                                          <p:spTgt spid="57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1000"/>
                                        <p:tgtEl>
                                          <p:spTgt spid="578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1000"/>
                                        <p:tgtEl>
                                          <p:spTgt spid="578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1000"/>
                                        <p:tgtEl>
                                          <p:spTgt spid="578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1000"/>
                                        <p:tgtEl>
                                          <p:spTgt spid="578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1000"/>
                                        <p:tgtEl>
                                          <p:spTgt spid="578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1000"/>
                                        <p:tgtEl>
                                          <p:spTgt spid="578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2000"/>
                                        <p:tgtEl>
                                          <p:spTgt spid="578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2000"/>
                                        <p:tgtEl>
                                          <p:spTgt spid="578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2000"/>
                                        <p:tgtEl>
                                          <p:spTgt spid="57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2000"/>
                                        <p:tgtEl>
                                          <p:spTgt spid="57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2000"/>
                                        <p:tgtEl>
                                          <p:spTgt spid="57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2000"/>
                                        <p:tgtEl>
                                          <p:spTgt spid="57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0" dur="2000"/>
                                        <p:tgtEl>
                                          <p:spTgt spid="578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3" dur="2000"/>
                                        <p:tgtEl>
                                          <p:spTgt spid="578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6" dur="2000"/>
                                        <p:tgtEl>
                                          <p:spTgt spid="57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9" dur="2000"/>
                                        <p:tgtEl>
                                          <p:spTgt spid="57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92" dur="2000"/>
                                        <p:tgtEl>
                                          <p:spTgt spid="578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95" dur="2000"/>
                                        <p:tgtEl>
                                          <p:spTgt spid="578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000"/>
                            </p:stCondLst>
                            <p:childTnLst>
                              <p:par>
                                <p:cTn id="9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1000"/>
                                        <p:tgtEl>
                                          <p:spTgt spid="578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7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78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78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78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7870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7870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7870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7870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7870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7870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7870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7870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7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78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78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78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7870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787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7870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787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7870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787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7870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7870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7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78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78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78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7870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7870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7870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7870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7870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7870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7870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7870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7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78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78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78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7870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7870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7870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7870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7870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7870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7870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7870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7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78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78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78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7870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7870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7870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7870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7870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7870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7870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7870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7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78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78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78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7870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7870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7870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7870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7870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7870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7870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7870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" dur="1000"/>
                                        <p:tgtEl>
                                          <p:spTgt spid="578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1" dur="1000"/>
                                        <p:tgtEl>
                                          <p:spTgt spid="578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1000"/>
                                        <p:tgtEl>
                                          <p:spTgt spid="578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1000"/>
                                        <p:tgtEl>
                                          <p:spTgt spid="578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0" dur="1000"/>
                                        <p:tgtEl>
                                          <p:spTgt spid="578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3" dur="1000"/>
                                        <p:tgtEl>
                                          <p:spTgt spid="578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000"/>
                                        <p:tgtEl>
                                          <p:spTgt spid="578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1000"/>
                                        <p:tgtEl>
                                          <p:spTgt spid="578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1000"/>
                                        <p:tgtEl>
                                          <p:spTgt spid="578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1000"/>
                                        <p:tgtEl>
                                          <p:spTgt spid="578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000"/>
                                        <p:tgtEl>
                                          <p:spTgt spid="578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1000"/>
                                        <p:tgtEl>
                                          <p:spTgt spid="578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1000"/>
                                        <p:tgtEl>
                                          <p:spTgt spid="578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8602" grpId="0"/>
      <p:bldP spid="578603" grpId="0"/>
      <p:bldP spid="578604" grpId="0"/>
      <p:bldP spid="578605" grpId="0"/>
      <p:bldP spid="578606" grpId="0"/>
      <p:bldP spid="578607" grpId="0"/>
      <p:bldP spid="578670" grpId="0" animBg="1"/>
      <p:bldP spid="578671" grpId="0" animBg="1"/>
      <p:bldP spid="578672" grpId="0" animBg="1"/>
      <p:bldP spid="578673" grpId="0" animBg="1"/>
      <p:bldP spid="578674" grpId="0" animBg="1"/>
      <p:bldP spid="578676" grpId="0" animBg="1"/>
      <p:bldP spid="578677" grpId="0" animBg="1"/>
      <p:bldP spid="578679" grpId="0" animBg="1"/>
      <p:bldP spid="578680" grpId="0" animBg="1"/>
      <p:bldP spid="578682" grpId="0" animBg="1"/>
      <p:bldP spid="578683" grpId="0" animBg="1"/>
      <p:bldP spid="578685" grpId="0" animBg="1"/>
      <p:bldP spid="578686" grpId="0" animBg="1"/>
      <p:bldP spid="578689" grpId="0" animBg="1"/>
      <p:bldP spid="578690" grpId="0" animBg="1"/>
      <p:bldP spid="578691" grpId="0" animBg="1"/>
      <p:bldP spid="578692" grpId="0" animBg="1"/>
      <p:bldP spid="578693" grpId="0" animBg="1"/>
      <p:bldP spid="578701" grpId="0" animBg="1"/>
      <p:bldP spid="578703" grpId="0" animBg="1"/>
      <p:bldP spid="578705" grpId="0" animBg="1"/>
      <p:bldP spid="578706" grpId="0" animBg="1"/>
      <p:bldP spid="578708" grpId="0" animBg="1"/>
      <p:bldP spid="578709" grpId="0" animBg="1"/>
      <p:bldP spid="578714" grpId="0" animBg="1"/>
      <p:bldP spid="578715" grpId="0" animBg="1"/>
      <p:bldP spid="578717" grpId="0"/>
      <p:bldP spid="578718" grpId="0"/>
      <p:bldP spid="578719" grpId="0"/>
      <p:bldP spid="5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5 Slayt Numarası Yer Tutucusu"/>
          <p:cNvSpPr>
            <a:spLocks noGrp="1"/>
          </p:cNvSpPr>
          <p:nvPr>
            <p:ph type="sldNum" sz="quarter" idx="11"/>
          </p:nvPr>
        </p:nvSpPr>
        <p:spPr>
          <a:xfrm>
            <a:off x="6572250" y="6072188"/>
            <a:ext cx="2133600" cy="457200"/>
          </a:xfrm>
        </p:spPr>
        <p:txBody>
          <a:bodyPr/>
          <a:lstStyle/>
          <a:p>
            <a:pPr>
              <a:defRPr/>
            </a:pPr>
            <a:fld id="{9D26E085-8E64-4801-AD28-3F4D189EE887}" type="slidenum">
              <a:rPr lang="tr-TR"/>
              <a:pPr>
                <a:defRPr/>
              </a:pPr>
              <a:t>7</a:t>
            </a:fld>
            <a:endParaRPr lang="tr-TR" dirty="0"/>
          </a:p>
        </p:txBody>
      </p:sp>
      <p:sp>
        <p:nvSpPr>
          <p:cNvPr id="355334" name="Rectangle 6"/>
          <p:cNvSpPr>
            <a:spLocks noChangeArrowheads="1"/>
          </p:cNvSpPr>
          <p:nvPr/>
        </p:nvSpPr>
        <p:spPr bwMode="auto">
          <a:xfrm>
            <a:off x="428625" y="357188"/>
            <a:ext cx="84978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tr-TR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Harrington" pitchFamily="82" charset="0"/>
                <a:ea typeface="+mj-ea"/>
                <a:cs typeface="+mj-cs"/>
              </a:rPr>
              <a:t>Karşılıklı Komşuluk Değeri (M.N.V.)</a:t>
            </a:r>
          </a:p>
        </p:txBody>
      </p:sp>
      <p:sp>
        <p:nvSpPr>
          <p:cNvPr id="355335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981075"/>
            <a:ext cx="8507413" cy="1438275"/>
          </a:xfrm>
        </p:spPr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tr-TR" sz="2000" smtClean="0">
                <a:latin typeface="Times New Roman" pitchFamily="18" charset="0"/>
                <a:cs typeface="Times New Roman" pitchFamily="18" charset="0"/>
              </a:rPr>
              <a:t>Tüm noktalar için karşılıklı en yakın komşuluk değerleri (MNV) belirlenir.</a:t>
            </a:r>
          </a:p>
          <a:p>
            <a:pPr eaLnBrk="1" hangingPunct="1">
              <a:buClr>
                <a:schemeClr val="tx1"/>
              </a:buClr>
            </a:pPr>
            <a:endParaRPr lang="tr-TR" sz="200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Clr>
                <a:schemeClr val="tx1"/>
              </a:buClr>
            </a:pPr>
            <a:r>
              <a:rPr lang="tr-TR" sz="2000" smtClean="0">
                <a:latin typeface="Times New Roman" pitchFamily="18" charset="0"/>
                <a:cs typeface="Times New Roman" pitchFamily="18" charset="0"/>
              </a:rPr>
              <a:t>Eşik değeri yerine en yakın komşu sayısı (k) belirlenir.</a:t>
            </a:r>
          </a:p>
        </p:txBody>
      </p:sp>
      <p:graphicFrame>
        <p:nvGraphicFramePr>
          <p:cNvPr id="2129" name="Group 81"/>
          <p:cNvGraphicFramePr>
            <a:graphicFrameLocks noGrp="1"/>
          </p:cNvGraphicFramePr>
          <p:nvPr/>
        </p:nvGraphicFramePr>
        <p:xfrm>
          <a:off x="474663" y="2195513"/>
          <a:ext cx="3671887" cy="3625850"/>
        </p:xfrm>
        <a:graphic>
          <a:graphicData uri="http://schemas.openxmlformats.org/drawingml/2006/table">
            <a:tbl>
              <a:tblPr/>
              <a:tblGrid>
                <a:gridCol w="735012"/>
                <a:gridCol w="735013"/>
                <a:gridCol w="731837"/>
                <a:gridCol w="735013"/>
                <a:gridCol w="735012"/>
              </a:tblGrid>
              <a:tr h="736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5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5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2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6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168"/>
          <p:cNvGrpSpPr>
            <a:grpSpLocks/>
          </p:cNvGrpSpPr>
          <p:nvPr/>
        </p:nvGrpSpPr>
        <p:grpSpPr bwMode="auto">
          <a:xfrm>
            <a:off x="381000" y="4371975"/>
            <a:ext cx="1457325" cy="1428750"/>
            <a:chOff x="1320" y="2616"/>
            <a:chExt cx="918" cy="900"/>
          </a:xfrm>
        </p:grpSpPr>
        <p:sp>
          <p:nvSpPr>
            <p:cNvPr id="2126" name="Oval 169"/>
            <p:cNvSpPr>
              <a:spLocks noChangeArrowheads="1"/>
            </p:cNvSpPr>
            <p:nvPr/>
          </p:nvSpPr>
          <p:spPr bwMode="auto">
            <a:xfrm>
              <a:off x="1737" y="3024"/>
              <a:ext cx="84" cy="84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Verdana" pitchFamily="34" charset="0"/>
              </a:endParaRPr>
            </a:p>
          </p:txBody>
        </p:sp>
        <p:sp>
          <p:nvSpPr>
            <p:cNvPr id="2127" name="Oval 170"/>
            <p:cNvSpPr>
              <a:spLocks noChangeArrowheads="1"/>
            </p:cNvSpPr>
            <p:nvPr/>
          </p:nvSpPr>
          <p:spPr bwMode="auto">
            <a:xfrm>
              <a:off x="1320" y="2616"/>
              <a:ext cx="918" cy="9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Verdana" pitchFamily="34" charset="0"/>
              </a:endParaRPr>
            </a:p>
          </p:txBody>
        </p:sp>
      </p:grpSp>
      <p:sp>
        <p:nvSpPr>
          <p:cNvPr id="355499" name="Text Box 171"/>
          <p:cNvSpPr txBox="1">
            <a:spLocks noChangeArrowheads="1"/>
          </p:cNvSpPr>
          <p:nvPr/>
        </p:nvSpPr>
        <p:spPr bwMode="auto">
          <a:xfrm>
            <a:off x="763588" y="4860925"/>
            <a:ext cx="336550" cy="4572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1</a:t>
            </a:r>
          </a:p>
        </p:txBody>
      </p:sp>
      <p:sp>
        <p:nvSpPr>
          <p:cNvPr id="355500" name="Text Box 172"/>
          <p:cNvSpPr txBox="1">
            <a:spLocks noChangeArrowheads="1"/>
          </p:cNvSpPr>
          <p:nvPr/>
        </p:nvSpPr>
        <p:spPr bwMode="auto">
          <a:xfrm>
            <a:off x="1190625" y="4371975"/>
            <a:ext cx="336550" cy="4572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sz="2400" b="1">
                <a:latin typeface="Times New Roman" pitchFamily="18" charset="0"/>
              </a:rPr>
              <a:t>2</a:t>
            </a:r>
            <a:endParaRPr lang="en-US" sz="2400" b="1">
              <a:latin typeface="Times New Roman" pitchFamily="18" charset="0"/>
            </a:endParaRPr>
          </a:p>
        </p:txBody>
      </p:sp>
      <p:sp>
        <p:nvSpPr>
          <p:cNvPr id="355501" name="Text Box 173"/>
          <p:cNvSpPr txBox="1">
            <a:spLocks noChangeArrowheads="1"/>
          </p:cNvSpPr>
          <p:nvPr/>
        </p:nvSpPr>
        <p:spPr bwMode="auto">
          <a:xfrm>
            <a:off x="1506538" y="2268538"/>
            <a:ext cx="336550" cy="4572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sz="2400" b="1">
                <a:solidFill>
                  <a:srgbClr val="FF3300"/>
                </a:solidFill>
                <a:latin typeface="Times New Roman" pitchFamily="18" charset="0"/>
              </a:rPr>
              <a:t>3</a:t>
            </a:r>
            <a:endParaRPr lang="en-US" sz="2400" b="1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355502" name="Text Box 174"/>
          <p:cNvSpPr txBox="1">
            <a:spLocks noChangeArrowheads="1"/>
          </p:cNvSpPr>
          <p:nvPr/>
        </p:nvSpPr>
        <p:spPr bwMode="auto">
          <a:xfrm>
            <a:off x="1878013" y="3043238"/>
            <a:ext cx="336550" cy="4572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sz="2400" b="1">
                <a:solidFill>
                  <a:srgbClr val="FF3300"/>
                </a:solidFill>
                <a:latin typeface="Times New Roman" pitchFamily="18" charset="0"/>
              </a:rPr>
              <a:t>4</a:t>
            </a:r>
            <a:endParaRPr lang="en-US" sz="2400" b="1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355503" name="Text Box 175"/>
          <p:cNvSpPr txBox="1">
            <a:spLocks noChangeArrowheads="1"/>
          </p:cNvSpPr>
          <p:nvPr/>
        </p:nvSpPr>
        <p:spPr bwMode="auto">
          <a:xfrm>
            <a:off x="3302000" y="3795713"/>
            <a:ext cx="336550" cy="4572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sz="2400" b="1">
                <a:solidFill>
                  <a:srgbClr val="0000FF"/>
                </a:solidFill>
                <a:latin typeface="Times New Roman" pitchFamily="18" charset="0"/>
              </a:rPr>
              <a:t>5</a:t>
            </a:r>
            <a:endParaRPr lang="en-US" sz="2400" b="1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355504" name="Text Box 176"/>
          <p:cNvSpPr txBox="1">
            <a:spLocks noChangeArrowheads="1"/>
          </p:cNvSpPr>
          <p:nvPr/>
        </p:nvSpPr>
        <p:spPr bwMode="auto">
          <a:xfrm>
            <a:off x="3570288" y="4522788"/>
            <a:ext cx="336550" cy="4572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sz="2400" b="1">
                <a:solidFill>
                  <a:srgbClr val="0000FF"/>
                </a:solidFill>
                <a:latin typeface="Times New Roman" pitchFamily="18" charset="0"/>
              </a:rPr>
              <a:t>6</a:t>
            </a:r>
            <a:endParaRPr lang="en-US" sz="2400" b="1">
              <a:solidFill>
                <a:srgbClr val="0000FF"/>
              </a:solidFill>
              <a:latin typeface="Times New Roman" pitchFamily="18" charset="0"/>
            </a:endParaRPr>
          </a:p>
        </p:txBody>
      </p:sp>
      <p:grpSp>
        <p:nvGrpSpPr>
          <p:cNvPr id="3" name="Group 177"/>
          <p:cNvGrpSpPr>
            <a:grpSpLocks/>
          </p:cNvGrpSpPr>
          <p:nvPr/>
        </p:nvGrpSpPr>
        <p:grpSpPr bwMode="auto">
          <a:xfrm>
            <a:off x="830263" y="3940175"/>
            <a:ext cx="1457325" cy="1428750"/>
            <a:chOff x="1320" y="2616"/>
            <a:chExt cx="918" cy="900"/>
          </a:xfrm>
        </p:grpSpPr>
        <p:sp>
          <p:nvSpPr>
            <p:cNvPr id="2124" name="Oval 178"/>
            <p:cNvSpPr>
              <a:spLocks noChangeArrowheads="1"/>
            </p:cNvSpPr>
            <p:nvPr/>
          </p:nvSpPr>
          <p:spPr bwMode="auto">
            <a:xfrm>
              <a:off x="1737" y="3024"/>
              <a:ext cx="84" cy="84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Verdana" pitchFamily="34" charset="0"/>
              </a:endParaRPr>
            </a:p>
          </p:txBody>
        </p:sp>
        <p:sp>
          <p:nvSpPr>
            <p:cNvPr id="2125" name="Oval 179"/>
            <p:cNvSpPr>
              <a:spLocks noChangeArrowheads="1"/>
            </p:cNvSpPr>
            <p:nvPr/>
          </p:nvSpPr>
          <p:spPr bwMode="auto">
            <a:xfrm>
              <a:off x="1320" y="2616"/>
              <a:ext cx="918" cy="9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Verdana" pitchFamily="34" charset="0"/>
              </a:endParaRPr>
            </a:p>
          </p:txBody>
        </p:sp>
      </p:grpSp>
      <p:grpSp>
        <p:nvGrpSpPr>
          <p:cNvPr id="4" name="Group 180"/>
          <p:cNvGrpSpPr>
            <a:grpSpLocks/>
          </p:cNvGrpSpPr>
          <p:nvPr/>
        </p:nvGrpSpPr>
        <p:grpSpPr bwMode="auto">
          <a:xfrm>
            <a:off x="901700" y="2071688"/>
            <a:ext cx="1457325" cy="1428750"/>
            <a:chOff x="1320" y="2616"/>
            <a:chExt cx="918" cy="900"/>
          </a:xfrm>
        </p:grpSpPr>
        <p:sp>
          <p:nvSpPr>
            <p:cNvPr id="2122" name="Oval 181"/>
            <p:cNvSpPr>
              <a:spLocks noChangeArrowheads="1"/>
            </p:cNvSpPr>
            <p:nvPr/>
          </p:nvSpPr>
          <p:spPr bwMode="auto">
            <a:xfrm>
              <a:off x="1737" y="3024"/>
              <a:ext cx="84" cy="84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Verdana" pitchFamily="34" charset="0"/>
              </a:endParaRPr>
            </a:p>
          </p:txBody>
        </p:sp>
        <p:sp>
          <p:nvSpPr>
            <p:cNvPr id="2123" name="Oval 182"/>
            <p:cNvSpPr>
              <a:spLocks noChangeArrowheads="1"/>
            </p:cNvSpPr>
            <p:nvPr/>
          </p:nvSpPr>
          <p:spPr bwMode="auto">
            <a:xfrm>
              <a:off x="1320" y="2616"/>
              <a:ext cx="918" cy="9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Verdana" pitchFamily="34" charset="0"/>
              </a:endParaRPr>
            </a:p>
          </p:txBody>
        </p:sp>
      </p:grpSp>
      <p:grpSp>
        <p:nvGrpSpPr>
          <p:cNvPr id="5" name="Group 183"/>
          <p:cNvGrpSpPr>
            <a:grpSpLocks/>
          </p:cNvGrpSpPr>
          <p:nvPr/>
        </p:nvGrpSpPr>
        <p:grpSpPr bwMode="auto">
          <a:xfrm>
            <a:off x="2541588" y="3363913"/>
            <a:ext cx="1457325" cy="1428750"/>
            <a:chOff x="1320" y="2616"/>
            <a:chExt cx="918" cy="900"/>
          </a:xfrm>
        </p:grpSpPr>
        <p:sp>
          <p:nvSpPr>
            <p:cNvPr id="2120" name="Oval 184"/>
            <p:cNvSpPr>
              <a:spLocks noChangeArrowheads="1"/>
            </p:cNvSpPr>
            <p:nvPr/>
          </p:nvSpPr>
          <p:spPr bwMode="auto">
            <a:xfrm>
              <a:off x="1737" y="3024"/>
              <a:ext cx="84" cy="84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Verdana" pitchFamily="34" charset="0"/>
              </a:endParaRPr>
            </a:p>
          </p:txBody>
        </p:sp>
        <p:sp>
          <p:nvSpPr>
            <p:cNvPr id="2121" name="Oval 185"/>
            <p:cNvSpPr>
              <a:spLocks noChangeArrowheads="1"/>
            </p:cNvSpPr>
            <p:nvPr/>
          </p:nvSpPr>
          <p:spPr bwMode="auto">
            <a:xfrm>
              <a:off x="1320" y="2616"/>
              <a:ext cx="918" cy="9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Verdana" pitchFamily="34" charset="0"/>
              </a:endParaRPr>
            </a:p>
          </p:txBody>
        </p:sp>
      </p:grpSp>
      <p:grpSp>
        <p:nvGrpSpPr>
          <p:cNvPr id="6" name="Group 186"/>
          <p:cNvGrpSpPr>
            <a:grpSpLocks/>
          </p:cNvGrpSpPr>
          <p:nvPr/>
        </p:nvGrpSpPr>
        <p:grpSpPr bwMode="auto">
          <a:xfrm>
            <a:off x="2828925" y="4083050"/>
            <a:ext cx="1457325" cy="1428750"/>
            <a:chOff x="1320" y="2616"/>
            <a:chExt cx="918" cy="900"/>
          </a:xfrm>
        </p:grpSpPr>
        <p:sp>
          <p:nvSpPr>
            <p:cNvPr id="2118" name="Oval 187"/>
            <p:cNvSpPr>
              <a:spLocks noChangeArrowheads="1"/>
            </p:cNvSpPr>
            <p:nvPr/>
          </p:nvSpPr>
          <p:spPr bwMode="auto">
            <a:xfrm>
              <a:off x="1737" y="3024"/>
              <a:ext cx="84" cy="84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Verdana" pitchFamily="34" charset="0"/>
              </a:endParaRPr>
            </a:p>
          </p:txBody>
        </p:sp>
        <p:sp>
          <p:nvSpPr>
            <p:cNvPr id="2119" name="Oval 188"/>
            <p:cNvSpPr>
              <a:spLocks noChangeArrowheads="1"/>
            </p:cNvSpPr>
            <p:nvPr/>
          </p:nvSpPr>
          <p:spPr bwMode="auto">
            <a:xfrm>
              <a:off x="1320" y="2616"/>
              <a:ext cx="918" cy="9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Verdana" pitchFamily="34" charset="0"/>
              </a:endParaRPr>
            </a:p>
          </p:txBody>
        </p:sp>
      </p:grpSp>
      <p:grpSp>
        <p:nvGrpSpPr>
          <p:cNvPr id="7" name="Group 189"/>
          <p:cNvGrpSpPr>
            <a:grpSpLocks/>
          </p:cNvGrpSpPr>
          <p:nvPr/>
        </p:nvGrpSpPr>
        <p:grpSpPr bwMode="auto">
          <a:xfrm>
            <a:off x="1185863" y="2786063"/>
            <a:ext cx="1457325" cy="1428750"/>
            <a:chOff x="1320" y="2616"/>
            <a:chExt cx="918" cy="900"/>
          </a:xfrm>
        </p:grpSpPr>
        <p:sp>
          <p:nvSpPr>
            <p:cNvPr id="2116" name="Oval 190"/>
            <p:cNvSpPr>
              <a:spLocks noChangeArrowheads="1"/>
            </p:cNvSpPr>
            <p:nvPr/>
          </p:nvSpPr>
          <p:spPr bwMode="auto">
            <a:xfrm>
              <a:off x="1737" y="3024"/>
              <a:ext cx="84" cy="84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Verdana" pitchFamily="34" charset="0"/>
              </a:endParaRPr>
            </a:p>
          </p:txBody>
        </p:sp>
        <p:sp>
          <p:nvSpPr>
            <p:cNvPr id="2117" name="Oval 191"/>
            <p:cNvSpPr>
              <a:spLocks noChangeArrowheads="1"/>
            </p:cNvSpPr>
            <p:nvPr/>
          </p:nvSpPr>
          <p:spPr bwMode="auto">
            <a:xfrm>
              <a:off x="1320" y="2616"/>
              <a:ext cx="918" cy="9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Verdana" pitchFamily="34" charset="0"/>
              </a:endParaRPr>
            </a:p>
          </p:txBody>
        </p:sp>
      </p:grpSp>
      <p:sp>
        <p:nvSpPr>
          <p:cNvPr id="355520" name="Rectangle 192"/>
          <p:cNvSpPr>
            <a:spLocks noChangeArrowheads="1"/>
          </p:cNvSpPr>
          <p:nvPr/>
        </p:nvSpPr>
        <p:spPr bwMode="auto">
          <a:xfrm>
            <a:off x="4357688" y="2286000"/>
            <a:ext cx="4392612" cy="179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SzPct val="75000"/>
              <a:buFont typeface="Wingdings" pitchFamily="2" charset="2"/>
              <a:buChar char="n"/>
            </a:pPr>
            <a:r>
              <a:rPr lang="tr-TR" sz="2000">
                <a:latin typeface="Times New Roman" pitchFamily="18" charset="0"/>
                <a:cs typeface="Times New Roman" pitchFamily="18" charset="0"/>
              </a:rPr>
              <a:t>2’nin en yakın 3. komşusu 5.</a:t>
            </a:r>
          </a:p>
          <a:p>
            <a:pPr marL="342900" indent="-342900">
              <a:buSzPct val="75000"/>
              <a:buFont typeface="Wingdings" pitchFamily="2" charset="2"/>
              <a:buChar char="n"/>
            </a:pPr>
            <a:r>
              <a:rPr lang="tr-TR" sz="2000">
                <a:latin typeface="Times New Roman" pitchFamily="18" charset="0"/>
                <a:cs typeface="Times New Roman" pitchFamily="18" charset="0"/>
              </a:rPr>
              <a:t>5’in en yakın 3. komşusu 2.</a:t>
            </a:r>
          </a:p>
          <a:p>
            <a:pPr marL="342900" indent="-342900">
              <a:buSzPct val="75000"/>
              <a:buFont typeface="Wingdings" pitchFamily="2" charset="2"/>
              <a:buChar char="n"/>
            </a:pPr>
            <a:r>
              <a:rPr lang="tr-TR" sz="2000">
                <a:latin typeface="Times New Roman" pitchFamily="18" charset="0"/>
                <a:cs typeface="Times New Roman" pitchFamily="18" charset="0"/>
              </a:rPr>
              <a:t>MNV(5,2) = MNV(2,5) = 3 + 3 = 6</a:t>
            </a:r>
          </a:p>
          <a:p>
            <a:pPr marL="342900" indent="-342900">
              <a:buSzPct val="75000"/>
              <a:buFont typeface="Wingdings" pitchFamily="2" charset="2"/>
              <a:buChar char="n"/>
            </a:pPr>
            <a:r>
              <a:rPr lang="tr-TR" sz="2000">
                <a:latin typeface="Times New Roman" pitchFamily="18" charset="0"/>
                <a:cs typeface="Times New Roman" pitchFamily="18" charset="0"/>
              </a:rPr>
              <a:t>MNV = 2,3,…2k için kümeler oluşturulur.</a:t>
            </a:r>
          </a:p>
        </p:txBody>
      </p:sp>
      <p:sp>
        <p:nvSpPr>
          <p:cNvPr id="355521" name="Line 193"/>
          <p:cNvSpPr>
            <a:spLocks noChangeShapeType="1"/>
          </p:cNvSpPr>
          <p:nvPr/>
        </p:nvSpPr>
        <p:spPr bwMode="auto">
          <a:xfrm flipV="1">
            <a:off x="1700213" y="4140200"/>
            <a:ext cx="1438275" cy="504825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tr-TR"/>
          </a:p>
        </p:txBody>
      </p:sp>
      <p:graphicFrame>
        <p:nvGraphicFramePr>
          <p:cNvPr id="355522" name="Object 2"/>
          <p:cNvGraphicFramePr>
            <a:graphicFrameLocks noChangeAspect="1"/>
          </p:cNvGraphicFramePr>
          <p:nvPr/>
        </p:nvGraphicFramePr>
        <p:xfrm>
          <a:off x="4357688" y="4143375"/>
          <a:ext cx="3500437" cy="1593850"/>
        </p:xfrm>
        <a:graphic>
          <a:graphicData uri="http://schemas.openxmlformats.org/presentationml/2006/ole">
            <p:oleObj spid="_x0000_s2050" name="Equation" r:id="rId3" imgW="2070000" imgH="939600" progId="">
              <p:embed/>
            </p:oleObj>
          </a:graphicData>
        </a:graphic>
      </p:graphicFrame>
      <p:sp>
        <p:nvSpPr>
          <p:cNvPr id="355526" name="Rectangle 198"/>
          <p:cNvSpPr>
            <a:spLocks noChangeArrowheads="1"/>
          </p:cNvSpPr>
          <p:nvPr/>
        </p:nvSpPr>
        <p:spPr bwMode="auto">
          <a:xfrm>
            <a:off x="8062913" y="4213225"/>
            <a:ext cx="9366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342900" indent="-342900"/>
            <a:r>
              <a:rPr lang="tr-TR">
                <a:latin typeface="Verdana" pitchFamily="34" charset="0"/>
              </a:rPr>
              <a:t>2</a:t>
            </a:r>
          </a:p>
        </p:txBody>
      </p:sp>
      <p:sp>
        <p:nvSpPr>
          <p:cNvPr id="355527" name="Rectangle 199"/>
          <p:cNvSpPr>
            <a:spLocks noChangeArrowheads="1"/>
          </p:cNvSpPr>
          <p:nvPr/>
        </p:nvSpPr>
        <p:spPr bwMode="auto">
          <a:xfrm>
            <a:off x="8064500" y="4572000"/>
            <a:ext cx="9366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342900" indent="-342900"/>
            <a:r>
              <a:rPr lang="tr-TR">
                <a:latin typeface="Verdana" pitchFamily="34" charset="0"/>
              </a:rPr>
              <a:t>3</a:t>
            </a:r>
          </a:p>
        </p:txBody>
      </p:sp>
      <p:sp>
        <p:nvSpPr>
          <p:cNvPr id="355528" name="Rectangle 200"/>
          <p:cNvSpPr>
            <a:spLocks noChangeArrowheads="1"/>
          </p:cNvSpPr>
          <p:nvPr/>
        </p:nvSpPr>
        <p:spPr bwMode="auto">
          <a:xfrm>
            <a:off x="8064500" y="5292725"/>
            <a:ext cx="9366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342900" indent="-342900"/>
            <a:r>
              <a:rPr lang="tr-TR">
                <a:latin typeface="Verdana" pitchFamily="34" charset="0"/>
              </a:rPr>
              <a:t>2</a:t>
            </a:r>
            <a:r>
              <a:rPr lang="tr-TR" i="1">
                <a:latin typeface="Verdana" pitchFamily="34" charset="0"/>
              </a:rPr>
              <a:t>k</a:t>
            </a:r>
            <a:endParaRPr lang="tr-TR">
              <a:latin typeface="Verdana" pitchFamily="34" charset="0"/>
            </a:endParaRPr>
          </a:p>
        </p:txBody>
      </p:sp>
      <p:sp>
        <p:nvSpPr>
          <p:cNvPr id="355529" name="Line 201"/>
          <p:cNvSpPr>
            <a:spLocks noChangeShapeType="1"/>
          </p:cNvSpPr>
          <p:nvPr/>
        </p:nvSpPr>
        <p:spPr bwMode="auto">
          <a:xfrm>
            <a:off x="7854950" y="4787900"/>
            <a:ext cx="2905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355530" name="Line 202"/>
          <p:cNvSpPr>
            <a:spLocks noChangeShapeType="1"/>
          </p:cNvSpPr>
          <p:nvPr/>
        </p:nvSpPr>
        <p:spPr bwMode="auto">
          <a:xfrm>
            <a:off x="7858125" y="4429125"/>
            <a:ext cx="2905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355531" name="Line 203"/>
          <p:cNvSpPr>
            <a:spLocks noChangeShapeType="1"/>
          </p:cNvSpPr>
          <p:nvPr/>
        </p:nvSpPr>
        <p:spPr bwMode="auto">
          <a:xfrm>
            <a:off x="7858125" y="5508625"/>
            <a:ext cx="2905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355532" name="Line 204"/>
          <p:cNvSpPr>
            <a:spLocks noChangeShapeType="1"/>
          </p:cNvSpPr>
          <p:nvPr/>
        </p:nvSpPr>
        <p:spPr bwMode="auto">
          <a:xfrm flipH="1">
            <a:off x="1698625" y="4138613"/>
            <a:ext cx="1439863" cy="504825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tr-TR"/>
          </a:p>
        </p:txBody>
      </p:sp>
      <p:sp>
        <p:nvSpPr>
          <p:cNvPr id="40" name="39 Oval"/>
          <p:cNvSpPr/>
          <p:nvPr/>
        </p:nvSpPr>
        <p:spPr>
          <a:xfrm>
            <a:off x="2928938" y="3643313"/>
            <a:ext cx="857250" cy="785812"/>
          </a:xfrm>
          <a:prstGeom prst="ellipse">
            <a:avLst/>
          </a:prstGeom>
          <a:solidFill>
            <a:srgbClr val="FFFF00">
              <a:alpha val="1700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tr-TR" sz="1600" dirty="0">
              <a:solidFill>
                <a:schemeClr val="accent6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41" name="40 Oval"/>
          <p:cNvSpPr/>
          <p:nvPr/>
        </p:nvSpPr>
        <p:spPr>
          <a:xfrm>
            <a:off x="1071563" y="4214813"/>
            <a:ext cx="857250" cy="785812"/>
          </a:xfrm>
          <a:prstGeom prst="ellipse">
            <a:avLst/>
          </a:prstGeom>
          <a:solidFill>
            <a:srgbClr val="FFFF00">
              <a:alpha val="1700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tr-TR" sz="1600" dirty="0">
              <a:solidFill>
                <a:schemeClr val="accent6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42" name="41 Altbilgi Yer Tutucusu"/>
          <p:cNvSpPr>
            <a:spLocks noGrp="1"/>
          </p:cNvSpPr>
          <p:nvPr>
            <p:ph type="ftr" sz="quarter" idx="10"/>
          </p:nvPr>
        </p:nvSpPr>
        <p:spPr>
          <a:xfrm>
            <a:off x="5867400" y="6021388"/>
            <a:ext cx="2895600" cy="4572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tr-TR" smtClean="0">
                <a:solidFill>
                  <a:srgbClr val="938E99"/>
                </a:solidFill>
              </a:rPr>
              <a:t>Veri Madenciliği [ 7.hft  ]</a:t>
            </a:r>
          </a:p>
        </p:txBody>
      </p:sp>
    </p:spTree>
  </p:cSld>
  <p:clrMapOvr>
    <a:masterClrMapping/>
  </p:clrMapOvr>
  <p:transition spd="med">
    <p:whee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355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1000"/>
                                        <p:tgtEl>
                                          <p:spTgt spid="3553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355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355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355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355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355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355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5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3555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1000"/>
                                        <p:tgtEl>
                                          <p:spTgt spid="355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000"/>
                            </p:stCondLst>
                            <p:childTnLst>
                              <p:par>
                                <p:cTn id="138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39" dur="1000"/>
                                        <p:tgtEl>
                                          <p:spTgt spid="3555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5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5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1000"/>
                                        <p:tgtEl>
                                          <p:spTgt spid="3555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1000"/>
                                        <p:tgtEl>
                                          <p:spTgt spid="355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000"/>
                            </p:stCondLst>
                            <p:childTnLst>
                              <p:par>
                                <p:cTn id="150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1" dur="1000"/>
                                        <p:tgtEl>
                                          <p:spTgt spid="3555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5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5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3555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5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1" dur="500"/>
                                        <p:tgtEl>
                                          <p:spTgt spid="3555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000"/>
                            </p:stCondLst>
                            <p:childTnLst>
                              <p:par>
                                <p:cTn id="1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355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355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355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355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355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355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355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499" grpId="0"/>
      <p:bldP spid="355500" grpId="0"/>
      <p:bldP spid="355501" grpId="0"/>
      <p:bldP spid="355502" grpId="0"/>
      <p:bldP spid="355503" grpId="0"/>
      <p:bldP spid="355504" grpId="0"/>
      <p:bldP spid="355521" grpId="0" animBg="1"/>
      <p:bldP spid="355521" grpId="1" animBg="1"/>
      <p:bldP spid="355529" grpId="0" animBg="1"/>
      <p:bldP spid="355530" grpId="0" animBg="1"/>
      <p:bldP spid="355531" grpId="0" animBg="1"/>
      <p:bldP spid="355532" grpId="0" animBg="1"/>
      <p:bldP spid="355532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57344E-3121-4275-8BA0-0C18F645D6F3}" type="slidenum">
              <a:rPr lang="en-US">
                <a:latin typeface="Times New Roman" pitchFamily="18" charset="0"/>
              </a:rPr>
              <a:pPr>
                <a:defRPr/>
              </a:pPr>
              <a:t>8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36" name="1 Başlık"/>
          <p:cNvSpPr txBox="1">
            <a:spLocks/>
          </p:cNvSpPr>
          <p:nvPr/>
        </p:nvSpPr>
        <p:spPr>
          <a:xfrm>
            <a:off x="63500" y="71438"/>
            <a:ext cx="8183563" cy="28575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tr-TR" sz="16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Harrington" pitchFamily="82" charset="0"/>
                <a:ea typeface="+mj-ea"/>
                <a:cs typeface="+mj-cs"/>
              </a:rPr>
              <a:t>Veri Madenciliği </a:t>
            </a:r>
            <a:endParaRPr lang="tr-TR" sz="24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Harrington" pitchFamily="82" charset="0"/>
              <a:ea typeface="+mj-ea"/>
              <a:cs typeface="Times New Roman" pitchFamily="18" charset="0"/>
            </a:endParaRPr>
          </a:p>
        </p:txBody>
      </p:sp>
      <p:sp>
        <p:nvSpPr>
          <p:cNvPr id="37" name="Rectangle 1"/>
          <p:cNvSpPr>
            <a:spLocks noChangeArrowheads="1"/>
          </p:cNvSpPr>
          <p:nvPr/>
        </p:nvSpPr>
        <p:spPr bwMode="auto">
          <a:xfrm>
            <a:off x="2786063" y="109538"/>
            <a:ext cx="52863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1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Harrington" pitchFamily="82" charset="0"/>
                <a:ea typeface="+mj-ea"/>
                <a:cs typeface="+mj-cs"/>
              </a:rPr>
              <a:t>En Yakın Komşu Algoritması</a:t>
            </a:r>
          </a:p>
        </p:txBody>
      </p:sp>
      <p:sp>
        <p:nvSpPr>
          <p:cNvPr id="38" name="37 Altbilgi Yer Tutucusu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tr-TR" smtClean="0">
                <a:solidFill>
                  <a:srgbClr val="938E99"/>
                </a:solidFill>
              </a:rPr>
              <a:t>Veri Madenciliği [ 7.hft  ]</a:t>
            </a:r>
          </a:p>
        </p:txBody>
      </p:sp>
      <p:grpSp>
        <p:nvGrpSpPr>
          <p:cNvPr id="52229" name="80 Grup"/>
          <p:cNvGrpSpPr>
            <a:grpSpLocks/>
          </p:cNvGrpSpPr>
          <p:nvPr/>
        </p:nvGrpSpPr>
        <p:grpSpPr bwMode="auto">
          <a:xfrm>
            <a:off x="714375" y="500063"/>
            <a:ext cx="3286125" cy="2214562"/>
            <a:chOff x="1856562" y="1428736"/>
            <a:chExt cx="4001322" cy="3215504"/>
          </a:xfrm>
        </p:grpSpPr>
        <p:cxnSp>
          <p:nvCxnSpPr>
            <p:cNvPr id="40" name="39 Düz Ok Bağlayıcısı"/>
            <p:cNvCxnSpPr/>
            <p:nvPr/>
          </p:nvCxnSpPr>
          <p:spPr>
            <a:xfrm rot="5400000" flipH="1" flipV="1">
              <a:off x="321232" y="3106978"/>
              <a:ext cx="3072593" cy="1934"/>
            </a:xfrm>
            <a:prstGeom prst="straightConnector1">
              <a:avLst/>
            </a:prstGeom>
            <a:ln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40 Düz Ok Bağlayıcısı"/>
            <p:cNvCxnSpPr/>
            <p:nvPr/>
          </p:nvCxnSpPr>
          <p:spPr>
            <a:xfrm flipV="1">
              <a:off x="1856562" y="4632716"/>
              <a:ext cx="3492942" cy="11524"/>
            </a:xfrm>
            <a:prstGeom prst="straightConnector1">
              <a:avLst/>
            </a:prstGeom>
            <a:ln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42 5-Nokta Yıldız"/>
            <p:cNvSpPr/>
            <p:nvPr/>
          </p:nvSpPr>
          <p:spPr>
            <a:xfrm>
              <a:off x="2428732" y="2143293"/>
              <a:ext cx="71522" cy="71455"/>
            </a:xfrm>
            <a:prstGeom prst="star5">
              <a:avLst/>
            </a:prstGeom>
            <a:solidFill>
              <a:srgbClr val="FFFF00">
                <a:alpha val="17000"/>
              </a:srgbClr>
            </a:solidFill>
            <a:ln>
              <a:solidFill>
                <a:srgbClr val="FF000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tr-TR" sz="1600" dirty="0">
                <a:solidFill>
                  <a:schemeClr val="accent6">
                    <a:lumMod val="50000"/>
                  </a:schemeClr>
                </a:solidFill>
                <a:latin typeface="Arial Narrow" pitchFamily="34" charset="0"/>
              </a:endParaRPr>
            </a:p>
          </p:txBody>
        </p:sp>
        <p:sp>
          <p:nvSpPr>
            <p:cNvPr id="44" name="43 5-Nokta Yıldız"/>
            <p:cNvSpPr/>
            <p:nvPr/>
          </p:nvSpPr>
          <p:spPr>
            <a:xfrm>
              <a:off x="4796664" y="2009601"/>
              <a:ext cx="71521" cy="71455"/>
            </a:xfrm>
            <a:prstGeom prst="star5">
              <a:avLst/>
            </a:prstGeom>
            <a:solidFill>
              <a:srgbClr val="FFFF00">
                <a:alpha val="17000"/>
              </a:srgbClr>
            </a:solidFill>
            <a:ln>
              <a:solidFill>
                <a:srgbClr val="FF000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tr-TR" sz="1600" dirty="0">
                <a:solidFill>
                  <a:schemeClr val="accent6">
                    <a:lumMod val="50000"/>
                  </a:schemeClr>
                </a:solidFill>
                <a:latin typeface="Arial Narrow" pitchFamily="34" charset="0"/>
              </a:endParaRPr>
            </a:p>
          </p:txBody>
        </p:sp>
        <p:sp>
          <p:nvSpPr>
            <p:cNvPr id="45" name="44 5-Nokta Yıldız"/>
            <p:cNvSpPr/>
            <p:nvPr/>
          </p:nvSpPr>
          <p:spPr>
            <a:xfrm>
              <a:off x="2857859" y="2929304"/>
              <a:ext cx="71522" cy="71456"/>
            </a:xfrm>
            <a:prstGeom prst="star5">
              <a:avLst/>
            </a:prstGeom>
            <a:solidFill>
              <a:srgbClr val="FFFF00">
                <a:alpha val="17000"/>
              </a:srgbClr>
            </a:solidFill>
            <a:ln>
              <a:solidFill>
                <a:srgbClr val="FF000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tr-TR" sz="1600" dirty="0">
                <a:solidFill>
                  <a:schemeClr val="accent6">
                    <a:lumMod val="50000"/>
                  </a:schemeClr>
                </a:solidFill>
                <a:latin typeface="Arial Narrow" pitchFamily="34" charset="0"/>
              </a:endParaRPr>
            </a:p>
          </p:txBody>
        </p:sp>
        <p:sp>
          <p:nvSpPr>
            <p:cNvPr id="46" name="45 5-Nokta Yıldız"/>
            <p:cNvSpPr/>
            <p:nvPr/>
          </p:nvSpPr>
          <p:spPr>
            <a:xfrm>
              <a:off x="2285689" y="4144051"/>
              <a:ext cx="71522" cy="71455"/>
            </a:xfrm>
            <a:prstGeom prst="star5">
              <a:avLst/>
            </a:prstGeom>
            <a:solidFill>
              <a:srgbClr val="FFFF00">
                <a:alpha val="17000"/>
              </a:srgbClr>
            </a:solidFill>
            <a:ln>
              <a:solidFill>
                <a:srgbClr val="FF000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tr-TR" sz="1600" dirty="0">
                <a:solidFill>
                  <a:schemeClr val="accent6">
                    <a:lumMod val="50000"/>
                  </a:schemeClr>
                </a:solidFill>
                <a:latin typeface="Arial Narrow" pitchFamily="34" charset="0"/>
              </a:endParaRPr>
            </a:p>
          </p:txBody>
        </p:sp>
        <p:sp>
          <p:nvSpPr>
            <p:cNvPr id="47" name="46 5-Nokta Yıldız"/>
            <p:cNvSpPr/>
            <p:nvPr/>
          </p:nvSpPr>
          <p:spPr>
            <a:xfrm>
              <a:off x="3714181" y="4215506"/>
              <a:ext cx="71521" cy="71456"/>
            </a:xfrm>
            <a:prstGeom prst="star5">
              <a:avLst/>
            </a:prstGeom>
            <a:solidFill>
              <a:srgbClr val="FFFF00">
                <a:alpha val="17000"/>
              </a:srgbClr>
            </a:solidFill>
            <a:ln>
              <a:solidFill>
                <a:srgbClr val="FF000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tr-TR" sz="1600" dirty="0">
                <a:solidFill>
                  <a:schemeClr val="accent6">
                    <a:lumMod val="50000"/>
                  </a:schemeClr>
                </a:solidFill>
                <a:latin typeface="Arial Narrow" pitchFamily="34" charset="0"/>
              </a:endParaRPr>
            </a:p>
          </p:txBody>
        </p:sp>
        <p:sp>
          <p:nvSpPr>
            <p:cNvPr id="48" name="47 5-Nokta Yıldız"/>
            <p:cNvSpPr/>
            <p:nvPr/>
          </p:nvSpPr>
          <p:spPr>
            <a:xfrm>
              <a:off x="5071151" y="2857849"/>
              <a:ext cx="71521" cy="71455"/>
            </a:xfrm>
            <a:prstGeom prst="star5">
              <a:avLst/>
            </a:prstGeom>
            <a:solidFill>
              <a:srgbClr val="FFFF00">
                <a:alpha val="17000"/>
              </a:srgbClr>
            </a:solidFill>
            <a:ln>
              <a:solidFill>
                <a:srgbClr val="FF000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tr-TR" sz="1600" dirty="0">
                <a:solidFill>
                  <a:schemeClr val="accent6">
                    <a:lumMod val="50000"/>
                  </a:schemeClr>
                </a:solidFill>
                <a:latin typeface="Arial Narrow" pitchFamily="34" charset="0"/>
              </a:endParaRPr>
            </a:p>
          </p:txBody>
        </p:sp>
        <p:sp>
          <p:nvSpPr>
            <p:cNvPr id="49" name="48 5-Nokta Yıldız"/>
            <p:cNvSpPr/>
            <p:nvPr/>
          </p:nvSpPr>
          <p:spPr>
            <a:xfrm>
              <a:off x="4214829" y="2429115"/>
              <a:ext cx="71522" cy="71455"/>
            </a:xfrm>
            <a:prstGeom prst="star5">
              <a:avLst/>
            </a:prstGeom>
            <a:solidFill>
              <a:srgbClr val="FFFF00">
                <a:alpha val="17000"/>
              </a:srgbClr>
            </a:solidFill>
            <a:ln>
              <a:solidFill>
                <a:srgbClr val="FF000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tr-TR" sz="1600" dirty="0">
                <a:solidFill>
                  <a:schemeClr val="accent6">
                    <a:lumMod val="50000"/>
                  </a:schemeClr>
                </a:solidFill>
                <a:latin typeface="Arial Narrow" pitchFamily="34" charset="0"/>
              </a:endParaRPr>
            </a:p>
          </p:txBody>
        </p:sp>
        <p:cxnSp>
          <p:nvCxnSpPr>
            <p:cNvPr id="52" name="51 Düz Ok Bağlayıcısı"/>
            <p:cNvCxnSpPr>
              <a:endCxn id="44" idx="2"/>
            </p:cNvCxnSpPr>
            <p:nvPr/>
          </p:nvCxnSpPr>
          <p:spPr>
            <a:xfrm rot="5400000" flipH="1" flipV="1">
              <a:off x="4159974" y="2421996"/>
              <a:ext cx="991159" cy="309281"/>
            </a:xfrm>
            <a:prstGeom prst="straightConnector1">
              <a:avLst/>
            </a:prstGeom>
            <a:ln w="158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54 Düz Ok Bağlayıcısı"/>
            <p:cNvCxnSpPr>
              <a:stCxn id="51" idx="1"/>
              <a:endCxn id="49" idx="3"/>
            </p:cNvCxnSpPr>
            <p:nvPr/>
          </p:nvCxnSpPr>
          <p:spPr>
            <a:xfrm rot="16200000" flipV="1">
              <a:off x="4085098" y="2688291"/>
              <a:ext cx="541681" cy="166238"/>
            </a:xfrm>
            <a:prstGeom prst="straightConnector1">
              <a:avLst/>
            </a:prstGeom>
            <a:ln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55 Düz Ok Bağlayıcısı"/>
            <p:cNvCxnSpPr>
              <a:stCxn id="51" idx="3"/>
              <a:endCxn id="45" idx="3"/>
            </p:cNvCxnSpPr>
            <p:nvPr/>
          </p:nvCxnSpPr>
          <p:spPr>
            <a:xfrm rot="5400000" flipH="1">
              <a:off x="3605997" y="2310613"/>
              <a:ext cx="142911" cy="1523209"/>
            </a:xfrm>
            <a:prstGeom prst="straightConnector1">
              <a:avLst/>
            </a:prstGeom>
            <a:ln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56 Düz Ok Bağlayıcısı"/>
            <p:cNvCxnSpPr>
              <a:stCxn id="51" idx="3"/>
              <a:endCxn id="46" idx="4"/>
            </p:cNvCxnSpPr>
            <p:nvPr/>
          </p:nvCxnSpPr>
          <p:spPr>
            <a:xfrm rot="5400000">
              <a:off x="2884115" y="2616768"/>
              <a:ext cx="1028040" cy="2081847"/>
            </a:xfrm>
            <a:prstGeom prst="straightConnector1">
              <a:avLst/>
            </a:prstGeom>
            <a:ln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57 Düz Ok Bağlayıcısı"/>
            <p:cNvCxnSpPr>
              <a:stCxn id="51" idx="3"/>
              <a:endCxn id="47" idx="4"/>
            </p:cNvCxnSpPr>
            <p:nvPr/>
          </p:nvCxnSpPr>
          <p:spPr>
            <a:xfrm rot="5400000">
              <a:off x="3562633" y="3366741"/>
              <a:ext cx="1099494" cy="653356"/>
            </a:xfrm>
            <a:prstGeom prst="straightConnector1">
              <a:avLst/>
            </a:prstGeom>
            <a:ln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58 Düz Ok Bağlayıcısı"/>
            <p:cNvCxnSpPr>
              <a:stCxn id="51" idx="5"/>
              <a:endCxn id="48" idx="2"/>
            </p:cNvCxnSpPr>
            <p:nvPr/>
          </p:nvCxnSpPr>
          <p:spPr>
            <a:xfrm rot="5400000" flipH="1" flipV="1">
              <a:off x="4705911" y="2762967"/>
              <a:ext cx="214368" cy="547041"/>
            </a:xfrm>
            <a:prstGeom prst="straightConnector1">
              <a:avLst/>
            </a:prstGeom>
            <a:ln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60 Düz Ok Bağlayıcısı"/>
            <p:cNvCxnSpPr>
              <a:stCxn id="51" idx="2"/>
              <a:endCxn id="43" idx="3"/>
            </p:cNvCxnSpPr>
            <p:nvPr/>
          </p:nvCxnSpPr>
          <p:spPr>
            <a:xfrm rot="10800000">
              <a:off x="2486722" y="2214748"/>
              <a:ext cx="1931073" cy="878214"/>
            </a:xfrm>
            <a:prstGeom prst="straightConnector1">
              <a:avLst/>
            </a:prstGeom>
            <a:ln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50 Oval"/>
            <p:cNvSpPr/>
            <p:nvPr/>
          </p:nvSpPr>
          <p:spPr>
            <a:xfrm>
              <a:off x="4417795" y="3021505"/>
              <a:ext cx="143042" cy="142911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tr-TR" sz="1600" dirty="0">
                <a:solidFill>
                  <a:schemeClr val="accent6">
                    <a:lumMod val="50000"/>
                  </a:schemeClr>
                </a:solidFill>
                <a:latin typeface="Arial Narrow" pitchFamily="34" charset="0"/>
              </a:endParaRPr>
            </a:p>
          </p:txBody>
        </p:sp>
        <p:sp>
          <p:nvSpPr>
            <p:cNvPr id="75" name="74 Dikdörtgen"/>
            <p:cNvSpPr/>
            <p:nvPr/>
          </p:nvSpPr>
          <p:spPr>
            <a:xfrm>
              <a:off x="4500914" y="3215127"/>
              <a:ext cx="214564" cy="214368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tr-TR" sz="1600" dirty="0">
                  <a:solidFill>
                    <a:schemeClr val="accent6">
                      <a:lumMod val="50000"/>
                    </a:schemeClr>
                  </a:solidFill>
                  <a:latin typeface="Arial Narrow" pitchFamily="34" charset="0"/>
                </a:rPr>
                <a:t>A</a:t>
              </a:r>
            </a:p>
          </p:txBody>
        </p:sp>
        <p:sp>
          <p:nvSpPr>
            <p:cNvPr id="77" name="76 32-Nokta Yıldız"/>
            <p:cNvSpPr/>
            <p:nvPr/>
          </p:nvSpPr>
          <p:spPr>
            <a:xfrm>
              <a:off x="3721913" y="1765269"/>
              <a:ext cx="1929140" cy="1786391"/>
            </a:xfrm>
            <a:prstGeom prst="star32">
              <a:avLst>
                <a:gd name="adj" fmla="val 48043"/>
              </a:avLst>
            </a:prstGeom>
            <a:solidFill>
              <a:srgbClr val="FFFF00">
                <a:alpha val="17000"/>
              </a:srgbClr>
            </a:solidFill>
            <a:ln>
              <a:solidFill>
                <a:srgbClr val="FF000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tr-TR" sz="1600" dirty="0">
                <a:solidFill>
                  <a:schemeClr val="accent6">
                    <a:lumMod val="50000"/>
                  </a:schemeClr>
                </a:solidFill>
                <a:latin typeface="Arial Narrow" pitchFamily="34" charset="0"/>
              </a:endParaRPr>
            </a:p>
          </p:txBody>
        </p:sp>
        <p:sp>
          <p:nvSpPr>
            <p:cNvPr id="78" name="77 Dikdörtgen"/>
            <p:cNvSpPr/>
            <p:nvPr/>
          </p:nvSpPr>
          <p:spPr>
            <a:xfrm>
              <a:off x="1856562" y="1428736"/>
              <a:ext cx="500649" cy="285823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tr-TR" sz="1600" dirty="0">
                  <a:solidFill>
                    <a:schemeClr val="accent6">
                      <a:lumMod val="50000"/>
                    </a:schemeClr>
                  </a:solidFill>
                  <a:latin typeface="Arial Narrow" pitchFamily="34" charset="0"/>
                </a:rPr>
                <a:t>X2</a:t>
              </a:r>
            </a:p>
          </p:txBody>
        </p:sp>
        <p:sp>
          <p:nvSpPr>
            <p:cNvPr id="79" name="78 Dikdörtgen"/>
            <p:cNvSpPr/>
            <p:nvPr/>
          </p:nvSpPr>
          <p:spPr>
            <a:xfrm>
              <a:off x="5357236" y="4358417"/>
              <a:ext cx="500648" cy="285823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tr-TR" sz="1600" dirty="0">
                  <a:solidFill>
                    <a:schemeClr val="accent6">
                      <a:lumMod val="50000"/>
                    </a:schemeClr>
                  </a:solidFill>
                  <a:latin typeface="Arial Narrow" pitchFamily="34" charset="0"/>
                </a:rPr>
                <a:t>X1</a:t>
              </a:r>
            </a:p>
          </p:txBody>
        </p:sp>
      </p:grpSp>
      <p:sp>
        <p:nvSpPr>
          <p:cNvPr id="80" name="79 Dikdörtgen"/>
          <p:cNvSpPr/>
          <p:nvPr/>
        </p:nvSpPr>
        <p:spPr>
          <a:xfrm>
            <a:off x="4572000" y="1357313"/>
            <a:ext cx="2357438" cy="7143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tr-TR" sz="1600" b="1">
                <a:solidFill>
                  <a:srgbClr val="5434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A</a:t>
            </a:r>
            <a:r>
              <a:rPr lang="tr-TR" sz="1600">
                <a:solidFill>
                  <a:srgbClr val="5434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  noktasına en yakın k=3  komşunun belirlenmesi.</a:t>
            </a:r>
          </a:p>
        </p:txBody>
      </p:sp>
      <p:sp>
        <p:nvSpPr>
          <p:cNvPr id="83" name="82 Dikdörtgen"/>
          <p:cNvSpPr/>
          <p:nvPr/>
        </p:nvSpPr>
        <p:spPr>
          <a:xfrm>
            <a:off x="571500" y="3000375"/>
            <a:ext cx="8072438" cy="24288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tr-TR" sz="16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5  adımda  k–en yakın komşu algoritması :</a:t>
            </a:r>
          </a:p>
          <a:p>
            <a:pPr>
              <a:defRPr/>
            </a:pPr>
            <a:endParaRPr lang="tr-TR" sz="1600" b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Narrow" pitchFamily="34" charset="0"/>
            </a:endParaRPr>
          </a:p>
          <a:p>
            <a:pPr>
              <a:buFont typeface="Verdana" pitchFamily="34" charset="0"/>
              <a:buAutoNum type="arabicPeriod"/>
              <a:defRPr/>
            </a:pPr>
            <a:r>
              <a:rPr lang="tr-TR"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K parametresi belirlenir.  Komşuluklarının sayısı belirlenir.</a:t>
            </a:r>
          </a:p>
          <a:p>
            <a:pPr>
              <a:buFont typeface="Verdana" pitchFamily="34" charset="0"/>
              <a:buAutoNum type="arabicPeriod"/>
              <a:defRPr/>
            </a:pPr>
            <a:endParaRPr lang="tr-TR" sz="160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Narrow" pitchFamily="34" charset="0"/>
            </a:endParaRPr>
          </a:p>
          <a:p>
            <a:pPr>
              <a:buFont typeface="Verdana" pitchFamily="34" charset="0"/>
              <a:buAutoNum type="arabicPeriod"/>
              <a:defRPr/>
            </a:pPr>
            <a:r>
              <a:rPr lang="tr-TR"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Koşuluklara ait uzaklıklar hesaplanır.</a:t>
            </a:r>
          </a:p>
          <a:p>
            <a:pPr>
              <a:defRPr/>
            </a:pPr>
            <a:endParaRPr lang="tr-TR" sz="160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Narrow" pitchFamily="34" charset="0"/>
            </a:endParaRPr>
          </a:p>
          <a:p>
            <a:pPr>
              <a:defRPr/>
            </a:pPr>
            <a:r>
              <a:rPr lang="tr-TR"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3. Hesaplanan uzaklılara göre satırlar sıralanarak bunlar içersinden en küçük k tanesi belirlenir.</a:t>
            </a:r>
          </a:p>
          <a:p>
            <a:pPr>
              <a:defRPr/>
            </a:pPr>
            <a:r>
              <a:rPr lang="tr-TR"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 </a:t>
            </a:r>
          </a:p>
          <a:p>
            <a:pPr>
              <a:defRPr/>
            </a:pPr>
            <a:r>
              <a:rPr lang="tr-TR"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4 .Belirlenen satırların hangi sınıfa ait olduğu belirlenerek , tekrarlanan sınıf değeri seçilir.</a:t>
            </a:r>
          </a:p>
          <a:p>
            <a:pPr>
              <a:defRPr/>
            </a:pPr>
            <a:endParaRPr lang="tr-TR" sz="160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Narrow" pitchFamily="34" charset="0"/>
            </a:endParaRPr>
          </a:p>
          <a:p>
            <a:pPr>
              <a:defRPr/>
            </a:pPr>
            <a:r>
              <a:rPr lang="tr-TR"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5. Seçilen sınıf , tahmin edilmesi beklenen gözlem değerinin sınıfı olarak kabul edilir.</a:t>
            </a:r>
            <a:r>
              <a:rPr lang="tr-TR" sz="1600">
                <a:solidFill>
                  <a:schemeClr val="tx1"/>
                </a:solidFill>
                <a:latin typeface="Arial Narrow" pitchFamily="34" charset="0"/>
              </a:rPr>
              <a:t>    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500063" y="500063"/>
            <a:ext cx="8143875" cy="5500687"/>
          </a:xfrm>
        </p:spPr>
        <p:txBody>
          <a:bodyPr>
            <a:normAutofit/>
          </a:bodyPr>
          <a:lstStyle/>
          <a:p>
            <a:pPr algn="just" eaLnBrk="1" hangingPunct="1">
              <a:buFont typeface="Wingdings 2" pitchFamily="18" charset="2"/>
              <a:buNone/>
              <a:defRPr/>
            </a:pPr>
            <a:r>
              <a:rPr lang="tr-TR" sz="1800" u="sng" smtClean="0">
                <a:latin typeface="Times New Roman" pitchFamily="18" charset="0"/>
                <a:cs typeface="Times New Roman" pitchFamily="18" charset="0"/>
              </a:rPr>
              <a:t>Örnek Uygulama </a:t>
            </a:r>
            <a:r>
              <a:rPr lang="tr-TR" sz="1800" smtClean="0">
                <a:latin typeface="Times New Roman" pitchFamily="18" charset="0"/>
                <a:cs typeface="Times New Roman" pitchFamily="18" charset="0"/>
              </a:rPr>
              <a:t>: Aşağıdaki tablo X, Y gözlem değerlerinden ve Z sınıf değerlerinden oluşmaktadır.  Bu gözlem değerleriyle yola çıkarak yeni verilen gözlem değerinin hangi sınıfa ait olduğunu k-en yakın komşu yöntemiyle bulalım.</a:t>
            </a:r>
          </a:p>
          <a:p>
            <a:pPr algn="just" eaLnBrk="1" hangingPunct="1">
              <a:buFont typeface="Wingdings 2" pitchFamily="18" charset="2"/>
              <a:buNone/>
              <a:defRPr/>
            </a:pPr>
            <a:endParaRPr lang="tr-TR" sz="180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buFont typeface="Wingdings 2" pitchFamily="18" charset="2"/>
              <a:buNone/>
              <a:defRPr/>
            </a:pPr>
            <a:r>
              <a:rPr lang="tr-TR" sz="18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Yeni gözlem değeri  X=7, Y=3;</a:t>
            </a:r>
          </a:p>
          <a:p>
            <a:pPr algn="just" eaLnBrk="1" hangingPunct="1">
              <a:buFont typeface="Wingdings 2" pitchFamily="18" charset="2"/>
              <a:buNone/>
              <a:defRPr/>
            </a:pPr>
            <a:r>
              <a:rPr lang="tr-TR" smtClean="0"/>
              <a:t> 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14C79F-7F26-48F4-8C78-3BDB0F2CB70E}" type="slidenum">
              <a:rPr lang="en-US">
                <a:latin typeface="Times New Roman" pitchFamily="18" charset="0"/>
              </a:rPr>
              <a:pPr>
                <a:defRPr/>
              </a:pPr>
              <a:t>9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36" name="1 Başlık"/>
          <p:cNvSpPr txBox="1">
            <a:spLocks/>
          </p:cNvSpPr>
          <p:nvPr/>
        </p:nvSpPr>
        <p:spPr>
          <a:xfrm>
            <a:off x="63500" y="71438"/>
            <a:ext cx="8183563" cy="28575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tr-TR" sz="16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Harrington" pitchFamily="82" charset="0"/>
                <a:ea typeface="+mj-ea"/>
                <a:cs typeface="+mj-cs"/>
              </a:rPr>
              <a:t>Veri Madenciliği </a:t>
            </a:r>
            <a:endParaRPr lang="tr-TR" sz="24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Harrington" pitchFamily="82" charset="0"/>
              <a:ea typeface="+mj-ea"/>
              <a:cs typeface="Times New Roman" pitchFamily="18" charset="0"/>
            </a:endParaRPr>
          </a:p>
        </p:txBody>
      </p:sp>
      <p:sp>
        <p:nvSpPr>
          <p:cNvPr id="37" name="Rectangle 1"/>
          <p:cNvSpPr>
            <a:spLocks noChangeArrowheads="1"/>
          </p:cNvSpPr>
          <p:nvPr/>
        </p:nvSpPr>
        <p:spPr bwMode="auto">
          <a:xfrm>
            <a:off x="2786063" y="109538"/>
            <a:ext cx="52863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1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Harrington" pitchFamily="82" charset="0"/>
                <a:ea typeface="+mj-ea"/>
                <a:cs typeface="+mj-cs"/>
              </a:rPr>
              <a:t>En Yakın Komşu Algoritması</a:t>
            </a:r>
          </a:p>
        </p:txBody>
      </p:sp>
      <p:sp>
        <p:nvSpPr>
          <p:cNvPr id="38" name="37 Altbilgi Yer Tutucusu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tr-TR" smtClean="0">
                <a:solidFill>
                  <a:srgbClr val="938E99"/>
                </a:solidFill>
              </a:rPr>
              <a:t>Veri Madenciliği [ 7.hft  ]</a:t>
            </a:r>
          </a:p>
        </p:txBody>
      </p:sp>
      <p:sp>
        <p:nvSpPr>
          <p:cNvPr id="10" name="9 Bulut"/>
          <p:cNvSpPr/>
          <p:nvPr/>
        </p:nvSpPr>
        <p:spPr>
          <a:xfrm>
            <a:off x="4357688" y="1714500"/>
            <a:ext cx="1357312" cy="1214438"/>
          </a:xfrm>
          <a:prstGeom prst="cloud">
            <a:avLst/>
          </a:prstGeom>
          <a:solidFill>
            <a:srgbClr val="FFFF00">
              <a:alpha val="1700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1600" dirty="0">
                <a:solidFill>
                  <a:schemeClr val="accent6">
                    <a:lumMod val="50000"/>
                  </a:schemeClr>
                </a:solidFill>
                <a:latin typeface="Arial Narrow" pitchFamily="34" charset="0"/>
              </a:rPr>
              <a:t>Gözlem Değerleri</a:t>
            </a:r>
          </a:p>
        </p:txBody>
      </p:sp>
      <p:sp>
        <p:nvSpPr>
          <p:cNvPr id="11" name="10 Metin kutusu"/>
          <p:cNvSpPr txBox="1"/>
          <p:nvPr/>
        </p:nvSpPr>
        <p:spPr>
          <a:xfrm>
            <a:off x="4929188" y="3500438"/>
            <a:ext cx="3643312" cy="2563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tr-TR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İlk Adım </a:t>
            </a:r>
            <a:r>
              <a:rPr lang="tr-TR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>
              <a:defRPr/>
            </a:pPr>
            <a:r>
              <a:rPr lang="tr-TR">
                <a:latin typeface="Times New Roman" pitchFamily="18" charset="0"/>
                <a:cs typeface="Times New Roman" pitchFamily="18" charset="0"/>
              </a:rPr>
              <a:t>k= 4 için işlem yapalım. </a:t>
            </a:r>
          </a:p>
          <a:p>
            <a:pPr>
              <a:defRPr/>
            </a:pPr>
            <a:r>
              <a:rPr lang="tr-TR">
                <a:latin typeface="Times New Roman" pitchFamily="18" charset="0"/>
                <a:cs typeface="Times New Roman" pitchFamily="18" charset="0"/>
              </a:rPr>
              <a:t>(Problem için (7,3) noktasına en yakın komşu değerleri arayalım. )</a:t>
            </a:r>
          </a:p>
          <a:p>
            <a:pPr>
              <a:defRPr/>
            </a:pPr>
            <a:endParaRPr lang="tr-TR">
              <a:latin typeface="Verdana" pitchFamily="34" charset="0"/>
            </a:endParaRPr>
          </a:p>
          <a:p>
            <a:pPr>
              <a:defRPr/>
            </a:pPr>
            <a:endParaRPr lang="tr-TR">
              <a:latin typeface="Verdana" pitchFamily="34" charset="0"/>
            </a:endParaRPr>
          </a:p>
          <a:p>
            <a:pPr>
              <a:defRPr/>
            </a:pPr>
            <a:endParaRPr lang="tr-TR">
              <a:latin typeface="Verdana" pitchFamily="34" charset="0"/>
            </a:endParaRPr>
          </a:p>
          <a:p>
            <a:pPr>
              <a:defRPr/>
            </a:pPr>
            <a:endParaRPr lang="tr-TR">
              <a:latin typeface="Verdana" pitchFamily="34" charset="0"/>
            </a:endParaRPr>
          </a:p>
          <a:p>
            <a:pPr>
              <a:defRPr/>
            </a:pPr>
            <a:endParaRPr lang="tr-TR">
              <a:latin typeface="Verdana" pitchFamily="34" charset="0"/>
            </a:endParaRPr>
          </a:p>
        </p:txBody>
      </p:sp>
      <p:pic>
        <p:nvPicPr>
          <p:cNvPr id="53256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4213" y="2278063"/>
            <a:ext cx="3390900" cy="345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örünüş">
  <a:themeElements>
    <a:clrScheme name="Güven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Görünüş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Kalabalık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>
    <a:spDef>
      <a:spPr>
        <a:solidFill>
          <a:srgbClr val="FFFF00">
            <a:alpha val="17000"/>
          </a:srgbClr>
        </a:solidFill>
        <a:ln>
          <a:solidFill>
            <a:srgbClr val="FF0000"/>
          </a:solidFill>
        </a:ln>
      </a:spPr>
      <a:bodyPr rtlCol="0" anchor="ctr"/>
      <a:lstStyle>
        <a:defPPr algn="ctr">
          <a:defRPr sz="1600" dirty="0" smtClean="0">
            <a:solidFill>
              <a:schemeClr val="accent6">
                <a:lumMod val="50000"/>
              </a:schemeClr>
            </a:solidFill>
            <a:latin typeface="Arial Narrow" pitchFamily="34" charset="0"/>
          </a:defRPr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  <a:lnDef>
      <a:spPr>
        <a:ln>
          <a:solidFill>
            <a:srgbClr val="0070C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5102</TotalTime>
  <Words>873</Words>
  <Application>Microsoft Office PowerPoint</Application>
  <PresentationFormat>Ekran Gösterisi (4:3)</PresentationFormat>
  <Paragraphs>263</Paragraphs>
  <Slides>19</Slides>
  <Notes>3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11</vt:i4>
      </vt:variant>
      <vt:variant>
        <vt:lpstr>Tasarım Şablonu</vt:lpstr>
      </vt:variant>
      <vt:variant>
        <vt:i4>7</vt:i4>
      </vt:variant>
      <vt:variant>
        <vt:lpstr>Katıştırılmış OLE Hizmet Programları</vt:lpstr>
      </vt:variant>
      <vt:variant>
        <vt:i4>2</vt:i4>
      </vt:variant>
      <vt:variant>
        <vt:lpstr>Slayt Başlıkları</vt:lpstr>
      </vt:variant>
      <vt:variant>
        <vt:i4>19</vt:i4>
      </vt:variant>
    </vt:vector>
  </HeadingPairs>
  <TitlesOfParts>
    <vt:vector size="39" baseType="lpstr">
      <vt:lpstr>Arial</vt:lpstr>
      <vt:lpstr>Verdana</vt:lpstr>
      <vt:lpstr>Wingdings 2</vt:lpstr>
      <vt:lpstr>Calibri</vt:lpstr>
      <vt:lpstr>Harrington</vt:lpstr>
      <vt:lpstr>Times New Roman</vt:lpstr>
      <vt:lpstr>Wingdings</vt:lpstr>
      <vt:lpstr>Tahoma</vt:lpstr>
      <vt:lpstr>Arial Narrow</vt:lpstr>
      <vt:lpstr>Arial Tur</vt:lpstr>
      <vt:lpstr>Batang</vt:lpstr>
      <vt:lpstr>Görünüş</vt:lpstr>
      <vt:lpstr>Görünüş</vt:lpstr>
      <vt:lpstr>Görünüş</vt:lpstr>
      <vt:lpstr>Görünüş</vt:lpstr>
      <vt:lpstr>Görünüş</vt:lpstr>
      <vt:lpstr>Görünüş</vt:lpstr>
      <vt:lpstr>Görünüş</vt:lpstr>
      <vt:lpstr>Equation</vt:lpstr>
      <vt:lpstr>Denklem</vt:lpstr>
      <vt:lpstr>Slayt 1</vt:lpstr>
      <vt:lpstr>Veri Madenciliği </vt:lpstr>
      <vt:lpstr>Slayt 3</vt:lpstr>
      <vt:lpstr>Veri Madenciliği </vt:lpstr>
      <vt:lpstr>Slayt 5</vt:lpstr>
      <vt:lpstr>Slayt 6</vt:lpstr>
      <vt:lpstr>Slayt 7</vt:lpstr>
      <vt:lpstr>Slayt 8</vt:lpstr>
      <vt:lpstr>Slayt 9</vt:lpstr>
      <vt:lpstr>Slayt 10</vt:lpstr>
      <vt:lpstr>Slayt 11</vt:lpstr>
      <vt:lpstr>Slayt 12</vt:lpstr>
      <vt:lpstr>Slayt 13</vt:lpstr>
      <vt:lpstr>Slayt 14</vt:lpstr>
      <vt:lpstr>Slayt 15</vt:lpstr>
      <vt:lpstr>Slayt 16</vt:lpstr>
      <vt:lpstr>Slayt 17</vt:lpstr>
      <vt:lpstr>Slayt 18</vt:lpstr>
      <vt:lpstr>Kaynaklar :</vt:lpstr>
    </vt:vector>
  </TitlesOfParts>
  <Company>Office 2007 Corp. Ltd.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  Madenciliği</dc:title>
  <dc:creator>YYURTAY</dc:creator>
  <cp:lastModifiedBy>nyy</cp:lastModifiedBy>
  <cp:revision>255</cp:revision>
  <dcterms:created xsi:type="dcterms:W3CDTF">2009-02-03T08:32:31Z</dcterms:created>
  <dcterms:modified xsi:type="dcterms:W3CDTF">2009-12-04T12:21:18Z</dcterms:modified>
</cp:coreProperties>
</file>